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319" r:id="rId4"/>
    <p:sldId id="320" r:id="rId5"/>
    <p:sldId id="322" r:id="rId6"/>
    <p:sldId id="288" r:id="rId7"/>
    <p:sldId id="291" r:id="rId8"/>
    <p:sldId id="303" r:id="rId9"/>
    <p:sldId id="323" r:id="rId10"/>
    <p:sldId id="301" r:id="rId11"/>
    <p:sldId id="299" r:id="rId12"/>
    <p:sldId id="304" r:id="rId13"/>
    <p:sldId id="262" r:id="rId14"/>
    <p:sldId id="309" r:id="rId15"/>
    <p:sldId id="307" r:id="rId16"/>
    <p:sldId id="311" r:id="rId17"/>
    <p:sldId id="259" r:id="rId18"/>
    <p:sldId id="267" r:id="rId19"/>
    <p:sldId id="325" r:id="rId20"/>
    <p:sldId id="312" r:id="rId21"/>
    <p:sldId id="324" r:id="rId22"/>
    <p:sldId id="289" r:id="rId23"/>
    <p:sldId id="272" r:id="rId24"/>
    <p:sldId id="326" r:id="rId25"/>
    <p:sldId id="266" r:id="rId26"/>
    <p:sldId id="273" r:id="rId27"/>
    <p:sldId id="274" r:id="rId28"/>
    <p:sldId id="275" r:id="rId29"/>
    <p:sldId id="276" r:id="rId30"/>
    <p:sldId id="277" r:id="rId31"/>
    <p:sldId id="278" r:id="rId32"/>
    <p:sldId id="316" r:id="rId33"/>
    <p:sldId id="314" r:id="rId34"/>
    <p:sldId id="31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47116-37C2-4BB3-97F0-F8B92B298354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062AD-54F0-4D97-B9BD-33B6BABE2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1681-E8AD-4C10-ACCE-177988A9D258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52D4-A199-4961-B4BC-012F1908B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5A70-40FC-4834-8F76-1A7F480C6B0E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9A3A-1628-4F3F-A1AE-CA4C0248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FB7D-56B1-4624-A90B-93A698E11F19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0027-7533-46E5-B57F-E05DFACF2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5B895A-266E-468C-B2E4-C9C7A573CE53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A506A-1AA3-468A-81F0-1A683E593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459B-CCA2-4E52-AE0F-3DD4AF56E14A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0F2C-DDD2-4908-916B-9F8A31813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537625-7A95-4FBE-B106-5952D7D826A3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D1007A-D8B7-4266-B92B-FB5A20D8D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547F9-4886-47CC-B3F2-F3492DD022CD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4A2E-39BD-4499-873A-D148D3534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B858E-26F9-40DA-BAB4-22A38F59E35A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7925-1CE9-4E6F-BB62-DBA41D38B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73A2-F836-416F-891B-2BF29545D63F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6D58-A4EC-41B5-A309-32F178CC3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848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838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30B80D-B3E4-41B5-9C88-D5F42A96E3F3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E3EA20-4479-44D1-92B0-5F5D36356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0F83A7-8D2E-4FCE-B63B-A475D61150C0}" type="datetimeFigureOut">
              <a:rPr lang="ru-RU"/>
              <a:pPr>
                <a:defRPr/>
              </a:pPr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4EA643-9CF9-4C3A-83F3-4F6CD6B97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5" r:id="rId3"/>
    <p:sldLayoutId id="2147483678" r:id="rId4"/>
    <p:sldLayoutId id="2147483686" r:id="rId5"/>
    <p:sldLayoutId id="2147483679" r:id="rId6"/>
    <p:sldLayoutId id="2147483680" r:id="rId7"/>
    <p:sldLayoutId id="2147483681" r:id="rId8"/>
    <p:sldLayoutId id="2147483687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3134" y="863582"/>
            <a:ext cx="5105401" cy="12144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</a:t>
            </a:r>
            <a:r>
              <a:rPr lang="uk-UA" sz="36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3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№13</a:t>
            </a:r>
            <a:endParaRPr lang="ru-RU" sz="36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1643063"/>
            <a:ext cx="7112000" cy="24288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uk-UA" sz="32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 eaLnBrk="1" hangingPunct="1">
              <a:spcBef>
                <a:spcPct val="0"/>
              </a:spcBef>
            </a:pPr>
            <a:r>
              <a:rPr lang="uk-UA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Участь мікроорганізмів у кругооб</a:t>
            </a:r>
            <a:r>
              <a:rPr lang="uk-UA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ігу </a:t>
            </a: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сірки</a:t>
            </a:r>
            <a:r>
              <a:rPr lang="uk-UA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заліза”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3315" name="Picture 4" descr="C:\Users\Наташа\Desktop\оп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973513"/>
            <a:ext cx="414337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Users\Наташа\Desktop\i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5"/>
            <a:ext cx="42656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7772400" cy="612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  <a:t>Загальна характеристика тіонових бактерій</a:t>
            </a:r>
            <a:r>
              <a:rPr lang="uk-UA" sz="3600" smtClean="0"/>
              <a:t> </a:t>
            </a:r>
            <a:endParaRPr lang="ru-RU" sz="3600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341438"/>
            <a:ext cx="8964612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900" smtClean="0">
                <a:solidFill>
                  <a:schemeClr val="bg1"/>
                </a:solidFill>
              </a:rPr>
              <a:t> 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Рід </a:t>
            </a: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Thiobacillus 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об’єднує багато видів, більшість яких неспорові грамнегативні, рухливі, паличкоподібні, розміри </a:t>
            </a: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 1-3 мкм.</a:t>
            </a:r>
          </a:p>
          <a:p>
            <a:pPr>
              <a:lnSpc>
                <a:spcPct val="80000"/>
              </a:lnSpc>
            </a:pP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 Серед них є облігатні автотрофи (джерело вуглецію – СО2 ), факультативні автотрофи.</a:t>
            </a:r>
          </a:p>
          <a:p>
            <a:pPr>
              <a:lnSpc>
                <a:spcPct val="80000"/>
              </a:lnSpc>
            </a:pP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 Тіонові бактерії облігатні аероби, за винятком </a:t>
            </a: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Thiobacillus </a:t>
            </a:r>
            <a:r>
              <a:rPr lang="en-US" sz="1900" i="1" smtClean="0">
                <a:solidFill>
                  <a:schemeClr val="bg1"/>
                </a:solidFill>
                <a:latin typeface="Times New Roman" pitchFamily="18" charset="0"/>
              </a:rPr>
              <a:t>denitrificans</a:t>
            </a: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який у присутності нітратів росте як анаероб.</a:t>
            </a:r>
          </a:p>
          <a:p>
            <a:pPr>
              <a:lnSpc>
                <a:spcPct val="80000"/>
              </a:lnSpc>
            </a:pP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 Сірка із середовища надходить у вакуолі цих бактерій, де відкладається, а за потреби може окиснюватися.</a:t>
            </a:r>
            <a:endParaRPr lang="uk-UA" sz="1900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900" u="sng" smtClean="0">
                <a:solidFill>
                  <a:schemeClr val="bg1"/>
                </a:solidFill>
                <a:latin typeface="Times New Roman" pitchFamily="18" charset="0"/>
              </a:rPr>
              <a:t>Представники тіонових бактерій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uk-UA" sz="1900" i="1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Thiobacillus </a:t>
            </a:r>
            <a:r>
              <a:rPr lang="en-US" sz="1900" i="1" smtClean="0">
                <a:solidFill>
                  <a:schemeClr val="bg1"/>
                </a:solidFill>
                <a:latin typeface="Times New Roman" pitchFamily="18" charset="0"/>
              </a:rPr>
              <a:t>thiooxidans </a:t>
            </a: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мешкає у кислому середовищі  з оптимумом рН 2,5</a:t>
            </a:r>
            <a:endParaRPr lang="uk-UA" sz="1900" i="1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Thiobacillus </a:t>
            </a:r>
            <a:r>
              <a:rPr lang="en-US" sz="1900" i="1" smtClean="0">
                <a:solidFill>
                  <a:schemeClr val="bg1"/>
                </a:solidFill>
                <a:latin typeface="Times New Roman" pitchFamily="18" charset="0"/>
              </a:rPr>
              <a:t>ferrooxidans </a:t>
            </a: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облігатний автотроф</a:t>
            </a: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оптимальне рН середовища 2-4.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 u="sng" smtClean="0">
                <a:solidFill>
                  <a:schemeClr val="bg1"/>
                </a:solidFill>
                <a:latin typeface="Times New Roman" pitchFamily="18" charset="0"/>
              </a:rPr>
              <a:t>За морфологією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 – короткі палички з полярно розміщеними джгутиками. </a:t>
            </a:r>
          </a:p>
          <a:p>
            <a:pPr>
              <a:lnSpc>
                <a:spcPct val="80000"/>
              </a:lnSpc>
            </a:pP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Ці організми є одночасно і сірко- і залізобактеріями. Здатні окиснювати практично всі відомі сульфідні мінерали.</a:t>
            </a:r>
          </a:p>
          <a:p>
            <a:pPr>
              <a:lnSpc>
                <a:spcPct val="80000"/>
              </a:lnSpc>
            </a:pP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До цієї групи належать </a:t>
            </a:r>
            <a:r>
              <a:rPr lang="uk-UA" sz="1900" u="sng" smtClean="0">
                <a:solidFill>
                  <a:schemeClr val="bg1"/>
                </a:solidFill>
                <a:latin typeface="Times New Roman" pitchFamily="18" charset="0"/>
              </a:rPr>
              <a:t>представники р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р.</a:t>
            </a: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 Thiomicrospira, Thiodendron,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Sulfolobus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 (термофіли) </a:t>
            </a:r>
            <a:endParaRPr lang="ru-RU" sz="19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>
          <a:xfrm>
            <a:off x="539750" y="404813"/>
            <a:ext cx="8115300" cy="5927725"/>
          </a:xfrm>
        </p:spPr>
        <p:txBody>
          <a:bodyPr/>
          <a:lstStyle/>
          <a:p>
            <a:pPr eaLnBrk="1" hangingPunct="1"/>
            <a:endParaRPr lang="uk-UA" sz="2400" u="sng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solidFill>
                  <a:srgbClr val="003F75"/>
                </a:solidFill>
              </a:rPr>
              <a:t>.</a:t>
            </a:r>
            <a:endParaRPr lang="ru-RU" smtClean="0">
              <a:solidFill>
                <a:srgbClr val="003F75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19458" name="Picture 2" descr="C:\Users\Наташа\Desktop\200px-Colon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33369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Наташа\Desktop\thiobacill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933825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Наташа\Desktop\image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44900"/>
            <a:ext cx="3071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Наташа\Desktop\дол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76250"/>
            <a:ext cx="328136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260350"/>
            <a:ext cx="7772400" cy="5762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400" i="1" smtClean="0">
                <a:solidFill>
                  <a:schemeClr val="bg1"/>
                </a:solidFill>
              </a:rPr>
              <a:t>2</a:t>
            </a:r>
            <a:r>
              <a:rPr lang="uk-UA" sz="2400" b="1" i="1" smtClean="0">
                <a:solidFill>
                  <a:schemeClr val="bg1"/>
                </a:solidFill>
                <a:latin typeface="Times New Roman" pitchFamily="18" charset="0"/>
              </a:rPr>
              <a:t>. Ниткоподібні сіркобактерії</a:t>
            </a:r>
            <a:endParaRPr lang="ru-RU" sz="2400" b="1" i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908050"/>
            <a:ext cx="8218487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</a:rPr>
              <a:t>Об’єднують роди p. </a:t>
            </a:r>
            <a:r>
              <a:rPr lang="uk-UA" sz="1800" i="1" smtClean="0">
                <a:solidFill>
                  <a:schemeClr val="bg1"/>
                </a:solidFill>
                <a:latin typeface="Times New Roman" pitchFamily="18" charset="0"/>
              </a:rPr>
              <a:t>Beggiatoa,</a:t>
            </a: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800" i="1" smtClean="0">
                <a:solidFill>
                  <a:schemeClr val="bg1"/>
                </a:solidFill>
                <a:latin typeface="Times New Roman" pitchFamily="18" charset="0"/>
              </a:rPr>
              <a:t>Thiothrix,</a:t>
            </a: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800" i="1" smtClean="0">
                <a:solidFill>
                  <a:schemeClr val="bg1"/>
                </a:solidFill>
                <a:latin typeface="Times New Roman" pitchFamily="18" charset="0"/>
              </a:rPr>
              <a:t>Thioploca</a:t>
            </a: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</a:rPr>
              <a:t> тощо.</a:t>
            </a:r>
          </a:p>
          <a:p>
            <a:pPr>
              <a:lnSpc>
                <a:spcPct val="90000"/>
              </a:lnSpc>
            </a:pP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</a:rPr>
              <a:t> На відміну від тіонових бактерій, окислюючи сірководень до елементарної сірки, здатні тимчасово відкладати її всередині клітин, а потім окислювати до сульфату.              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18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>
              <a:lnSpc>
                <a:spcPct val="90000"/>
              </a:lnSpc>
            </a:pP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морфологією -  безбарвні, сферичні, овальні, палички й вигнуті, рухливі й нерухливі, грамнегативні, багатоклітинні.</a:t>
            </a:r>
          </a:p>
          <a:p>
            <a:pPr>
              <a:lnSpc>
                <a:spcPct val="90000"/>
              </a:lnSpc>
            </a:pP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</a:rPr>
              <a:t>Мешкають у забруднених водоймищах, сірчаних джерелах.</a:t>
            </a:r>
          </a:p>
          <a:p>
            <a:pPr>
              <a:lnSpc>
                <a:spcPct val="90000"/>
              </a:lnSpc>
            </a:pP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</a:rPr>
              <a:t> Бактерії p. </a:t>
            </a:r>
            <a:r>
              <a:rPr lang="uk-UA" sz="1800" i="1" smtClean="0">
                <a:solidFill>
                  <a:schemeClr val="bg1"/>
                </a:solidFill>
                <a:latin typeface="Times New Roman" pitchFamily="18" charset="0"/>
              </a:rPr>
              <a:t>Beggiatoa </a:t>
            </a: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</a:rPr>
              <a:t>не прикріплені до субстрату</a:t>
            </a:r>
            <a:r>
              <a:rPr lang="uk-UA" sz="1800" i="1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</a:rPr>
              <a:t>р.</a:t>
            </a:r>
            <a:r>
              <a:rPr lang="uk-UA" sz="1800" i="1" smtClean="0">
                <a:solidFill>
                  <a:schemeClr val="bg1"/>
                </a:solidFill>
                <a:latin typeface="Times New Roman" pitchFamily="18" charset="0"/>
              </a:rPr>
              <a:t> Thiothrix – </a:t>
            </a:r>
            <a:r>
              <a:rPr lang="uk-UA" sz="1800" smtClean="0">
                <a:solidFill>
                  <a:schemeClr val="bg1"/>
                </a:solidFill>
                <a:latin typeface="Times New Roman" pitchFamily="18" charset="0"/>
              </a:rPr>
              <a:t>прикріплюються одним кінцем до субстрату.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0483" name="Picture 4" descr="C:\Users\Наташа\Desktop\і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860800"/>
            <a:ext cx="29527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Наташа\Desktop\іав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933825"/>
            <a:ext cx="30749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357188"/>
            <a:ext cx="4146550" cy="5938837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3 )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Фотосинтезуючі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пурпурні і зелені сіркобактерії , а також деякі     ціанобактерії. Середовище: ставки, морські лагуни , озера</a:t>
            </a: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3"/>
          <p:cNvSpPr>
            <a:spLocks noGrp="1"/>
          </p:cNvSpPr>
          <p:nvPr>
            <p:ph sz="half" idx="2"/>
          </p:nvPr>
        </p:nvSpPr>
        <p:spPr>
          <a:xfrm>
            <a:off x="4284663" y="404813"/>
            <a:ext cx="4408487" cy="5867400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2000" b="1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Хемоорганогетеротрофи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з родів 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Bacillus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, актиноміцети , гриби </a:t>
            </a:r>
          </a:p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Penicillum,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C:\Users\Наташа\Desktop\Green_d_winograd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508500"/>
            <a:ext cx="3214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Наташа\Desktop\727px-Purp_d_winograd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420938"/>
            <a:ext cx="3214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Наташа\Desktop\Pseudomon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276475"/>
            <a:ext cx="34290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Users\Наташа\Desktop\Streptomyces_sp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292600"/>
            <a:ext cx="3571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Наташа\Desktop\0063-063-SO4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81075"/>
            <a:ext cx="7200900" cy="5329238"/>
          </a:xfrm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908175" y="142875"/>
            <a:ext cx="626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неорганічних сполук сірки</a:t>
            </a:r>
            <a:endParaRPr lang="ru-RU" sz="2400" b="1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800" b="1" smtClean="0">
                <a:solidFill>
                  <a:schemeClr val="bg1"/>
                </a:solidFill>
              </a:rPr>
              <a:t>Сульфатредукція</a:t>
            </a:r>
            <a:endParaRPr lang="ru-RU" sz="2800" b="1" smtClean="0">
              <a:solidFill>
                <a:schemeClr val="bg1"/>
              </a:solidFill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914400" y="1125538"/>
            <a:ext cx="7772400" cy="5230812"/>
          </a:xfrm>
        </p:spPr>
        <p:txBody>
          <a:bodyPr/>
          <a:lstStyle/>
          <a:p>
            <a:pPr eaLnBrk="1" hangingPunct="1"/>
            <a:r>
              <a:rPr lang="ru-RU" sz="2000" b="1" i="1" u="sng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Сульфатредукція</a:t>
            </a:r>
            <a:r>
              <a:rPr lang="ru-RU" sz="2000" u="sng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(сульфатне дихання) 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- процес відновлення сполук сірки до сірководню. </a:t>
            </a:r>
          </a:p>
          <a:p>
            <a:pPr eaLnBrk="1" hangingPunct="1"/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Здійснюється облігатними анаеробами - сульфатредукуючими бактеріями.</a:t>
            </a:r>
          </a:p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Бактерії, що викликають цей процес поділяються на два роди:</a:t>
            </a:r>
          </a:p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1) неспороутворювальні - 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Desulfovibrio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2) спороутворювальні - 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Desulfotomaculum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smtClean="0"/>
              <a:t> </a:t>
            </a:r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32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000" b="1" smtClean="0">
                <a:solidFill>
                  <a:schemeClr val="bg1"/>
                </a:solidFill>
                <a:latin typeface="Arial" charset="0"/>
              </a:rPr>
              <a:t>Загальна характеристика сульфатредукуючих бактерій</a:t>
            </a:r>
            <a:endParaRPr lang="ru-RU" sz="20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125538"/>
            <a:ext cx="7772400" cy="5230812"/>
          </a:xfrm>
        </p:spPr>
        <p:txBody>
          <a:bodyPr/>
          <a:lstStyle/>
          <a:p>
            <a:pPr eaLnBrk="1" hangingPunct="1"/>
            <a:r>
              <a:rPr lang="uk-UA" sz="1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ru-RU" sz="1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Desulfovibrio</a:t>
            </a:r>
            <a:r>
              <a:rPr lang="uk-UA" sz="1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: грамнегативні , вигнуті палички або </a:t>
            </a:r>
            <a:r>
              <a:rPr lang="ru-RU" sz="1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1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-образні, що мають полярні джгутики; облігатні анаероби. Мезофіли - 30 ° С.. </a:t>
            </a:r>
            <a:endParaRPr lang="ru-RU" sz="18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1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Місце існування: лимани, моря , ґрунти, що затоплюються, без доступу кисню.                                                                                                                       </a:t>
            </a:r>
          </a:p>
          <a:p>
            <a:pPr eaLnBrk="1" hangingPunct="1"/>
            <a:r>
              <a:rPr lang="uk-UA" sz="1800" u="sng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uk-UA" sz="1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Desulfovibrio desulfuricans</a:t>
            </a:r>
            <a:r>
              <a:rPr lang="uk-UA" sz="1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smtClean="0"/>
              <a:t> </a:t>
            </a:r>
            <a:endParaRPr lang="ru-RU" sz="18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z="31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24579" name="Picture 3" descr="C:\Users\Наташа\Desktop\0063-031-SO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141663"/>
            <a:ext cx="4103687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714375" y="357188"/>
            <a:ext cx="7972425" cy="5999162"/>
          </a:xfrm>
        </p:spPr>
        <p:txBody>
          <a:bodyPr/>
          <a:lstStyle/>
          <a:p>
            <a:pPr eaLnBrk="1" hangingPunct="1"/>
            <a:r>
              <a:rPr lang="uk-UA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Рід 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Desulfotomaculum</a:t>
            </a:r>
            <a:r>
              <a:rPr lang="uk-UA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утворюють спори, грамнегативні, прямі або зігнуті, перітрихи. Облигатні анаероби.</a:t>
            </a:r>
          </a:p>
          <a:p>
            <a:pPr eaLnBrk="1" hangingPunct="1"/>
            <a:r>
              <a:rPr lang="uk-UA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Мешкають у геотермальних водах, кишечнику комах , рубці жуйних.</a:t>
            </a:r>
          </a:p>
          <a:p>
            <a:pPr eaLnBrk="1" hangingPunct="1"/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D.nigrificans росте при 55</a:t>
            </a:r>
            <a:r>
              <a:rPr lang="uk-UA" sz="16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hangingPunct="1"/>
            <a:r>
              <a:rPr lang="uk-UA" sz="1600" smtClean="0">
                <a:solidFill>
                  <a:schemeClr val="bg1"/>
                </a:solidFill>
                <a:latin typeface="Times New Roman" pitchFamily="18" charset="0"/>
              </a:rPr>
              <a:t> Є спеціалізованою групою, яка використовує сульфат як акцептор водню в </a:t>
            </a:r>
            <a:r>
              <a:rPr lang="uk-UA" sz="1600" u="sng" smtClean="0">
                <a:solidFill>
                  <a:schemeClr val="bg1"/>
                </a:solidFill>
                <a:latin typeface="Times New Roman" pitchFamily="18" charset="0"/>
              </a:rPr>
              <a:t>анаеробних умовах</a:t>
            </a:r>
            <a:r>
              <a:rPr lang="uk-UA" sz="1600" smtClean="0">
                <a:solidFill>
                  <a:schemeClr val="bg1"/>
                </a:solidFill>
                <a:latin typeface="Times New Roman" pitchFamily="18" charset="0"/>
              </a:rPr>
              <a:t> для окиснення органічних сполук. При цьому водень переноситься на окиснені сполуки сірки – сульфати, сульфіти, тіосульфати, які потім відновлюються до Н2S</a:t>
            </a:r>
          </a:p>
          <a:p>
            <a:pPr eaLnBrk="1" hangingPunct="1"/>
            <a:r>
              <a:rPr lang="ru-RU" sz="1600" smtClean="0">
                <a:latin typeface="Times New Roman" pitchFamily="18" charset="0"/>
              </a:rPr>
              <a:t> 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uk-UA" sz="16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6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SH . SO</a:t>
            </a:r>
            <a:r>
              <a:rPr lang="uk-UA" sz="16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6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кінцевий акцептор </a:t>
            </a:r>
          </a:p>
          <a:p>
            <a:pPr eaLnBrk="1" hangingPunct="1"/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uk-UA" sz="16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викликає корозію металевого обладнання, H</a:t>
            </a:r>
            <a:r>
              <a:rPr lang="uk-UA" sz="16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- загибель рослин (Чорне море) . </a:t>
            </a:r>
          </a:p>
          <a:p>
            <a:pPr eaLnBrk="1" hangingPunct="1"/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окисненні H</a:t>
            </a:r>
            <a:r>
              <a:rPr lang="uk-UA" sz="16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с</a:t>
            </a:r>
            <a:r>
              <a:rPr lang="uk-UA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іркобактеріями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з'являються поклади сірки промислового значення . Беруть участь в утворенні сульфідних руд.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z="1800" smtClean="0">
              <a:solidFill>
                <a:schemeClr val="bg1"/>
              </a:solidFill>
            </a:endParaRPr>
          </a:p>
        </p:txBody>
      </p:sp>
      <p:pic>
        <p:nvPicPr>
          <p:cNvPr id="25602" name="Picture 4" descr="C:\Users\Наташа\Desktop\оряв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149725"/>
            <a:ext cx="2955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149725"/>
            <a:ext cx="2598738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C:\Users\Наташа\Desktop\род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149725"/>
            <a:ext cx="26368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539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Залізобактерії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967287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М. Виноградський</a:t>
            </a:r>
            <a:r>
              <a:rPr lang="uk-UA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вперше термін   «залізобактерії » застосував для позначення організмів, що використовують енергію окислення Fe </a:t>
            </a:r>
            <a:r>
              <a:rPr lang="uk-UA" sz="16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→ Fe </a:t>
            </a:r>
            <a:r>
              <a:rPr lang="uk-UA" sz="16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uk-UA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асиміляції СО</a:t>
            </a:r>
            <a:r>
              <a:rPr lang="uk-UA" sz="16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тобто здатних існувати </a:t>
            </a:r>
            <a:r>
              <a:rPr lang="uk-UA" sz="1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хемолітоавтотрофно</a:t>
            </a:r>
            <a:r>
              <a:rPr lang="uk-UA" sz="1600" b="1" i="1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uk-UA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X. Мілош</a:t>
            </a:r>
            <a:r>
              <a:rPr lang="uk-UA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залізобактерій відносив всі організми, що відкладають навколо клітин оксиди заліза чи марганцю незалежно від того , чи пов'язаний цей процес з фізіологічними функціями організму. </a:t>
            </a:r>
          </a:p>
          <a:p>
            <a:pPr eaLnBrk="1" hangingPunct="1"/>
            <a:r>
              <a:rPr lang="uk-UA" sz="1600" b="1" smtClean="0">
                <a:solidFill>
                  <a:schemeClr val="bg1"/>
                </a:solidFill>
                <a:latin typeface="Times New Roman" pitchFamily="18" charset="0"/>
              </a:rPr>
              <a:t>Г.О. Заварзін</a:t>
            </a:r>
            <a:r>
              <a:rPr lang="uk-UA" sz="1600" smtClean="0">
                <a:solidFill>
                  <a:schemeClr val="bg1"/>
                </a:solidFill>
                <a:latin typeface="Times New Roman" pitchFamily="18" charset="0"/>
              </a:rPr>
              <a:t> вважав, що залізобактерії не можна розглядати як таксономічну одиницю: це організми, які різноманітні не тільки за морфологією, а й за своєю фізіологією. </a:t>
            </a:r>
            <a:r>
              <a:rPr lang="uk-UA" sz="1600" b="1" smtClean="0">
                <a:solidFill>
                  <a:schemeClr val="bg1"/>
                </a:solidFill>
                <a:latin typeface="Times New Roman" pitchFamily="18" charset="0"/>
              </a:rPr>
              <a:t>Залізобактерії </a:t>
            </a:r>
            <a:r>
              <a:rPr lang="uk-UA" sz="1600" smtClean="0">
                <a:solidFill>
                  <a:schemeClr val="bg1"/>
                </a:solidFill>
                <a:latin typeface="Times New Roman" pitchFamily="18" charset="0"/>
              </a:rPr>
              <a:t>– це фізіологічне і екологічне поняття.</a:t>
            </a:r>
          </a:p>
          <a:p>
            <a:pPr eaLnBrk="1" hangingPunct="1">
              <a:lnSpc>
                <a:spcPct val="90000"/>
              </a:lnSpc>
            </a:pPr>
            <a:r>
              <a:rPr lang="uk-UA" sz="1600" smtClean="0">
                <a:solidFill>
                  <a:srgbClr val="003F75"/>
                </a:solidFill>
              </a:rPr>
              <a:t> </a:t>
            </a:r>
            <a:endParaRPr lang="ru-RU" sz="1600" smtClean="0">
              <a:solidFill>
                <a:srgbClr val="003F75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1600" smtClean="0"/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5651500" y="1285875"/>
            <a:ext cx="3206750" cy="4857750"/>
          </a:xfrm>
        </p:spPr>
        <p:txBody>
          <a:bodyPr/>
          <a:lstStyle/>
          <a:p>
            <a:pPr eaLnBrk="1" hangingPunct="1"/>
            <a:endParaRPr lang="ru-RU" sz="15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5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5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Сергій Миколайович Виноградський (1 вересня 1856 Київ - 24 лютий 1953, Париж) - видатний російський мікробіолог, засновник екології мікроорганізмів  та грунтової мікробіології.</a:t>
            </a:r>
          </a:p>
        </p:txBody>
      </p:sp>
      <p:pic>
        <p:nvPicPr>
          <p:cNvPr id="26628" name="Picture 3" descr="C:\Users\Наташа\Desktop\200px-Winograd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785813"/>
            <a:ext cx="2540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7772400" cy="6127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800" b="1" smtClean="0">
                <a:solidFill>
                  <a:schemeClr val="bg1"/>
                </a:solidFill>
              </a:rPr>
              <a:t>Фізіолоічні групи</a:t>
            </a:r>
            <a:endParaRPr lang="ru-RU" sz="2800" b="1" smtClean="0">
              <a:solidFill>
                <a:schemeClr val="bg1"/>
              </a:solidFill>
            </a:endParaRPr>
          </a:p>
        </p:txBody>
      </p:sp>
      <p:sp>
        <p:nvSpPr>
          <p:cNvPr id="53253" name="Rectangle 5"/>
          <p:cNvSpPr>
            <a:spLocks noGrp="1"/>
          </p:cNvSpPr>
          <p:nvPr>
            <p:ph type="body" sz="half" idx="1"/>
          </p:nvPr>
        </p:nvSpPr>
        <p:spPr>
          <a:xfrm>
            <a:off x="914400" y="1412875"/>
            <a:ext cx="3810000" cy="4943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600" b="1" i="1" smtClean="0">
                <a:solidFill>
                  <a:schemeClr val="bg1"/>
                </a:solidFill>
              </a:rPr>
              <a:t>Гетеротрофи</a:t>
            </a:r>
          </a:p>
          <a:p>
            <a:pPr>
              <a:lnSpc>
                <a:spcPct val="90000"/>
              </a:lnSpc>
            </a:pPr>
            <a:r>
              <a:rPr lang="uk-UA" sz="2600" smtClean="0">
                <a:solidFill>
                  <a:schemeClr val="bg1"/>
                </a:solidFill>
              </a:rPr>
              <a:t>Окиснюють комплексні органічні сполуки заліза до гідроксиду заліза, який відкладається на поверхні клітин</a:t>
            </a:r>
          </a:p>
          <a:p>
            <a:pPr>
              <a:lnSpc>
                <a:spcPct val="90000"/>
              </a:lnSpc>
            </a:pPr>
            <a:r>
              <a:rPr lang="uk-UA" sz="2600" u="sng" smtClean="0">
                <a:solidFill>
                  <a:schemeClr val="bg1"/>
                </a:solidFill>
              </a:rPr>
              <a:t>Поширені у</a:t>
            </a:r>
            <a:r>
              <a:rPr lang="uk-UA" sz="2600" smtClean="0">
                <a:solidFill>
                  <a:schemeClr val="bg1"/>
                </a:solidFill>
              </a:rPr>
              <a:t> ґрунтах, водоймищах</a:t>
            </a:r>
          </a:p>
        </p:txBody>
      </p:sp>
      <p:sp>
        <p:nvSpPr>
          <p:cNvPr id="53254" name="Rectangle 6"/>
          <p:cNvSpPr>
            <a:spLocks noGrp="1"/>
          </p:cNvSpPr>
          <p:nvPr>
            <p:ph type="body" sz="half" idx="2"/>
          </p:nvPr>
        </p:nvSpPr>
        <p:spPr>
          <a:xfrm>
            <a:off x="4876800" y="1341438"/>
            <a:ext cx="3810000" cy="5014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600" b="1" i="1" smtClean="0">
                <a:solidFill>
                  <a:schemeClr val="bg1"/>
                </a:solidFill>
              </a:rPr>
              <a:t>Типові автотрофи</a:t>
            </a:r>
            <a:r>
              <a:rPr lang="uk-UA" sz="2600" i="1" smtClean="0">
                <a:solidFill>
                  <a:schemeClr val="bg1"/>
                </a:solidFill>
              </a:rPr>
              <a:t> (залізобактерії)</a:t>
            </a:r>
            <a:endParaRPr lang="uk-UA" sz="26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600" smtClean="0">
                <a:solidFill>
                  <a:schemeClr val="bg1"/>
                </a:solidFill>
              </a:rPr>
              <a:t> Існують за рахунок енергії, що утворилася при окиснення оксиду заліза (ІІ) або марганцю в оксид (ІІІ).</a:t>
            </a:r>
          </a:p>
          <a:p>
            <a:pPr>
              <a:lnSpc>
                <a:spcPct val="90000"/>
              </a:lnSpc>
            </a:pPr>
            <a:r>
              <a:rPr lang="uk-UA" sz="2600" u="sng" smtClean="0">
                <a:solidFill>
                  <a:schemeClr val="bg1"/>
                </a:solidFill>
              </a:rPr>
              <a:t>Поширені</a:t>
            </a:r>
            <a:r>
              <a:rPr lang="uk-UA" sz="2600" smtClean="0">
                <a:solidFill>
                  <a:schemeClr val="bg1"/>
                </a:solidFill>
              </a:rPr>
              <a:t> у болотах, озерах, дренажних трубах, утворюють охристі осади</a:t>
            </a:r>
            <a:endParaRPr lang="ru-RU" sz="2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7772400" cy="6842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2800" b="1" smtClean="0">
                <a:solidFill>
                  <a:schemeClr val="bg1"/>
                </a:solidFill>
              </a:rPr>
              <a:t>План</a:t>
            </a:r>
            <a:endParaRPr lang="ru-RU" sz="2800" b="1" smtClean="0">
              <a:solidFill>
                <a:schemeClr val="bg1"/>
              </a:solidFill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mtClean="0">
                <a:solidFill>
                  <a:schemeClr val="bg1"/>
                </a:solidFill>
              </a:rPr>
              <a:t>1. Кругообіг сірки в природі.</a:t>
            </a:r>
          </a:p>
          <a:p>
            <a:r>
              <a:rPr lang="uk-UA" smtClean="0">
                <a:solidFill>
                  <a:schemeClr val="bg1"/>
                </a:solidFill>
              </a:rPr>
              <a:t>2. Трансформація сполук сірки.</a:t>
            </a:r>
          </a:p>
          <a:p>
            <a:r>
              <a:rPr lang="uk-UA" smtClean="0">
                <a:solidFill>
                  <a:schemeClr val="bg1"/>
                </a:solidFill>
              </a:rPr>
              <a:t>3. Перетворення сполук заліза.</a:t>
            </a:r>
          </a:p>
          <a:p>
            <a:r>
              <a:rPr lang="uk-UA" smtClean="0">
                <a:solidFill>
                  <a:schemeClr val="bg1"/>
                </a:solidFill>
              </a:rPr>
              <a:t>4. Метаногенез.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900113" y="549275"/>
            <a:ext cx="7772400" cy="647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000" b="1" u="sng" smtClean="0">
                <a:solidFill>
                  <a:schemeClr val="bg1"/>
                </a:solidFill>
              </a:rPr>
              <a:t>Нагромадження навколо клітин заліза й марганцю відбувається внаслідок різних процесів</a:t>
            </a:r>
            <a:endParaRPr lang="ru-RU" sz="2000" b="1" u="sng" smtClean="0">
              <a:solidFill>
                <a:schemeClr val="bg1"/>
              </a:solidFill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914400" y="1484313"/>
            <a:ext cx="7772400" cy="48720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1) Fe і Мn утворюють </a:t>
            </a:r>
            <a:r>
              <a:rPr lang="uk-UA" sz="1900" i="1" smtClean="0">
                <a:solidFill>
                  <a:schemeClr val="bg1"/>
                </a:solidFill>
                <a:latin typeface="Times New Roman" pitchFamily="18" charset="0"/>
              </a:rPr>
              <a:t>хелатні комплекси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 з органічними речовинами, які потім використовуються деякими видами залізобактерій, при цьому окислені Fe і Мn звільняються й випадають в осад.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2) Концентрування навколо клітин Fe і Мn можливо на основі відмінностей електричних зарядів іонів металів і клітинної поверхні, що має сумарний негативний заряд.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3) Відкладання окислів Fe і Мn навколо клітин може бути результатом реакції цих іонів із продуктами метаболізму бактеріальної клітини, зокрема з Н2 О2, яка виділяється із клітини й накопичується в капсулах або чохлах у нейтральному і слабокислому середовищі.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 u="sng" smtClean="0">
                <a:solidFill>
                  <a:schemeClr val="bg1"/>
                </a:solidFill>
                <a:latin typeface="Times New Roman" pitchFamily="18" charset="0"/>
              </a:rPr>
              <a:t>Фізіологічний сенс процесів окислення</a:t>
            </a: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 іонів Fe і Мn за участю перекису водню – детоксикація шкідливого продукту.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4) Існують мікроорганізми, у яких окислення Fe пов'язане з одержанням енергії: </a:t>
            </a:r>
          </a:p>
          <a:p>
            <a:pPr>
              <a:lnSpc>
                <a:spcPct val="80000"/>
              </a:lnSpc>
            </a:pPr>
            <a:r>
              <a:rPr lang="uk-UA" sz="1900" smtClean="0">
                <a:solidFill>
                  <a:schemeClr val="bg1"/>
                </a:solidFill>
                <a:latin typeface="Times New Roman" pitchFamily="18" charset="0"/>
              </a:rPr>
              <a:t>4Fe2+ + 4Н+ + O2 → 4Fe3+ + 2Н2O.</a:t>
            </a:r>
            <a:endParaRPr lang="ru-RU" sz="19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7772400" cy="5397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400" b="1" smtClean="0">
                <a:solidFill>
                  <a:schemeClr val="bg1"/>
                </a:solidFill>
              </a:rPr>
              <a:t>Морфологічні групи залізобактерій</a:t>
            </a:r>
            <a:endParaRPr lang="ru-RU" sz="2400" b="1" smtClean="0">
              <a:solidFill>
                <a:schemeClr val="bg1"/>
              </a:solidFill>
            </a:endParaRPr>
          </a:p>
        </p:txBody>
      </p:sp>
      <p:sp>
        <p:nvSpPr>
          <p:cNvPr id="51205" name="Rectangle 5"/>
          <p:cNvSpPr>
            <a:spLocks noGrp="1"/>
          </p:cNvSpPr>
          <p:nvPr>
            <p:ph type="body" sz="half" idx="1"/>
          </p:nvPr>
        </p:nvSpPr>
        <p:spPr>
          <a:xfrm>
            <a:off x="914400" y="1268413"/>
            <a:ext cx="3586163" cy="5087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smtClean="0">
                <a:solidFill>
                  <a:schemeClr val="bg1"/>
                </a:solidFill>
              </a:rPr>
              <a:t>До залізобактерій належить рід </a:t>
            </a:r>
            <a:r>
              <a:rPr lang="uk-UA" sz="2000" i="1" smtClean="0">
                <a:solidFill>
                  <a:schemeClr val="bg1"/>
                </a:solidFill>
              </a:rPr>
              <a:t>Gallionella </a:t>
            </a:r>
            <a:r>
              <a:rPr lang="uk-UA" sz="2000" smtClean="0">
                <a:solidFill>
                  <a:schemeClr val="bg1"/>
                </a:solidFill>
              </a:rPr>
              <a:t>(представник</a:t>
            </a:r>
            <a:r>
              <a:rPr lang="uk-UA" sz="2000" i="1" smtClean="0">
                <a:solidFill>
                  <a:schemeClr val="bg1"/>
                </a:solidFill>
              </a:rPr>
              <a:t> – </a:t>
            </a:r>
            <a:r>
              <a:rPr lang="en-US" sz="2000" i="1" smtClean="0">
                <a:solidFill>
                  <a:schemeClr val="bg1"/>
                </a:solidFill>
              </a:rPr>
              <a:t>G</a:t>
            </a:r>
            <a:r>
              <a:rPr lang="uk-UA" sz="2000" i="1" smtClean="0">
                <a:solidFill>
                  <a:schemeClr val="bg1"/>
                </a:solidFill>
              </a:rPr>
              <a:t>. </a:t>
            </a:r>
            <a:r>
              <a:rPr lang="en-US" sz="2000" i="1" smtClean="0">
                <a:solidFill>
                  <a:schemeClr val="bg1"/>
                </a:solidFill>
              </a:rPr>
              <a:t>ferrruginea</a:t>
            </a:r>
            <a:r>
              <a:rPr lang="uk-UA" sz="2000" smtClean="0">
                <a:solidFill>
                  <a:schemeClr val="bg1"/>
                </a:solidFill>
              </a:rPr>
              <a:t>), паличковидні або бобовинні клітини яких розташовані на довгих спірально перекручених стебельцях</a:t>
            </a:r>
            <a:r>
              <a:rPr lang="uk-UA" sz="2000" smtClean="0"/>
              <a:t>. </a:t>
            </a:r>
            <a:endParaRPr lang="ru-RU" sz="2000" smtClean="0"/>
          </a:p>
        </p:txBody>
      </p:sp>
      <p:sp>
        <p:nvSpPr>
          <p:cNvPr id="51206" name="Rectangle 6"/>
          <p:cNvSpPr>
            <a:spLocks noGrp="1"/>
          </p:cNvSpPr>
          <p:nvPr>
            <p:ph type="body" sz="half" idx="2"/>
          </p:nvPr>
        </p:nvSpPr>
        <p:spPr>
          <a:xfrm>
            <a:off x="4876800" y="1341438"/>
            <a:ext cx="3810000" cy="5014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smtClean="0">
                <a:solidFill>
                  <a:schemeClr val="bg1"/>
                </a:solidFill>
              </a:rPr>
              <a:t>Характерним представником нитчастих залізобактерій р.</a:t>
            </a:r>
            <a:r>
              <a:rPr lang="uk-UA" sz="2000" i="1" smtClean="0">
                <a:solidFill>
                  <a:schemeClr val="bg1"/>
                </a:solidFill>
              </a:rPr>
              <a:t> Leptothrix </a:t>
            </a:r>
            <a:r>
              <a:rPr lang="uk-UA" sz="2000" smtClean="0">
                <a:solidFill>
                  <a:schemeClr val="bg1"/>
                </a:solidFill>
              </a:rPr>
              <a:t>є </a:t>
            </a:r>
            <a:r>
              <a:rPr lang="en-US" sz="2000" i="1" smtClean="0">
                <a:solidFill>
                  <a:schemeClr val="bg1"/>
                </a:solidFill>
              </a:rPr>
              <a:t>L</a:t>
            </a:r>
            <a:r>
              <a:rPr lang="uk-UA" sz="2000" i="1" smtClean="0">
                <a:solidFill>
                  <a:schemeClr val="bg1"/>
                </a:solidFill>
              </a:rPr>
              <a:t>.</a:t>
            </a:r>
            <a:r>
              <a:rPr lang="en-US" sz="2000" i="1" smtClean="0">
                <a:solidFill>
                  <a:schemeClr val="bg1"/>
                </a:solidFill>
              </a:rPr>
              <a:t> ochracea</a:t>
            </a:r>
            <a:r>
              <a:rPr lang="uk-UA" sz="2000" i="1" smtClean="0">
                <a:solidFill>
                  <a:schemeClr val="bg1"/>
                </a:solidFill>
              </a:rPr>
              <a:t>,</a:t>
            </a:r>
            <a:r>
              <a:rPr lang="uk-UA" sz="2000" smtClean="0">
                <a:solidFill>
                  <a:schemeClr val="bg1"/>
                </a:solidFill>
              </a:rPr>
              <a:t> який утворює чохол з гідроксиду заліза, що вкриває всю нитку. 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solidFill>
                  <a:schemeClr val="bg1"/>
                </a:solidFill>
              </a:rPr>
              <a:t>З відкладанням гідрооксиду заліза чохол потовщується, що утруднює доступ до клітин оксиду (ІІ) заліза, кисню і оксиду вуглецю. Бактерії виповзають назовні й утворюють нові чохли, а порожні чохли скупчуються на дні водоймища, утворюючи охристий осад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914400" y="333375"/>
            <a:ext cx="7772400" cy="6022975"/>
          </a:xfrm>
        </p:spPr>
        <p:txBody>
          <a:bodyPr/>
          <a:lstStyle/>
          <a:p>
            <a:pPr marL="639763" indent="-571500"/>
            <a:r>
              <a:rPr lang="uk-UA" sz="2000" u="sng" smtClean="0">
                <a:solidFill>
                  <a:schemeClr val="bg1"/>
                </a:solidFill>
                <a:latin typeface="Times New Roman" pitchFamily="18" charset="0"/>
              </a:rPr>
              <a:t>Представники</a:t>
            </a:r>
            <a:r>
              <a:rPr lang="uk-UA" sz="2000" b="1" i="1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uk-UA" sz="2000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639763" indent="-571500"/>
            <a:r>
              <a:rPr lang="uk-UA" sz="2000" i="1" smtClean="0">
                <a:solidFill>
                  <a:schemeClr val="bg1"/>
                </a:solidFill>
                <a:latin typeface="Times New Roman" pitchFamily="18" charset="0"/>
              </a:rPr>
              <a:t>Thiobacillus ferrooxidans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</a:rPr>
              <a:t> – хемолітоавтотроф, мешкає в кислих рудничних водах (pН=2,5), що містять пірит (Fes2).</a:t>
            </a:r>
            <a:endParaRPr lang="uk-UA" sz="2000" i="1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639763" indent="-571500"/>
            <a:r>
              <a:rPr lang="uk-UA" sz="2000" i="1" smtClean="0">
                <a:solidFill>
                  <a:schemeClr val="bg1"/>
                </a:solidFill>
                <a:latin typeface="Times New Roman" pitchFamily="18" charset="0"/>
              </a:rPr>
              <a:t>Sulfolobus acidocaldarius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</a:rPr>
              <a:t> – термофіл. </a:t>
            </a:r>
            <a:endParaRPr lang="uk-UA" sz="2000" i="1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639763" indent="-571500"/>
            <a:r>
              <a:rPr lang="uk-UA" sz="2000" i="1" smtClean="0">
                <a:solidFill>
                  <a:schemeClr val="bg1"/>
                </a:solidFill>
                <a:latin typeface="Times New Roman" pitchFamily="18" charset="0"/>
              </a:rPr>
              <a:t>Leptospirillum ferrooxidans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</a:rPr>
              <a:t> – окиснює тільки залізо і неокиснює  сірку. </a:t>
            </a:r>
          </a:p>
          <a:p>
            <a:pPr marL="639763" indent="-571500"/>
            <a:r>
              <a:rPr lang="uk-UA" sz="2000" smtClean="0">
                <a:solidFill>
                  <a:schemeClr val="bg1"/>
                </a:solidFill>
                <a:latin typeface="Times New Roman" pitchFamily="18" charset="0"/>
              </a:rPr>
              <a:t>Рід </a:t>
            </a:r>
            <a:r>
              <a:rPr lang="uk-UA" sz="2000" i="1" smtClean="0">
                <a:solidFill>
                  <a:schemeClr val="bg1"/>
                </a:solidFill>
                <a:latin typeface="Times New Roman" pitchFamily="18" charset="0"/>
              </a:rPr>
              <a:t>Gallionella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pPr marL="639763" indent="-571500"/>
            <a:r>
              <a:rPr lang="uk-UA" sz="2000" i="1" smtClean="0">
                <a:solidFill>
                  <a:schemeClr val="bg1"/>
                </a:solidFill>
                <a:latin typeface="Times New Roman" pitchFamily="18" charset="0"/>
              </a:rPr>
              <a:t>Leptothrix discophorus</a:t>
            </a:r>
            <a:r>
              <a:rPr lang="uk-UA" sz="2000" smtClean="0">
                <a:solidFill>
                  <a:schemeClr val="bg1"/>
                </a:solidFill>
                <a:latin typeface="Times New Roman" pitchFamily="18" charset="0"/>
              </a:rPr>
              <a:t>  - окиснює марганець</a:t>
            </a:r>
            <a:r>
              <a:rPr lang="uk-UA" sz="2000" i="1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639763" indent="-571500"/>
            <a:endParaRPr lang="ru-RU" sz="2000" i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Наташа\Desktop\10122004-20VR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508500"/>
            <a:ext cx="42052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Наташа\Desktop\Tbf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88913"/>
            <a:ext cx="30956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Наташа\Desktop\Sulfolob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60350"/>
            <a:ext cx="324008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Наташа\Desktop\350px-Leptoce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852738"/>
            <a:ext cx="287972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Наташа\Desktop\Mult_sta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2636838"/>
            <a:ext cx="302418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7772400" cy="914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800" smtClean="0">
                <a:solidFill>
                  <a:schemeClr val="bg1"/>
                </a:solidFill>
              </a:rPr>
              <a:t>Негативна роль залізобактерій</a:t>
            </a: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55301" name="Rectangle 5"/>
          <p:cNvSpPr>
            <a:spLocks noGrp="1"/>
          </p:cNvSpPr>
          <p:nvPr>
            <p:ph type="body" sz="half" idx="1"/>
          </p:nvPr>
        </p:nvSpPr>
        <p:spPr>
          <a:xfrm>
            <a:off x="914400" y="1341438"/>
            <a:ext cx="3297238" cy="5014912"/>
          </a:xfrm>
        </p:spPr>
        <p:txBody>
          <a:bodyPr/>
          <a:lstStyle/>
          <a:p>
            <a:r>
              <a:rPr lang="uk-UA" sz="2600" smtClean="0">
                <a:solidFill>
                  <a:schemeClr val="bg1"/>
                </a:solidFill>
              </a:rPr>
              <a:t>Спричиняють корозію металевих залізних споруд у шахтах.</a:t>
            </a:r>
          </a:p>
          <a:p>
            <a:r>
              <a:rPr lang="uk-UA" sz="2600" smtClean="0">
                <a:solidFill>
                  <a:schemeClr val="bg1"/>
                </a:solidFill>
              </a:rPr>
              <a:t>У водогонах і дренажних трубах утворюють слиз, що закупорює труби.</a:t>
            </a:r>
            <a:endParaRPr lang="ru-RU" sz="2600" smtClean="0">
              <a:solidFill>
                <a:schemeClr val="bg1"/>
              </a:solidFill>
            </a:endParaRPr>
          </a:p>
        </p:txBody>
      </p:sp>
      <p:pic>
        <p:nvPicPr>
          <p:cNvPr id="55303" name="Picture 2" descr="C:\Users\Наташа\Desktop\200px-Colony.gif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35513" y="1844675"/>
            <a:ext cx="3686175" cy="3816350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333375"/>
            <a:ext cx="4289425" cy="5938838"/>
          </a:xfrm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Вилуговування металів з ​​руд , що містять метали та сірку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                  Для Sulfolobus і Th.ferrooxidans показана можливість використовувати енергію для окислення Fe</a:t>
            </a:r>
            <a:r>
              <a:rPr lang="uk-UA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Процес H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 →  S° →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→ SO</a:t>
            </a:r>
            <a:r>
              <a:rPr lang="en-US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йде з втратою 8 електронів, що надходять у дихальний ланцюг.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Фототрофи окислюють сірку в анаеробних умовах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2" name="Picture 2" descr="C:\Users\Наташа\Desktop\р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052513"/>
            <a:ext cx="40560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571500" y="928688"/>
            <a:ext cx="8115300" cy="4929187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Вилуговування металів з ​​руд. Здатність ацидофільних бактерій, що окислюють сірку і залізо , перетворювати сульфіди і сірку в водорозчинні сульфати важких металів використовують для вилуговування бідних руд з метою отримання міді, цинку, нікелю, молібдену, урану.</a:t>
            </a:r>
          </a:p>
          <a:p>
            <a:pPr eaLnBrk="1" hangingPunct="1"/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Широко застосовують для отримання металів з ​​відвалів породи. </a:t>
            </a:r>
          </a:p>
          <a:p>
            <a:pPr eaLnBrk="1" hangingPunct="1"/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Є спроби здійснювати підземний гірничий промисел. Через руду пропускають воду, насичену киснем і суспензією клітин </a:t>
            </a:r>
            <a:r>
              <a:rPr lang="uk-UA" sz="2400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Thiobacillus ferrooxidans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400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.th</a:t>
            </a:r>
            <a:r>
              <a:rPr lang="en-US" sz="2400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oox</a:t>
            </a:r>
            <a:r>
              <a:rPr lang="en-US" sz="2400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У руді є F</a:t>
            </a:r>
            <a:r>
              <a:rPr lang="en-US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uk-UA" sz="24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ZnS , PbS , NiS , MoS</a:t>
            </a:r>
            <a:r>
              <a:rPr lang="uk-UA" sz="24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CoS, CuS. Потім розчин з сульфатами цих металів концентрують і метали осаджують. </a:t>
            </a:r>
            <a:endParaRPr lang="ru-RU" sz="24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15300" cy="5784850"/>
          </a:xfrm>
        </p:spPr>
        <p:txBody>
          <a:bodyPr/>
          <a:lstStyle/>
          <a:p>
            <a:pPr eaLnBrk="1" hangingPunct="1"/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Розчинення сульфідів важких металів відбувається завдяки спільній дії багатьох процесів:                                                                                                    1) бактеріального окислення відновлених з'єднань сірки , або елементарної сірки до сірчаної кислоти;                                                                                       2 ) бактеріального окислення Fe</a:t>
            </a:r>
            <a:r>
              <a:rPr lang="uk-UA" sz="28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en-US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uk-UA" sz="28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          3) нарешті хімічного окислення нерозчинних солей важких металів до розчинних сульфатів.</a:t>
            </a:r>
            <a:endParaRPr lang="ru-RU" sz="28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MeS  </a:t>
            </a: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uk-UA" sz="28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→  </a:t>
            </a:r>
            <a:r>
              <a:rPr lang="en-US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uk-UA" sz="28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+  2</a:t>
            </a:r>
            <a:r>
              <a:rPr lang="en-US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uk-UA" sz="28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Ці штами дуже стійкі до високих концентрацій </a:t>
            </a:r>
            <a:r>
              <a:rPr lang="en-US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uk-UA" sz="28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uk-UA" sz="28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uk-UA" sz="28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uk-UA" sz="28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611188" y="404813"/>
            <a:ext cx="8043862" cy="5927725"/>
          </a:xfrm>
        </p:spPr>
        <p:txBody>
          <a:bodyPr/>
          <a:lstStyle/>
          <a:p>
            <a:pPr algn="ctr" eaLnBrk="1" hangingPunct="1"/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Водна екосистема</a:t>
            </a:r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" name="Freeform 33"/>
          <p:cNvSpPr>
            <a:spLocks/>
          </p:cNvSpPr>
          <p:nvPr/>
        </p:nvSpPr>
        <p:spPr bwMode="auto">
          <a:xfrm>
            <a:off x="785813" y="1000125"/>
            <a:ext cx="7786687" cy="5383213"/>
          </a:xfrm>
          <a:custGeom>
            <a:avLst/>
            <a:gdLst/>
            <a:ahLst/>
            <a:cxnLst>
              <a:cxn ang="0">
                <a:pos x="0" y="1413"/>
              </a:cxn>
              <a:cxn ang="0">
                <a:pos x="1537" y="679"/>
              </a:cxn>
              <a:cxn ang="0">
                <a:pos x="3060" y="5484"/>
              </a:cxn>
              <a:cxn ang="0">
                <a:pos x="4611" y="5415"/>
              </a:cxn>
              <a:cxn ang="0">
                <a:pos x="5650" y="1981"/>
              </a:cxn>
              <a:cxn ang="0">
                <a:pos x="8225" y="984"/>
              </a:cxn>
              <a:cxn ang="0">
                <a:pos x="8377" y="942"/>
              </a:cxn>
              <a:cxn ang="0">
                <a:pos x="8211" y="984"/>
              </a:cxn>
            </a:cxnLst>
            <a:rect l="0" t="0" r="r" b="b"/>
            <a:pathLst>
              <a:path w="8679" h="6273">
                <a:moveTo>
                  <a:pt x="0" y="1413"/>
                </a:moveTo>
                <a:cubicBezTo>
                  <a:pt x="513" y="706"/>
                  <a:pt x="1027" y="0"/>
                  <a:pt x="1537" y="679"/>
                </a:cubicBezTo>
                <a:cubicBezTo>
                  <a:pt x="2047" y="1358"/>
                  <a:pt x="2548" y="4695"/>
                  <a:pt x="3060" y="5484"/>
                </a:cubicBezTo>
                <a:cubicBezTo>
                  <a:pt x="3572" y="6273"/>
                  <a:pt x="4179" y="5999"/>
                  <a:pt x="4611" y="5415"/>
                </a:cubicBezTo>
                <a:cubicBezTo>
                  <a:pt x="5043" y="4831"/>
                  <a:pt x="5048" y="2720"/>
                  <a:pt x="5650" y="1981"/>
                </a:cubicBezTo>
                <a:cubicBezTo>
                  <a:pt x="6252" y="1242"/>
                  <a:pt x="7771" y="1157"/>
                  <a:pt x="8225" y="984"/>
                </a:cubicBezTo>
                <a:cubicBezTo>
                  <a:pt x="8679" y="811"/>
                  <a:pt x="8379" y="942"/>
                  <a:pt x="8377" y="942"/>
                </a:cubicBezTo>
                <a:cubicBezTo>
                  <a:pt x="8375" y="942"/>
                  <a:pt x="8293" y="963"/>
                  <a:pt x="8211" y="984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795" name="AutoShape 32"/>
          <p:cNvCxnSpPr>
            <a:cxnSpLocks noChangeShapeType="1"/>
          </p:cNvCxnSpPr>
          <p:nvPr/>
        </p:nvCxnSpPr>
        <p:spPr bwMode="auto">
          <a:xfrm flipH="1">
            <a:off x="2571750" y="2143125"/>
            <a:ext cx="4421188" cy="61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796" name="AutoShape 29"/>
          <p:cNvCxnSpPr>
            <a:cxnSpLocks noChangeShapeType="1"/>
          </p:cNvCxnSpPr>
          <p:nvPr/>
        </p:nvCxnSpPr>
        <p:spPr bwMode="auto">
          <a:xfrm flipH="1">
            <a:off x="3214688" y="4929188"/>
            <a:ext cx="1943100" cy="174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3797" name="AutoShape 28"/>
          <p:cNvSpPr>
            <a:spLocks noChangeArrowheads="1"/>
          </p:cNvSpPr>
          <p:nvPr/>
        </p:nvSpPr>
        <p:spPr bwMode="auto">
          <a:xfrm>
            <a:off x="4500563" y="2643188"/>
            <a:ext cx="214312" cy="666750"/>
          </a:xfrm>
          <a:prstGeom prst="upArrow">
            <a:avLst>
              <a:gd name="adj1" fmla="val 50000"/>
              <a:gd name="adj2" fmla="val 8388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798" name="AutoShape 27"/>
          <p:cNvSpPr>
            <a:spLocks/>
          </p:cNvSpPr>
          <p:nvPr/>
        </p:nvSpPr>
        <p:spPr bwMode="auto">
          <a:xfrm>
            <a:off x="1857375" y="3643313"/>
            <a:ext cx="285750" cy="2500312"/>
          </a:xfrm>
          <a:prstGeom prst="leftBrace">
            <a:avLst>
              <a:gd name="adj1" fmla="val 841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799" name="AutoShape 31"/>
          <p:cNvSpPr>
            <a:spLocks/>
          </p:cNvSpPr>
          <p:nvPr/>
        </p:nvSpPr>
        <p:spPr bwMode="auto">
          <a:xfrm>
            <a:off x="1928813" y="2143125"/>
            <a:ext cx="214312" cy="1071563"/>
          </a:xfrm>
          <a:prstGeom prst="leftBrace">
            <a:avLst>
              <a:gd name="adj1" fmla="val 3294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80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801" name="Rectangle 37"/>
          <p:cNvSpPr>
            <a:spLocks noChangeArrowheads="1"/>
          </p:cNvSpPr>
          <p:nvPr/>
        </p:nvSpPr>
        <p:spPr bwMode="auto">
          <a:xfrm>
            <a:off x="500063" y="642938"/>
            <a:ext cx="58007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uk-UA" sz="2000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24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uk-UA" sz="2000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800"/>
          </a:p>
          <a:p>
            <a:pPr indent="449263" eaLnBrk="0" hangingPunct="0"/>
            <a:endParaRPr lang="ru-RU"/>
          </a:p>
        </p:txBody>
      </p:sp>
      <p:sp>
        <p:nvSpPr>
          <p:cNvPr id="33802" name="Rectangle 3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/>
              <a:t/>
            </a:r>
            <a:br>
              <a:rPr lang="ru-RU"/>
            </a:br>
            <a:endParaRPr lang="ru-RU"/>
          </a:p>
          <a:p>
            <a:pPr indent="449263" eaLnBrk="0" hangingPunct="0"/>
            <a:endParaRPr lang="ru-RU"/>
          </a:p>
        </p:txBody>
      </p:sp>
      <p:sp>
        <p:nvSpPr>
          <p:cNvPr id="33803" name="Rectangle 40"/>
          <p:cNvSpPr>
            <a:spLocks noChangeArrowheads="1"/>
          </p:cNvSpPr>
          <p:nvPr/>
        </p:nvSpPr>
        <p:spPr bwMode="auto">
          <a:xfrm>
            <a:off x="642938" y="2289175"/>
            <a:ext cx="4572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endParaRPr lang="uk-UA" sz="1200" baseline="-300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uk-UA" sz="1200" baseline="-30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200" baseline="-3000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sz="16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простійші, </a:t>
            </a:r>
          </a:p>
          <a:p>
            <a:pPr indent="449263" eaLnBrk="0" hangingPunct="0"/>
            <a:r>
              <a:rPr lang="uk-UA" sz="16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веслоногі  </a:t>
            </a:r>
            <a:endParaRPr lang="ru-RU" sz="1600">
              <a:solidFill>
                <a:srgbClr val="003F75"/>
              </a:solidFill>
            </a:endParaRPr>
          </a:p>
          <a:p>
            <a:pPr indent="449263" eaLnBrk="0" hangingPunct="0"/>
            <a:endParaRPr lang="ru-RU">
              <a:solidFill>
                <a:srgbClr val="003F75"/>
              </a:solidFill>
            </a:endParaRPr>
          </a:p>
        </p:txBody>
      </p:sp>
      <p:sp>
        <p:nvSpPr>
          <p:cNvPr id="33804" name="Rectangle 41"/>
          <p:cNvSpPr>
            <a:spLocks noChangeArrowheads="1"/>
          </p:cNvSpPr>
          <p:nvPr/>
        </p:nvSpPr>
        <p:spPr bwMode="auto">
          <a:xfrm>
            <a:off x="1798638" y="1371600"/>
            <a:ext cx="984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uk-UA" sz="120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800"/>
          </a:p>
          <a:p>
            <a:pPr indent="449263" eaLnBrk="0" hangingPunct="0"/>
            <a:endParaRPr lang="ru-RU"/>
          </a:p>
        </p:txBody>
      </p:sp>
      <p:sp>
        <p:nvSpPr>
          <p:cNvPr id="33805" name="Rectangle 42"/>
          <p:cNvSpPr>
            <a:spLocks noChangeArrowheads="1"/>
          </p:cNvSpPr>
          <p:nvPr/>
        </p:nvSpPr>
        <p:spPr bwMode="auto">
          <a:xfrm>
            <a:off x="5572125" y="3286125"/>
            <a:ext cx="2268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588"/>
            <a:r>
              <a:rPr lang="uk-UA" b="1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термоклин </a:t>
            </a:r>
          </a:p>
          <a:p>
            <a:pPr indent="1588"/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пурпурові і зелені </a:t>
            </a:r>
          </a:p>
          <a:p>
            <a:pPr indent="1588"/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сіркобактерії</a:t>
            </a:r>
            <a:endParaRPr lang="ru-RU">
              <a:solidFill>
                <a:srgbClr val="003F75"/>
              </a:solidFill>
            </a:endParaRPr>
          </a:p>
          <a:p>
            <a:pPr indent="1588" eaLnBrk="0" hangingPunct="0"/>
            <a:endParaRPr lang="ru-RU"/>
          </a:p>
        </p:txBody>
      </p:sp>
      <p:sp>
        <p:nvSpPr>
          <p:cNvPr id="33806" name="Rectangle 44"/>
          <p:cNvSpPr>
            <a:spLocks noChangeArrowheads="1"/>
          </p:cNvSpPr>
          <p:nvPr/>
        </p:nvSpPr>
        <p:spPr bwMode="auto">
          <a:xfrm>
            <a:off x="2643188" y="5214938"/>
            <a:ext cx="4849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baseline="-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сірководневий мул.</a:t>
            </a:r>
            <a:endParaRPr lang="uk-UA">
              <a:solidFill>
                <a:srgbClr val="003F75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786063" y="3286125"/>
            <a:ext cx="2786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786063" y="3429000"/>
            <a:ext cx="27146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2964656" y="3321844"/>
            <a:ext cx="142875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3284537" y="3357563"/>
            <a:ext cx="144463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3679031" y="3321844"/>
            <a:ext cx="142875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4107656" y="3321844"/>
            <a:ext cx="142875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4536281" y="3321844"/>
            <a:ext cx="142875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 flipH="1" flipV="1">
            <a:off x="5036344" y="3321844"/>
            <a:ext cx="142875" cy="71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5393531" y="3321844"/>
            <a:ext cx="14287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786188" y="5286375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071938" y="5715000"/>
            <a:ext cx="714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214813" y="5500688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500563" y="5214938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571875" y="5572125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143375" y="5929313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429000" y="5143500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643438" y="5429250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429125" y="5715000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3000375" y="4000500"/>
            <a:ext cx="23574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26" name="Прямоугольник 97"/>
          <p:cNvSpPr>
            <a:spLocks noChangeArrowheads="1"/>
          </p:cNvSpPr>
          <p:nvPr/>
        </p:nvSpPr>
        <p:spPr bwMode="auto">
          <a:xfrm>
            <a:off x="2714625" y="2143125"/>
            <a:ext cx="287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/>
            <a:r>
              <a:rPr lang="uk-UA" sz="16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водорості,</a:t>
            </a:r>
            <a:r>
              <a:rPr lang="uk-UA" sz="1600" baseline="-300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160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ціанобактерії</a:t>
            </a:r>
            <a:endParaRPr lang="ru-RU" sz="1600">
              <a:solidFill>
                <a:srgbClr val="003F75"/>
              </a:solidFill>
            </a:endParaRPr>
          </a:p>
        </p:txBody>
      </p:sp>
      <p:sp>
        <p:nvSpPr>
          <p:cNvPr id="33827" name="Прямоугольник 98"/>
          <p:cNvSpPr>
            <a:spLocks noChangeArrowheads="1"/>
          </p:cNvSpPr>
          <p:nvPr/>
        </p:nvSpPr>
        <p:spPr bwMode="auto">
          <a:xfrm>
            <a:off x="4857750" y="2571750"/>
            <a:ext cx="72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риби </a:t>
            </a:r>
            <a:endParaRPr lang="ru-RU">
              <a:solidFill>
                <a:srgbClr val="003F75"/>
              </a:solidFill>
              <a:latin typeface="Corbe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286250" y="2357438"/>
            <a:ext cx="568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CO</a:t>
            </a:r>
            <a:r>
              <a:rPr lang="uk-UA" baseline="-25000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2</a:t>
            </a:r>
            <a:endParaRPr lang="ru-RU" dirty="0">
              <a:solidFill>
                <a:schemeClr val="tx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829" name="Прямоугольник 100"/>
          <p:cNvSpPr>
            <a:spLocks noChangeArrowheads="1"/>
          </p:cNvSpPr>
          <p:nvPr/>
        </p:nvSpPr>
        <p:spPr bwMode="auto">
          <a:xfrm>
            <a:off x="2857500" y="2928938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бактерії </a:t>
            </a:r>
            <a:endParaRPr lang="ru-RU">
              <a:solidFill>
                <a:srgbClr val="003F75"/>
              </a:solidFill>
              <a:latin typeface="Corbe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429000" y="4572000"/>
            <a:ext cx="11652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uk-UA" baseline="-300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uk-UA" baseline="-300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105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572000" y="4000500"/>
            <a:ext cx="5826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uk-UA" baseline="-250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Прямая со стрелкой 104"/>
          <p:cNvCxnSpPr>
            <a:endCxn id="103" idx="2"/>
          </p:cNvCxnSpPr>
          <p:nvPr/>
        </p:nvCxnSpPr>
        <p:spPr>
          <a:xfrm rot="5400000" flipH="1" flipV="1">
            <a:off x="4580748" y="4646840"/>
            <a:ext cx="559362" cy="5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Равнобедренный треугольник 111"/>
          <p:cNvSpPr/>
          <p:nvPr/>
        </p:nvSpPr>
        <p:spPr>
          <a:xfrm>
            <a:off x="3214688" y="3786188"/>
            <a:ext cx="71437" cy="4603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Равнобедренный треугольник 112"/>
          <p:cNvSpPr/>
          <p:nvPr/>
        </p:nvSpPr>
        <p:spPr>
          <a:xfrm>
            <a:off x="3857625" y="3857625"/>
            <a:ext cx="71438" cy="714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Равнобедренный треугольник 113"/>
          <p:cNvSpPr/>
          <p:nvPr/>
        </p:nvSpPr>
        <p:spPr>
          <a:xfrm>
            <a:off x="4357688" y="3571875"/>
            <a:ext cx="71437" cy="714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Равнобедренный треугольник 114"/>
          <p:cNvSpPr/>
          <p:nvPr/>
        </p:nvSpPr>
        <p:spPr>
          <a:xfrm>
            <a:off x="3429000" y="3500438"/>
            <a:ext cx="71438" cy="7143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Равнобедренный треугольник 115"/>
          <p:cNvSpPr/>
          <p:nvPr/>
        </p:nvSpPr>
        <p:spPr>
          <a:xfrm>
            <a:off x="4786313" y="3857625"/>
            <a:ext cx="71437" cy="714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Равнобедренный треугольник 116"/>
          <p:cNvSpPr/>
          <p:nvPr/>
        </p:nvSpPr>
        <p:spPr>
          <a:xfrm>
            <a:off x="5214938" y="3643313"/>
            <a:ext cx="71437" cy="7143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9" name="Прямая со стрелкой 118"/>
          <p:cNvCxnSpPr/>
          <p:nvPr/>
        </p:nvCxnSpPr>
        <p:spPr>
          <a:xfrm rot="16200000" flipH="1">
            <a:off x="1714500" y="2143126"/>
            <a:ext cx="2643187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endCxn id="33826" idx="2"/>
          </p:cNvCxnSpPr>
          <p:nvPr/>
        </p:nvCxnSpPr>
        <p:spPr>
          <a:xfrm rot="16200000" flipH="1">
            <a:off x="2763044" y="1094582"/>
            <a:ext cx="1409700" cy="1363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857250" y="2500313"/>
            <a:ext cx="10334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аеробіоз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71500" y="4643438"/>
            <a:ext cx="12827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анаеробіоз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429000" y="4286250"/>
            <a:ext cx="1028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мін. солі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186737" cy="607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8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Сірководень як основа безсвітлової екосистеми.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На морських глибинах, де б'ють гарячі джерела (близько 350</a:t>
            </a:r>
            <a:r>
              <a:rPr lang="uk-UA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С) у воді є сірководень. Там, де ця вода приходить у зіткнення з холодною, містить кисень, можуть рости бактерії, що окислюють сірку і сірководень. Вони можуть слугувати їжею для молюсків, ракоподібних і черв'яків.</a:t>
            </a: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Наташа\Desktop\f_12441189831350601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708275"/>
            <a:ext cx="74295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7772400" cy="3238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z="3600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981075"/>
            <a:ext cx="7772400" cy="5375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600" smtClean="0">
                <a:solidFill>
                  <a:schemeClr val="bg1"/>
                </a:solidFill>
              </a:rPr>
              <a:t>У природі постійно відбуваються процеси перетворення сірки. У ґрунті сірка перебуває у формі сульфатів, сульфідів і органічних сполук.</a:t>
            </a:r>
          </a:p>
          <a:p>
            <a:pPr>
              <a:lnSpc>
                <a:spcPct val="80000"/>
              </a:lnSpc>
            </a:pPr>
            <a:r>
              <a:rPr lang="uk-UA" sz="2600" smtClean="0">
                <a:solidFill>
                  <a:schemeClr val="bg1"/>
                </a:solidFill>
              </a:rPr>
              <a:t> Сірка входить до складу амінокислот метіоніну, цистеїну і цистину у вигляді</a:t>
            </a:r>
            <a:r>
              <a:rPr lang="uk-UA" sz="2600" smtClean="0"/>
              <a:t> </a:t>
            </a:r>
            <a:r>
              <a:rPr lang="uk-UA" sz="2600" smtClean="0">
                <a:solidFill>
                  <a:schemeClr val="bg1"/>
                </a:solidFill>
              </a:rPr>
              <a:t>сульфгідрильних (-</a:t>
            </a:r>
            <a:r>
              <a:rPr lang="en-US" sz="2600" smtClean="0">
                <a:solidFill>
                  <a:schemeClr val="bg1"/>
                </a:solidFill>
              </a:rPr>
              <a:t>SH</a:t>
            </a:r>
            <a:r>
              <a:rPr lang="uk-UA" sz="2600" smtClean="0">
                <a:solidFill>
                  <a:schemeClr val="bg1"/>
                </a:solidFill>
              </a:rPr>
              <a:t>) і дисульфідних (-</a:t>
            </a:r>
            <a:r>
              <a:rPr lang="en-US" sz="2600" smtClean="0">
                <a:solidFill>
                  <a:schemeClr val="bg1"/>
                </a:solidFill>
              </a:rPr>
              <a:t>S</a:t>
            </a:r>
            <a:r>
              <a:rPr lang="uk-UA" sz="2600" smtClean="0">
                <a:solidFill>
                  <a:schemeClr val="bg1"/>
                </a:solidFill>
              </a:rPr>
              <a:t>-</a:t>
            </a:r>
            <a:r>
              <a:rPr lang="en-US" sz="2600" smtClean="0">
                <a:solidFill>
                  <a:schemeClr val="bg1"/>
                </a:solidFill>
              </a:rPr>
              <a:t>S</a:t>
            </a:r>
            <a:r>
              <a:rPr lang="uk-UA" sz="2600" smtClean="0">
                <a:solidFill>
                  <a:schemeClr val="bg1"/>
                </a:solidFill>
              </a:rPr>
              <a:t>-) груп. </a:t>
            </a:r>
          </a:p>
          <a:p>
            <a:pPr>
              <a:lnSpc>
                <a:spcPct val="80000"/>
              </a:lnSpc>
            </a:pPr>
            <a:r>
              <a:rPr lang="uk-UA" sz="2600" smtClean="0">
                <a:solidFill>
                  <a:schemeClr val="bg1"/>
                </a:solidFill>
              </a:rPr>
              <a:t>Сірка входить до складу білків, коферментів, вітамінів.</a:t>
            </a:r>
          </a:p>
          <a:p>
            <a:pPr>
              <a:lnSpc>
                <a:spcPct val="80000"/>
              </a:lnSpc>
            </a:pPr>
            <a:r>
              <a:rPr lang="uk-UA" sz="2600" smtClean="0">
                <a:solidFill>
                  <a:schemeClr val="bg1"/>
                </a:solidFill>
              </a:rPr>
              <a:t>Значна частина сполук сірки потрапляє в ґрунт у формі органічних сполук з відмерлими рештками, які разом із неорганічними формами сірки перетворюються мікроорганізмами у процесі їх життєдіяльності. </a:t>
            </a:r>
          </a:p>
          <a:p>
            <a:pPr>
              <a:lnSpc>
                <a:spcPct val="80000"/>
              </a:lnSpc>
            </a:pPr>
            <a:r>
              <a:rPr lang="uk-UA" sz="2600" smtClean="0">
                <a:solidFill>
                  <a:schemeClr val="bg1"/>
                </a:solidFill>
              </a:rPr>
              <a:t>При нестачі сірки в ґрунті ріст і розвиток рослин пригнічується</a:t>
            </a:r>
            <a:r>
              <a:rPr lang="ru-RU" sz="260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186737" cy="1992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Одні з представників погонофор –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Riftia pachyptia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- пристосований до життя в такому середовищі: у нього немає ротового і анального отворів, але є орган </a:t>
            </a:r>
            <a:r>
              <a:rPr lang="uk-UA" sz="2000" i="1" u="sng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трофосома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, у якому в якості </a:t>
            </a:r>
            <a:r>
              <a:rPr lang="uk-UA" sz="2000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ендосимбіонтів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ростуть бактерії, що окислюють сірководень. Кров збагачує їх киснем і сірководнем, так як ця система здійснює продукцію біомаси не через фотосинтез, а хемолітоавтотрофами.</a:t>
            </a: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/>
          </a:p>
        </p:txBody>
      </p:sp>
      <p:pic>
        <p:nvPicPr>
          <p:cNvPr id="35842" name="Picture 2" descr="C:\Users\Наташа\Desktop\Attachmen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42306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Наташа\Desktop\hydrothermal_v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1300"/>
            <a:ext cx="42449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468313" y="692150"/>
            <a:ext cx="8186737" cy="5641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uk-UA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Метаногени</a:t>
            </a: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Метаногени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група мікроорганізмів , здатних використовувати вуглекислий газ в якості кінцевого акцептора електронів при окисленні молекулярного водню.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Метаноутворюючі бактерії - морфологічно дуже різноманітна група, облігатні анаероби; здатні утворювати метан.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Більшість має температурний оптимум при 35 - 40 °С, але є і 65 – 70</a:t>
            </a:r>
            <a:r>
              <a:rPr lang="uk-UA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  і  20 – 25</a:t>
            </a:r>
            <a:r>
              <a:rPr lang="uk-UA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С. Всі нейтрофіли: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=6-8.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Як джерело вуглецю більшість використовує вуглекислий газ, деякі форміат, метанол, ацетат.</a:t>
            </a:r>
            <a:b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4Н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+ СО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+  2Н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4294967295"/>
          </p:nvPr>
        </p:nvSpPr>
        <p:spPr>
          <a:xfrm>
            <a:off x="611188" y="765175"/>
            <a:ext cx="8043862" cy="5570538"/>
          </a:xfrm>
        </p:spPr>
        <p:txBody>
          <a:bodyPr/>
          <a:lstStyle/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Баркер Х.А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( 1956 р. ) прийняв у якості домінуючої ознаки утворення СН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Об'єднав в 3 роди родини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Methanobacilaceae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Зараз виділяють 7 родів і 10 видів у чистій культурі:</a:t>
            </a:r>
            <a:b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3" descr="C:\Users\Наташа\Desktop\Metb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857375"/>
            <a:ext cx="32861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C:\Users\Наташа\Desktop\Msm_hungate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071688"/>
            <a:ext cx="30972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C:\Users\Наташа\Desktop\Mbm_formicic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500563"/>
            <a:ext cx="3857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C:\Users\Наташа\Desktop\Methanogenium_cariac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286250"/>
            <a:ext cx="38576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Прямоугольник 9"/>
          <p:cNvSpPr>
            <a:spLocks noChangeArrowheads="1"/>
          </p:cNvSpPr>
          <p:nvPr/>
        </p:nvSpPr>
        <p:spPr bwMode="auto">
          <a:xfrm>
            <a:off x="5929313" y="3857625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Ме</a:t>
            </a:r>
            <a:r>
              <a:rPr lang="en-US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thanosarcina</a:t>
            </a:r>
            <a:endParaRPr lang="ru-RU">
              <a:latin typeface="Corbe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75" y="4143375"/>
            <a:ext cx="19542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Methanospirillum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50" y="6488113"/>
            <a:ext cx="19859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Methanobacterium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25" y="6488113"/>
            <a:ext cx="1755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Methanogenium</a:t>
            </a:r>
            <a:r>
              <a:rPr lang="uk-UA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Наташа\Desktop\loadBina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068638"/>
            <a:ext cx="500062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C:\Users\Наташа\Desktop\Bacter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765175"/>
            <a:ext cx="3260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C:\Users\Наташа\Desktop\Ark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692150"/>
            <a:ext cx="31686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4294967295"/>
          </p:nvPr>
        </p:nvSpPr>
        <p:spPr>
          <a:xfrm>
            <a:off x="571500" y="714375"/>
            <a:ext cx="8258175" cy="5429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Специфічність групи - у клітинних стінках немає мурамової кислоти і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амінокислот.</a:t>
            </a:r>
            <a:b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24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Клітинна стінка буває трьох типів: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1) пептидоглікан особливої хімічної будови (містить </a:t>
            </a:r>
            <a:r>
              <a:rPr lang="uk-UA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псевдомуреін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2) з білкових глобул;</a:t>
            </a:r>
            <a:b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3) гетерополісахаридної природи.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 електронним мікроскопом будова клітинної стінки подібна до грампозитивних бактерій.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Специфічність ліпідів у тому, що вони побудовані з полярних ліпідів і простих ефірів: з гліцерину і 20 -С спирту. Немає складних ефірів.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Запасних продуктів у вигляді гранул полі- β – оксимасляної кислоти або глікогену не знайдено.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0113" y="549275"/>
            <a:ext cx="7772400" cy="2524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z="3600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981075"/>
            <a:ext cx="7772400" cy="5375275"/>
          </a:xfrm>
        </p:spPr>
        <p:txBody>
          <a:bodyPr/>
          <a:lstStyle/>
          <a:p>
            <a:r>
              <a:rPr lang="uk-UA" sz="2600" smtClean="0">
                <a:solidFill>
                  <a:schemeClr val="bg1"/>
                </a:solidFill>
              </a:rPr>
              <a:t>Разом із біологічним кругообігом сірки відбувається небіологічні перетворення сполук сірки (спалювання викопних видів палива, виверження вулканів).</a:t>
            </a:r>
          </a:p>
          <a:p>
            <a:r>
              <a:rPr lang="uk-UA" sz="2600" smtClean="0">
                <a:solidFill>
                  <a:schemeClr val="bg1"/>
                </a:solidFill>
              </a:rPr>
              <a:t> У атмосфері сірководень швидко окислюється киснем (атомарним, молекулярним) і озоном до </a:t>
            </a:r>
            <a:r>
              <a:rPr lang="en-US" sz="2600" smtClean="0">
                <a:solidFill>
                  <a:schemeClr val="bg1"/>
                </a:solidFill>
              </a:rPr>
              <a:t>SO</a:t>
            </a:r>
            <a:r>
              <a:rPr lang="uk-UA" sz="2600" smtClean="0">
                <a:solidFill>
                  <a:schemeClr val="bg1"/>
                </a:solidFill>
              </a:rPr>
              <a:t>2, який, розчиняючись у воді, перетворюється на </a:t>
            </a:r>
            <a:r>
              <a:rPr lang="en-US" sz="2600" smtClean="0">
                <a:solidFill>
                  <a:schemeClr val="bg1"/>
                </a:solidFill>
              </a:rPr>
              <a:t>H</a:t>
            </a:r>
            <a:r>
              <a:rPr lang="uk-UA" sz="2600" smtClean="0">
                <a:solidFill>
                  <a:schemeClr val="bg1"/>
                </a:solidFill>
              </a:rPr>
              <a:t>2</a:t>
            </a:r>
            <a:r>
              <a:rPr lang="en-US" sz="2600" smtClean="0">
                <a:solidFill>
                  <a:schemeClr val="bg1"/>
                </a:solidFill>
              </a:rPr>
              <a:t>SO</a:t>
            </a:r>
            <a:r>
              <a:rPr lang="uk-UA" sz="2600" smtClean="0">
                <a:solidFill>
                  <a:schemeClr val="bg1"/>
                </a:solidFill>
              </a:rPr>
              <a:t>3 або повільно окислюється до </a:t>
            </a:r>
            <a:r>
              <a:rPr lang="en-US" sz="2600" smtClean="0">
                <a:solidFill>
                  <a:schemeClr val="bg1"/>
                </a:solidFill>
              </a:rPr>
              <a:t>SO</a:t>
            </a:r>
            <a:r>
              <a:rPr lang="uk-UA" sz="2600" smtClean="0">
                <a:solidFill>
                  <a:schemeClr val="bg1"/>
                </a:solidFill>
              </a:rPr>
              <a:t>3  який, розчинаючись у воді, перетворюється на </a:t>
            </a:r>
            <a:r>
              <a:rPr lang="en-US" sz="2600" smtClean="0">
                <a:solidFill>
                  <a:schemeClr val="bg1"/>
                </a:solidFill>
              </a:rPr>
              <a:t>H</a:t>
            </a:r>
            <a:r>
              <a:rPr lang="uk-UA" sz="2600" smtClean="0">
                <a:solidFill>
                  <a:schemeClr val="bg1"/>
                </a:solidFill>
              </a:rPr>
              <a:t>2</a:t>
            </a:r>
            <a:r>
              <a:rPr lang="en-US" sz="2600" smtClean="0">
                <a:solidFill>
                  <a:schemeClr val="bg1"/>
                </a:solidFill>
              </a:rPr>
              <a:t>SO</a:t>
            </a:r>
            <a:r>
              <a:rPr lang="uk-UA" sz="2600" smtClean="0">
                <a:solidFill>
                  <a:schemeClr val="bg1"/>
                </a:solidFill>
              </a:rPr>
              <a:t>4.</a:t>
            </a:r>
          </a:p>
          <a:p>
            <a:r>
              <a:rPr lang="uk-UA" sz="2600" smtClean="0">
                <a:solidFill>
                  <a:schemeClr val="bg1"/>
                </a:solidFill>
              </a:rPr>
              <a:t> Частина сірчаної кислоти нейтралізується аміаком, що містить в атмосфері, а більша частина повертається на поверхню землі</a:t>
            </a:r>
            <a:r>
              <a:rPr lang="ru-RU" sz="260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7056438" cy="892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Трансформація сполук сірки</a:t>
            </a:r>
            <a:endParaRPr lang="ru-RU" b="1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3400" y="1371600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cxnSpLocks noChangeShapeType="1"/>
          </p:cNvCxnSpPr>
          <p:nvPr/>
        </p:nvCxnSpPr>
        <p:spPr bwMode="auto">
          <a:xfrm flipH="1">
            <a:off x="3203575" y="3141663"/>
            <a:ext cx="501650" cy="64770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</p:spPr>
      </p:cxnSp>
      <p:cxnSp>
        <p:nvCxnSpPr>
          <p:cNvPr id="8" name="Прямая со стрелкой 7"/>
          <p:cNvCxnSpPr/>
          <p:nvPr/>
        </p:nvCxnSpPr>
        <p:spPr>
          <a:xfrm>
            <a:off x="3708400" y="4292600"/>
            <a:ext cx="16176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 flipH="1">
            <a:off x="3708400" y="4797425"/>
            <a:ext cx="1511300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</p:spPr>
      </p:cxnSp>
      <p:cxnSp>
        <p:nvCxnSpPr>
          <p:cNvPr id="14" name="Прямая со стрелкой 13"/>
          <p:cNvCxnSpPr>
            <a:cxnSpLocks noChangeShapeType="1"/>
          </p:cNvCxnSpPr>
          <p:nvPr/>
        </p:nvCxnSpPr>
        <p:spPr bwMode="auto">
          <a:xfrm flipV="1">
            <a:off x="2484438" y="3068638"/>
            <a:ext cx="863600" cy="792162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  <a:effectLst>
            <a:outerShdw dist="38100" dir="5400000" rotWithShape="0">
              <a:srgbClr val="000000">
                <a:alpha val="43137"/>
              </a:srgbClr>
            </a:outerShdw>
          </a:effectLst>
        </p:spPr>
      </p:cxnSp>
      <p:cxnSp>
        <p:nvCxnSpPr>
          <p:cNvPr id="16" name="Прямая соединительная линия 15"/>
          <p:cNvCxnSpPr/>
          <p:nvPr/>
        </p:nvCxnSpPr>
        <p:spPr>
          <a:xfrm>
            <a:off x="4648200" y="1676400"/>
            <a:ext cx="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27088" y="3933825"/>
            <a:ext cx="2665412" cy="1584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chemeClr val="bg1"/>
                </a:solidFill>
                <a:latin typeface="Cambria" pitchFamily="18" charset="0"/>
                <a:cs typeface="Arial" charset="0"/>
              </a:rPr>
              <a:t>Окиснення неорганічних сполук</a:t>
            </a:r>
            <a:endParaRPr lang="ru-RU" b="1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51500" y="4076700"/>
            <a:ext cx="2697163" cy="12969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chemeClr val="bg1"/>
                </a:solidFill>
                <a:latin typeface="Cambria" pitchFamily="18" charset="0"/>
                <a:cs typeface="Arial" charset="0"/>
              </a:rPr>
              <a:t>Відновлення неорганічних сполук до сірководню (десульфлфікація)</a:t>
            </a:r>
            <a:endParaRPr lang="ru-RU" b="1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" name="Скругленный прямоугольник 17"/>
          <p:cNvSpPr/>
          <p:nvPr/>
        </p:nvSpPr>
        <p:spPr>
          <a:xfrm>
            <a:off x="2987675" y="1700213"/>
            <a:ext cx="3170238" cy="129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b="1">
                <a:solidFill>
                  <a:schemeClr val="bg1"/>
                </a:solidFill>
                <a:latin typeface="Cambria" pitchFamily="18" charset="0"/>
                <a:cs typeface="Arial" charset="0"/>
              </a:rPr>
              <a:t>Розкладання органічних  сполук мікроорганізмами</a:t>
            </a:r>
            <a:endParaRPr lang="ru-RU" b="1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57563" y="357188"/>
            <a:ext cx="2387600" cy="523875"/>
          </a:xfrm>
          <a:ln>
            <a:miter lim="800000"/>
            <a:headEnd/>
            <a:tailEnd/>
          </a:ln>
        </p:spPr>
        <p:txBody>
          <a:bodyPr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uk-UA" sz="2800" b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Колообіг сірки</a:t>
            </a:r>
            <a:endParaRPr lang="uk-UA" sz="28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29000" y="1143000"/>
          <a:ext cx="2366963" cy="571500"/>
        </p:xfrm>
        <a:graphic>
          <a:graphicData uri="http://schemas.openxmlformats.org/drawingml/2006/table">
            <a:tbl>
              <a:tblPr/>
              <a:tblGrid>
                <a:gridCol w="2366963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неорганічна сірка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25" y="3429000"/>
          <a:ext cx="928688" cy="457200"/>
        </p:xfrm>
        <a:graphic>
          <a:graphicData uri="http://schemas.openxmlformats.org/drawingml/2006/table">
            <a:tbl>
              <a:tblPr/>
              <a:tblGrid>
                <a:gridCol w="928694"/>
              </a:tblGrid>
              <a:tr h="4286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2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750" y="3357563"/>
          <a:ext cx="925513" cy="457200"/>
        </p:xfrm>
        <a:graphic>
          <a:graphicData uri="http://schemas.openxmlformats.org/drawingml/2006/table">
            <a:tbl>
              <a:tblPr/>
              <a:tblGrid>
                <a:gridCol w="925513"/>
              </a:tblGrid>
              <a:tr h="4425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baseline="30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86188" y="5643563"/>
          <a:ext cx="2214562" cy="642937"/>
        </p:xfrm>
        <a:graphic>
          <a:graphicData uri="http://schemas.openxmlformats.org/drawingml/2006/table">
            <a:tbl>
              <a:tblPr/>
              <a:tblGrid>
                <a:gridCol w="2214562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органічна сірка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6" name="AutoShape 9"/>
          <p:cNvSpPr>
            <a:spLocks noChangeArrowheads="1"/>
          </p:cNvSpPr>
          <p:nvPr/>
        </p:nvSpPr>
        <p:spPr bwMode="auto">
          <a:xfrm rot="-2336491">
            <a:off x="6750050" y="755650"/>
            <a:ext cx="688975" cy="2855913"/>
          </a:xfrm>
          <a:prstGeom prst="curvedLeftArrow">
            <a:avLst>
              <a:gd name="adj1" fmla="val 90522"/>
              <a:gd name="adj2" fmla="val 181025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87" name="AutoShape 8"/>
          <p:cNvSpPr>
            <a:spLocks noChangeArrowheads="1"/>
          </p:cNvSpPr>
          <p:nvPr/>
        </p:nvSpPr>
        <p:spPr bwMode="auto">
          <a:xfrm rot="7833080">
            <a:off x="5691187" y="4797426"/>
            <a:ext cx="2835275" cy="774700"/>
          </a:xfrm>
          <a:prstGeom prst="curvedDownArrow">
            <a:avLst>
              <a:gd name="adj1" fmla="val 67334"/>
              <a:gd name="adj2" fmla="val 13466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88" name="AutoShape 6"/>
          <p:cNvSpPr>
            <a:spLocks noChangeArrowheads="1"/>
          </p:cNvSpPr>
          <p:nvPr/>
        </p:nvSpPr>
        <p:spPr bwMode="auto">
          <a:xfrm flipV="1">
            <a:off x="2071688" y="3357563"/>
            <a:ext cx="1428750" cy="142875"/>
          </a:xfrm>
          <a:prstGeom prst="rightArrow">
            <a:avLst>
              <a:gd name="adj1" fmla="val 50000"/>
              <a:gd name="adj2" fmla="val 11800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89" name="AutoShape 7"/>
          <p:cNvSpPr>
            <a:spLocks noChangeArrowheads="1"/>
          </p:cNvSpPr>
          <p:nvPr/>
        </p:nvSpPr>
        <p:spPr bwMode="auto">
          <a:xfrm>
            <a:off x="5572125" y="3357563"/>
            <a:ext cx="1500188" cy="142875"/>
          </a:xfrm>
          <a:prstGeom prst="rightArrow">
            <a:avLst>
              <a:gd name="adj1" fmla="val 50000"/>
              <a:gd name="adj2" fmla="val 1385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0" name="AutoShape 3"/>
          <p:cNvSpPr>
            <a:spLocks noChangeArrowheads="1"/>
          </p:cNvSpPr>
          <p:nvPr/>
        </p:nvSpPr>
        <p:spPr bwMode="auto">
          <a:xfrm>
            <a:off x="2071688" y="3714750"/>
            <a:ext cx="1214437" cy="142875"/>
          </a:xfrm>
          <a:prstGeom prst="leftArrow">
            <a:avLst>
              <a:gd name="adj1" fmla="val 50000"/>
              <a:gd name="adj2" fmla="val 1616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1" name="AutoShape 4"/>
          <p:cNvSpPr>
            <a:spLocks noChangeArrowheads="1"/>
          </p:cNvSpPr>
          <p:nvPr/>
        </p:nvSpPr>
        <p:spPr bwMode="auto">
          <a:xfrm rot="7996872">
            <a:off x="1744663" y="3497263"/>
            <a:ext cx="830262" cy="3300412"/>
          </a:xfrm>
          <a:prstGeom prst="curvedLeftArrow">
            <a:avLst>
              <a:gd name="adj1" fmla="val 65314"/>
              <a:gd name="adj2" fmla="val 130609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2" name="AutoShape 2"/>
          <p:cNvSpPr>
            <a:spLocks noChangeArrowheads="1"/>
          </p:cNvSpPr>
          <p:nvPr/>
        </p:nvSpPr>
        <p:spPr bwMode="auto">
          <a:xfrm rot="-2657969">
            <a:off x="752475" y="1654175"/>
            <a:ext cx="2982913" cy="711200"/>
          </a:xfrm>
          <a:prstGeom prst="curvedDownArrow">
            <a:avLst>
              <a:gd name="adj1" fmla="val 78292"/>
              <a:gd name="adj2" fmla="val 15658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3" name="AutoShape 5"/>
          <p:cNvSpPr>
            <a:spLocks noChangeArrowheads="1"/>
          </p:cNvSpPr>
          <p:nvPr/>
        </p:nvSpPr>
        <p:spPr bwMode="auto">
          <a:xfrm>
            <a:off x="5786438" y="3714750"/>
            <a:ext cx="1214437" cy="142875"/>
          </a:xfrm>
          <a:prstGeom prst="leftArrow">
            <a:avLst>
              <a:gd name="adj1" fmla="val 50000"/>
              <a:gd name="adj2" fmla="val 12757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5395" name="Rectangle 11"/>
          <p:cNvSpPr>
            <a:spLocks noChangeArrowheads="1"/>
          </p:cNvSpPr>
          <p:nvPr/>
        </p:nvSpPr>
        <p:spPr bwMode="auto">
          <a:xfrm>
            <a:off x="0" y="384175"/>
            <a:ext cx="24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b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15396" name="Rectangle 12"/>
          <p:cNvSpPr>
            <a:spLocks noChangeArrowheads="1"/>
          </p:cNvSpPr>
          <p:nvPr/>
        </p:nvSpPr>
        <p:spPr bwMode="auto">
          <a:xfrm>
            <a:off x="642938" y="1285875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15397" name="Rectangle 13"/>
          <p:cNvSpPr>
            <a:spLocks noChangeArrowheads="1"/>
          </p:cNvSpPr>
          <p:nvPr/>
        </p:nvSpPr>
        <p:spPr bwMode="auto">
          <a:xfrm>
            <a:off x="1349375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					</a:t>
            </a:r>
            <a:r>
              <a:rPr lang="ru-RU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		                          </a:t>
            </a:r>
            <a:r>
              <a:rPr lang="uk-UA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анаероби </a:t>
            </a:r>
            <a:r>
              <a:rPr lang="en-US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Desulfovibrio</a:t>
            </a:r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15398" name="Rectangle 14"/>
          <p:cNvSpPr>
            <a:spLocks noChangeArrowheads="1"/>
          </p:cNvSpPr>
          <p:nvPr/>
        </p:nvSpPr>
        <p:spPr bwMode="auto">
          <a:xfrm>
            <a:off x="285750" y="5072063"/>
            <a:ext cx="17160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800"/>
          </a:p>
          <a:p>
            <a:pPr indent="449263" eaLnBrk="0" hangingPunct="0"/>
            <a:r>
              <a:rPr lang="uk-UA" sz="14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800"/>
          </a:p>
          <a:p>
            <a:pPr indent="449263" eaLnBrk="0" hangingPunct="0"/>
            <a:endParaRPr lang="ru-RU"/>
          </a:p>
        </p:txBody>
      </p:sp>
      <p:sp>
        <p:nvSpPr>
          <p:cNvPr id="15399" name="Rectangle 15"/>
          <p:cNvSpPr>
            <a:spLocks noChangeArrowheads="1"/>
          </p:cNvSpPr>
          <p:nvPr/>
        </p:nvSpPr>
        <p:spPr bwMode="auto">
          <a:xfrm>
            <a:off x="500063" y="57864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бактерії тварин</a:t>
            </a:r>
            <a:endParaRPr lang="uk-UA"/>
          </a:p>
        </p:txBody>
      </p:sp>
      <p:sp>
        <p:nvSpPr>
          <p:cNvPr id="15400" name="Прямоугольник 21"/>
          <p:cNvSpPr>
            <a:spLocks noChangeArrowheads="1"/>
          </p:cNvSpPr>
          <p:nvPr/>
        </p:nvSpPr>
        <p:spPr bwMode="auto">
          <a:xfrm>
            <a:off x="6429375" y="2428875"/>
            <a:ext cx="74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uk-UA" baseline="-30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aseline="30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Corbel" pitchFamily="34" charset="0"/>
            </a:endParaRPr>
          </a:p>
        </p:txBody>
      </p:sp>
      <p:sp>
        <p:nvSpPr>
          <p:cNvPr id="15401" name="Прямоугольник 22"/>
          <p:cNvSpPr>
            <a:spLocks noChangeArrowheads="1"/>
          </p:cNvSpPr>
          <p:nvPr/>
        </p:nvSpPr>
        <p:spPr bwMode="auto">
          <a:xfrm>
            <a:off x="6143625" y="200025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baseline="-30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baseline="-30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aseline="30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endParaRPr lang="ru-RU">
              <a:latin typeface="Corbel" pitchFamily="34" charset="0"/>
            </a:endParaRPr>
          </a:p>
        </p:txBody>
      </p:sp>
      <p:sp>
        <p:nvSpPr>
          <p:cNvPr id="15402" name="Прямоугольник 23"/>
          <p:cNvSpPr>
            <a:spLocks noChangeArrowheads="1"/>
          </p:cNvSpPr>
          <p:nvPr/>
        </p:nvSpPr>
        <p:spPr bwMode="auto">
          <a:xfrm>
            <a:off x="3714750" y="4357688"/>
            <a:ext cx="1965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відновлення сірки</a:t>
            </a:r>
            <a:endParaRPr lang="ru-RU" sz="1000"/>
          </a:p>
        </p:txBody>
      </p:sp>
      <p:sp>
        <p:nvSpPr>
          <p:cNvPr id="15403" name="Прямоугольник 24"/>
          <p:cNvSpPr>
            <a:spLocks noChangeArrowheads="1"/>
          </p:cNvSpPr>
          <p:nvPr/>
        </p:nvSpPr>
        <p:spPr bwMode="auto">
          <a:xfrm>
            <a:off x="7215188" y="5643563"/>
            <a:ext cx="1719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бактерії рослин</a:t>
            </a:r>
            <a:endParaRPr lang="ru-RU">
              <a:latin typeface="Corbel" pitchFamily="34" charset="0"/>
            </a:endParaRPr>
          </a:p>
        </p:txBody>
      </p:sp>
      <p:sp>
        <p:nvSpPr>
          <p:cNvPr id="15404" name="Прямоугольник 25"/>
          <p:cNvSpPr>
            <a:spLocks noChangeArrowheads="1"/>
          </p:cNvSpPr>
          <p:nvPr/>
        </p:nvSpPr>
        <p:spPr bwMode="auto">
          <a:xfrm>
            <a:off x="3500438" y="3214688"/>
            <a:ext cx="218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ероби </a:t>
            </a:r>
            <a:r>
              <a:rPr lang="en-US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Thiobacillus </a:t>
            </a:r>
            <a:endParaRPr lang="ru-RU">
              <a:latin typeface="Corbel" pitchFamily="34" charset="0"/>
            </a:endParaRPr>
          </a:p>
        </p:txBody>
      </p:sp>
      <p:sp>
        <p:nvSpPr>
          <p:cNvPr id="15405" name="Прямоугольник 26"/>
          <p:cNvSpPr>
            <a:spLocks noChangeArrowheads="1"/>
          </p:cNvSpPr>
          <p:nvPr/>
        </p:nvSpPr>
        <p:spPr bwMode="auto">
          <a:xfrm>
            <a:off x="3357563" y="3571875"/>
            <a:ext cx="2462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анаероби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Desulfovibrio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6" name="Прямоугольник 27"/>
          <p:cNvSpPr>
            <a:spLocks noChangeArrowheads="1"/>
          </p:cNvSpPr>
          <p:nvPr/>
        </p:nvSpPr>
        <p:spPr bwMode="auto">
          <a:xfrm>
            <a:off x="3643313" y="2500313"/>
            <a:ext cx="184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окислення сірки </a:t>
            </a:r>
            <a:endParaRPr lang="ru-RU">
              <a:latin typeface="Corbel" pitchFamily="34" charset="0"/>
            </a:endParaRPr>
          </a:p>
        </p:txBody>
      </p:sp>
      <p:sp>
        <p:nvSpPr>
          <p:cNvPr id="15407" name="Прямоугольник 28"/>
          <p:cNvSpPr>
            <a:spLocks noChangeArrowheads="1"/>
          </p:cNvSpPr>
          <p:nvPr/>
        </p:nvSpPr>
        <p:spPr bwMode="auto">
          <a:xfrm>
            <a:off x="7000875" y="1214438"/>
            <a:ext cx="151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сіркобактерії </a:t>
            </a:r>
            <a:endParaRPr lang="ru-RU">
              <a:latin typeface="Corbel" pitchFamily="34" charset="0"/>
            </a:endParaRPr>
          </a:p>
        </p:txBody>
      </p:sp>
      <p:sp>
        <p:nvSpPr>
          <p:cNvPr id="15408" name="Прямоугольник 29"/>
          <p:cNvSpPr>
            <a:spLocks noChangeArrowheads="1"/>
          </p:cNvSpPr>
          <p:nvPr/>
        </p:nvSpPr>
        <p:spPr bwMode="auto">
          <a:xfrm>
            <a:off x="7358063" y="1500188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аероби</a:t>
            </a:r>
            <a:endParaRPr lang="ru-RU">
              <a:latin typeface="Corbel" pitchFamily="34" charset="0"/>
            </a:endParaRPr>
          </a:p>
        </p:txBody>
      </p:sp>
      <p:sp>
        <p:nvSpPr>
          <p:cNvPr id="15409" name="Прямоугольник 30"/>
          <p:cNvSpPr>
            <a:spLocks noChangeArrowheads="1"/>
          </p:cNvSpPr>
          <p:nvPr/>
        </p:nvSpPr>
        <p:spPr bwMode="auto">
          <a:xfrm>
            <a:off x="7643813" y="1928813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анаероби</a:t>
            </a:r>
            <a:endParaRPr lang="ru-RU">
              <a:latin typeface="Corbel" pitchFamily="34" charset="0"/>
            </a:endParaRPr>
          </a:p>
        </p:txBody>
      </p:sp>
      <p:sp>
        <p:nvSpPr>
          <p:cNvPr id="15410" name="Прямоугольник 31"/>
          <p:cNvSpPr>
            <a:spLocks noChangeArrowheads="1"/>
          </p:cNvSpPr>
          <p:nvPr/>
        </p:nvSpPr>
        <p:spPr bwMode="auto">
          <a:xfrm>
            <a:off x="900113" y="1052513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сіркобактерії: </a:t>
            </a:r>
            <a:endParaRPr lang="ru-RU">
              <a:latin typeface="Corbel" pitchFamily="34" charset="0"/>
            </a:endParaRPr>
          </a:p>
        </p:txBody>
      </p:sp>
      <p:sp>
        <p:nvSpPr>
          <p:cNvPr id="15411" name="Прямоугольник 32"/>
          <p:cNvSpPr>
            <a:spLocks noChangeArrowheads="1"/>
          </p:cNvSpPr>
          <p:nvPr/>
        </p:nvSpPr>
        <p:spPr bwMode="auto">
          <a:xfrm>
            <a:off x="571500" y="1357313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   аероби</a:t>
            </a:r>
            <a:endParaRPr lang="ru-RU" sz="1000">
              <a:solidFill>
                <a:srgbClr val="222222"/>
              </a:solidFill>
              <a:cs typeface="Times New Roman" pitchFamily="18" charset="0"/>
            </a:endParaRPr>
          </a:p>
          <a:p>
            <a:pPr eaLnBrk="0" hangingPunct="0"/>
            <a:r>
              <a:rPr lang="uk-UA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анаероби</a:t>
            </a:r>
            <a:endParaRPr lang="ru-RU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713" y="692150"/>
            <a:ext cx="6696075" cy="649288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Окиснення неорганічних сполук сірки</a:t>
            </a:r>
            <a:endParaRPr lang="en-US" sz="2400" b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16386" name="Группа 33"/>
          <p:cNvGrpSpPr>
            <a:grpSpLocks/>
          </p:cNvGrpSpPr>
          <p:nvPr/>
        </p:nvGrpSpPr>
        <p:grpSpPr bwMode="auto">
          <a:xfrm>
            <a:off x="3779838" y="1484313"/>
            <a:ext cx="3600450" cy="1323975"/>
            <a:chOff x="3322749" y="3193961"/>
            <a:chExt cx="3348508" cy="75985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347848" y="3193961"/>
              <a:ext cx="2641306" cy="75985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404" name="TextBox 31"/>
            <p:cNvSpPr txBox="1">
              <a:spLocks noChangeArrowheads="1"/>
            </p:cNvSpPr>
            <p:nvPr/>
          </p:nvSpPr>
          <p:spPr bwMode="auto">
            <a:xfrm>
              <a:off x="3322749" y="3269592"/>
              <a:ext cx="3348508" cy="54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Групи </a:t>
              </a:r>
            </a:p>
            <a:p>
              <a:pPr algn="ctr"/>
              <a:r>
                <a:rPr lang="uk-UA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мікроорганізмів, </a:t>
              </a:r>
            </a:p>
            <a:p>
              <a:pPr algn="ctr"/>
              <a:r>
                <a:rPr lang="uk-UA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що окиснюють сірку</a:t>
              </a:r>
              <a:r>
                <a:rPr lang="uk-UA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87" name="Группа 34"/>
          <p:cNvGrpSpPr>
            <a:grpSpLocks/>
          </p:cNvGrpSpPr>
          <p:nvPr/>
        </p:nvGrpSpPr>
        <p:grpSpPr bwMode="auto">
          <a:xfrm>
            <a:off x="684213" y="3213100"/>
            <a:ext cx="2757487" cy="712788"/>
            <a:chOff x="3322750" y="3193961"/>
            <a:chExt cx="2665926" cy="77716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348841" y="3193961"/>
              <a:ext cx="2639835" cy="75985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402" name="TextBox 36"/>
            <p:cNvSpPr txBox="1">
              <a:spLocks noChangeArrowheads="1"/>
            </p:cNvSpPr>
            <p:nvPr/>
          </p:nvSpPr>
          <p:spPr bwMode="auto">
            <a:xfrm>
              <a:off x="3322750" y="3271850"/>
              <a:ext cx="2504773" cy="699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І. </a:t>
              </a:r>
            </a:p>
            <a:p>
              <a:pPr algn="ctr"/>
              <a:r>
                <a:rPr lang="uk-UA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Тіонові бактерії</a:t>
              </a:r>
              <a:endPara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88" name="Группа 49"/>
          <p:cNvGrpSpPr>
            <a:grpSpLocks/>
          </p:cNvGrpSpPr>
          <p:nvPr/>
        </p:nvGrpSpPr>
        <p:grpSpPr bwMode="auto">
          <a:xfrm>
            <a:off x="1692275" y="4508500"/>
            <a:ext cx="2008188" cy="1385888"/>
            <a:chOff x="3322750" y="3193961"/>
            <a:chExt cx="2665926" cy="150762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3348039" y="3193961"/>
              <a:ext cx="2640637" cy="75985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400" name="TextBox 51"/>
            <p:cNvSpPr txBox="1">
              <a:spLocks noChangeArrowheads="1"/>
            </p:cNvSpPr>
            <p:nvPr/>
          </p:nvSpPr>
          <p:spPr bwMode="auto">
            <a:xfrm>
              <a:off x="3322750" y="3271673"/>
              <a:ext cx="2504222" cy="1429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ІІІ. Фотосинтезуючі пурпурні і зелені сіркобактерії, актиноміцети</a:t>
              </a:r>
              <a:endPara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89" name="Группа 52"/>
          <p:cNvGrpSpPr>
            <a:grpSpLocks/>
          </p:cNvGrpSpPr>
          <p:nvPr/>
        </p:nvGrpSpPr>
        <p:grpSpPr bwMode="auto">
          <a:xfrm>
            <a:off x="4787900" y="4508500"/>
            <a:ext cx="2808288" cy="1141413"/>
            <a:chOff x="3322750" y="3193961"/>
            <a:chExt cx="2665928" cy="1244499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348370" y="3193961"/>
              <a:ext cx="2640308" cy="759854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398" name="TextBox 54"/>
            <p:cNvSpPr txBox="1">
              <a:spLocks noChangeArrowheads="1"/>
            </p:cNvSpPr>
            <p:nvPr/>
          </p:nvSpPr>
          <p:spPr bwMode="auto">
            <a:xfrm>
              <a:off x="3322750" y="3271850"/>
              <a:ext cx="2504676" cy="116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IV.</a:t>
              </a:r>
            </a:p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Хемоорганогетеротрофи</a:t>
              </a:r>
            </a:p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з р. </a:t>
              </a:r>
              <a:r>
                <a:rPr lang="en-US" sz="16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Bacillus,</a:t>
              </a:r>
              <a:r>
                <a:rPr lang="uk-UA" sz="16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Pseudomonas</a:t>
              </a:r>
              <a:endParaRPr lang="uk-UA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6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p. Aspergillus, Penicillum </a:t>
              </a:r>
              <a:endPara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390" name="Группа 55"/>
          <p:cNvGrpSpPr>
            <a:grpSpLocks/>
          </p:cNvGrpSpPr>
          <p:nvPr/>
        </p:nvGrpSpPr>
        <p:grpSpPr bwMode="auto">
          <a:xfrm>
            <a:off x="5867400" y="2781300"/>
            <a:ext cx="2665413" cy="1460500"/>
            <a:chOff x="3322750" y="3193961"/>
            <a:chExt cx="2665926" cy="775915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348155" y="3193961"/>
              <a:ext cx="2640521" cy="75989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396" name="TextBox 57"/>
            <p:cNvSpPr txBox="1">
              <a:spLocks noChangeArrowheads="1"/>
            </p:cNvSpPr>
            <p:nvPr/>
          </p:nvSpPr>
          <p:spPr bwMode="auto">
            <a:xfrm>
              <a:off x="3322750" y="3271552"/>
              <a:ext cx="2503970" cy="69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ІІ. </a:t>
              </a:r>
            </a:p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Одноклітинні і багатоклітинні</a:t>
              </a:r>
            </a:p>
            <a:p>
              <a:pPr algn="ctr"/>
              <a:r>
                <a:rPr lang="uk-UA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нитчасті бактерії, що утворюють трихом</a:t>
              </a:r>
              <a:endPara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391" name="Прямая со стрелкой 61"/>
          <p:cNvCxnSpPr>
            <a:cxnSpLocks noChangeShapeType="1"/>
          </p:cNvCxnSpPr>
          <p:nvPr/>
        </p:nvCxnSpPr>
        <p:spPr bwMode="auto">
          <a:xfrm flipH="1">
            <a:off x="3132138" y="2852738"/>
            <a:ext cx="1879600" cy="1655762"/>
          </a:xfrm>
          <a:prstGeom prst="straightConnector1">
            <a:avLst/>
          </a:prstGeom>
          <a:noFill/>
          <a:ln w="63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16392" name="Прямая со стрелкой 63"/>
          <p:cNvCxnSpPr>
            <a:cxnSpLocks noChangeShapeType="1"/>
            <a:endCxn id="36" idx="3"/>
          </p:cNvCxnSpPr>
          <p:nvPr/>
        </p:nvCxnSpPr>
        <p:spPr bwMode="auto">
          <a:xfrm flipH="1">
            <a:off x="3451225" y="2852738"/>
            <a:ext cx="1373188" cy="709612"/>
          </a:xfrm>
          <a:prstGeom prst="straightConnector1">
            <a:avLst/>
          </a:prstGeom>
          <a:noFill/>
          <a:ln w="63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16393" name="Прямая со стрелкой 67"/>
          <p:cNvCxnSpPr>
            <a:cxnSpLocks noChangeShapeType="1"/>
            <a:stCxn id="31" idx="2"/>
            <a:endCxn id="54" idx="0"/>
          </p:cNvCxnSpPr>
          <p:nvPr/>
        </p:nvCxnSpPr>
        <p:spPr bwMode="auto">
          <a:xfrm>
            <a:off x="5227638" y="2817813"/>
            <a:ext cx="977900" cy="1681162"/>
          </a:xfrm>
          <a:prstGeom prst="straightConnector1">
            <a:avLst/>
          </a:prstGeom>
          <a:noFill/>
          <a:ln w="63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cxnSp>
        <p:nvCxnSpPr>
          <p:cNvPr id="16394" name="Прямая со стрелкой 69"/>
          <p:cNvCxnSpPr>
            <a:cxnSpLocks noChangeShapeType="1"/>
          </p:cNvCxnSpPr>
          <p:nvPr/>
        </p:nvCxnSpPr>
        <p:spPr bwMode="auto">
          <a:xfrm>
            <a:off x="5292725" y="2852738"/>
            <a:ext cx="1223963" cy="817562"/>
          </a:xfrm>
          <a:prstGeom prst="straightConnector1">
            <a:avLst/>
          </a:prstGeom>
          <a:noFill/>
          <a:ln w="6350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179388" y="428625"/>
            <a:ext cx="8785225" cy="59277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uk-UA" sz="2400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i="1" u="sng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i="1" u="sng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Тіонові бактерії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uk-UA" sz="2400" b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М. Бейерінк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відніс їх до особливого роду – </a:t>
            </a:r>
            <a:r>
              <a:rPr lang="ru-RU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Thiobacillus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uk-UA" sz="2400" b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Омельянський В. Л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запропонував назву </a:t>
            </a:r>
            <a:r>
              <a:rPr lang="uk-UA" sz="2400" b="1" i="1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тіонові бактерії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Ці бактерії здатні окиснювати тіосульфати ( </a:t>
            </a:r>
            <a:r>
              <a:rPr lang="ru-RU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) , сірководень ( </a:t>
            </a:r>
            <a:r>
              <a:rPr lang="ru-RU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), сульфіди ( </a:t>
            </a:r>
            <a:r>
              <a:rPr lang="ru-RU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) , тетратіонати ( </a:t>
            </a:r>
            <a:r>
              <a:rPr lang="ru-RU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) , тритіонати (</a:t>
            </a:r>
            <a:r>
              <a:rPr lang="ru-RU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4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Гіпотетичний ланцюг:                                                                          </a:t>
            </a:r>
            <a:endParaRPr lang="ru-RU" sz="24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→  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→  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→   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   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→  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→  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uk-UA" sz="2000" baseline="-25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aseline="30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2-                                                                </a:t>
            </a: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тіо-            тетра-        тритіонат    сульфід     сульфат</a:t>
            </a:r>
          </a:p>
          <a:p>
            <a:pPr eaLnBrk="1" hangingPunct="1"/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сульфат       тіонат 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ferrooxidans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thiooxidans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thioparus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uk-UA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smtClean="0">
                <a:solidFill>
                  <a:srgbClr val="003F75"/>
                </a:solidFill>
                <a:latin typeface="Times New Roman" pitchFamily="18" charset="0"/>
                <a:cs typeface="Times New Roman" pitchFamily="18" charset="0"/>
              </a:rPr>
              <a:t>novellus</a:t>
            </a:r>
            <a:endParaRPr lang="ru-RU" sz="2000" smtClean="0">
              <a:solidFill>
                <a:srgbClr val="003F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7772400" cy="3952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z="3600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125538"/>
            <a:ext cx="7772400" cy="5230812"/>
          </a:xfrm>
        </p:spPr>
        <p:txBody>
          <a:bodyPr/>
          <a:lstStyle/>
          <a:p>
            <a:r>
              <a:rPr lang="uk-UA" sz="2600" smtClean="0">
                <a:solidFill>
                  <a:schemeClr val="bg1"/>
                </a:solidFill>
              </a:rPr>
              <a:t>Бактерії роду </a:t>
            </a:r>
            <a:r>
              <a:rPr lang="uk-UA" sz="2600" i="1" smtClean="0">
                <a:solidFill>
                  <a:schemeClr val="bg1"/>
                </a:solidFill>
              </a:rPr>
              <a:t>Thiobacillus </a:t>
            </a:r>
            <a:r>
              <a:rPr lang="uk-UA" sz="2600" smtClean="0">
                <a:solidFill>
                  <a:schemeClr val="bg1"/>
                </a:solidFill>
              </a:rPr>
              <a:t>поширені в ґрунтах. Нитчасті форми переважно мешкають у заболочених водоймищах і затоплених ґрунтах, де є відновлені сполуки. </a:t>
            </a:r>
          </a:p>
          <a:p>
            <a:r>
              <a:rPr lang="uk-UA" sz="2600" smtClean="0">
                <a:solidFill>
                  <a:schemeClr val="bg1"/>
                </a:solidFill>
              </a:rPr>
              <a:t>Фотосинтезуючі сіркобактерії зустрічаються у ставках, озерах, морських лагунах. Вони здатні окиснювати </a:t>
            </a:r>
            <a:r>
              <a:rPr lang="uk-UA" sz="2600" u="sng" smtClean="0">
                <a:solidFill>
                  <a:schemeClr val="bg1"/>
                </a:solidFill>
              </a:rPr>
              <a:t>тіофосфат, сірководень, сульфіди, тетратіонати</a:t>
            </a:r>
            <a:r>
              <a:rPr lang="uk-UA" sz="260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600" smtClean="0">
                <a:solidFill>
                  <a:schemeClr val="bg1"/>
                </a:solidFill>
              </a:rPr>
              <a:t>М. Бейєрінк виділив їх до особливої групи з родовою назвою p. </a:t>
            </a:r>
            <a:r>
              <a:rPr lang="uk-UA" sz="2600" i="1" smtClean="0">
                <a:solidFill>
                  <a:schemeClr val="bg1"/>
                </a:solidFill>
              </a:rPr>
              <a:t>Thiobacillus</a:t>
            </a:r>
            <a:r>
              <a:rPr lang="uk-UA" sz="2600" smtClean="0">
                <a:solidFill>
                  <a:schemeClr val="bg1"/>
                </a:solidFill>
              </a:rPr>
              <a:t>. </a:t>
            </a:r>
          </a:p>
          <a:p>
            <a:r>
              <a:rPr lang="uk-UA" sz="2600" smtClean="0">
                <a:solidFill>
                  <a:schemeClr val="bg1"/>
                </a:solidFill>
              </a:rPr>
              <a:t>В.Л. Омелянський запропонував називати цю групу бактерій </a:t>
            </a:r>
            <a:r>
              <a:rPr lang="uk-UA" sz="2600" b="1" smtClean="0">
                <a:solidFill>
                  <a:schemeClr val="bg1"/>
                </a:solidFill>
              </a:rPr>
              <a:t>тіоновими</a:t>
            </a:r>
            <a:r>
              <a:rPr lang="ru-RU" sz="260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997</TotalTime>
  <Words>1662</Words>
  <Application>Microsoft Office PowerPoint</Application>
  <PresentationFormat>Экран (4:3)</PresentationFormat>
  <Paragraphs>202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Times New Roman</vt:lpstr>
      <vt:lpstr>Cambria</vt:lpstr>
      <vt:lpstr>Метро</vt:lpstr>
      <vt:lpstr>Метро</vt:lpstr>
      <vt:lpstr>Метро</vt:lpstr>
      <vt:lpstr>Метро</vt:lpstr>
      <vt:lpstr>Метро</vt:lpstr>
      <vt:lpstr>Слайд 1</vt:lpstr>
      <vt:lpstr>План</vt:lpstr>
      <vt:lpstr>Слайд 3</vt:lpstr>
      <vt:lpstr>Слайд 4</vt:lpstr>
      <vt:lpstr>Слайд 5</vt:lpstr>
      <vt:lpstr>Колообіг сірки</vt:lpstr>
      <vt:lpstr>Окиснення неорганічних сполук сірки</vt:lpstr>
      <vt:lpstr>Слайд 8</vt:lpstr>
      <vt:lpstr>Слайд 9</vt:lpstr>
      <vt:lpstr>Загальна характеристика тіонових бактерій </vt:lpstr>
      <vt:lpstr>Слайд 11</vt:lpstr>
      <vt:lpstr>2. Ниткоподібні сіркобактерії</vt:lpstr>
      <vt:lpstr>Слайд 13</vt:lpstr>
      <vt:lpstr>Слайд 14</vt:lpstr>
      <vt:lpstr>Сульфатредукція</vt:lpstr>
      <vt:lpstr>Загальна характеристика сульфатредукуючих бактерій</vt:lpstr>
      <vt:lpstr>Слайд 17</vt:lpstr>
      <vt:lpstr>Залізобактерії </vt:lpstr>
      <vt:lpstr>Фізіолоічні групи</vt:lpstr>
      <vt:lpstr>Нагромадження навколо клітин заліза й марганцю відбувається внаслідок різних процесів</vt:lpstr>
      <vt:lpstr>Морфологічні групи залізобактерій</vt:lpstr>
      <vt:lpstr>Слайд 22</vt:lpstr>
      <vt:lpstr>Слайд 23</vt:lpstr>
      <vt:lpstr>Негативна роль залізобактерій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№13</dc:title>
  <dc:creator>Natali</dc:creator>
  <cp:lastModifiedBy>Natali</cp:lastModifiedBy>
  <cp:revision>79</cp:revision>
  <dcterms:created xsi:type="dcterms:W3CDTF">2013-11-10T18:55:43Z</dcterms:created>
  <dcterms:modified xsi:type="dcterms:W3CDTF">2020-11-18T08:55:26Z</dcterms:modified>
</cp:coreProperties>
</file>