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1%83%D0%B3%D0%BE%D0%B9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AD%D0%B3%D0%BE%D0%B8%D0%B7%D0%BC" TargetMode="External"/><Relationship Id="rId4" Type="http://schemas.openxmlformats.org/officeDocument/2006/relationships/hyperlink" Target="https://ru.wikipedia.org/w/index.php?title=%D0%9E%D0%B1%D1%89%D0%B5%D0%B5_%D0%B1%D0%BB%D0%B0%D0%B3%D0%BE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6237694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980728"/>
            <a:ext cx="712879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ТЕМА 1.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Определения «Связей с общественностью». Альтруистический, компромиссный и прагматический подходы к их классификации.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2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968552" cy="30963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/>
              <a:t>Управление</a:t>
            </a:r>
            <a:r>
              <a:rPr lang="ru-RU" dirty="0"/>
              <a:t> в </a:t>
            </a:r>
            <a:r>
              <a:rPr lang="en-US" dirty="0"/>
              <a:t>PR</a:t>
            </a:r>
            <a:r>
              <a:rPr lang="ru-RU" dirty="0"/>
              <a:t> имеет определенную специфику</a:t>
            </a:r>
            <a:r>
              <a:rPr lang="ru-RU" dirty="0" smtClean="0"/>
              <a:t>:</a:t>
            </a:r>
          </a:p>
          <a:p>
            <a:r>
              <a:rPr lang="uk-UA" dirty="0" smtClean="0"/>
              <a:t>І.</a:t>
            </a:r>
            <a:r>
              <a:rPr lang="ru-RU" dirty="0" smtClean="0"/>
              <a:t> Взаимодействие; двусторонние коммуникации.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Встречи</a:t>
            </a:r>
          </a:p>
          <a:p>
            <a:pPr marL="457200" indent="-457200">
              <a:buAutoNum type="arabicPeriod"/>
            </a:pPr>
            <a:r>
              <a:rPr lang="ru-RU" dirty="0" smtClean="0"/>
              <a:t>Дискуссии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Собрания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Круглые столы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717032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solidFill>
                  <a:schemeClr val="accent1"/>
                </a:solidFill>
              </a:rPr>
              <a:t>ІІ.</a:t>
            </a:r>
            <a:r>
              <a:rPr lang="ru-RU" sz="2200" dirty="0" smtClean="0">
                <a:solidFill>
                  <a:schemeClr val="accent1"/>
                </a:solidFill>
              </a:rPr>
              <a:t> </a:t>
            </a:r>
            <a:r>
              <a:rPr lang="ru-RU" sz="2200" dirty="0">
                <a:solidFill>
                  <a:schemeClr val="accent1"/>
                </a:solidFill>
              </a:rPr>
              <a:t>Службу </a:t>
            </a:r>
            <a:r>
              <a:rPr lang="en-US" sz="2200" dirty="0">
                <a:solidFill>
                  <a:schemeClr val="accent1"/>
                </a:solidFill>
              </a:rPr>
              <a:t>PR</a:t>
            </a:r>
            <a:r>
              <a:rPr lang="ru-RU" sz="2200" dirty="0">
                <a:solidFill>
                  <a:schemeClr val="accent1"/>
                </a:solidFill>
              </a:rPr>
              <a:t> можно назвать специализированным посредническим институтом управления.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7154" y="5229200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accent1"/>
                </a:solidFill>
              </a:rPr>
              <a:t>ІІІ. </a:t>
            </a:r>
            <a:r>
              <a:rPr lang="ru-RU" sz="2200" dirty="0">
                <a:solidFill>
                  <a:schemeClr val="accent1"/>
                </a:solidFill>
              </a:rPr>
              <a:t>Происходят процессы взаимного воздействия друг на друга организации и общественности и, как следствие, их взаимные изменения.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874"/>
            <a:ext cx="3990206" cy="35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344816" cy="280831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 центре </a:t>
            </a:r>
            <a:r>
              <a:rPr lang="en-US" sz="2400" dirty="0"/>
              <a:t>PR</a:t>
            </a:r>
            <a:r>
              <a:rPr lang="ru-RU" sz="2400" dirty="0"/>
              <a:t>-деятельности находятся </a:t>
            </a:r>
            <a:endParaRPr lang="ru-RU" sz="2400" dirty="0" smtClean="0"/>
          </a:p>
          <a:p>
            <a:pPr algn="ctr"/>
            <a:r>
              <a:rPr lang="ru-RU" sz="2400" i="1" dirty="0" smtClean="0"/>
              <a:t>коммуникации</a:t>
            </a:r>
            <a:r>
              <a:rPr lang="ru-RU" sz="2400" dirty="0" smtClean="0"/>
              <a:t> </a:t>
            </a:r>
            <a:r>
              <a:rPr lang="ru-RU" sz="2400" i="1" dirty="0"/>
              <a:t>особого рода</a:t>
            </a:r>
            <a:r>
              <a:rPr lang="ru-RU" sz="2400" dirty="0"/>
              <a:t> – сознательно планируемые и управляемые, ориентированные на создание и сохранение позитивных взаимоотношений между организацией и общественностью.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7467600" cy="32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820472" cy="61206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i="1" dirty="0" smtClean="0"/>
              <a:t>Основные функции </a:t>
            </a:r>
            <a:r>
              <a:rPr lang="en-US" sz="2800" b="1" i="1" dirty="0"/>
              <a:t>PR</a:t>
            </a:r>
            <a:r>
              <a:rPr lang="ru-RU" sz="2800" b="1" i="1" dirty="0"/>
              <a:t>-деятельности</a:t>
            </a:r>
            <a:r>
              <a:rPr lang="ru-RU" sz="2800" b="1" dirty="0" smtClean="0"/>
              <a:t>.</a:t>
            </a:r>
          </a:p>
          <a:p>
            <a:pPr algn="ctr"/>
            <a:endParaRPr lang="ru-RU" sz="2800" b="1" dirty="0" smtClean="0"/>
          </a:p>
          <a:p>
            <a:r>
              <a:rPr lang="ru-RU" sz="2800" dirty="0"/>
              <a:t>1) </a:t>
            </a:r>
            <a:r>
              <a:rPr lang="ru-RU" sz="2800" i="1" u="sng" dirty="0"/>
              <a:t>Контроль мнения и поведения общественности </a:t>
            </a:r>
            <a:r>
              <a:rPr lang="ru-RU" sz="2800" dirty="0"/>
              <a:t>с целью удовлетворения потребностей и интересов организации, от имени которой проводятся </a:t>
            </a:r>
            <a:r>
              <a:rPr lang="en-US" sz="2800" dirty="0"/>
              <a:t>PR</a:t>
            </a:r>
            <a:r>
              <a:rPr lang="ru-RU" sz="2800" dirty="0" smtClean="0"/>
              <a:t>-акции.</a:t>
            </a:r>
            <a:endParaRPr lang="ru-RU" sz="2800" dirty="0"/>
          </a:p>
          <a:p>
            <a:r>
              <a:rPr lang="ru-RU" sz="2800" dirty="0"/>
              <a:t>2) </a:t>
            </a:r>
            <a:r>
              <a:rPr lang="ru-RU" sz="2800" i="1" u="sng" dirty="0"/>
              <a:t>Реагирование на общественность. </a:t>
            </a:r>
            <a:r>
              <a:rPr lang="ru-RU" sz="2800" dirty="0"/>
              <a:t>В данном случае организация учитывает события, проблемы или поведение других и соответствующим образом реагирует на них. Т.е. организация стремится прислуживать общественности, рассматривая тех, от кого зависит ее судьба, как своих хозяев.</a:t>
            </a:r>
          </a:p>
          <a:p>
            <a:r>
              <a:rPr lang="ru-RU" sz="2800" dirty="0"/>
              <a:t>3) </a:t>
            </a:r>
            <a:r>
              <a:rPr lang="ru-RU" sz="2800" i="1" u="sng" dirty="0"/>
              <a:t>Достижение взаимовыгодных отношений </a:t>
            </a:r>
            <a:r>
              <a:rPr lang="ru-RU" sz="2800" dirty="0"/>
              <a:t>между всеми связанными с организацией группами общественности путем содействия плодотворному взаимодействию с ними (в том числе со служащими, потребителями, поставщиками, производственным персоналом и т.д.). Именно эта функция является фундаментом модели компромисса и считается наиболее плодотворной, поскольку целевые группы общественности тут рассматриваются как партнеры организации, с которыми она вступает во взаимодействие.</a:t>
            </a:r>
          </a:p>
          <a:p>
            <a:pPr algn="ctr"/>
            <a:r>
              <a:rPr lang="ru-RU" sz="2800" b="1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36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5472608" cy="6336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/>
              <a:t>Задачи </a:t>
            </a:r>
            <a:r>
              <a:rPr lang="en-US" b="1" i="1" dirty="0"/>
              <a:t>PR</a:t>
            </a:r>
            <a:r>
              <a:rPr lang="ru-RU" b="1" i="1" dirty="0"/>
              <a:t>-деятельности</a:t>
            </a:r>
            <a:r>
              <a:rPr lang="ru-RU" b="1" dirty="0"/>
              <a:t>.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lvl="0"/>
            <a:r>
              <a:rPr lang="ru-RU" dirty="0" smtClean="0"/>
              <a:t>-подбор</a:t>
            </a:r>
            <a:r>
              <a:rPr lang="ru-RU" dirty="0"/>
              <a:t>, мотивация и обучение персонала;</a:t>
            </a:r>
          </a:p>
          <a:p>
            <a:pPr lvl="0"/>
            <a:r>
              <a:rPr lang="ru-RU" dirty="0" smtClean="0"/>
              <a:t>-улучшение </a:t>
            </a:r>
            <a:r>
              <a:rPr lang="ru-RU" dirty="0"/>
              <a:t>взаимоотношений служащих компании; </a:t>
            </a:r>
          </a:p>
          <a:p>
            <a:pPr lvl="0"/>
            <a:r>
              <a:rPr lang="ru-RU" dirty="0" smtClean="0"/>
              <a:t>-оптимизация </a:t>
            </a:r>
            <a:r>
              <a:rPr lang="ru-RU" dirty="0"/>
              <a:t>маркетинговой политики;</a:t>
            </a:r>
          </a:p>
          <a:p>
            <a:pPr lvl="0"/>
            <a:r>
              <a:rPr lang="ru-RU" dirty="0" smtClean="0"/>
              <a:t>-управление </a:t>
            </a:r>
            <a:r>
              <a:rPr lang="ru-RU" dirty="0"/>
              <a:t>финансами; </a:t>
            </a:r>
          </a:p>
          <a:p>
            <a:pPr lvl="0"/>
            <a:r>
              <a:rPr lang="ru-RU" dirty="0" smtClean="0"/>
              <a:t>-развитие </a:t>
            </a:r>
            <a:r>
              <a:rPr lang="ru-RU" dirty="0"/>
              <a:t>экспортной базы;</a:t>
            </a:r>
          </a:p>
          <a:p>
            <a:pPr lvl="0"/>
            <a:r>
              <a:rPr lang="ru-RU" dirty="0" smtClean="0"/>
              <a:t>-подготовка </a:t>
            </a:r>
            <a:r>
              <a:rPr lang="ru-RU" dirty="0"/>
              <a:t>и проведение рекламных кампаний;</a:t>
            </a:r>
          </a:p>
          <a:p>
            <a:pPr lvl="0"/>
            <a:r>
              <a:rPr lang="ru-RU" dirty="0" smtClean="0"/>
              <a:t>-организация </a:t>
            </a:r>
            <a:r>
              <a:rPr lang="ru-RU" dirty="0"/>
              <a:t>специальных </a:t>
            </a:r>
            <a:r>
              <a:rPr lang="en-US" dirty="0"/>
              <a:t>PR</a:t>
            </a:r>
            <a:r>
              <a:rPr lang="ru-RU" dirty="0"/>
              <a:t>-мероприятий;</a:t>
            </a:r>
          </a:p>
          <a:p>
            <a:pPr lvl="0"/>
            <a:r>
              <a:rPr lang="ru-RU" dirty="0" smtClean="0"/>
              <a:t>-охрана </a:t>
            </a:r>
            <a:r>
              <a:rPr lang="ru-RU" dirty="0"/>
              <a:t>окружающей среды;</a:t>
            </a:r>
          </a:p>
          <a:p>
            <a:pPr lvl="0"/>
            <a:r>
              <a:rPr lang="ru-RU" dirty="0" smtClean="0"/>
              <a:t>-защита </a:t>
            </a:r>
            <a:r>
              <a:rPr lang="ru-RU" dirty="0"/>
              <a:t>прав потребителей;</a:t>
            </a:r>
          </a:p>
          <a:p>
            <a:pPr lvl="0"/>
            <a:r>
              <a:rPr lang="ru-RU" dirty="0" smtClean="0"/>
              <a:t>-формирование </a:t>
            </a:r>
            <a:r>
              <a:rPr lang="ru-RU" dirty="0"/>
              <a:t>и укрепление позитивного имиджа компании в среде партнеров по бизнесу и других категорий общественности.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23" y="4143375"/>
            <a:ext cx="3463677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3456384"/>
          </a:xfrm>
        </p:spPr>
        <p:txBody>
          <a:bodyPr/>
          <a:lstStyle/>
          <a:p>
            <a:pPr algn="ctr"/>
            <a:r>
              <a:rPr lang="ru-RU" sz="2000" b="1" dirty="0"/>
              <a:t>Составные части </a:t>
            </a:r>
            <a:r>
              <a:rPr lang="en-US" sz="2000" b="1" dirty="0"/>
              <a:t>PR</a:t>
            </a:r>
            <a:r>
              <a:rPr lang="ru-RU" sz="2000" b="1" dirty="0"/>
              <a:t> и другие, близкие виды деятельности.</a:t>
            </a:r>
            <a:endParaRPr lang="ru-RU" sz="2000" dirty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53351"/>
              </p:ext>
            </p:extLst>
          </p:nvPr>
        </p:nvGraphicFramePr>
        <p:xfrm>
          <a:off x="539552" y="731838"/>
          <a:ext cx="7416824" cy="60460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3708023"/>
                <a:gridCol w="3708801"/>
              </a:tblGrid>
              <a:tr h="1963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Основные отличия общественных связей от пропаганды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Общественные связи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Пропаганда</a:t>
                      </a:r>
                      <a:endParaRPr lang="ru-RU" sz="15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1177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PR</a:t>
                      </a:r>
                      <a:r>
                        <a:rPr lang="ru-RU" sz="1500" b="0" dirty="0">
                          <a:effectLst/>
                        </a:rPr>
                        <a:t> формирует равноправные отношения между организацией и общественностью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Пропаганда призвана "…содействовать определенным общественным классам в достижении и укреплении идеологического, политического и социального господства"</a:t>
                      </a:r>
                      <a:endParaRPr lang="ru-RU" sz="15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804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PR</a:t>
                      </a:r>
                      <a:r>
                        <a:rPr lang="ru-RU" sz="1500" b="0" dirty="0">
                          <a:effectLst/>
                        </a:rPr>
                        <a:t>-деятельность основана на принципах демократии, консенсуса, этики и морали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Пропаганда часто опирается на деструктивные принципы принуждения, противостояния, давления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78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Информация в </a:t>
                      </a:r>
                      <a:r>
                        <a:rPr lang="en-US" sz="1500" b="0" dirty="0">
                          <a:effectLst/>
                        </a:rPr>
                        <a:t>PR</a:t>
                      </a:r>
                      <a:r>
                        <a:rPr lang="ru-RU" sz="1500" b="0" dirty="0">
                          <a:effectLst/>
                        </a:rPr>
                        <a:t> – это преимущественно "хорошие новости", несущие положительные эмоции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В пропаганде возможно дезинформация, ложь, шельмование оппонентов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57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PR</a:t>
                      </a:r>
                      <a:r>
                        <a:rPr lang="ru-RU" sz="1500" b="0">
                          <a:effectLst/>
                        </a:rPr>
                        <a:t> обращается к сознанию людей, делать самостоятельные выводы</a:t>
                      </a:r>
                      <a:endParaRPr lang="ru-RU" sz="15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Пропаганда использует технологии воздействия на подсознание людей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78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Технологии </a:t>
                      </a:r>
                      <a:r>
                        <a:rPr lang="en-US" sz="1500" b="0">
                          <a:effectLst/>
                        </a:rPr>
                        <a:t>PR</a:t>
                      </a:r>
                      <a:r>
                        <a:rPr lang="ru-RU" sz="1500" b="0">
                          <a:effectLst/>
                        </a:rPr>
                        <a:t> основаны на диалоге, то есть </a:t>
                      </a:r>
                      <a:r>
                        <a:rPr lang="en-US" sz="1500" b="0">
                          <a:effectLst/>
                        </a:rPr>
                        <a:t>PR</a:t>
                      </a:r>
                      <a:r>
                        <a:rPr lang="ru-RU" sz="1500" b="0">
                          <a:effectLst/>
                        </a:rPr>
                        <a:t> превращает информационную функцию в коммуникативную</a:t>
                      </a:r>
                      <a:endParaRPr lang="ru-RU" sz="15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Пропаганда предпочитает только распространять необходимую информацию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588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PR</a:t>
                      </a:r>
                      <a:r>
                        <a:rPr lang="ru-RU" sz="1500" b="0">
                          <a:effectLst/>
                        </a:rPr>
                        <a:t>деятельность стремиться к пониманию общественностью своих усилий</a:t>
                      </a:r>
                      <a:endParaRPr lang="ru-RU" sz="15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Пропаганда требует, чтобы её установкам безусловно верили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  <a:tr h="771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Связи с общественностью востребованы и развиваются в демократических странах</a:t>
                      </a:r>
                      <a:endParaRPr lang="ru-RU" sz="15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Пропаганда востребована в авторитарных и особенно тоталитарных политических режимах</a:t>
                      </a:r>
                      <a:endParaRPr lang="ru-RU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92" marR="398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5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19392"/>
              </p:ext>
            </p:extLst>
          </p:nvPr>
        </p:nvGraphicFramePr>
        <p:xfrm>
          <a:off x="251520" y="188638"/>
          <a:ext cx="8136903" cy="66693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068027"/>
                <a:gridCol w="4068876"/>
              </a:tblGrid>
              <a:tr h="282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Общественные связи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Маркетинг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</a:tr>
              <a:tr h="136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Теоретические основы </a:t>
                      </a:r>
                      <a:r>
                        <a:rPr lang="en-US" sz="1800" b="0" dirty="0">
                          <a:effectLst/>
                        </a:rPr>
                        <a:t>PR</a:t>
                      </a:r>
                      <a:r>
                        <a:rPr lang="ru-RU" sz="1800" b="0" dirty="0">
                          <a:effectLst/>
                        </a:rPr>
                        <a:t> находятся в социальной психологии и социологии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Теоретические основы маркетинга – в экономике и в узкой отрасли психологии – психологии потребительского поведения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</a:tr>
              <a:tr h="1410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Социальный фокус общественных связей – самая широкая общественность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Маркетинг в центр внимания ставит потребителя, то есть часть общественности, сведенную к ее одной функции – функции потребления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</a:tr>
              <a:tr h="1410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PR</a:t>
                      </a:r>
                      <a:r>
                        <a:rPr lang="ru-RU" sz="1800" b="0">
                          <a:effectLst/>
                        </a:rPr>
                        <a:t> стремится поддерживать сбалансированные связи, откликается на требования социальной среды, устанавливает коммуникации и диалог 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Маркетинг изучает интересы и потребности людей в своем товаре (услуге) и возможности воздействия на них рекламными и другими средствами.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</a:tr>
              <a:tr h="136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Стратегия </a:t>
                      </a:r>
                      <a:r>
                        <a:rPr lang="en-US" sz="1800" b="0">
                          <a:effectLst/>
                        </a:rPr>
                        <a:t>PR</a:t>
                      </a:r>
                      <a:r>
                        <a:rPr lang="ru-RU" sz="1800" b="0">
                          <a:effectLst/>
                        </a:rPr>
                        <a:t> – достичь взаимопонимания и взаимовыгодных отношений между организацией и всей общественностью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Стратегию маркетинга можно свести к стремлению подчинить потребителя товару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</a:tr>
              <a:tr h="84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Основное средство </a:t>
                      </a:r>
                      <a:r>
                        <a:rPr lang="en-US" sz="1800" b="0">
                          <a:effectLst/>
                        </a:rPr>
                        <a:t>PR</a:t>
                      </a:r>
                      <a:r>
                        <a:rPr lang="ru-RU" sz="1800" b="0">
                          <a:effectLst/>
                        </a:rPr>
                        <a:t> – коммуникация, выстроенная в форме диалога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Основное средство маркетинга – убеждающее воздействие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72" marR="507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80920" cy="1584176"/>
          </a:xfrm>
        </p:spPr>
        <p:txBody>
          <a:bodyPr/>
          <a:lstStyle/>
          <a:p>
            <a:pPr algn="just"/>
            <a:r>
              <a:rPr lang="en-US" sz="1800" b="1" i="1" u="sng" dirty="0"/>
              <a:t>Promotion</a:t>
            </a:r>
            <a:r>
              <a:rPr lang="ru-RU" sz="1800" b="1" u="sng" dirty="0"/>
              <a:t>, или </a:t>
            </a:r>
            <a:r>
              <a:rPr lang="ru-RU" sz="1800" b="1" i="1" u="sng" dirty="0"/>
              <a:t>продвижение</a:t>
            </a:r>
            <a:r>
              <a:rPr lang="ru-RU" sz="1800" b="1" u="sng" dirty="0"/>
              <a:t>. </a:t>
            </a:r>
            <a:r>
              <a:rPr lang="ru-RU" sz="1800" i="1" dirty="0"/>
              <a:t>Продвижение </a:t>
            </a:r>
            <a:r>
              <a:rPr lang="ru-RU" sz="1800" dirty="0"/>
              <a:t>– это функция паблик </a:t>
            </a:r>
            <a:r>
              <a:rPr lang="ru-RU" sz="1800" dirty="0" err="1"/>
              <a:t>рилейшнз</a:t>
            </a:r>
            <a:r>
              <a:rPr lang="ru-RU" sz="1800" dirty="0"/>
              <a:t>, предусматривающая специальные усилия (активность или организованные события), рассчитанные на формирование и стимулирование интереса к личности, товару, организации или направлению деятельности.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2018" y="184482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u="sng" dirty="0">
                <a:solidFill>
                  <a:schemeClr val="accent1"/>
                </a:solidFill>
              </a:rPr>
              <a:t>Publicity</a:t>
            </a:r>
            <a:r>
              <a:rPr lang="ru-RU" b="1" u="sng" dirty="0">
                <a:solidFill>
                  <a:schemeClr val="accent1"/>
                </a:solidFill>
              </a:rPr>
              <a:t>. </a:t>
            </a:r>
            <a:r>
              <a:rPr lang="ru-RU" b="1" i="1" u="sng" dirty="0">
                <a:solidFill>
                  <a:schemeClr val="accent1"/>
                </a:solidFill>
              </a:rPr>
              <a:t>Паблисити </a:t>
            </a:r>
            <a:r>
              <a:rPr lang="ru-RU" b="1" dirty="0">
                <a:solidFill>
                  <a:schemeClr val="accent1"/>
                </a:solidFill>
              </a:rPr>
              <a:t>– это информация из независимого источника, используемая средствами информации потому, что она имеет ценность новости. Это неконтролируемый метод размещения сообщений в средствах информации, поскольку источник сообщения ничего не платит прессе за размещение.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831" y="3349398"/>
            <a:ext cx="834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chemeClr val="accent1"/>
                </a:solidFill>
              </a:rPr>
              <a:t>Лоббирование</a:t>
            </a:r>
            <a:r>
              <a:rPr lang="ru-RU" b="1" u="sng" dirty="0">
                <a:solidFill>
                  <a:schemeClr val="accent1"/>
                </a:solidFill>
              </a:rPr>
              <a:t>. </a:t>
            </a:r>
            <a:r>
              <a:rPr lang="ru-RU" b="1" dirty="0">
                <a:solidFill>
                  <a:schemeClr val="accent1"/>
                </a:solidFill>
              </a:rPr>
              <a:t>Этот вид деятельности является особой частью общественных дел, призванных налаживать и поддерживать связи между заинтересованными группами и правительственными органами, с целью воздействовать на законодательный и управленческий процессы.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8" y="4869160"/>
            <a:ext cx="849694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78785"/>
              </p:ext>
            </p:extLst>
          </p:nvPr>
        </p:nvGraphicFramePr>
        <p:xfrm>
          <a:off x="395536" y="332657"/>
          <a:ext cx="8136904" cy="63268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068025"/>
                <a:gridCol w="4068879"/>
              </a:tblGrid>
              <a:tr h="19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Связи с общественностью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Реклама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  <a:tr h="607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ПР-деятельности для размещения распространяемой информации в СМИ используются редакционные места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Рекламные материалы размещаются на платных площадях печатных СМИ или во время, отведенное для рекламы в электронных СМИ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  <a:tr h="1171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Предоставляя свою информацию в СМИ вы теряете контроль над содержанием, форматом, выбором времени публикации. Вы не можете диктовать СМИ, как и когда это нужно напечатать или "озвучить". Журналистов используют ваши материалы по своему усмотрению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Реклама – контролируемый способ сообщения информации. Вы имеете почти полный контроль над содержанием, форматом, выбором времени и размером вашего сообщения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  <a:tr h="644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 </a:t>
                      </a:r>
                      <a:r>
                        <a:rPr lang="ru-RU" sz="1200" dirty="0">
                          <a:effectLst/>
                        </a:rPr>
                        <a:t>ориентирован на позиционирование и продвижение не столько товара, сколько фирмы, и не на рынке, а в обществе, в социальной среде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Реклама может быть жестко рассчитана, ее эффект можно спрогнозировать заранее. Она рассчитана на продажу конкретного товара или услуги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  <a:tr h="975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Затраты на </a:t>
                      </a:r>
                      <a:r>
                        <a:rPr lang="en-US" sz="1200" dirty="0">
                          <a:effectLst/>
                        </a:rPr>
                        <a:t>PR </a:t>
                      </a:r>
                      <a:r>
                        <a:rPr lang="ru-RU" sz="1200" dirty="0">
                          <a:effectLst/>
                        </a:rPr>
                        <a:t>обычно покрываются из бюджета развития фирмы или из стратегического бюджета и при расчете цены учитываются очень опосредованно. </a:t>
                      </a:r>
                      <a:r>
                        <a:rPr lang="en-US" sz="1200" dirty="0">
                          <a:effectLst/>
                        </a:rPr>
                        <a:t>PR</a:t>
                      </a:r>
                      <a:r>
                        <a:rPr lang="ru-RU" sz="1200" dirty="0">
                          <a:effectLst/>
                        </a:rPr>
                        <a:t>-мероприятия нередко бывают затратными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Затраты на рекламу обычно непосредственно входят в издержки производства и включаются в цену товара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  <a:tr h="975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помощью </a:t>
                      </a:r>
                      <a:r>
                        <a:rPr lang="en-US" sz="1200">
                          <a:effectLst/>
                        </a:rPr>
                        <a:t>PR</a:t>
                      </a:r>
                      <a:r>
                        <a:rPr lang="ru-RU" sz="1200">
                          <a:effectLst/>
                        </a:rPr>
                        <a:t> до целевых аудиторий фирмы доводится сообщение о том, что фирма стремится не только получить прибыль, но и быть хорошим членом общества, вносить вклад в его социальное, культурное и пр. развитие.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Реклама продает – это ее главная цель.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  <a:tr h="175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Информация </a:t>
                      </a:r>
                      <a:r>
                        <a:rPr lang="en-US" sz="1200">
                          <a:effectLst/>
                        </a:rPr>
                        <a:t>PR</a:t>
                      </a:r>
                      <a:r>
                        <a:rPr lang="ru-RU" sz="1200">
                          <a:effectLst/>
                        </a:rPr>
                        <a:t> не ассоциируется у ее получателей с оплаченным продвижением. </a:t>
                      </a:r>
                      <a:r>
                        <a:rPr lang="en-US" sz="1200">
                          <a:effectLst/>
                        </a:rPr>
                        <a:t>PR</a:t>
                      </a:r>
                      <a:r>
                        <a:rPr lang="ru-RU" sz="1200">
                          <a:effectLst/>
                        </a:rPr>
                        <a:t>-статья или сообщение напрямую не призывает читателя отдать предпочтение такому-то товару или компании. С помощью средств </a:t>
                      </a:r>
                      <a:r>
                        <a:rPr lang="en-US" sz="1200">
                          <a:effectLst/>
                        </a:rPr>
                        <a:t>PR</a:t>
                      </a:r>
                      <a:r>
                        <a:rPr lang="ru-RU" sz="1200">
                          <a:effectLst/>
                        </a:rPr>
                        <a:t> читатель, зритель, слушатель получает информацию "из третьих рук", от незаинтересованных лиц – экспертов, журналистов и т.д. Такие сообщения выглядят более достоверными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Реклама ясно идентифицирована в средствах информации с оплаченным информированием. Читатели и зрители знают, что это послание оплатила заинтересованная в нем компания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6" marR="259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24936" cy="597666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Общие принципы и правила деятельности по связям с общественностью.</a:t>
            </a:r>
            <a:endParaRPr lang="ru-RU" dirty="0"/>
          </a:p>
          <a:p>
            <a:r>
              <a:rPr lang="ru-RU" b="1" i="1" u="sng" dirty="0" smtClean="0"/>
              <a:t>Принципы:</a:t>
            </a:r>
            <a:r>
              <a:rPr lang="ru-RU" b="1" i="1" dirty="0" smtClean="0"/>
              <a:t>                                      </a:t>
            </a:r>
            <a:r>
              <a:rPr lang="ru-RU" b="1" u="sng" dirty="0" smtClean="0"/>
              <a:t>Общие правила:</a:t>
            </a:r>
            <a:r>
              <a:rPr lang="ru-RU" b="1" i="1" u="sng" dirty="0" smtClean="0"/>
              <a:t>                        </a:t>
            </a:r>
            <a:endParaRPr lang="ru-RU" b="1" i="1" u="sng" dirty="0"/>
          </a:p>
          <a:p>
            <a:pPr algn="just"/>
            <a:r>
              <a:rPr lang="ru-RU" i="1" dirty="0" smtClean="0"/>
              <a:t>Планомерность</a:t>
            </a:r>
            <a:r>
              <a:rPr lang="ru-RU" dirty="0" smtClean="0"/>
              <a:t>                               Инициативность</a:t>
            </a:r>
          </a:p>
          <a:p>
            <a:pPr algn="just"/>
            <a:r>
              <a:rPr lang="ru-RU" i="1" dirty="0" smtClean="0"/>
              <a:t>Комплексность                               Двусторонний характер </a:t>
            </a:r>
          </a:p>
          <a:p>
            <a:pPr algn="just"/>
            <a:r>
              <a:rPr lang="ru-RU" i="1" dirty="0" smtClean="0"/>
              <a:t>Оперативность                   Профилактические мероприятия</a:t>
            </a:r>
          </a:p>
          <a:p>
            <a:pPr algn="just"/>
            <a:r>
              <a:rPr lang="ru-RU" i="1" dirty="0" smtClean="0"/>
              <a:t>Непрерывность                    Гибкая система взаимосвязей</a:t>
            </a:r>
          </a:p>
          <a:p>
            <a:pPr algn="just"/>
            <a:r>
              <a:rPr lang="ru-RU" i="1" dirty="0" smtClean="0"/>
              <a:t>Объективность                    Профессионализм сотрудника</a:t>
            </a:r>
          </a:p>
          <a:p>
            <a:pPr algn="just"/>
            <a:r>
              <a:rPr lang="ru-RU" i="1" dirty="0" smtClean="0"/>
              <a:t>Законность                            Компетентность</a:t>
            </a:r>
          </a:p>
          <a:p>
            <a:pPr algn="just"/>
            <a:r>
              <a:rPr lang="ru-RU" i="1" dirty="0" smtClean="0"/>
              <a:t>Эффективность                    Конструктивность</a:t>
            </a:r>
          </a:p>
          <a:p>
            <a:pPr algn="just"/>
            <a:r>
              <a:rPr lang="ru-RU" dirty="0" smtClean="0"/>
              <a:t>                                               Доброжелательность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       Техническое оснащение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3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652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5040560" cy="6480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/>
              <a:t>"</a:t>
            </a:r>
            <a:r>
              <a:rPr lang="ru-RU" b="1" i="1" u="sng" dirty="0"/>
              <a:t>Паблик </a:t>
            </a:r>
            <a:r>
              <a:rPr lang="ru-RU" b="1" i="1" u="sng" dirty="0" err="1"/>
              <a:t>рилейшнз</a:t>
            </a:r>
            <a:r>
              <a:rPr lang="ru-RU" dirty="0"/>
              <a:t>" – это особая функция управления, которая способствует установлению и поддержанию общения, взаимопонимания и сотрудничества между организацией и общественностью, решению различных проблем и задач; помогает руководству организации быть информированным об общественном мнении и вовремя реагировать на него; определяет и делает особый упор на главной задаче руководства – служить интересам общественности; помогает руководству быть готовым к любым переменам и использовать их наиболее эффективно; выполняет роль "системы раннего оповещения" об опасности и помогает справиться с нежелательными тенденциями; использует исследования и открытое, основанное на этических нормах общение в качестве основных средств деятельности».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72" y="1340768"/>
            <a:ext cx="3630785" cy="43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5707157" cy="400506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Альтруистическое</a:t>
            </a:r>
            <a:r>
              <a:rPr lang="ru-RU" b="1" dirty="0"/>
              <a:t> определение</a:t>
            </a:r>
            <a:r>
              <a:rPr lang="ru-RU" dirty="0"/>
              <a:t>, направленное на достижение абстрактной общественной гармонии, предлагает </a:t>
            </a:r>
            <a:r>
              <a:rPr lang="ru-RU" dirty="0" smtClean="0"/>
              <a:t>известный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английский </a:t>
            </a:r>
            <a:r>
              <a:rPr lang="ru-RU" b="1" dirty="0"/>
              <a:t>PR</a:t>
            </a:r>
            <a:r>
              <a:rPr lang="ru-RU" dirty="0"/>
              <a:t>-специалист </a:t>
            </a:r>
            <a:endParaRPr lang="ru-RU" dirty="0" smtClean="0"/>
          </a:p>
          <a:p>
            <a:pPr algn="ctr"/>
            <a:r>
              <a:rPr lang="ru-RU" u="sng" dirty="0" smtClean="0"/>
              <a:t>Сэм </a:t>
            </a:r>
            <a:r>
              <a:rPr lang="ru-RU" u="sng" dirty="0" err="1"/>
              <a:t>Блэк</a:t>
            </a:r>
            <a:r>
              <a:rPr lang="ru-RU" u="sng" dirty="0"/>
              <a:t>: </a:t>
            </a:r>
            <a:endParaRPr lang="ru-RU" u="sng" dirty="0" smtClean="0"/>
          </a:p>
          <a:p>
            <a:pPr algn="ctr"/>
            <a:r>
              <a:rPr lang="ru-RU" b="1" i="1" dirty="0" smtClean="0"/>
              <a:t>"</a:t>
            </a:r>
            <a:r>
              <a:rPr lang="ru-RU" b="1" i="1" dirty="0"/>
              <a:t>Паблик </a:t>
            </a:r>
            <a:r>
              <a:rPr lang="ru-RU" b="1" i="1" dirty="0" err="1"/>
              <a:t>рилейшнз</a:t>
            </a:r>
            <a:r>
              <a:rPr lang="ru-RU" b="1" i="1" dirty="0"/>
              <a:t>" </a:t>
            </a:r>
            <a:r>
              <a:rPr lang="ru-RU" dirty="0"/>
              <a:t>– это искусство и наука достижения гармонии посредством взаимопонимания, основанного на правде и полной информированности.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5478" y="4474065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chemeClr val="accent1"/>
                </a:solidFill>
              </a:rPr>
              <a:t>Альтруи́зм</a:t>
            </a:r>
            <a:r>
              <a:rPr lang="ru-RU" dirty="0">
                <a:solidFill>
                  <a:schemeClr val="accent1"/>
                </a:solidFill>
              </a:rPr>
              <a:t> (</a:t>
            </a:r>
            <a:r>
              <a:rPr lang="ru-RU" dirty="0">
                <a:solidFill>
                  <a:schemeClr val="accent1"/>
                </a:solidFill>
                <a:hlinkClick r:id="rId2" tooltip="Латинский язык"/>
              </a:rPr>
              <a:t>лат.</a:t>
            </a:r>
            <a:r>
              <a:rPr lang="ru-RU" dirty="0">
                <a:solidFill>
                  <a:schemeClr val="accent1"/>
                </a:solidFill>
              </a:rPr>
              <a:t> </a:t>
            </a:r>
            <a:r>
              <a:rPr lang="ru-RU" i="1" dirty="0" err="1">
                <a:solidFill>
                  <a:schemeClr val="accent1"/>
                </a:solidFill>
              </a:rPr>
              <a:t>Alter</a:t>
            </a:r>
            <a:r>
              <a:rPr lang="ru-RU" dirty="0">
                <a:solidFill>
                  <a:schemeClr val="accent1"/>
                </a:solidFill>
              </a:rPr>
              <a:t> — </a:t>
            </a:r>
            <a:r>
              <a:rPr lang="ru-RU" dirty="0">
                <a:solidFill>
                  <a:schemeClr val="accent1"/>
                </a:solidFill>
                <a:hlinkClick r:id="rId3" tooltip="Другой"/>
              </a:rPr>
              <a:t>другой</a:t>
            </a:r>
            <a:r>
              <a:rPr lang="ru-RU" dirty="0">
                <a:solidFill>
                  <a:schemeClr val="accent1"/>
                </a:solidFill>
              </a:rPr>
              <a:t>, другие) — понятие, которым осмысливается активность, связанная с бескорыстной заботой о благополучии других; соотносится с понятием самоотверженность — то есть с приношением в жертву своих выгод в пользу блага другого человека, других людей или в целом — ради </a:t>
            </a:r>
            <a:r>
              <a:rPr lang="ru-RU" dirty="0">
                <a:solidFill>
                  <a:schemeClr val="accent1"/>
                </a:solidFill>
                <a:hlinkClick r:id="rId4" tooltip="Общее благо (страница отсутствует)"/>
              </a:rPr>
              <a:t>общего блага</a:t>
            </a:r>
            <a:r>
              <a:rPr lang="ru-RU" dirty="0">
                <a:solidFill>
                  <a:schemeClr val="accent1"/>
                </a:solidFill>
              </a:rPr>
              <a:t>. В некоторых смыслах может рассматриваться как противоположное </a:t>
            </a:r>
            <a:r>
              <a:rPr lang="ru-RU" dirty="0">
                <a:solidFill>
                  <a:schemeClr val="accent1"/>
                </a:solidFill>
                <a:hlinkClick r:id="rId5" tooltip="Эгоизм"/>
              </a:rPr>
              <a:t>эгоизму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299695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1628800"/>
            <a:ext cx="5853034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700671" cy="6063536"/>
          </a:xfrm>
        </p:spPr>
      </p:pic>
    </p:spTree>
    <p:extLst>
      <p:ext uri="{BB962C8B-B14F-4D97-AF65-F5344CB8AC3E}">
        <p14:creationId xmlns:p14="http://schemas.microsoft.com/office/powerpoint/2010/main" val="28998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4968552" cy="5400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Прагматический подход: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Паблик </a:t>
            </a:r>
            <a:r>
              <a:rPr lang="ru-RU" b="1" i="1" u="sng" dirty="0" err="1"/>
              <a:t>рилейшнз</a:t>
            </a:r>
            <a:r>
              <a:rPr lang="ru-RU" b="1" u="sng" dirty="0"/>
              <a:t> </a:t>
            </a:r>
            <a:r>
              <a:rPr lang="ru-RU" dirty="0"/>
              <a:t>– это система информационно-аналитических, и процедурно-технологических действий, направленных на гармонизацию взаимоотношений внутри некоторого проекта, а также между участниками проекта и его внешним окружением в целях успешной реализации данного проекта.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905345" cy="40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662" y="332656"/>
            <a:ext cx="6067197" cy="36724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"</a:t>
            </a:r>
            <a:r>
              <a:rPr lang="en-US" i="1" dirty="0"/>
              <a:t>Public relation </a:t>
            </a:r>
            <a:r>
              <a:rPr lang="ru-RU" dirty="0"/>
              <a:t>–</a:t>
            </a:r>
            <a:r>
              <a:rPr lang="ru-RU" i="1" dirty="0"/>
              <a:t> </a:t>
            </a:r>
            <a:r>
              <a:rPr lang="ru-RU" dirty="0"/>
              <a:t>это сознательная организация коммуникации. </a:t>
            </a:r>
            <a:endParaRPr lang="ru-RU" dirty="0" smtClean="0"/>
          </a:p>
          <a:p>
            <a:pPr algn="ctr"/>
            <a:r>
              <a:rPr lang="en-US" dirty="0" smtClean="0"/>
              <a:t>PR </a:t>
            </a:r>
            <a:r>
              <a:rPr lang="ru-RU" dirty="0"/>
              <a:t>– одна из функций менеджмента. </a:t>
            </a:r>
            <a:endParaRPr lang="ru-RU" dirty="0" smtClean="0"/>
          </a:p>
          <a:p>
            <a:pPr algn="ctr"/>
            <a:r>
              <a:rPr lang="ru-RU" dirty="0" smtClean="0"/>
              <a:t>Цель </a:t>
            </a:r>
            <a:r>
              <a:rPr lang="en-US" dirty="0"/>
              <a:t>PR </a:t>
            </a:r>
            <a:r>
              <a:rPr lang="ru-RU" dirty="0"/>
              <a:t>– достичь взаимопонимания и установить плодотворные отношения между организацией и ее аудиториями путем двусторонней коммуникации</a:t>
            </a:r>
            <a:r>
              <a:rPr lang="ru-RU" dirty="0" smtClean="0"/>
              <a:t>".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Генеральная </a:t>
            </a:r>
            <a:r>
              <a:rPr lang="ru-RU" i="1" dirty="0"/>
              <a:t>ассамблея </a:t>
            </a:r>
            <a:r>
              <a:rPr lang="en-US" i="1" dirty="0"/>
              <a:t>CERP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5076056" cy="29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" y="290522"/>
            <a:ext cx="825691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992888" cy="48099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Суть </a:t>
            </a:r>
            <a:r>
              <a:rPr lang="en-US" sz="2400" b="1" dirty="0" smtClean="0"/>
              <a:t>PR</a:t>
            </a:r>
            <a:r>
              <a:rPr lang="ru-RU" sz="2400" b="1" dirty="0" smtClean="0"/>
              <a:t>-деятельности</a:t>
            </a:r>
            <a:r>
              <a:rPr lang="ru-RU" sz="2400" b="1" dirty="0"/>
              <a:t>. Функции и задачи </a:t>
            </a:r>
            <a:r>
              <a:rPr lang="en-US" sz="2400" b="1" dirty="0" smtClean="0"/>
              <a:t>PR</a:t>
            </a:r>
            <a:endParaRPr lang="ru-RU" sz="2400" b="1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Предметное </a:t>
            </a:r>
            <a:r>
              <a:rPr lang="ru-RU" sz="2400" dirty="0"/>
              <a:t>поле </a:t>
            </a:r>
            <a:r>
              <a:rPr lang="en-US" sz="2400" dirty="0"/>
              <a:t>PR</a:t>
            </a:r>
            <a:r>
              <a:rPr lang="ru-RU" sz="2400" dirty="0"/>
              <a:t> составляют два основных понятия – управление и коммуникации.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35" y="2609528"/>
            <a:ext cx="68407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1248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userznu</cp:lastModifiedBy>
  <cp:revision>9</cp:revision>
  <dcterms:created xsi:type="dcterms:W3CDTF">2017-03-10T10:18:38Z</dcterms:created>
  <dcterms:modified xsi:type="dcterms:W3CDTF">2017-03-10T12:08:36Z</dcterms:modified>
</cp:coreProperties>
</file>