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/>
              <a:t>1. Сутність проектного аналізу.</a:t>
            </a:r>
            <a:br>
              <a:rPr lang="uk-UA" sz="2400" dirty="0" smtClean="0"/>
            </a:br>
            <a:r>
              <a:rPr lang="uk-UA" sz="2400" dirty="0" smtClean="0"/>
              <a:t>2. Сутність і основні складові проекту.</a:t>
            </a:r>
            <a:br>
              <a:rPr lang="uk-UA" sz="2400" dirty="0" smtClean="0"/>
            </a:br>
            <a:r>
              <a:rPr lang="uk-UA" sz="2400" dirty="0" smtClean="0"/>
              <a:t>3. Поняття життєвого циклу проекту і характеристика його фаз.</a:t>
            </a:r>
            <a:br>
              <a:rPr lang="uk-UA" sz="2400" dirty="0" smtClean="0"/>
            </a:br>
            <a:r>
              <a:rPr lang="uk-UA" sz="2400" dirty="0" smtClean="0"/>
              <a:t>4. Оцінка ефективності проектних рішень:</a:t>
            </a:r>
            <a:br>
              <a:rPr lang="uk-UA" sz="2400" dirty="0" smtClean="0"/>
            </a:br>
            <a:r>
              <a:rPr lang="uk-UA" sz="2400" dirty="0" smtClean="0"/>
              <a:t>4.1. Принципи оцінки ефективності проектних рішень.</a:t>
            </a:r>
            <a:br>
              <a:rPr lang="uk-UA" sz="2400" dirty="0" smtClean="0"/>
            </a:br>
            <a:r>
              <a:rPr lang="uk-UA" sz="2400" dirty="0" smtClean="0"/>
              <a:t>4.2. Методика розрахунку основних показників оцінки ефективності проектних рішень.</a:t>
            </a:r>
            <a:br>
              <a:rPr lang="uk-UA" sz="2400" dirty="0" smtClean="0"/>
            </a:br>
            <a:r>
              <a:rPr lang="uk-UA" sz="2400" dirty="0" smtClean="0"/>
              <a:t>4.3. Порівняння проектів за допомогою різних критеріїв оцінки.</a:t>
            </a:r>
            <a:br>
              <a:rPr lang="uk-UA" sz="2400" dirty="0" smtClean="0"/>
            </a:br>
            <a:r>
              <a:rPr lang="uk-UA" sz="2400" dirty="0" smtClean="0"/>
              <a:t>4.4. Неформальні процедури відбору та оцінки проектів.</a:t>
            </a:r>
            <a:endParaRPr lang="uk-UA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9</a:t>
            </a:r>
            <a:r>
              <a:rPr lang="uk-UA" b="1" dirty="0"/>
              <a:t>. Управління проектами на підприємствах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Пріоритети підприємств - інвесторів при виборі проекту:</a:t>
            </a:r>
          </a:p>
          <a:p>
            <a:pPr marL="0" indent="0" algn="just">
              <a:buNone/>
            </a:pPr>
            <a:r>
              <a:rPr lang="uk-UA" sz="2100" dirty="0"/>
              <a:t>- суспільна значущість проекту;</a:t>
            </a:r>
          </a:p>
          <a:p>
            <a:pPr marL="0" indent="0" algn="just">
              <a:buNone/>
            </a:pPr>
            <a:r>
              <a:rPr lang="uk-UA" sz="2100" dirty="0"/>
              <a:t>- вплив на імідж підприємства;</a:t>
            </a:r>
          </a:p>
          <a:p>
            <a:pPr marL="0" indent="0" algn="just">
              <a:buNone/>
            </a:pPr>
            <a:r>
              <a:rPr lang="uk-UA" sz="2100" dirty="0"/>
              <a:t>- ринковий потенціал створюваного продукту;</a:t>
            </a:r>
          </a:p>
          <a:p>
            <a:pPr marL="0" indent="0" algn="just">
              <a:buNone/>
            </a:pPr>
            <a:r>
              <a:rPr lang="uk-UA" sz="2100" dirty="0"/>
              <a:t>- відповідність фінансових і організаційних можливостей інвестора;</a:t>
            </a:r>
          </a:p>
          <a:p>
            <a:pPr marL="0" indent="0" algn="just">
              <a:buNone/>
            </a:pPr>
            <a:r>
              <a:rPr lang="uk-UA" sz="2100" dirty="0"/>
              <a:t>- екологічність і безпека проекту;</a:t>
            </a:r>
          </a:p>
          <a:p>
            <a:pPr marL="0" indent="0" algn="just">
              <a:buNone/>
            </a:pPr>
            <a:r>
              <a:rPr lang="uk-UA" sz="2100" dirty="0"/>
              <a:t>- рівень ризику.</a:t>
            </a:r>
          </a:p>
          <a:p>
            <a:pPr marL="0" indent="0" algn="ctr">
              <a:buNone/>
            </a:pPr>
            <a:r>
              <a:rPr lang="uk-UA" sz="2100" b="1" dirty="0"/>
              <a:t>Групи критеріїв вибору проектів:</a:t>
            </a:r>
          </a:p>
          <a:p>
            <a:pPr marL="0" indent="0" algn="just">
              <a:buNone/>
            </a:pPr>
            <a:r>
              <a:rPr lang="uk-UA" sz="2100" dirty="0"/>
              <a:t>- зовнішні;</a:t>
            </a:r>
          </a:p>
          <a:p>
            <a:pPr marL="0" indent="0" algn="just">
              <a:buNone/>
            </a:pPr>
            <a:r>
              <a:rPr lang="uk-UA" sz="2100" dirty="0"/>
              <a:t>- критерії інвестора;</a:t>
            </a:r>
          </a:p>
          <a:p>
            <a:pPr marL="0" indent="0" algn="just">
              <a:buNone/>
            </a:pPr>
            <a:r>
              <a:rPr lang="uk-UA" sz="2100" dirty="0"/>
              <a:t>- науково - технічні;</a:t>
            </a:r>
          </a:p>
          <a:p>
            <a:pPr marL="0" indent="0" algn="just">
              <a:buNone/>
            </a:pPr>
            <a:r>
              <a:rPr lang="uk-UA" sz="2100" dirty="0"/>
              <a:t>- фінансові;</a:t>
            </a:r>
          </a:p>
          <a:p>
            <a:pPr marL="0" indent="0" algn="just">
              <a:buNone/>
            </a:pPr>
            <a:r>
              <a:rPr lang="uk-UA" sz="2100" dirty="0"/>
              <a:t>- виробничі;</a:t>
            </a:r>
          </a:p>
          <a:p>
            <a:pPr marL="0" indent="0" algn="just">
              <a:buNone/>
            </a:pPr>
            <a:r>
              <a:rPr lang="uk-UA" sz="2100" dirty="0"/>
              <a:t>- ринкові;</a:t>
            </a:r>
          </a:p>
          <a:p>
            <a:pPr marL="0" indent="0" algn="just">
              <a:buNone/>
            </a:pPr>
            <a:r>
              <a:rPr lang="uk-UA" sz="2100" dirty="0"/>
              <a:t>- регіональні.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246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625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Проектний аналіз - </a:t>
            </a:r>
            <a:r>
              <a:rPr lang="uk-UA" sz="4500" dirty="0">
                <a:solidFill>
                  <a:schemeClr val="tx1"/>
                </a:solidFill>
              </a:rPr>
              <a:t>це методологія, яка застосовується для визначення, порівняння та обґрунтування альтернативних управлінських рішень і проектів, що дозволяє, в свою чергу, здійснювати вибір і приймати вивірені рішення в умовах обмеженості ресурсів.</a:t>
            </a: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Принципи </a:t>
            </a:r>
            <a:r>
              <a:rPr lang="uk-UA" sz="4500" b="1" dirty="0">
                <a:solidFill>
                  <a:schemeClr val="tx1"/>
                </a:solidFill>
              </a:rPr>
              <a:t>проектного аналізу:</a:t>
            </a: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1. Принцип </a:t>
            </a:r>
            <a:r>
              <a:rPr lang="uk-UA" sz="4500" dirty="0" smtClean="0">
                <a:solidFill>
                  <a:schemeClr val="tx1"/>
                </a:solidFill>
              </a:rPr>
              <a:t>альтернативності.</a:t>
            </a:r>
            <a:endParaRPr lang="uk-UA" sz="4500" dirty="0">
              <a:solidFill>
                <a:schemeClr val="tx1"/>
              </a:solidFill>
            </a:endParaRP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2. Принцип </a:t>
            </a:r>
            <a:r>
              <a:rPr lang="uk-UA" sz="4500" dirty="0" smtClean="0">
                <a:solidFill>
                  <a:schemeClr val="tx1"/>
                </a:solidFill>
              </a:rPr>
              <a:t>обумовленості.</a:t>
            </a:r>
            <a:endParaRPr lang="uk-UA" sz="4500" dirty="0">
              <a:solidFill>
                <a:schemeClr val="tx1"/>
              </a:solidFill>
            </a:endParaRPr>
          </a:p>
          <a:p>
            <a:pPr algn="l"/>
            <a:r>
              <a:rPr lang="uk-UA" sz="4500" dirty="0">
                <a:solidFill>
                  <a:schemeClr val="tx1"/>
                </a:solidFill>
              </a:rPr>
              <a:t>3. </a:t>
            </a:r>
            <a:r>
              <a:rPr lang="uk-UA" sz="4500" dirty="0" err="1">
                <a:solidFill>
                  <a:schemeClr val="tx1"/>
                </a:solidFill>
              </a:rPr>
              <a:t>Маржинальний</a:t>
            </a:r>
            <a:r>
              <a:rPr lang="uk-UA" sz="4500" dirty="0">
                <a:solidFill>
                  <a:schemeClr val="tx1"/>
                </a:solidFill>
              </a:rPr>
              <a:t> </a:t>
            </a:r>
            <a:r>
              <a:rPr lang="uk-UA" sz="4500" dirty="0" smtClean="0">
                <a:solidFill>
                  <a:schemeClr val="tx1"/>
                </a:solidFill>
              </a:rPr>
              <a:t>принцип.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b="1" dirty="0"/>
              <a:t>Проект - </a:t>
            </a:r>
            <a:r>
              <a:rPr lang="uk-UA" dirty="0"/>
              <a:t>одноразовий комплекс взаємопов'язаних заходів, спрямований на задоволення визначеної потреби шляхом досягнення конкретних результатів при встановленому ресурсному забезпеченні з чітко визначеними цілями протягом заданого періоду часу.</a:t>
            </a:r>
          </a:p>
          <a:p>
            <a:pPr marL="0" indent="0" algn="ctr">
              <a:buNone/>
            </a:pPr>
            <a:r>
              <a:rPr lang="uk-UA" b="1" dirty="0"/>
              <a:t>Основні ознаки проекту:</a:t>
            </a:r>
          </a:p>
          <a:p>
            <a:pPr marL="0" indent="0">
              <a:buNone/>
            </a:pPr>
            <a:r>
              <a:rPr lang="uk-UA" dirty="0"/>
              <a:t>1. Кількісне вимірювання.</a:t>
            </a:r>
          </a:p>
          <a:p>
            <a:pPr marL="0" indent="0">
              <a:buNone/>
            </a:pPr>
            <a:r>
              <a:rPr lang="uk-UA" dirty="0"/>
              <a:t>2. Тимчасової горизонт дії.</a:t>
            </a:r>
          </a:p>
          <a:p>
            <a:pPr marL="0" indent="0">
              <a:buNone/>
            </a:pPr>
            <a:r>
              <a:rPr lang="uk-UA" dirty="0"/>
              <a:t>3. Цільова спрямованість.</a:t>
            </a:r>
          </a:p>
          <a:p>
            <a:pPr marL="0" indent="0">
              <a:buNone/>
            </a:pPr>
            <a:r>
              <a:rPr lang="uk-UA" dirty="0"/>
              <a:t>4. Життєвий цикл.</a:t>
            </a:r>
          </a:p>
          <a:p>
            <a:pPr marL="0" indent="0" algn="ctr">
              <a:buNone/>
            </a:pPr>
            <a:r>
              <a:rPr lang="uk-UA" b="1" dirty="0"/>
              <a:t>Класифікація проектів:</a:t>
            </a:r>
          </a:p>
          <a:p>
            <a:pPr marL="0" indent="0">
              <a:buNone/>
            </a:pPr>
            <a:r>
              <a:rPr lang="uk-UA" dirty="0"/>
              <a:t>1. По класу - моно, </a:t>
            </a:r>
            <a:r>
              <a:rPr lang="uk-UA" dirty="0" err="1"/>
              <a:t>мульти</a:t>
            </a:r>
            <a:r>
              <a:rPr lang="uk-UA" dirty="0"/>
              <a:t>, мегапроекти.</a:t>
            </a:r>
          </a:p>
          <a:p>
            <a:pPr marL="0" indent="0">
              <a:buNone/>
            </a:pPr>
            <a:r>
              <a:rPr lang="uk-UA" dirty="0"/>
              <a:t>2. За типом - технічні, організаційні, економічні, соціальні, змішані.</a:t>
            </a:r>
          </a:p>
          <a:p>
            <a:pPr marL="0" indent="0">
              <a:buNone/>
            </a:pPr>
            <a:r>
              <a:rPr lang="uk-UA" dirty="0"/>
              <a:t>3. По виду - інвестиційний, інноваційний, дослідження і розвиток, освітній, комбінований.</a:t>
            </a:r>
          </a:p>
          <a:p>
            <a:pPr marL="0" indent="0">
              <a:buNone/>
            </a:pPr>
            <a:r>
              <a:rPr lang="uk-UA" dirty="0"/>
              <a:t>4. За тривалістю - короткострокові (до 3 років), середньострокові (3-5 років), довгострокові (більше 5 років).</a:t>
            </a:r>
          </a:p>
          <a:p>
            <a:pPr marL="0" indent="0">
              <a:buNone/>
            </a:pPr>
            <a:r>
              <a:rPr lang="uk-UA" dirty="0"/>
              <a:t>5. За масштабами - дрібні, середні, великі, дуже великі.</a:t>
            </a:r>
          </a:p>
          <a:p>
            <a:pPr marL="0" indent="0">
              <a:buNone/>
            </a:pPr>
            <a:r>
              <a:rPr lang="uk-UA" dirty="0"/>
              <a:t>6. За ступенем складності - прості, складні, дуже складні.</a:t>
            </a:r>
          </a:p>
          <a:p>
            <a:pPr marL="0" indent="0">
              <a:buNone/>
            </a:pPr>
            <a:r>
              <a:rPr lang="uk-UA" dirty="0"/>
              <a:t>7. В залежності від того, як реалізація одного проекту впливає на результати іншого - незалежні, взаємовиключні, які заміщають, обумовлені (прибуток по одному обумовлений успішною реалізацією іншого), синергетичні.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Фактори впливу на проект</a:t>
            </a:r>
            <a:r>
              <a:rPr lang="uk-UA" sz="2400" b="1" dirty="0" smtClean="0"/>
              <a:t>:</a:t>
            </a:r>
          </a:p>
          <a:p>
            <a:pPr marL="0" indent="0" algn="ctr">
              <a:buNone/>
            </a:pPr>
            <a:endParaRPr lang="uk-UA" sz="2400" b="1" dirty="0"/>
          </a:p>
          <a:p>
            <a:pPr marL="0" indent="0" algn="just">
              <a:buNone/>
            </a:pPr>
            <a:r>
              <a:rPr lang="uk-UA" sz="2400" dirty="0"/>
              <a:t>1. Зовнішні: політичні, економічні, соціальні, правові, науково - технічні, культурологічні, природні та екологічні, інфраструктурні.</a:t>
            </a:r>
          </a:p>
          <a:p>
            <a:pPr marL="0" indent="0" algn="just">
              <a:buNone/>
            </a:pPr>
            <a:r>
              <a:rPr lang="uk-UA" sz="2400" dirty="0"/>
              <a:t>2. Внутрішні: економічні умови, соціальні умови, стиль керівництва проектом, організація проекту, методи та способи комунікації.</a:t>
            </a:r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dirty="0"/>
              <a:t>Учасники проекту:</a:t>
            </a:r>
          </a:p>
          <a:p>
            <a:pPr marL="0" indent="0" algn="just">
              <a:buNone/>
            </a:pPr>
            <a:r>
              <a:rPr lang="uk-UA" dirty="0"/>
              <a:t>1. </a:t>
            </a:r>
            <a:r>
              <a:rPr lang="uk-UA" dirty="0" smtClean="0"/>
              <a:t>Ініціатор.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dirty="0" smtClean="0"/>
              <a:t>Замовник.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3. </a:t>
            </a:r>
            <a:r>
              <a:rPr lang="uk-UA" dirty="0" smtClean="0"/>
              <a:t>Інвестор.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4. Керівник проекту (</a:t>
            </a:r>
            <a:r>
              <a:rPr lang="uk-UA" dirty="0" err="1"/>
              <a:t>контрактор</a:t>
            </a:r>
            <a:r>
              <a:rPr lang="uk-UA" dirty="0" smtClean="0"/>
              <a:t>).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5. Команда </a:t>
            </a:r>
            <a:r>
              <a:rPr lang="uk-UA" dirty="0" smtClean="0"/>
              <a:t>проекту.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6. </a:t>
            </a:r>
            <a:r>
              <a:rPr lang="uk-UA" dirty="0" err="1" smtClean="0"/>
              <a:t>Субконтрактори</a:t>
            </a:r>
            <a:r>
              <a:rPr lang="uk-UA" dirty="0" smtClean="0"/>
              <a:t>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7. </a:t>
            </a:r>
            <a:r>
              <a:rPr lang="uk-UA" dirty="0" smtClean="0"/>
              <a:t>Проектувальник.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8. Генеральний </a:t>
            </a:r>
            <a:r>
              <a:rPr lang="uk-UA" dirty="0" smtClean="0"/>
              <a:t>підрядник.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9. </a:t>
            </a:r>
            <a:r>
              <a:rPr lang="uk-UA" dirty="0" smtClean="0"/>
              <a:t>Постачальники.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10. Власники ліцензій.</a:t>
            </a:r>
          </a:p>
          <a:p>
            <a:pPr marL="0" indent="0" algn="just">
              <a:buNone/>
            </a:pPr>
            <a:r>
              <a:rPr lang="uk-UA" dirty="0"/>
              <a:t>11. Органи влади.</a:t>
            </a:r>
          </a:p>
          <a:p>
            <a:pPr marL="0" indent="0" algn="just">
              <a:buNone/>
            </a:pPr>
            <a:r>
              <a:rPr lang="uk-UA" dirty="0"/>
              <a:t>12. Власник земельної ділянки залученої в проект.</a:t>
            </a:r>
          </a:p>
          <a:p>
            <a:pPr marL="0" indent="0" algn="just">
              <a:buNone/>
            </a:pPr>
            <a:r>
              <a:rPr lang="uk-UA" dirty="0"/>
              <a:t>13. Виробник кінцевої продукції </a:t>
            </a:r>
            <a:r>
              <a:rPr lang="uk-UA" dirty="0" smtClean="0"/>
              <a:t>проекту.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14. Споживачі кінцевої продукції.</a:t>
            </a:r>
          </a:p>
          <a:p>
            <a:pPr marL="0" indent="0" algn="just">
              <a:buNone/>
            </a:pPr>
            <a:r>
              <a:rPr lang="uk-UA" dirty="0"/>
              <a:t>15. Інші учасники </a:t>
            </a:r>
            <a:r>
              <a:rPr lang="uk-UA" dirty="0" smtClean="0"/>
              <a:t>проекту.</a:t>
            </a:r>
            <a:endParaRPr lang="uk-UA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Життєвий цикл проекту - період часу від задуму до закінчення проекту</a:t>
            </a:r>
            <a:r>
              <a:rPr lang="uk-UA" sz="2100" b="1" dirty="0" smtClean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Фази проектного циклу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1. Передінвестиційна - визначення інвестиційних можливостей.</a:t>
            </a:r>
          </a:p>
          <a:p>
            <a:pPr marL="0" indent="0" algn="just">
              <a:buNone/>
            </a:pPr>
            <a:r>
              <a:rPr lang="uk-UA" sz="2100" dirty="0"/>
              <a:t>стадії:</a:t>
            </a:r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dirty="0" err="1"/>
              <a:t>передідентифікація</a:t>
            </a:r>
            <a:r>
              <a:rPr lang="uk-UA" sz="2100" dirty="0"/>
              <a:t> (визначення інвестиційних можливостей);</a:t>
            </a:r>
          </a:p>
          <a:p>
            <a:pPr marL="0" indent="0" algn="just">
              <a:buNone/>
            </a:pPr>
            <a:r>
              <a:rPr lang="uk-UA" sz="2100" dirty="0"/>
              <a:t>- ідентифікація;</a:t>
            </a:r>
          </a:p>
          <a:p>
            <a:pPr marL="0" indent="0" algn="just">
              <a:buNone/>
            </a:pPr>
            <a:r>
              <a:rPr lang="uk-UA" sz="2100" dirty="0"/>
              <a:t>- підготовка (попередня оцінка і додаткові дослідження);</a:t>
            </a:r>
          </a:p>
          <a:p>
            <a:pPr marL="0" indent="0" algn="just">
              <a:buNone/>
            </a:pPr>
            <a:r>
              <a:rPr lang="uk-UA" sz="2100" dirty="0"/>
              <a:t>- розробка і експертиза;</a:t>
            </a:r>
          </a:p>
          <a:p>
            <a:pPr marL="0" indent="0" algn="just">
              <a:buNone/>
            </a:pPr>
            <a:r>
              <a:rPr lang="uk-UA" sz="2100" dirty="0"/>
              <a:t>- детальне проектування.</a:t>
            </a:r>
          </a:p>
          <a:p>
            <a:pPr marL="0" indent="0" algn="just">
              <a:buNone/>
            </a:pPr>
            <a:r>
              <a:rPr lang="uk-UA" sz="2100" dirty="0"/>
              <a:t>2. Інвестиційна - вибір цілей проекту, визначення та реалізація його завдань.</a:t>
            </a:r>
          </a:p>
          <a:p>
            <a:pPr marL="0" indent="0" algn="just">
              <a:buNone/>
            </a:pPr>
            <a:r>
              <a:rPr lang="uk-UA" sz="2100" dirty="0"/>
              <a:t>стадії:</a:t>
            </a:r>
          </a:p>
          <a:p>
            <a:pPr marL="0" indent="0" algn="just">
              <a:buNone/>
            </a:pPr>
            <a:r>
              <a:rPr lang="uk-UA" sz="2100" dirty="0"/>
              <a:t>- підготовка і проведення тендерів;</a:t>
            </a:r>
          </a:p>
          <a:p>
            <a:pPr marL="0" indent="0" algn="just">
              <a:buNone/>
            </a:pPr>
            <a:r>
              <a:rPr lang="uk-UA" sz="2100" dirty="0"/>
              <a:t>- інженерно-технічне проектування;</a:t>
            </a:r>
          </a:p>
          <a:p>
            <a:pPr marL="0" indent="0" algn="just">
              <a:buNone/>
            </a:pPr>
            <a:r>
              <a:rPr lang="uk-UA" sz="2100" dirty="0"/>
              <a:t>- будівництво;</a:t>
            </a:r>
          </a:p>
          <a:p>
            <a:pPr marL="0" indent="0" algn="just">
              <a:buNone/>
            </a:pPr>
            <a:r>
              <a:rPr lang="uk-UA" sz="2100" dirty="0"/>
              <a:t>- маркетинг;</a:t>
            </a:r>
          </a:p>
          <a:p>
            <a:pPr marL="0" indent="0" algn="just">
              <a:buNone/>
            </a:pPr>
            <a:r>
              <a:rPr lang="uk-UA" sz="2100" dirty="0"/>
              <a:t>- навчання персоналу.</a:t>
            </a:r>
          </a:p>
          <a:p>
            <a:pPr marL="0" indent="0" algn="just">
              <a:buNone/>
            </a:pPr>
            <a:r>
              <a:rPr lang="uk-UA" sz="2100" dirty="0"/>
              <a:t>3. Експлуатаційна - короткостроковий підхід - усунення недоліків проекту; довгостроковий підхід - експлуатація проекту.</a:t>
            </a:r>
          </a:p>
          <a:p>
            <a:pPr marL="0" indent="0" algn="just">
              <a:buNone/>
            </a:pPr>
            <a:r>
              <a:rPr lang="uk-UA" sz="2100" dirty="0"/>
              <a:t>стадії :</a:t>
            </a:r>
          </a:p>
          <a:p>
            <a:pPr marL="0" indent="0" algn="just">
              <a:buNone/>
            </a:pPr>
            <a:r>
              <a:rPr lang="uk-UA" sz="2100" dirty="0"/>
              <a:t>- здача в експлуатацію;</a:t>
            </a:r>
          </a:p>
          <a:p>
            <a:pPr marL="0" indent="0" algn="just">
              <a:buNone/>
            </a:pPr>
            <a:r>
              <a:rPr lang="uk-UA" sz="2100" dirty="0"/>
              <a:t>- виробнича експлуатація;</a:t>
            </a:r>
          </a:p>
          <a:p>
            <a:pPr marL="0" indent="0" algn="just">
              <a:buNone/>
            </a:pPr>
            <a:r>
              <a:rPr lang="uk-UA" sz="2100" dirty="0"/>
              <a:t>- заміна та оновлення;</a:t>
            </a:r>
          </a:p>
          <a:p>
            <a:pPr marL="0" indent="0" algn="just">
              <a:buNone/>
            </a:pPr>
            <a:r>
              <a:rPr lang="uk-UA" sz="2100" dirty="0"/>
              <a:t>- розширення та інновації;</a:t>
            </a:r>
          </a:p>
          <a:p>
            <a:pPr marL="0" indent="0" algn="just">
              <a:buNone/>
            </a:pPr>
            <a:r>
              <a:rPr lang="uk-UA" sz="2100" dirty="0"/>
              <a:t>- заключна оцінка проекту.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Найбільш поширеними при оцінці ефективності проектних рішень є інтегральні показники засновані на концепції дисконтування. До них відносяться:</a:t>
            </a:r>
          </a:p>
          <a:p>
            <a:pPr marL="0" indent="0" algn="just">
              <a:buNone/>
            </a:pPr>
            <a:r>
              <a:rPr lang="uk-UA" sz="2100" dirty="0"/>
              <a:t>- чиста сьогоднішня вартість;</a:t>
            </a:r>
          </a:p>
          <a:p>
            <a:pPr marL="0" indent="0" algn="just">
              <a:buNone/>
            </a:pPr>
            <a:r>
              <a:rPr lang="uk-UA" sz="2100" dirty="0"/>
              <a:t>- коефіцієнт вигоди - витрати;</a:t>
            </a:r>
          </a:p>
          <a:p>
            <a:pPr marL="0" indent="0" algn="just">
              <a:buNone/>
            </a:pPr>
            <a:r>
              <a:rPr lang="uk-UA" sz="2100" dirty="0"/>
              <a:t>- внутрішня норма прибутковості;</a:t>
            </a:r>
          </a:p>
          <a:p>
            <a:pPr marL="0" indent="0" algn="just">
              <a:buNone/>
            </a:pPr>
            <a:r>
              <a:rPr lang="uk-UA" sz="2100" dirty="0"/>
              <a:t>- період окупності;</a:t>
            </a:r>
          </a:p>
          <a:p>
            <a:pPr marL="0" indent="0" algn="just">
              <a:buNone/>
            </a:pPr>
            <a:r>
              <a:rPr lang="uk-UA" sz="2100" dirty="0"/>
              <a:t>- ефективність витрат.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100" b="1" dirty="0"/>
              <a:t>Чиста сьогоднішня вартість (</a:t>
            </a:r>
            <a:r>
              <a:rPr lang="en-US" sz="2100" b="1" dirty="0"/>
              <a:t>net present value - NPV) - </a:t>
            </a:r>
            <a:r>
              <a:rPr lang="uk-UA" sz="2100" dirty="0"/>
              <a:t>відображає приріст цінності підприємства в результаті реалізації проекту, тобто різницю між сумою грошових надходжень, які виникають при реалізації проекту і дисконтуються до їх сьогоднішньої вартості і сумою </a:t>
            </a:r>
            <a:r>
              <a:rPr lang="uk-UA" sz="2100" dirty="0" err="1"/>
              <a:t>дисконтованих</a:t>
            </a:r>
            <a:r>
              <a:rPr lang="uk-UA" sz="2100" dirty="0"/>
              <a:t> вартостей усіх витрат необхідних для здійснення </a:t>
            </a:r>
            <a:r>
              <a:rPr lang="uk-UA" sz="2100" dirty="0" smtClean="0"/>
              <a:t>проекту.</a:t>
            </a:r>
          </a:p>
          <a:p>
            <a:pPr marL="0" indent="0" algn="ctr">
              <a:buNone/>
            </a:pPr>
            <a:r>
              <a:rPr lang="uk-UA" sz="2100" b="1" dirty="0" smtClean="0"/>
              <a:t>Формули </a:t>
            </a:r>
            <a:r>
              <a:rPr lang="uk-UA" sz="2100" b="1" dirty="0"/>
              <a:t>розрахунку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ru-RU" sz="2100" b="1" dirty="0"/>
              <a:t>де </a:t>
            </a:r>
            <a:r>
              <a:rPr lang="uk-UA" sz="2100" dirty="0" err="1" smtClean="0"/>
              <a:t>Bt</a:t>
            </a:r>
            <a:r>
              <a:rPr lang="uk-UA" sz="2100" dirty="0" smtClean="0"/>
              <a:t> - повні вигоди за рік t; </a:t>
            </a:r>
            <a:r>
              <a:rPr lang="uk-UA" sz="2100" dirty="0" err="1" smtClean="0"/>
              <a:t>Ct</a:t>
            </a:r>
            <a:r>
              <a:rPr lang="uk-UA" sz="2100" dirty="0" smtClean="0"/>
              <a:t> - повні витрати за рік t; </a:t>
            </a:r>
            <a:r>
              <a:rPr lang="uk-UA" sz="2100" dirty="0" err="1" smtClean="0"/>
              <a:t>t</a:t>
            </a:r>
            <a:r>
              <a:rPr lang="uk-UA" sz="2100" dirty="0" smtClean="0"/>
              <a:t> - відповідний рік проекту (1, 2, 3, ... n); і - ставка дисконту (процентна)</a:t>
            </a:r>
            <a:r>
              <a:rPr lang="ru-RU" sz="2100" b="1" dirty="0" smtClean="0"/>
              <a:t>.</a:t>
            </a: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sz="1900" dirty="0" smtClean="0"/>
              <a:t>де </a:t>
            </a:r>
            <a:r>
              <a:rPr lang="en-US" sz="1900" dirty="0" err="1"/>
              <a:t>CFt</a:t>
            </a:r>
            <a:r>
              <a:rPr lang="en-US" sz="1900" dirty="0"/>
              <a:t> (</a:t>
            </a:r>
            <a:r>
              <a:rPr lang="en-US" sz="1900" dirty="0" err="1"/>
              <a:t>cashflow</a:t>
            </a:r>
            <a:r>
              <a:rPr lang="en-US" sz="1900" dirty="0"/>
              <a:t>) - </a:t>
            </a:r>
            <a:r>
              <a:rPr lang="uk-UA" sz="1900" dirty="0"/>
              <a:t>грошовий потік в кінці періоду.</a:t>
            </a:r>
            <a:endParaRPr lang="uk-UA" sz="1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540" y="2060848"/>
            <a:ext cx="19812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277" y="3467472"/>
            <a:ext cx="2371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78" y="4293096"/>
            <a:ext cx="22955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45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Коефіцієнт вигоди - </a:t>
            </a:r>
            <a:r>
              <a:rPr lang="uk-UA" sz="2100" dirty="0" smtClean="0"/>
              <a:t>витрати (</a:t>
            </a:r>
            <a:r>
              <a:rPr lang="uk-UA" sz="2100" dirty="0" err="1" smtClean="0"/>
              <a:t>benefit</a:t>
            </a:r>
            <a:r>
              <a:rPr lang="uk-UA" sz="2100" dirty="0" smtClean="0"/>
              <a:t> </a:t>
            </a:r>
            <a:r>
              <a:rPr lang="uk-UA" sz="2100" dirty="0" err="1" smtClean="0"/>
              <a:t>cost</a:t>
            </a:r>
            <a:r>
              <a:rPr lang="uk-UA" sz="2100" dirty="0" smtClean="0"/>
              <a:t> - В/С) - визначається як сума </a:t>
            </a:r>
            <a:r>
              <a:rPr lang="uk-UA" sz="2100" dirty="0" err="1" smtClean="0"/>
              <a:t>дисконтованих</a:t>
            </a:r>
            <a:r>
              <a:rPr lang="uk-UA" sz="2100" dirty="0" smtClean="0"/>
              <a:t> вигод поділена на суму </a:t>
            </a:r>
            <a:r>
              <a:rPr lang="uk-UA" sz="2100" dirty="0" err="1" smtClean="0"/>
              <a:t>дисконтованих</a:t>
            </a:r>
            <a:r>
              <a:rPr lang="uk-UA" sz="2100" dirty="0" smtClean="0"/>
              <a:t> витрат</a:t>
            </a:r>
            <a:r>
              <a:rPr lang="ru-RU" sz="2100" dirty="0" smtClean="0"/>
              <a:t>. </a:t>
            </a:r>
            <a:r>
              <a:rPr lang="ru-RU" sz="2100" dirty="0"/>
              <a:t>Формула</a:t>
            </a:r>
            <a:r>
              <a:rPr lang="ru-RU" sz="2100" dirty="0" smtClean="0"/>
              <a:t>: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Внутрішня норма прибутковості (</a:t>
            </a:r>
            <a:r>
              <a:rPr lang="en-US" sz="2100" b="1" dirty="0"/>
              <a:t>internal rate of return - IRR) - </a:t>
            </a:r>
            <a:r>
              <a:rPr lang="uk-UA" sz="2100" dirty="0"/>
              <a:t>відображає норму дисконту, при якій чиста сьогоднішня вартість (</a:t>
            </a:r>
            <a:r>
              <a:rPr lang="en-US" sz="2100" dirty="0"/>
              <a:t>NPV) </a:t>
            </a:r>
            <a:r>
              <a:rPr lang="uk-UA" sz="2100" dirty="0"/>
              <a:t>дорівнює нулю. </a:t>
            </a:r>
            <a:r>
              <a:rPr lang="uk-UA" sz="2100" dirty="0" smtClean="0"/>
              <a:t>Формула: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Період окупності (</a:t>
            </a:r>
            <a:r>
              <a:rPr lang="en-US" sz="2100" b="1" dirty="0"/>
              <a:t>pay back - </a:t>
            </a:r>
            <a:r>
              <a:rPr lang="uk-UA" sz="2100" b="1" dirty="0"/>
              <a:t>РВ) - </a:t>
            </a:r>
            <a:r>
              <a:rPr lang="uk-UA" sz="2100" dirty="0"/>
              <a:t>демонструє за який період проект покриє витрати (в проектах більше року необхідно використовувати дисконтування).</a:t>
            </a:r>
          </a:p>
          <a:p>
            <a:pPr marL="0" indent="0" algn="ctr">
              <a:buNone/>
            </a:pPr>
            <a:r>
              <a:rPr lang="uk-UA" sz="2100" b="1" dirty="0"/>
              <a:t>Рентабельність інвестицій або ефективність витрат (</a:t>
            </a:r>
            <a:r>
              <a:rPr lang="en-US" sz="2100" b="1" dirty="0"/>
              <a:t>profitability index - PI) - </a:t>
            </a:r>
            <a:r>
              <a:rPr lang="uk-UA" sz="2100" dirty="0"/>
              <a:t>відображає міру зростання цінності підприємства в розрахунку на 1 грн. інвестицій. Формула: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2066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3067050"/>
            <a:ext cx="20097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434" y="5805264"/>
            <a:ext cx="15621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108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844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1. Сутність проектного аналізу. 2. Сутність і основні складові проекту. 3. Поняття життєвого циклу проекту і характеристика його фаз. 4. Оцінка ефективності проектних рішень: 4.1. Принципи оцінки ефективності проектних рішень. 4.2. Методика розрахунку основних показників оцінки ефективності проектних рішень. 4.3. Порівняння проектів за допомогою різних критеріїв оцінки. 4.4. Неформальні процедури відбору та оцінки проектів.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19</cp:revision>
  <dcterms:created xsi:type="dcterms:W3CDTF">2020-08-26T06:53:27Z</dcterms:created>
  <dcterms:modified xsi:type="dcterms:W3CDTF">2022-03-03T15:45:11Z</dcterms:modified>
</cp:coreProperties>
</file>