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Лекція 5 Модель еко-індустріального парку в Україні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r>
              <a:rPr lang="uk-UA" dirty="0"/>
              <a:t>1. Загальне розуміння концепції еко-індустріальних парків</a:t>
            </a:r>
            <a:endParaRPr lang="ru-RU" dirty="0"/>
          </a:p>
          <a:p>
            <a:r>
              <a:rPr lang="uk-UA" dirty="0"/>
              <a:t>2. Еко-індустріальні парки у контексті Цілей сталого розвитку</a:t>
            </a:r>
            <a:endParaRPr lang="ru-RU" dirty="0"/>
          </a:p>
          <a:p>
            <a:r>
              <a:rPr lang="uk-UA" dirty="0"/>
              <a:t>3. Основні переваги від впровадження і розвитку ЕІП-концепції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5687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 fontScale="92500"/>
          </a:bodyPr>
          <a:lstStyle/>
          <a:p>
            <a:r>
              <a:rPr lang="uk-UA" i="1" dirty="0"/>
              <a:t>Організації Об’єднаних Націй ЮНІДО –</a:t>
            </a:r>
            <a:r>
              <a:rPr lang="uk-UA" dirty="0"/>
              <a:t> </a:t>
            </a:r>
            <a:r>
              <a:rPr lang="uk-UA" i="1" dirty="0"/>
              <a:t>Організацією Об’єднаних Націй з промислового розвитку (UNIDO</a:t>
            </a:r>
            <a:r>
              <a:rPr lang="uk-UA" dirty="0"/>
              <a:t>). </a:t>
            </a:r>
            <a:endParaRPr lang="uk-UA" dirty="0" smtClean="0"/>
          </a:p>
          <a:p>
            <a:endParaRPr lang="uk-UA" dirty="0" smtClean="0"/>
          </a:p>
          <a:p>
            <a:r>
              <a:rPr lang="uk-UA" b="1" dirty="0"/>
              <a:t>До обов’язків ЮНІДО входить: </a:t>
            </a:r>
            <a:endParaRPr lang="ru-RU" dirty="0"/>
          </a:p>
          <a:p>
            <a:r>
              <a:rPr lang="uk-UA" dirty="0"/>
              <a:t>- сприяння інклюзивному та сталому промисловому розвитку шляхом покращення екологічних показників, </a:t>
            </a:r>
            <a:endParaRPr lang="ru-RU" dirty="0"/>
          </a:p>
          <a:p>
            <a:r>
              <a:rPr lang="uk-UA" dirty="0"/>
              <a:t>- збільшення рівня продуктивності ресурсів </a:t>
            </a:r>
            <a:endParaRPr lang="ru-RU" dirty="0"/>
          </a:p>
          <a:p>
            <a:r>
              <a:rPr lang="uk-UA" dirty="0"/>
              <a:t>- підвищення безпеки існуючих галузей, </a:t>
            </a:r>
            <a:endParaRPr lang="ru-RU" dirty="0"/>
          </a:p>
          <a:p>
            <a:r>
              <a:rPr lang="uk-UA" dirty="0"/>
              <a:t>- підтримка створення нових галузей, що виробляють екологічні товари і послуги.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524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40768"/>
            <a:ext cx="8617588" cy="3182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0695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Розвиток еко-індустріального парку спрямований </a:t>
            </a:r>
            <a:r>
              <a:rPr lang="uk-UA" dirty="0" smtClean="0"/>
              <a:t>на</a:t>
            </a:r>
          </a:p>
          <a:p>
            <a:pPr marL="0" indent="0">
              <a:buNone/>
            </a:pPr>
            <a:endParaRPr lang="ru-RU" dirty="0"/>
          </a:p>
          <a:p>
            <a:r>
              <a:rPr lang="uk-UA" dirty="0"/>
              <a:t>- інтеграцію галузей промисловості у суспільство через створення спільних економічних можливостей, </a:t>
            </a:r>
            <a:endParaRPr lang="ru-RU" dirty="0"/>
          </a:p>
          <a:p>
            <a:r>
              <a:rPr lang="uk-UA" dirty="0"/>
              <a:t>- покращення екосистем та інвестиційно-інноваційних напрямків для відповідальної ділової практики.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0529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l="45192" t="21380" r="23558" b="23033"/>
          <a:stretch/>
        </p:blipFill>
        <p:spPr bwMode="auto">
          <a:xfrm>
            <a:off x="899592" y="404664"/>
            <a:ext cx="6912768" cy="57183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38430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«Глобальна програма еко-індустріальних парків – Україна: інтервенція на рівні країни</a:t>
            </a:r>
            <a:r>
              <a:rPr lang="uk-UA" dirty="0" smtClean="0"/>
              <a:t>»</a:t>
            </a:r>
          </a:p>
          <a:p>
            <a:endParaRPr lang="uk-UA" dirty="0"/>
          </a:p>
          <a:p>
            <a:r>
              <a:rPr lang="uk-UA" dirty="0" smtClean="0"/>
              <a:t>2019-2024 рр.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20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>
            <a:normAutofit fontScale="47500" lnSpcReduction="20000"/>
          </a:bodyPr>
          <a:lstStyle/>
          <a:p>
            <a:r>
              <a:rPr lang="uk-UA" sz="3400" dirty="0"/>
              <a:t>На еко-технологічні парки покладаються такі основні завдання: </a:t>
            </a:r>
            <a:endParaRPr lang="ru-RU" sz="3400" dirty="0"/>
          </a:p>
          <a:p>
            <a:r>
              <a:rPr lang="uk-UA" sz="3400" dirty="0"/>
              <a:t>- здійснення науково-дослідницької й експериментальної діяльності, спрямованої на вирішення екологічних проблем; </a:t>
            </a:r>
            <a:endParaRPr lang="ru-RU" sz="3400" dirty="0"/>
          </a:p>
          <a:p>
            <a:r>
              <a:rPr lang="uk-UA" sz="3400" dirty="0"/>
              <a:t>- генерування еко-інноваційних ідей та винаходження новаторських рішень у розв’язанні питань співвідношення екологічної, соціальної та економічної ефективності; </a:t>
            </a:r>
            <a:endParaRPr lang="ru-RU" sz="3400" dirty="0"/>
          </a:p>
          <a:p>
            <a:r>
              <a:rPr lang="uk-UA" sz="3400" dirty="0"/>
              <a:t>- розроблення еко-інноваційних технологій, процесів, організаційних форм, матеріалів, продуктів тощо, спрямованих на забезпечення досягнення цілей сталого розвитку; </a:t>
            </a:r>
            <a:endParaRPr lang="ru-RU" sz="3400" dirty="0"/>
          </a:p>
          <a:p>
            <a:r>
              <a:rPr lang="uk-UA" sz="3400" dirty="0"/>
              <a:t>- розроблення та реалізація еко-інвестиційних та еко-інноваційних програм й проектів за пріоритетними для індустріального світу й суспільства в цілому проблемами на основі перспективних науково-технічних розробок; </a:t>
            </a:r>
            <a:endParaRPr lang="ru-RU" sz="3400" dirty="0"/>
          </a:p>
          <a:p>
            <a:r>
              <a:rPr lang="uk-UA" sz="3400" dirty="0"/>
              <a:t>- створення сприятливих умов для залучення внутрішніх й зовнішніх інвестицій з метою фінансування еко-інноваційних проектів; </a:t>
            </a:r>
            <a:endParaRPr lang="ru-RU" sz="3400" dirty="0"/>
          </a:p>
          <a:p>
            <a:r>
              <a:rPr lang="uk-UA" sz="3400" dirty="0"/>
              <a:t>- сприяння найбільш швидкому провадженню новаторських еко-результатів науково-дослідних робіт у промисловість і бізнес; </a:t>
            </a:r>
            <a:endParaRPr lang="ru-RU" sz="3400" dirty="0"/>
          </a:p>
          <a:p>
            <a:r>
              <a:rPr lang="uk-UA" sz="3400" dirty="0"/>
              <a:t>- надання консультаційних, інжинірингових, маркетингових, фінансових та інших послуг з питань забезпечення екологічної, соціальної та економічної ефективності; </a:t>
            </a:r>
            <a:endParaRPr lang="ru-RU" sz="3400" dirty="0"/>
          </a:p>
          <a:p>
            <a:r>
              <a:rPr lang="uk-UA" sz="3400" dirty="0"/>
              <a:t>- стимулювання, координування та регулювання обміну еко-інноваційними знаннями й технологіями між урядовими, діловими та науковими організаціями, а також сприяння розвитку </a:t>
            </a:r>
            <a:r>
              <a:rPr lang="uk-UA" sz="3400" dirty="0" err="1"/>
              <a:t>зв’язків</a:t>
            </a:r>
            <a:r>
              <a:rPr lang="uk-UA" sz="3400" dirty="0"/>
              <a:t> між ними; </a:t>
            </a:r>
            <a:endParaRPr lang="ru-RU" sz="3400" dirty="0"/>
          </a:p>
          <a:p>
            <a:r>
              <a:rPr lang="uk-UA" sz="3400" dirty="0"/>
              <a:t>- забезпечення моніторингу еко-інвестиційної та еко-інноваційної діяльності відповідно до пріоритетного напрямку своєї функціональної діяльності. </a:t>
            </a:r>
            <a:endParaRPr lang="ru-RU" sz="3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393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69</TotalTime>
  <Words>289</Words>
  <Application>Microsoft Office PowerPoint</Application>
  <PresentationFormat>Экран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Viktoria Holomb</dc:creator>
  <cp:lastModifiedBy>Viktoria Holomb</cp:lastModifiedBy>
  <cp:revision>6</cp:revision>
  <dcterms:created xsi:type="dcterms:W3CDTF">2022-10-04T09:55:11Z</dcterms:created>
  <dcterms:modified xsi:type="dcterms:W3CDTF">2022-10-04T11:15:19Z</dcterms:modified>
</cp:coreProperties>
</file>