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Медійна протидія дискримінації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Практичні кроки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86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955" r="319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605014"/>
          </a:xfrm>
        </p:spPr>
        <p:txBody>
          <a:bodyPr>
            <a:normAutofit fontScale="90000"/>
          </a:bodyPr>
          <a:lstStyle/>
          <a:p>
            <a:r>
              <a:rPr lang="uk-UA" dirty="0"/>
              <a:t>Комісія з журналістської етики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443" y="3108961"/>
            <a:ext cx="5776646" cy="1972490"/>
          </a:xfrm>
        </p:spPr>
        <p:txBody>
          <a:bodyPr>
            <a:normAutofit/>
          </a:bodyPr>
          <a:lstStyle/>
          <a:p>
            <a:r>
              <a:rPr lang="uk-UA" dirty="0"/>
              <a:t>Дискримінаційні заяви, які порушують права людини, не можуть публікуватися як «коментар». Медіа не мають ставати майданчиком для ретрансляції дискримінаційних </a:t>
            </a:r>
            <a:r>
              <a:rPr lang="uk-UA" dirty="0" smtClean="0"/>
              <a:t>висловів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15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678557"/>
          </a:xfrm>
        </p:spPr>
        <p:txBody>
          <a:bodyPr/>
          <a:lstStyle/>
          <a:p>
            <a:r>
              <a:rPr lang="uk-UA" sz="2800" dirty="0"/>
              <a:t>Комісія з журналістської етики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2709" y="1005840"/>
            <a:ext cx="6296297" cy="54210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3187338"/>
            <a:ext cx="3501197" cy="1614012"/>
          </a:xfrm>
        </p:spPr>
        <p:txBody>
          <a:bodyPr>
            <a:normAutofit/>
          </a:bodyPr>
          <a:lstStyle/>
          <a:p>
            <a:r>
              <a:rPr lang="uk-UA" sz="1800" dirty="0"/>
              <a:t>Не використовувати </a:t>
            </a:r>
            <a:r>
              <a:rPr lang="uk-UA" sz="1800" dirty="0" smtClean="0"/>
              <a:t>сексуального образу жінок і </a:t>
            </a:r>
            <a:r>
              <a:rPr lang="uk-UA" sz="1800" dirty="0"/>
              <a:t>чоловіків, якщо це не пов’язано з темою публікації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6018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756934"/>
          </a:xfrm>
        </p:spPr>
        <p:txBody>
          <a:bodyPr/>
          <a:lstStyle/>
          <a:p>
            <a:r>
              <a:rPr lang="uk-UA" dirty="0"/>
              <a:t>Комісія з журналістської етики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7194" y="762294"/>
            <a:ext cx="2609850" cy="1752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3108960"/>
            <a:ext cx="3501197" cy="169238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Висвітлювати </a:t>
            </a:r>
            <a:r>
              <a:rPr lang="uk-UA" dirty="0"/>
              <a:t>питання про права жінок, гендерну рівність, проблеми домашнього насильства, представленість жінок у політиці, місцевому самоврядуванні, спорті, армії тощо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44" y="1835625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770" y="3442313"/>
            <a:ext cx="285750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70" y="480135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59" r="315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683391"/>
          </a:xfrm>
        </p:spPr>
        <p:txBody>
          <a:bodyPr>
            <a:normAutofit fontScale="90000"/>
          </a:bodyPr>
          <a:lstStyle/>
          <a:p>
            <a:r>
              <a:rPr lang="uk-UA" dirty="0"/>
              <a:t>Комісія з журналістської етики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443" y="3043647"/>
            <a:ext cx="5776646" cy="1775564"/>
          </a:xfrm>
        </p:spPr>
        <p:txBody>
          <a:bodyPr>
            <a:normAutofit/>
          </a:bodyPr>
          <a:lstStyle/>
          <a:p>
            <a:r>
              <a:rPr lang="uk-UA" sz="2400" dirty="0"/>
              <a:t>Уживати </a:t>
            </a:r>
            <a:r>
              <a:rPr lang="uk-UA" sz="2400" dirty="0" err="1"/>
              <a:t>фемінітиви</a:t>
            </a:r>
            <a:r>
              <a:rPr lang="uk-UA" sz="2400" dirty="0"/>
              <a:t> при позначенні людини за ознакою професії, посади чи виду занять, якщо йдеться про жінок.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48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704683"/>
          </a:xfrm>
        </p:spPr>
        <p:txBody>
          <a:bodyPr/>
          <a:lstStyle/>
          <a:p>
            <a:r>
              <a:rPr lang="uk-UA" dirty="0"/>
              <a:t>Комісія з журналістської етики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960" y="705394"/>
            <a:ext cx="6361611" cy="54602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3148149"/>
            <a:ext cx="3501197" cy="1653201"/>
          </a:xfrm>
        </p:spPr>
        <p:txBody>
          <a:bodyPr>
            <a:normAutofit/>
          </a:bodyPr>
          <a:lstStyle/>
          <a:p>
            <a:r>
              <a:rPr lang="uk-UA" dirty="0"/>
              <a:t>Звертати увагу навіть на дрібні чи «побутові» прояви </a:t>
            </a:r>
            <a:r>
              <a:rPr lang="uk-UA" dirty="0" err="1"/>
              <a:t>сексизму</a:t>
            </a:r>
            <a:r>
              <a:rPr lang="uk-UA" dirty="0"/>
              <a:t>, які через ЗМІ поглиблюють дискримінацію в суспільстві за ознакою статі.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06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756934"/>
          </a:xfrm>
        </p:spPr>
        <p:txBody>
          <a:bodyPr/>
          <a:lstStyle/>
          <a:p>
            <a:r>
              <a:rPr lang="uk-UA" dirty="0"/>
              <a:t>Комісія з журналістської етики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633" y="775358"/>
            <a:ext cx="2609850" cy="1752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3108960"/>
            <a:ext cx="3501197" cy="1692390"/>
          </a:xfrm>
        </p:spPr>
        <p:txBody>
          <a:bodyPr>
            <a:noAutofit/>
          </a:bodyPr>
          <a:lstStyle/>
          <a:p>
            <a:r>
              <a:rPr lang="uk-UA" sz="1800" dirty="0"/>
              <a:t>Уникати стереотипного зображення представників різноманітних меншин і вразливих до дискримінації груп.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40" y="3256901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483" y="1447151"/>
            <a:ext cx="2533650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387" y="4999976"/>
            <a:ext cx="3190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391174"/>
          </a:xfrm>
        </p:spPr>
        <p:txBody>
          <a:bodyPr/>
          <a:lstStyle/>
          <a:p>
            <a:r>
              <a:rPr lang="uk-UA" dirty="0" smtClean="0"/>
              <a:t>І ще!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4149" y="914400"/>
            <a:ext cx="6087291" cy="523820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88631" y="2847704"/>
            <a:ext cx="3501197" cy="1953646"/>
          </a:xfrm>
        </p:spPr>
        <p:txBody>
          <a:bodyPr>
            <a:normAutofit/>
          </a:bodyPr>
          <a:lstStyle/>
          <a:p>
            <a:r>
              <a:rPr lang="uk-UA" sz="2000" dirty="0"/>
              <a:t>Ксенофоби не можуть бути експертами. ЗМІ повинні уникати поширення ксенофобських виразів, кому б вони не належали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8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111" r="161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4613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 ще!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443" y="2821577"/>
            <a:ext cx="5776646" cy="1997633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Залучайте </a:t>
            </a:r>
            <a:r>
              <a:rPr lang="uk-UA" sz="2800" dirty="0"/>
              <a:t>до коментування правозахисників і </a:t>
            </a:r>
            <a:r>
              <a:rPr lang="uk-UA" sz="2800" dirty="0" err="1"/>
              <a:t>правозахисниць</a:t>
            </a:r>
            <a:r>
              <a:rPr lang="uk-UA" sz="2800" dirty="0"/>
              <a:t>, які представляють інтереси </a:t>
            </a:r>
            <a:r>
              <a:rPr lang="uk-UA" sz="2800" dirty="0" smtClean="0"/>
              <a:t>меншин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704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508740"/>
          </a:xfrm>
        </p:spPr>
        <p:txBody>
          <a:bodyPr/>
          <a:lstStyle/>
          <a:p>
            <a:r>
              <a:rPr lang="uk-UA" dirty="0" smtClean="0"/>
              <a:t>І ще!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 err="1" smtClean="0"/>
              <a:t>Коректно</a:t>
            </a:r>
            <a:r>
              <a:rPr lang="uk-UA" sz="2800" dirty="0" smtClean="0"/>
              <a:t> використовуйте терміни та назви. Також важливо </a:t>
            </a:r>
            <a:r>
              <a:rPr lang="uk-UA" sz="2800" dirty="0" err="1" smtClean="0"/>
              <a:t>коректно</a:t>
            </a:r>
            <a:r>
              <a:rPr lang="uk-UA" sz="2800" dirty="0" smtClean="0"/>
              <a:t> використовувати цифрові дані, статистику, фото та відео.</a:t>
            </a:r>
          </a:p>
          <a:p>
            <a:pPr algn="just"/>
            <a:r>
              <a:rPr lang="uk-UA" sz="2800" dirty="0" smtClean="0"/>
              <a:t>У ЗМІ мають звучати голоси різних меншин.</a:t>
            </a:r>
          </a:p>
          <a:p>
            <a:pPr algn="just"/>
            <a:r>
              <a:rPr lang="uk-UA" sz="2800" dirty="0" smtClean="0"/>
              <a:t>Залишайтеся неупередженими.</a:t>
            </a:r>
          </a:p>
          <a:p>
            <a:pPr algn="just"/>
            <a:r>
              <a:rPr lang="uk-UA" sz="2800" dirty="0" smtClean="0"/>
              <a:t>Розумійте глобальний контекст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31" y="2860766"/>
            <a:ext cx="3501197" cy="194058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3056709"/>
            <a:ext cx="3501197" cy="174464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9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Медійна протидія дискримінації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 smtClean="0"/>
              <a:t>«..в медіа та на платформах спільного доступу до відео забороняється поширювати висловлювання, що підбурюють до дискримінації чи утисків щодо окремих осіб та груп осіб на основі: етнічного та  соціального походження, громадянства, раси, релігії та вірувань,  віку, статі, сексуальної орієнтації, гендерної ідентичності, інвалідності або за іншою ознакою».</a:t>
            </a: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Новий закон «Про медіа»/ №2693-д.</a:t>
            </a:r>
          </a:p>
          <a:p>
            <a:r>
              <a:rPr lang="uk-UA" dirty="0" smtClean="0"/>
              <a:t>Чинний з 31 березня 2023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8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Медійна протидія дискримінації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/>
              <a:t>ніхто не може бути дискримінований через свою стать, мову, расу, релігію, національне, регіональне чи соціальне походження або політичні уподобання. Тож </a:t>
            </a:r>
            <a:r>
              <a:rPr lang="uk-UA" sz="2800" dirty="0" smtClean="0"/>
              <a:t>указувати </a:t>
            </a:r>
            <a:r>
              <a:rPr lang="uk-UA" sz="2800" dirty="0"/>
              <a:t>на відповідні ознаки особи (групи людей) слід лише у випадках, коли ця інформація є </a:t>
            </a:r>
            <a:r>
              <a:rPr lang="uk-UA" sz="2800" dirty="0" smtClean="0"/>
              <a:t>неодмінним складником </a:t>
            </a:r>
            <a:r>
              <a:rPr lang="uk-UA" sz="2800" dirty="0"/>
              <a:t>матеріалу.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Кодекс етики українського журналіста (п. 15).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7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Медійна протидія дискримінації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uk-UA" dirty="0"/>
              <a:t>Не дискримінувати – це про професійність, це здатність журналіста сприймати, розрізняти, усвідомлювати відмінності між людьми та наявність у суспільстві дискримінації у її різних формах і видах. А також бути чутливими до проблематики меншин і вразливих груп, створювати контент про них  на засадах </a:t>
            </a:r>
            <a:r>
              <a:rPr lang="uk-UA" b="1" dirty="0"/>
              <a:t>правозахисної журналістики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193061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Збільшуючи представництво різних груп  у журналістських матеріалах, ми робимо їх більш видимими, долаємо стереотипні уявлення щодо них і  привчаємо </a:t>
            </a:r>
            <a:r>
              <a:rPr lang="uk-UA" sz="2000" dirty="0" smtClean="0"/>
              <a:t>авдиторію </a:t>
            </a:r>
            <a:r>
              <a:rPr lang="uk-UA" sz="2000" dirty="0"/>
              <a:t>до того, що несхожість і </a:t>
            </a:r>
            <a:r>
              <a:rPr lang="uk-UA" sz="2000" dirty="0" smtClean="0"/>
              <a:t>розмаїття </a:t>
            </a:r>
            <a:r>
              <a:rPr lang="uk-UA" sz="2000" dirty="0"/>
              <a:t>– це норма життя.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91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Медійна протидія дискримінації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uk-UA" dirty="0"/>
              <a:t>Чи ми достатньо точні, безсторонні, інклюзивні та публікуємо інформацію на основі фактів?</a:t>
            </a:r>
            <a:endParaRPr lang="ru-RU" dirty="0"/>
          </a:p>
          <a:p>
            <a:pPr lvl="0" algn="just" fontAlgn="base"/>
            <a:r>
              <a:rPr lang="uk-UA" dirty="0"/>
              <a:t>Чи ми діємо незалежно від </a:t>
            </a:r>
            <a:r>
              <a:rPr lang="uk-UA" dirty="0" err="1"/>
              <a:t>наративів</a:t>
            </a:r>
            <a:r>
              <a:rPr lang="uk-UA" dirty="0"/>
              <a:t>, які радше випливають із політики чи емоцій, аніж із фактів?</a:t>
            </a:r>
            <a:endParaRPr lang="ru-RU" dirty="0"/>
          </a:p>
          <a:p>
            <a:pPr lvl="0" algn="just" fontAlgn="base"/>
            <a:r>
              <a:rPr lang="uk-UA" dirty="0"/>
              <a:t>Чи ми справедливо та прозоро описуємо вплив захищеної / дискримінованої групи на суспільство?</a:t>
            </a:r>
            <a:endParaRPr lang="ru-RU" dirty="0"/>
          </a:p>
          <a:p>
            <a:pPr algn="just"/>
            <a:r>
              <a:rPr lang="uk-UA" dirty="0"/>
              <a:t>Чи розуміємо ми визначення захищеної / дискримінованої групи та чи </a:t>
            </a:r>
            <a:r>
              <a:rPr lang="uk-UA" dirty="0" err="1"/>
              <a:t>коректно</a:t>
            </a:r>
            <a:r>
              <a:rPr lang="uk-UA" dirty="0"/>
              <a:t> застосовуємо терміни у своїй публікації? Чи артикулюємо для суспільства права захищених / дискримінованих груп відповідно до національної чи міжнародної практики та стандартів?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Незалежна медійна рада рекомендує перед публікацією матеріалу </a:t>
            </a:r>
            <a:r>
              <a:rPr lang="uk-UA" dirty="0" smtClean="0"/>
              <a:t>журналістові/ці </a:t>
            </a:r>
            <a:r>
              <a:rPr lang="uk-UA" dirty="0"/>
              <a:t>відповісти на такі </a:t>
            </a:r>
            <a:r>
              <a:rPr lang="uk-UA" dirty="0" smtClean="0"/>
              <a:t>питання: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0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Медійна протидія дискримінації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fontAlgn="base"/>
            <a:r>
              <a:rPr lang="uk-UA" sz="2800" dirty="0"/>
              <a:t>Чи зберігаємо емоції під контролем: чи уникаємо </a:t>
            </a:r>
            <a:r>
              <a:rPr lang="uk-UA" sz="2800" dirty="0" err="1"/>
              <a:t>віктимізації</a:t>
            </a:r>
            <a:r>
              <a:rPr lang="uk-UA" sz="2800" dirty="0"/>
              <a:t> або ж «звинувачення жертви», чи не заганяємо в рамки або ж </a:t>
            </a:r>
            <a:r>
              <a:rPr lang="uk-UA" sz="2800" dirty="0" err="1"/>
              <a:t>стереотипізуємо</a:t>
            </a:r>
            <a:r>
              <a:rPr lang="uk-UA" sz="2800" dirty="0"/>
              <a:t>, не враховуючи </a:t>
            </a:r>
            <a:r>
              <a:rPr lang="uk-UA" sz="2800" dirty="0" smtClean="0"/>
              <a:t>загального контексту?</a:t>
            </a:r>
            <a:endParaRPr lang="ru-RU" sz="2800" dirty="0"/>
          </a:p>
          <a:p>
            <a:pPr lvl="0" algn="just" fontAlgn="base"/>
            <a:r>
              <a:rPr lang="uk-UA" sz="2800" dirty="0"/>
              <a:t>Чи ми говоримо до всіх?</a:t>
            </a:r>
            <a:endParaRPr lang="ru-RU" sz="2800" dirty="0"/>
          </a:p>
          <a:p>
            <a:pPr algn="just"/>
            <a:r>
              <a:rPr lang="uk-UA" sz="2800" dirty="0"/>
              <a:t>Чи уникаємо мови ненависті?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Незалежна медійна рада рекомендує перед публікацією матеріалу журналістові/ці відповісти на такі питання: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644" r="216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63113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Комісія з журналістської етики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443" y="2991394"/>
            <a:ext cx="5776646" cy="2663839"/>
          </a:xfrm>
        </p:spPr>
        <p:txBody>
          <a:bodyPr/>
          <a:lstStyle/>
          <a:p>
            <a:r>
              <a:rPr lang="uk-UA" dirty="0"/>
              <a:t>Не поширювати </a:t>
            </a:r>
            <a:r>
              <a:rPr lang="uk-UA" dirty="0" smtClean="0"/>
              <a:t>ідей, </a:t>
            </a:r>
            <a:r>
              <a:rPr lang="uk-UA" dirty="0"/>
              <a:t>які несуть загрозу насильства, дискримінації за статтю, мовою, расою, релігією, національністю чи етнічним походженням, регіональним чи соціальним походженням або політичними уподобаннями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92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Комісія з журналістської етики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983" y="802809"/>
            <a:ext cx="6275034" cy="524994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Демонструвати однозначне засудження нападів на ґрунті ненависті та вербальної агресії, якщо вона дискримінує певну групу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6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639368"/>
          </a:xfrm>
        </p:spPr>
        <p:txBody>
          <a:bodyPr/>
          <a:lstStyle/>
          <a:p>
            <a:r>
              <a:rPr lang="uk-UA" dirty="0"/>
              <a:t>Комісія з журналістської етики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2991394"/>
            <a:ext cx="3501197" cy="1809956"/>
          </a:xfrm>
        </p:spPr>
        <p:txBody>
          <a:bodyPr>
            <a:normAutofit/>
          </a:bodyPr>
          <a:lstStyle/>
          <a:p>
            <a:r>
              <a:rPr lang="uk-UA" dirty="0"/>
              <a:t>Матеріали, пов’язані з резонансними нападами на ґрунті ненависті, повинні подаватися разом із аналізом відповідного контексту.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966" y="744583"/>
            <a:ext cx="6296297" cy="54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393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83</TotalTime>
  <Words>681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 Light</vt:lpstr>
      <vt:lpstr>Rockwell</vt:lpstr>
      <vt:lpstr>Wingdings</vt:lpstr>
      <vt:lpstr>Atlas</vt:lpstr>
      <vt:lpstr>Медійна протидія дискримінації</vt:lpstr>
      <vt:lpstr>Медійна протидія дискримінації</vt:lpstr>
      <vt:lpstr>Медійна протидія дискримінації</vt:lpstr>
      <vt:lpstr>Медійна протидія дискримінації</vt:lpstr>
      <vt:lpstr>Медійна протидія дискримінації</vt:lpstr>
      <vt:lpstr>Медійна протидія дискримінації</vt:lpstr>
      <vt:lpstr>Комісія з журналістської етики </vt:lpstr>
      <vt:lpstr>Комісія з журналістської етики </vt:lpstr>
      <vt:lpstr>Комісія з журналістської етики </vt:lpstr>
      <vt:lpstr>Комісія з журналістської етики </vt:lpstr>
      <vt:lpstr>Комісія з журналістської етики </vt:lpstr>
      <vt:lpstr>Комісія з журналістської етики </vt:lpstr>
      <vt:lpstr>Комісія з журналістської етики </vt:lpstr>
      <vt:lpstr>Комісія з журналістської етики </vt:lpstr>
      <vt:lpstr>Комісія з журналістської етики </vt:lpstr>
      <vt:lpstr>І ще!</vt:lpstr>
      <vt:lpstr>І ще!</vt:lpstr>
      <vt:lpstr>І ще!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Медійна протидія дискримінації</dc:title>
  <dc:creator>User</dc:creator>
  <cp:lastModifiedBy>User</cp:lastModifiedBy>
  <cp:revision>9</cp:revision>
  <dcterms:created xsi:type="dcterms:W3CDTF">2023-03-19T19:22:25Z</dcterms:created>
  <dcterms:modified xsi:type="dcterms:W3CDTF">2023-03-19T20:45:35Z</dcterms:modified>
</cp:coreProperties>
</file>