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63" r:id="rId10"/>
    <p:sldId id="266" r:id="rId11"/>
    <p:sldId id="267" r:id="rId12"/>
    <p:sldId id="270" r:id="rId13"/>
    <p:sldId id="271" r:id="rId14"/>
    <p:sldId id="272" r:id="rId15"/>
    <p:sldId id="288" r:id="rId16"/>
    <p:sldId id="273" r:id="rId17"/>
    <p:sldId id="275" r:id="rId18"/>
    <p:sldId id="276" r:id="rId19"/>
    <p:sldId id="277" r:id="rId20"/>
    <p:sldId id="279" r:id="rId21"/>
    <p:sldId id="278" r:id="rId22"/>
    <p:sldId id="280" r:id="rId23"/>
    <p:sldId id="282" r:id="rId24"/>
    <p:sldId id="283" r:id="rId25"/>
    <p:sldId id="284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43254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2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0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9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73019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6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5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38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31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5134A54-006A-4A6B-9765-A930DF41AAC6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B93553-805C-48F9-8C3C-06F2DE1220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4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ІНФОРМАЦІЙНІ ТЕХНОЛОГІЇ: СУТНІСНО-ПОНЯТІЙНА, СТРУКТУРНА ТА ЕКОНОМІЧНА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2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145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30213"/>
            <a:ext cx="6440370" cy="4062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845" y="1760099"/>
            <a:ext cx="6192466" cy="47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6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b="1" dirty="0"/>
              <a:t>На державному </a:t>
            </a:r>
            <a:r>
              <a:rPr lang="ru-RU" sz="2000" b="1" dirty="0" err="1"/>
              <a:t>рівні</a:t>
            </a:r>
            <a:r>
              <a:rPr lang="ru-RU" sz="2000" b="1" dirty="0"/>
              <a:t> </a:t>
            </a:r>
            <a:r>
              <a:rPr lang="ru-RU" sz="2000" b="1" dirty="0" err="1"/>
              <a:t>прийнято</a:t>
            </a:r>
            <a:r>
              <a:rPr lang="ru-RU" sz="2000" b="1" dirty="0"/>
              <a:t> ряд </a:t>
            </a:r>
            <a:r>
              <a:rPr lang="ru-RU" sz="2000" b="1" dirty="0" err="1"/>
              <a:t>програмних</a:t>
            </a:r>
            <a:r>
              <a:rPr lang="ru-RU" sz="2000" b="1" dirty="0"/>
              <a:t> та </a:t>
            </a:r>
            <a:r>
              <a:rPr lang="ru-RU" sz="2000" b="1" dirty="0" err="1"/>
              <a:t>законодавчо-нормативних</a:t>
            </a:r>
            <a:r>
              <a:rPr lang="ru-RU" sz="2000" b="1" dirty="0"/>
              <a:t> </a:t>
            </a:r>
            <a:r>
              <a:rPr lang="ru-RU" sz="2000" b="1" dirty="0" err="1"/>
              <a:t>документів</a:t>
            </a:r>
            <a:r>
              <a:rPr lang="ru-RU" sz="2000" b="1" dirty="0"/>
              <a:t>, у </a:t>
            </a:r>
            <a:r>
              <a:rPr lang="ru-RU" sz="2000" b="1" dirty="0" err="1"/>
              <a:t>яких</a:t>
            </a:r>
            <a:r>
              <a:rPr lang="ru-RU" sz="2000" b="1" dirty="0"/>
              <a:t> </a:t>
            </a:r>
            <a:r>
              <a:rPr lang="ru-RU" sz="2000" b="1" dirty="0" err="1"/>
              <a:t>інформація</a:t>
            </a:r>
            <a:r>
              <a:rPr lang="ru-RU" sz="2000" b="1" dirty="0"/>
              <a:t> та ІТ </a:t>
            </a:r>
            <a:r>
              <a:rPr lang="ru-RU" sz="2000" b="1" dirty="0" err="1"/>
              <a:t>розглядаються</a:t>
            </a:r>
            <a:r>
              <a:rPr lang="ru-RU" sz="2000" b="1" dirty="0"/>
              <a:t> як </a:t>
            </a:r>
            <a:r>
              <a:rPr lang="ru-RU" sz="2000" b="1" dirty="0" err="1" smtClean="0"/>
              <a:t>стратегічні</a:t>
            </a:r>
            <a:r>
              <a:rPr lang="ru-RU" sz="2000" b="1" dirty="0" smtClean="0"/>
              <a:t> </a:t>
            </a:r>
            <a:r>
              <a:rPr lang="ru-RU" sz="2000" b="1" dirty="0" err="1"/>
              <a:t>ресурси</a:t>
            </a:r>
            <a:r>
              <a:rPr lang="ru-RU" sz="2000" b="1" dirty="0"/>
              <a:t> </a:t>
            </a:r>
            <a:r>
              <a:rPr lang="ru-RU" sz="2000" b="1" dirty="0" err="1"/>
              <a:t>розвитку</a:t>
            </a:r>
            <a:r>
              <a:rPr lang="ru-RU" sz="2000" b="1" dirty="0"/>
              <a:t>, </a:t>
            </a:r>
            <a:r>
              <a:rPr lang="ru-RU" sz="2000" b="1" dirty="0" err="1"/>
              <a:t>приймається</a:t>
            </a:r>
            <a:r>
              <a:rPr lang="ru-RU" sz="2000" b="1" dirty="0"/>
              <a:t> </a:t>
            </a:r>
            <a:r>
              <a:rPr lang="ru-RU" sz="2000" b="1" dirty="0" err="1"/>
              <a:t>необхідність</a:t>
            </a:r>
            <a:r>
              <a:rPr lang="ru-RU" sz="2000" b="1" dirty="0"/>
              <a:t> і </a:t>
            </a:r>
            <a:r>
              <a:rPr lang="ru-RU" sz="2000" b="1" dirty="0" err="1"/>
              <a:t>неминучість</a:t>
            </a:r>
            <a:r>
              <a:rPr lang="ru-RU" sz="2000" b="1" dirty="0"/>
              <a:t> </a:t>
            </a:r>
            <a:r>
              <a:rPr lang="ru-RU" sz="2000" b="1" dirty="0" err="1"/>
              <a:t>перетво-рень</a:t>
            </a:r>
            <a:r>
              <a:rPr lang="ru-RU" sz="2000" b="1" dirty="0"/>
              <a:t> в </a:t>
            </a:r>
            <a:r>
              <a:rPr lang="ru-RU" sz="2000" b="1" dirty="0" err="1"/>
              <a:t>економіці</a:t>
            </a:r>
            <a:r>
              <a:rPr lang="ru-RU" sz="2000" b="1" dirty="0"/>
              <a:t>, </a:t>
            </a:r>
            <a:r>
              <a:rPr lang="ru-RU" sz="2000" b="1" dirty="0" err="1"/>
              <a:t>викликаних</a:t>
            </a:r>
            <a:r>
              <a:rPr lang="ru-RU" sz="2000" b="1" dirty="0"/>
              <a:t> </a:t>
            </a:r>
            <a:r>
              <a:rPr lang="ru-RU" sz="2000" b="1" dirty="0" err="1"/>
              <a:t>революцією</a:t>
            </a:r>
            <a:r>
              <a:rPr lang="ru-RU" sz="2000" b="1" dirty="0"/>
              <a:t> в ІТ, </a:t>
            </a:r>
            <a:r>
              <a:rPr lang="ru-RU" sz="2000" b="1" dirty="0" err="1"/>
              <a:t>прописані</a:t>
            </a:r>
            <a:r>
              <a:rPr lang="ru-RU" sz="2000" b="1" dirty="0"/>
              <a:t> </a:t>
            </a:r>
            <a:r>
              <a:rPr lang="ru-RU" sz="2000" b="1" dirty="0" err="1"/>
              <a:t>норми</a:t>
            </a:r>
            <a:r>
              <a:rPr lang="ru-RU" sz="2000" b="1" dirty="0"/>
              <a:t> та заходи для </a:t>
            </a:r>
            <a:r>
              <a:rPr lang="ru-RU" sz="2000" b="1" dirty="0" err="1"/>
              <a:t>дифузії</a:t>
            </a:r>
            <a:r>
              <a:rPr lang="ru-RU" sz="2000" b="1" dirty="0"/>
              <a:t> </a:t>
            </a:r>
            <a:r>
              <a:rPr lang="ru-RU" sz="2000" b="1" dirty="0" err="1"/>
              <a:t>інформаційних</a:t>
            </a:r>
            <a:r>
              <a:rPr lang="ru-RU" sz="2000" b="1" dirty="0"/>
              <a:t> </a:t>
            </a:r>
            <a:r>
              <a:rPr lang="ru-RU" sz="2000" b="1" dirty="0" err="1"/>
              <a:t>технологій</a:t>
            </a:r>
            <a:r>
              <a:rPr lang="ru-RU" sz="2000" b="1" dirty="0"/>
              <a:t> в </a:t>
            </a:r>
            <a:r>
              <a:rPr lang="ru-RU" sz="2000" b="1" dirty="0" err="1"/>
              <a:t>усі</a:t>
            </a:r>
            <a:r>
              <a:rPr lang="ru-RU" sz="2000" b="1" dirty="0"/>
              <a:t> </a:t>
            </a:r>
            <a:r>
              <a:rPr lang="ru-RU" sz="2000" b="1" dirty="0" err="1"/>
              <a:t>сфери</a:t>
            </a:r>
            <a:r>
              <a:rPr lang="ru-RU" sz="2000" b="1" dirty="0"/>
              <a:t> </a:t>
            </a:r>
            <a:r>
              <a:rPr lang="ru-RU" sz="2000" b="1" dirty="0" err="1"/>
              <a:t>життєдіяльності</a:t>
            </a:r>
            <a:r>
              <a:rPr lang="ru-RU" sz="2000" b="1" dirty="0"/>
              <a:t> </a:t>
            </a:r>
            <a:r>
              <a:rPr lang="ru-RU" sz="2000" b="1" dirty="0" err="1"/>
              <a:t>країни</a:t>
            </a:r>
            <a:r>
              <a:rPr lang="ru-RU" sz="2000" b="1" dirty="0"/>
              <a:t>. </a:t>
            </a:r>
            <a:r>
              <a:rPr lang="ru-RU" sz="2000" b="1" dirty="0" err="1"/>
              <a:t>Крім</a:t>
            </a:r>
            <a:r>
              <a:rPr lang="ru-RU" sz="2000" b="1" dirty="0"/>
              <a:t> того, </a:t>
            </a:r>
            <a:r>
              <a:rPr lang="ru-RU" sz="2000" b="1" dirty="0" err="1"/>
              <a:t>особлива</a:t>
            </a:r>
            <a:r>
              <a:rPr lang="ru-RU" sz="2000" b="1" dirty="0"/>
              <a:t> </a:t>
            </a:r>
            <a:r>
              <a:rPr lang="ru-RU" sz="2000" b="1" dirty="0" err="1"/>
              <a:t>увага</a:t>
            </a:r>
            <a:r>
              <a:rPr lang="ru-RU" sz="2000" b="1" dirty="0"/>
              <a:t> </a:t>
            </a:r>
            <a:r>
              <a:rPr lang="ru-RU" sz="2000" b="1" dirty="0" err="1"/>
              <a:t>акцентується</a:t>
            </a:r>
            <a:r>
              <a:rPr lang="ru-RU" sz="2000" b="1" dirty="0"/>
              <a:t> на: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10350230" cy="4328809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регуляторній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ІТ та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пріоритетах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регіонах</a:t>
            </a:r>
            <a:r>
              <a:rPr lang="ru-RU" dirty="0" smtClean="0"/>
              <a:t> та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, </a:t>
            </a:r>
            <a:r>
              <a:rPr lang="ru-RU" dirty="0" err="1" smtClean="0"/>
              <a:t>управлінцями</a:t>
            </a:r>
            <a:r>
              <a:rPr lang="ru-RU" dirty="0" smtClean="0"/>
              <a:t>,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й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сприятиме</a:t>
            </a:r>
            <a:r>
              <a:rPr lang="ru-RU" dirty="0" smtClean="0"/>
              <a:t> </a:t>
            </a:r>
            <a:r>
              <a:rPr lang="ru-RU" dirty="0" smtClean="0"/>
              <a:t>широкомасштабному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повсякденній</a:t>
            </a:r>
            <a:r>
              <a:rPr lang="ru-RU" dirty="0" smtClean="0"/>
              <a:t> і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метою </a:t>
            </a:r>
            <a:r>
              <a:rPr lang="ru-RU" dirty="0" err="1" smtClean="0"/>
              <a:t>якої</a:t>
            </a:r>
            <a:r>
              <a:rPr lang="ru-RU" dirty="0" smtClean="0"/>
              <a:t> є </a:t>
            </a:r>
            <a:r>
              <a:rPr lang="ru-RU" dirty="0" err="1" smtClean="0"/>
              <a:t>забезпечення</a:t>
            </a:r>
            <a:r>
              <a:rPr lang="ru-RU" dirty="0" smtClean="0"/>
              <a:t> справедливого і легкого доступу </a:t>
            </a:r>
            <a:r>
              <a:rPr lang="ru-RU" dirty="0" err="1" smtClean="0"/>
              <a:t>населення</a:t>
            </a:r>
            <a:r>
              <a:rPr lang="ru-RU" dirty="0" smtClean="0"/>
              <a:t> до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комунікаційних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інформацій</a:t>
            </a:r>
            <a:r>
              <a:rPr lang="ru-RU" dirty="0" smtClean="0"/>
              <a:t>-них </a:t>
            </a:r>
            <a:r>
              <a:rPr lang="ru-RU" dirty="0" err="1" smtClean="0"/>
              <a:t>ринків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закупівель</a:t>
            </a:r>
            <a:r>
              <a:rPr lang="ru-RU" dirty="0" smtClean="0"/>
              <a:t> та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питаннях</a:t>
            </a:r>
            <a:r>
              <a:rPr lang="ru-RU" dirty="0" smtClean="0"/>
              <a:t> </a:t>
            </a:r>
            <a:r>
              <a:rPr lang="ru-RU" dirty="0" err="1" smtClean="0"/>
              <a:t>інтегрованості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простору та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правопорушенням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99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71791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Етапи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ІТ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8287" y="1157591"/>
            <a:ext cx="5095245" cy="570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9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Емпіричні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731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Закон Гроша (</a:t>
            </a:r>
            <a:r>
              <a:rPr lang="en-US" dirty="0" err="1" smtClean="0"/>
              <a:t>Grosch’s</a:t>
            </a:r>
            <a:r>
              <a:rPr lang="en-US" dirty="0" smtClean="0"/>
              <a:t> Law) −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комп’ютерів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smtClean="0"/>
              <a:t>як квадрат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2. Закон </a:t>
            </a:r>
            <a:r>
              <a:rPr lang="ru-RU" dirty="0" err="1" smtClean="0"/>
              <a:t>Куми</a:t>
            </a:r>
            <a:r>
              <a:rPr lang="ru-RU" dirty="0" smtClean="0"/>
              <a:t> (</a:t>
            </a:r>
            <a:r>
              <a:rPr lang="en-US" dirty="0" err="1" smtClean="0"/>
              <a:t>Koomey’s</a:t>
            </a:r>
            <a:r>
              <a:rPr lang="en-US" dirty="0" smtClean="0"/>
              <a:t> Law) − </a:t>
            </a:r>
            <a:r>
              <a:rPr lang="ru-RU" dirty="0" smtClean="0"/>
              <a:t>фундаментальною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розви</a:t>
            </a:r>
            <a:r>
              <a:rPr lang="ru-RU" dirty="0" smtClean="0"/>
              <a:t>-тку </a:t>
            </a:r>
            <a:r>
              <a:rPr lang="ru-RU" dirty="0" err="1" smtClean="0"/>
              <a:t>обчислювальної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є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енергоефективності</a:t>
            </a:r>
            <a:r>
              <a:rPr lang="ru-RU" dirty="0" smtClean="0"/>
              <a:t> (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обчислень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) </a:t>
            </a:r>
            <a:r>
              <a:rPr lang="ru-RU" dirty="0" err="1" smtClean="0"/>
              <a:t>приблизно</a:t>
            </a:r>
            <a:r>
              <a:rPr lang="ru-RU" dirty="0" smtClean="0"/>
              <a:t> в два рази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півтора</a:t>
            </a:r>
            <a:r>
              <a:rPr lang="ru-RU" dirty="0" smtClean="0"/>
              <a:t> року;</a:t>
            </a:r>
          </a:p>
          <a:p>
            <a:pPr algn="just"/>
            <a:r>
              <a:rPr lang="ru-RU" dirty="0" smtClean="0"/>
              <a:t>3. Закон </a:t>
            </a:r>
            <a:r>
              <a:rPr lang="ru-RU" dirty="0" err="1" smtClean="0"/>
              <a:t>Крайдера</a:t>
            </a:r>
            <a:r>
              <a:rPr lang="ru-RU" dirty="0" smtClean="0"/>
              <a:t> (</a:t>
            </a:r>
            <a:r>
              <a:rPr lang="en-US" dirty="0" err="1" smtClean="0"/>
              <a:t>Kryder’s</a:t>
            </a:r>
            <a:r>
              <a:rPr lang="en-US" dirty="0" smtClean="0"/>
              <a:t> Law) −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запису</a:t>
            </a:r>
            <a:r>
              <a:rPr lang="ru-RU" dirty="0" smtClean="0"/>
              <a:t> на </a:t>
            </a:r>
            <a:r>
              <a:rPr lang="ru-RU" dirty="0" err="1" smtClean="0"/>
              <a:t>магнітні</a:t>
            </a:r>
            <a:r>
              <a:rPr lang="ru-RU" dirty="0" smtClean="0"/>
              <a:t> диски </a:t>
            </a:r>
            <a:r>
              <a:rPr lang="ru-RU" dirty="0" err="1" smtClean="0"/>
              <a:t>подвоюється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вісімнадцять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ві-сімнадцять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4. Закон </a:t>
            </a:r>
            <a:r>
              <a:rPr lang="ru-RU" dirty="0" err="1" smtClean="0"/>
              <a:t>Буттера</a:t>
            </a:r>
            <a:r>
              <a:rPr lang="ru-RU" dirty="0" smtClean="0"/>
              <a:t> (</a:t>
            </a:r>
            <a:r>
              <a:rPr lang="en-US" dirty="0" smtClean="0"/>
              <a:t>Butter’s Law) −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через волоконно-</a:t>
            </a:r>
            <a:r>
              <a:rPr lang="ru-RU" dirty="0" err="1" smtClean="0"/>
              <a:t>оптичні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, </a:t>
            </a:r>
            <a:r>
              <a:rPr lang="ru-RU" dirty="0" err="1" smtClean="0"/>
              <a:t>подвоюється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9 </a:t>
            </a:r>
            <a:r>
              <a:rPr lang="ru-RU" dirty="0" err="1" smtClean="0"/>
              <a:t>місяців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5. Закон Купера (</a:t>
            </a:r>
            <a:r>
              <a:rPr lang="en-US" dirty="0" smtClean="0"/>
              <a:t>Cooper’s Law) −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мобільних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 </a:t>
            </a:r>
            <a:r>
              <a:rPr lang="ru-RU" dirty="0" err="1" smtClean="0"/>
              <a:t>подвоюється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30 </a:t>
            </a:r>
            <a:r>
              <a:rPr lang="ru-RU" dirty="0" err="1" smtClean="0"/>
              <a:t>місяців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6. Закон Меткалфа (</a:t>
            </a:r>
            <a:r>
              <a:rPr lang="en-US" dirty="0" smtClean="0"/>
              <a:t>Metcalfe’s Law) – </a:t>
            </a:r>
            <a:r>
              <a:rPr lang="ru-RU" dirty="0" err="1" smtClean="0"/>
              <a:t>корисність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пропорційна</a:t>
            </a:r>
            <a:r>
              <a:rPr lang="ru-RU" dirty="0" smtClean="0"/>
              <a:t> квадрату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7. Закон </a:t>
            </a:r>
            <a:r>
              <a:rPr lang="ru-RU" dirty="0" err="1" smtClean="0"/>
              <a:t>Нільсена</a:t>
            </a:r>
            <a:r>
              <a:rPr lang="ru-RU" dirty="0" smtClean="0"/>
              <a:t> (</a:t>
            </a:r>
            <a:r>
              <a:rPr lang="en-US" dirty="0" smtClean="0"/>
              <a:t>Nielsen’s Law) – </a:t>
            </a:r>
            <a:r>
              <a:rPr lang="ru-RU" dirty="0" err="1" smtClean="0"/>
              <a:t>пропускна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, доступна </a:t>
            </a:r>
            <a:r>
              <a:rPr lang="ru-RU" dirty="0" err="1" smtClean="0"/>
              <a:t>користувачам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 росте на 50%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подвоюється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21 </a:t>
            </a:r>
            <a:r>
              <a:rPr lang="ru-RU" dirty="0" err="1" smtClean="0"/>
              <a:t>місяць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Вплив</a:t>
            </a:r>
            <a:r>
              <a:rPr lang="ru-RU" dirty="0"/>
              <a:t> ІТ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та </a:t>
            </a:r>
            <a:r>
              <a:rPr lang="ru-RU" dirty="0" err="1"/>
              <a:t>бізнесу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масштабне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безперечно</a:t>
            </a:r>
            <a:r>
              <a:rPr lang="ru-RU" dirty="0"/>
              <a:t> </a:t>
            </a:r>
            <a:r>
              <a:rPr lang="ru-RU" dirty="0" err="1"/>
              <a:t>спричиняють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в </a:t>
            </a:r>
            <a:r>
              <a:rPr lang="ru-RU" dirty="0" err="1"/>
              <a:t>соціально-економічній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.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/>
              <a:t>сфер і форм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ІТ </a:t>
            </a:r>
            <a:r>
              <a:rPr lang="ru-RU" dirty="0" err="1"/>
              <a:t>приводять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структур, форм і </a:t>
            </a:r>
            <a:r>
              <a:rPr lang="ru-RU" dirty="0" err="1"/>
              <a:t>способів</a:t>
            </a:r>
            <a:r>
              <a:rPr lang="ru-RU" dirty="0"/>
              <a:t> та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трансформацій</a:t>
            </a:r>
            <a:r>
              <a:rPr lang="ru-RU" dirty="0"/>
              <a:t> за </a:t>
            </a:r>
            <a:r>
              <a:rPr lang="ru-RU" dirty="0" err="1" smtClean="0"/>
              <a:t>розмахом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значенням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628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Перша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98060"/>
            <a:ext cx="10642060" cy="43482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 smtClean="0"/>
              <a:t>пов’язана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переходом </a:t>
            </a:r>
            <a:r>
              <a:rPr lang="ru-RU" sz="2400" dirty="0" err="1"/>
              <a:t>економіки</a:t>
            </a:r>
            <a:r>
              <a:rPr lang="ru-RU" sz="2400" dirty="0"/>
              <a:t> на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smtClean="0"/>
              <a:t>засади </a:t>
            </a:r>
            <a:r>
              <a:rPr lang="ru-RU" sz="2400" dirty="0" err="1"/>
              <a:t>господарювання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пріоритетне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інформація</a:t>
            </a:r>
            <a:r>
              <a:rPr lang="ru-RU" sz="2400" dirty="0"/>
              <a:t>, яка </a:t>
            </a:r>
            <a:r>
              <a:rPr lang="ru-RU" sz="2400" dirty="0" err="1"/>
              <a:t>ро-зглядається</a:t>
            </a:r>
            <a:r>
              <a:rPr lang="ru-RU" sz="2400" dirty="0"/>
              <a:t> як товар, як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про </a:t>
            </a:r>
            <a:r>
              <a:rPr lang="ru-RU" sz="2400" dirty="0" err="1"/>
              <a:t>виробничу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, як ресурс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  <a:r>
              <a:rPr lang="ru-RU" sz="2400" dirty="0" err="1"/>
              <a:t>Отже</a:t>
            </a:r>
            <a:r>
              <a:rPr lang="ru-RU" sz="2400" dirty="0"/>
              <a:t>, </a:t>
            </a:r>
            <a:r>
              <a:rPr lang="ru-RU" sz="2400" dirty="0" err="1"/>
              <a:t>наслідки</a:t>
            </a:r>
            <a:r>
              <a:rPr lang="ru-RU" sz="2400" dirty="0"/>
              <a:t>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інформаційних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</a:t>
            </a:r>
            <a:r>
              <a:rPr lang="ru-RU" sz="2400" dirty="0" err="1"/>
              <a:t>засвід-чують</a:t>
            </a:r>
            <a:r>
              <a:rPr lang="ru-RU" sz="2400" dirty="0"/>
              <a:t> про </a:t>
            </a:r>
            <a:r>
              <a:rPr lang="ru-RU" sz="2400" dirty="0" err="1"/>
              <a:t>принципово</a:t>
            </a:r>
            <a:r>
              <a:rPr lang="ru-RU" sz="2400" dirty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</a:t>
            </a:r>
            <a:r>
              <a:rPr lang="ru-RU" sz="2400" dirty="0" err="1"/>
              <a:t>етап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/>
              <a:t>інформаційного</a:t>
            </a:r>
            <a:r>
              <a:rPr lang="ru-RU" sz="2400" dirty="0"/>
              <a:t> продукту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пріоритетнішим</a:t>
            </a:r>
            <a:r>
              <a:rPr lang="ru-RU" sz="2400" dirty="0"/>
              <a:t> за </a:t>
            </a:r>
            <a:r>
              <a:rPr lang="ru-RU" sz="2400" dirty="0" err="1"/>
              <a:t>виробництво</a:t>
            </a:r>
            <a:r>
              <a:rPr lang="ru-RU" sz="2400" dirty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/>
              <a:t>цінностей</a:t>
            </a:r>
            <a:r>
              <a:rPr lang="ru-RU" sz="2400" dirty="0"/>
              <a:t>. </a:t>
            </a:r>
            <a:r>
              <a:rPr lang="ru-RU" sz="2400" dirty="0" err="1"/>
              <a:t>Інформаційні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продовжують</a:t>
            </a:r>
            <a:r>
              <a:rPr lang="ru-RU" sz="2400" dirty="0"/>
              <a:t> </a:t>
            </a:r>
            <a:r>
              <a:rPr lang="ru-RU" sz="2400" dirty="0" err="1"/>
              <a:t>розвиватись</a:t>
            </a:r>
            <a:r>
              <a:rPr lang="ru-RU" sz="2400" dirty="0"/>
              <a:t> і </a:t>
            </a:r>
            <a:r>
              <a:rPr lang="ru-RU" sz="2400" dirty="0" err="1"/>
              <a:t>їхній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сторони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все </a:t>
            </a:r>
            <a:r>
              <a:rPr lang="ru-RU" sz="2400" dirty="0" err="1"/>
              <a:t>більш</a:t>
            </a:r>
            <a:r>
              <a:rPr lang="ru-RU" sz="2400" dirty="0"/>
              <a:t> і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 smtClean="0"/>
              <a:t>істотним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18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Друга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– </a:t>
            </a:r>
            <a:r>
              <a:rPr lang="ru-RU" dirty="0" err="1"/>
              <a:t>цифрова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/>
              <a:t>впровадження</a:t>
            </a:r>
            <a:r>
              <a:rPr lang="ru-RU" dirty="0"/>
              <a:t> 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 smtClean="0"/>
              <a:t>інформаційно-комунікаційних</a:t>
            </a:r>
            <a:r>
              <a:rPr lang="ru-RU" dirty="0" smtClean="0"/>
              <a:t> </a:t>
            </a:r>
            <a:r>
              <a:rPr lang="ru-RU" dirty="0" err="1"/>
              <a:t>технологій</a:t>
            </a:r>
            <a:r>
              <a:rPr lang="ru-RU" dirty="0"/>
              <a:t> з метою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конкуренто-спроможності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Цифрову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: </a:t>
            </a:r>
            <a:r>
              <a:rPr lang="ru-RU" dirty="0" err="1"/>
              <a:t>персональні</a:t>
            </a:r>
            <a:r>
              <a:rPr lang="ru-RU" dirty="0"/>
              <a:t> </a:t>
            </a:r>
            <a:r>
              <a:rPr lang="ru-RU" dirty="0" err="1"/>
              <a:t>комп’ютери</a:t>
            </a:r>
            <a:r>
              <a:rPr lang="ru-RU" dirty="0"/>
              <a:t>, </a:t>
            </a:r>
            <a:r>
              <a:rPr lang="ru-RU" dirty="0" err="1"/>
              <a:t>мобільні</a:t>
            </a:r>
            <a:r>
              <a:rPr lang="ru-RU" dirty="0"/>
              <a:t> </a:t>
            </a:r>
            <a:r>
              <a:rPr lang="ru-RU" dirty="0" err="1"/>
              <a:t>телефони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роботизація</a:t>
            </a:r>
            <a:r>
              <a:rPr lang="ru-RU" dirty="0"/>
              <a:t>, </a:t>
            </a:r>
            <a:r>
              <a:rPr lang="ru-RU" dirty="0" err="1"/>
              <a:t>штучний</a:t>
            </a:r>
            <a:r>
              <a:rPr lang="ru-RU" dirty="0"/>
              <a:t> </a:t>
            </a:r>
            <a:r>
              <a:rPr lang="ru-RU" dirty="0" err="1" smtClean="0"/>
              <a:t>інтелект</a:t>
            </a:r>
            <a:r>
              <a:rPr lang="ru-RU" dirty="0"/>
              <a:t>, </a:t>
            </a:r>
            <a:r>
              <a:rPr lang="ru-RU" dirty="0" err="1"/>
              <a:t>проривні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(3</a:t>
            </a:r>
            <a:r>
              <a:rPr lang="en-US" dirty="0"/>
              <a:t>D-</a:t>
            </a:r>
            <a:r>
              <a:rPr lang="ru-RU" dirty="0" err="1"/>
              <a:t>друк</a:t>
            </a:r>
            <a:r>
              <a:rPr lang="ru-RU" dirty="0"/>
              <a:t>, </a:t>
            </a:r>
            <a:r>
              <a:rPr lang="ru-RU" dirty="0" err="1"/>
              <a:t>блокчейн</a:t>
            </a:r>
            <a:r>
              <a:rPr lang="ru-RU" dirty="0"/>
              <a:t>, </a:t>
            </a:r>
            <a:r>
              <a:rPr lang="en-US" dirty="0"/>
              <a:t>Big Data, </a:t>
            </a:r>
            <a:r>
              <a:rPr lang="ru-RU" dirty="0" err="1"/>
              <a:t>віртуальна</a:t>
            </a:r>
            <a:r>
              <a:rPr lang="ru-RU" dirty="0"/>
              <a:t> </a:t>
            </a:r>
            <a:r>
              <a:rPr lang="ru-RU" dirty="0" err="1"/>
              <a:t>реаль-ність</a:t>
            </a:r>
            <a:r>
              <a:rPr lang="ru-RU" dirty="0"/>
              <a:t>, </a:t>
            </a:r>
            <a:r>
              <a:rPr lang="ru-RU" dirty="0" err="1"/>
              <a:t>розмовні</a:t>
            </a:r>
            <a:r>
              <a:rPr lang="ru-RU" dirty="0"/>
              <a:t> </a:t>
            </a:r>
            <a:r>
              <a:rPr lang="ru-RU" dirty="0" err="1"/>
              <a:t>інтерфейси</a:t>
            </a:r>
            <a:r>
              <a:rPr lang="ru-RU" dirty="0"/>
              <a:t>, </a:t>
            </a:r>
            <a:r>
              <a:rPr lang="ru-RU" dirty="0" err="1"/>
              <a:t>розумне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, </a:t>
            </a:r>
            <a:r>
              <a:rPr lang="ru-RU" dirty="0" err="1"/>
              <a:t>ботнет</a:t>
            </a:r>
            <a:r>
              <a:rPr lang="ru-RU" dirty="0"/>
              <a:t> речей та </a:t>
            </a:r>
            <a:r>
              <a:rPr lang="ru-RU" dirty="0" err="1"/>
              <a:t>ін</a:t>
            </a:r>
            <a:r>
              <a:rPr lang="ru-RU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216298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10511"/>
            <a:ext cx="9601200" cy="528211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– </a:t>
            </a:r>
            <a:r>
              <a:rPr lang="ru-RU" dirty="0" err="1"/>
              <a:t>цифрова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Прибутковість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все </a:t>
            </a:r>
            <a:r>
              <a:rPr lang="ru-RU" dirty="0" err="1"/>
              <a:t>частіше</a:t>
            </a:r>
            <a:r>
              <a:rPr lang="ru-RU" dirty="0"/>
              <a:t> і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зале-</a:t>
            </a:r>
            <a:r>
              <a:rPr lang="ru-RU" dirty="0" err="1"/>
              <a:t>жати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цифровізацію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адаптування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/>
              <a:t>стають</a:t>
            </a:r>
            <a:r>
              <a:rPr lang="ru-RU" dirty="0"/>
              <a:t> головною конкурентною </a:t>
            </a:r>
            <a:r>
              <a:rPr lang="ru-RU" dirty="0" err="1"/>
              <a:t>перевагою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зниженню</a:t>
            </a:r>
            <a:r>
              <a:rPr lang="ru-RU" dirty="0"/>
              <a:t> затрат,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контрольованість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і як </a:t>
            </a:r>
            <a:r>
              <a:rPr lang="ru-RU" dirty="0" err="1" smtClean="0"/>
              <a:t>наслідок</a:t>
            </a:r>
            <a:r>
              <a:rPr lang="ru-RU" dirty="0"/>
              <a:t>, кардинально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три </a:t>
            </a:r>
            <a:r>
              <a:rPr lang="ru-RU" dirty="0" err="1"/>
              <a:t>етапи</a:t>
            </a:r>
            <a:r>
              <a:rPr lang="ru-RU" dirty="0"/>
              <a:t> у </a:t>
            </a:r>
            <a:r>
              <a:rPr lang="ru-RU" dirty="0" err="1"/>
              <a:t>цифровій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Перший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клієнтським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шляхом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потреб </a:t>
            </a:r>
            <a:r>
              <a:rPr lang="ru-RU" dirty="0" err="1"/>
              <a:t>клієнтів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бізнес-аналітики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маркетингу в </a:t>
            </a:r>
            <a:r>
              <a:rPr lang="ru-RU" dirty="0" err="1"/>
              <a:t>режимі</a:t>
            </a:r>
            <a:r>
              <a:rPr lang="ru-RU" dirty="0"/>
              <a:t> реального часу і </a:t>
            </a:r>
            <a:r>
              <a:rPr lang="ru-RU" dirty="0" err="1"/>
              <a:t>цифровізації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соціа-льних</a:t>
            </a:r>
            <a:r>
              <a:rPr lang="ru-RU" dirty="0"/>
              <a:t> мереж для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операційних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В </a:t>
            </a:r>
            <a:r>
              <a:rPr lang="ru-RU" dirty="0" smtClean="0"/>
              <a:t>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но-</a:t>
            </a:r>
            <a:r>
              <a:rPr lang="ru-RU" dirty="0" err="1"/>
              <a:t>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віртуальної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для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віддаленої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співробіт-ників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поглиблених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регіони</a:t>
            </a:r>
            <a:r>
              <a:rPr lang="ru-RU" dirty="0"/>
              <a:t>, </a:t>
            </a:r>
            <a:r>
              <a:rPr lang="ru-RU" dirty="0" err="1"/>
              <a:t>продукти</a:t>
            </a:r>
            <a:r>
              <a:rPr lang="ru-RU" dirty="0"/>
              <a:t> і т.п.</a:t>
            </a:r>
          </a:p>
          <a:p>
            <a:pPr marL="0" indent="0" algn="just">
              <a:buNone/>
            </a:pP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масштабній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бізнес-моделі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філіях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-моделей </a:t>
            </a:r>
            <a:r>
              <a:rPr lang="ru-RU" dirty="0" err="1" smtClean="0"/>
              <a:t>компаній-партнерів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аналогічними</a:t>
            </a:r>
            <a:r>
              <a:rPr lang="ru-RU" dirty="0"/>
              <a:t> </a:t>
            </a:r>
            <a:r>
              <a:rPr lang="ru-RU" dirty="0" err="1"/>
              <a:t>цифровими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мож-ливим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систем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У </a:t>
            </a:r>
            <a:r>
              <a:rPr lang="ru-RU" b="1" dirty="0" err="1"/>
              <a:t>зв’язку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цим</a:t>
            </a:r>
            <a:r>
              <a:rPr lang="ru-RU" b="1" dirty="0"/>
              <a:t>, у </a:t>
            </a:r>
            <a:r>
              <a:rPr lang="ru-RU" b="1" dirty="0" err="1"/>
              <a:t>бізнесі</a:t>
            </a:r>
            <a:r>
              <a:rPr lang="ru-RU" b="1" dirty="0"/>
              <a:t> </a:t>
            </a:r>
            <a:r>
              <a:rPr lang="ru-RU" b="1" dirty="0" err="1"/>
              <a:t>змінюються</a:t>
            </a:r>
            <a:r>
              <a:rPr lang="ru-RU" b="1" dirty="0"/>
              <a:t> </a:t>
            </a:r>
            <a:r>
              <a:rPr lang="ru-RU" b="1" dirty="0" err="1"/>
              <a:t>фундаментальні</a:t>
            </a:r>
            <a:r>
              <a:rPr lang="ru-RU" b="1" dirty="0"/>
              <a:t> </a:t>
            </a:r>
            <a:r>
              <a:rPr lang="ru-RU" b="1" dirty="0" err="1"/>
              <a:t>основи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ведення</a:t>
            </a:r>
            <a:r>
              <a:rPr lang="ru-RU" b="1" dirty="0"/>
              <a:t>, </a:t>
            </a:r>
            <a:r>
              <a:rPr lang="ru-RU" b="1" dirty="0" err="1"/>
              <a:t>зокрема</a:t>
            </a:r>
            <a:r>
              <a:rPr lang="ru-RU" b="1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1)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−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проектованої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до </a:t>
            </a:r>
            <a:r>
              <a:rPr lang="ru-RU" dirty="0" err="1"/>
              <a:t>клієнтоцентричної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безперервного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підви-щення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посади −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en-US" dirty="0"/>
              <a:t>Chief Digital Officer (</a:t>
            </a:r>
            <a:r>
              <a:rPr lang="ru-RU" dirty="0"/>
              <a:t>директор з </a:t>
            </a:r>
            <a:r>
              <a:rPr lang="ru-RU" dirty="0" err="1"/>
              <a:t>цифрових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), </a:t>
            </a:r>
            <a:r>
              <a:rPr lang="en-US" dirty="0"/>
              <a:t>Data Scientist (</a:t>
            </a:r>
            <a:r>
              <a:rPr lang="ru-RU" dirty="0" err="1"/>
              <a:t>спеціаліст</a:t>
            </a:r>
            <a:r>
              <a:rPr lang="ru-RU" dirty="0"/>
              <a:t> по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), директор по </a:t>
            </a:r>
            <a:r>
              <a:rPr lang="ru-RU" dirty="0" err="1"/>
              <a:t>трансформації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 в </a:t>
            </a:r>
            <a:r>
              <a:rPr lang="ru-RU" dirty="0" err="1"/>
              <a:t>компаніях</a:t>
            </a:r>
            <a:r>
              <a:rPr lang="ru-RU" dirty="0"/>
              <a:t> −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9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040859"/>
            <a:ext cx="9601200" cy="55739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/>
              <a:t>Четверта</a:t>
            </a:r>
            <a:r>
              <a:rPr lang="ru-RU" b="1" dirty="0"/>
              <a:t> </a:t>
            </a:r>
            <a:r>
              <a:rPr lang="ru-RU" b="1" dirty="0" err="1"/>
              <a:t>трансформація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масштабування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цифрова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масштабування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географії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вести </a:t>
            </a:r>
            <a:r>
              <a:rPr lang="ru-RU" dirty="0" err="1"/>
              <a:t>бізнес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  <a:r>
              <a:rPr lang="ru-RU" dirty="0" err="1" smtClean="0"/>
              <a:t>Наприклад</a:t>
            </a:r>
            <a:r>
              <a:rPr lang="ru-RU" dirty="0"/>
              <a:t>, </a:t>
            </a:r>
            <a:r>
              <a:rPr lang="ru-RU" dirty="0" err="1"/>
              <a:t>впровадження</a:t>
            </a:r>
            <a:r>
              <a:rPr lang="ru-RU" dirty="0"/>
              <a:t> штучного </a:t>
            </a:r>
            <a:r>
              <a:rPr lang="ru-RU" dirty="0" err="1"/>
              <a:t>інтелекту</a:t>
            </a:r>
            <a:r>
              <a:rPr lang="ru-RU" dirty="0"/>
              <a:t> і </a:t>
            </a:r>
            <a:r>
              <a:rPr lang="ru-RU" dirty="0" err="1"/>
              <a:t>нейромереж</a:t>
            </a:r>
            <a:r>
              <a:rPr lang="ru-RU" dirty="0"/>
              <a:t> у </a:t>
            </a:r>
            <a:r>
              <a:rPr lang="ru-RU" dirty="0" err="1"/>
              <a:t>страхуванні</a:t>
            </a:r>
            <a:r>
              <a:rPr lang="ru-RU" dirty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дистанційно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, в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великим </a:t>
            </a:r>
            <a:r>
              <a:rPr lang="ru-RU" dirty="0" err="1"/>
              <a:t>гравцям</a:t>
            </a:r>
            <a:r>
              <a:rPr lang="ru-RU" dirty="0"/>
              <a:t> </a:t>
            </a:r>
            <a:r>
              <a:rPr lang="ru-RU" dirty="0" err="1"/>
              <a:t>консолідувати</a:t>
            </a:r>
            <a:r>
              <a:rPr lang="ru-RU" dirty="0"/>
              <a:t> </a:t>
            </a:r>
            <a:r>
              <a:rPr lang="ru-RU" dirty="0" err="1"/>
              <a:t>регіональні</a:t>
            </a:r>
            <a:r>
              <a:rPr lang="ru-RU" dirty="0"/>
              <a:t> ринки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без </a:t>
            </a:r>
            <a:r>
              <a:rPr lang="ru-RU" dirty="0" err="1"/>
              <a:t>кордонів</a:t>
            </a:r>
            <a:r>
              <a:rPr lang="ru-RU" dirty="0"/>
              <a:t> і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офісу</a:t>
            </a:r>
            <a:r>
              <a:rPr lang="ru-RU" dirty="0"/>
              <a:t>. У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стираються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регіональними</a:t>
            </a:r>
            <a:r>
              <a:rPr lang="ru-RU" dirty="0"/>
              <a:t> ринками.</a:t>
            </a:r>
          </a:p>
          <a:p>
            <a:pPr algn="just"/>
            <a:r>
              <a:rPr lang="ru-RU" b="1" dirty="0" err="1"/>
              <a:t>П’ята</a:t>
            </a:r>
            <a:r>
              <a:rPr lang="ru-RU" b="1" dirty="0"/>
              <a:t> </a:t>
            </a:r>
            <a:r>
              <a:rPr lang="ru-RU" b="1" dirty="0" err="1"/>
              <a:t>трансформація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продукту та </a:t>
            </a:r>
            <a:r>
              <a:rPr lang="ru-RU" dirty="0" err="1"/>
              <a:t>послуг</a:t>
            </a:r>
            <a:r>
              <a:rPr lang="ru-RU" dirty="0"/>
              <a:t> для </a:t>
            </a:r>
            <a:r>
              <a:rPr lang="ru-RU" dirty="0" err="1"/>
              <a:t>клієнта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і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повноцінно</a:t>
            </a:r>
            <a:r>
              <a:rPr lang="ru-RU" dirty="0"/>
              <a:t> і </a:t>
            </a:r>
            <a:r>
              <a:rPr lang="ru-RU" dirty="0" err="1"/>
              <a:t>дистанційно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отримуючи</a:t>
            </a:r>
            <a:r>
              <a:rPr lang="ru-RU" dirty="0"/>
              <a:t> </a:t>
            </a:r>
            <a:r>
              <a:rPr lang="ru-RU" dirty="0" err="1"/>
              <a:t>оперативну</a:t>
            </a:r>
            <a:r>
              <a:rPr lang="ru-RU" dirty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/>
              <a:t>цілодобово</a:t>
            </a:r>
            <a:r>
              <a:rPr lang="ru-RU" dirty="0"/>
              <a:t> і без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офісів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, контролю, </a:t>
            </a:r>
            <a:r>
              <a:rPr lang="ru-RU" dirty="0" err="1"/>
              <a:t>зручного</a:t>
            </a:r>
            <a:r>
              <a:rPr lang="ru-RU" dirty="0"/>
              <a:t> та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Шоста</a:t>
            </a:r>
            <a:r>
              <a:rPr lang="ru-RU" b="1" dirty="0"/>
              <a:t> </a:t>
            </a:r>
            <a:r>
              <a:rPr lang="ru-RU" b="1" dirty="0" err="1"/>
              <a:t>трансформація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соціально-економічна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smtClean="0"/>
              <a:t>ринку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трендів</a:t>
            </a:r>
            <a:r>
              <a:rPr lang="ru-RU" dirty="0"/>
              <a:t> </a:t>
            </a:r>
            <a:r>
              <a:rPr lang="ru-RU" dirty="0" err="1"/>
              <a:t>інформатизації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всюди</a:t>
            </a:r>
            <a:r>
              <a:rPr lang="ru-RU" dirty="0"/>
              <a:t>, де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по </a:t>
            </a:r>
            <a:r>
              <a:rPr lang="ru-RU" dirty="0" err="1"/>
              <a:t>швидше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цілу</a:t>
            </a:r>
            <a:r>
              <a:rPr lang="ru-RU" dirty="0"/>
              <a:t> низку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впро-вадженню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сервісів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заміщають</a:t>
            </a:r>
            <a:r>
              <a:rPr lang="ru-RU" dirty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/>
              <a:t>, велика </a:t>
            </a:r>
            <a:r>
              <a:rPr lang="ru-RU" dirty="0" err="1"/>
              <a:t>частина</a:t>
            </a:r>
            <a:r>
              <a:rPr lang="ru-RU" dirty="0"/>
              <a:t> людей буде </a:t>
            </a:r>
            <a:r>
              <a:rPr lang="ru-RU" dirty="0" err="1"/>
              <a:t>виведена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b="1" dirty="0" err="1"/>
              <a:t>Сьома</a:t>
            </a:r>
            <a:r>
              <a:rPr lang="ru-RU" b="1" dirty="0"/>
              <a:t> </a:t>
            </a:r>
            <a:r>
              <a:rPr lang="ru-RU" b="1" dirty="0" err="1"/>
              <a:t>трансформація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у </a:t>
            </a:r>
            <a:r>
              <a:rPr lang="ru-RU" dirty="0" err="1"/>
              <a:t>галузевій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514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породжувати</a:t>
            </a:r>
            <a:r>
              <a:rPr lang="ru-RU" sz="2800" dirty="0"/>
              <a:t> </a:t>
            </a:r>
            <a:r>
              <a:rPr lang="ru-RU" sz="2800" dirty="0" err="1"/>
              <a:t>загрози</a:t>
            </a:r>
            <a:r>
              <a:rPr lang="ru-RU" sz="2800" dirty="0"/>
              <a:t> </a:t>
            </a:r>
            <a:r>
              <a:rPr lang="ru-RU" sz="2800" dirty="0" err="1"/>
              <a:t>економічній</a:t>
            </a:r>
            <a:r>
              <a:rPr lang="ru-RU" sz="2800" dirty="0"/>
              <a:t> </a:t>
            </a:r>
            <a:r>
              <a:rPr lang="ru-RU" sz="2800" dirty="0" err="1"/>
              <a:t>безпеці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виникають</a:t>
            </a:r>
            <a:r>
              <a:rPr lang="ru-RU" sz="2800" dirty="0"/>
              <a:t> через: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піратського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Цільові</a:t>
            </a:r>
            <a:r>
              <a:rPr lang="ru-RU" dirty="0" smtClean="0"/>
              <a:t> </a:t>
            </a:r>
            <a:r>
              <a:rPr lang="ru-RU" dirty="0" err="1"/>
              <a:t>вірусні</a:t>
            </a:r>
            <a:r>
              <a:rPr lang="ru-RU" dirty="0"/>
              <a:t> атаки.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 smtClean="0"/>
              <a:t>Програми-шпигуни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4.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та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smtClean="0"/>
              <a:t>меж 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99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err="1" smtClean="0"/>
              <a:t>Основні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принципи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інформаційної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технології</a:t>
            </a:r>
            <a:r>
              <a:rPr lang="ru-RU" sz="2400" b="1" dirty="0" smtClean="0"/>
              <a:t> (НІТ) −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інтегрованість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гнучкість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інформативність</a:t>
            </a:r>
            <a:r>
              <a:rPr lang="ru-RU" sz="2400" b="1" dirty="0" smtClean="0"/>
              <a:t>. Для </a:t>
            </a:r>
            <a:r>
              <a:rPr lang="ru-RU" sz="2400" b="1" dirty="0" err="1" smtClean="0"/>
              <a:t>неї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характерні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особливості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робота </a:t>
            </a:r>
            <a:r>
              <a:rPr lang="ru-RU" dirty="0" err="1" smtClean="0"/>
              <a:t>користувача</a:t>
            </a:r>
            <a:r>
              <a:rPr lang="ru-RU" dirty="0" smtClean="0"/>
              <a:t> в </a:t>
            </a:r>
            <a:r>
              <a:rPr lang="ru-RU" dirty="0" err="1" smtClean="0"/>
              <a:t>режимі</a:t>
            </a:r>
            <a:r>
              <a:rPr lang="ru-RU" dirty="0" smtClean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(а не </a:t>
            </a:r>
            <a:r>
              <a:rPr lang="ru-RU" dirty="0" err="1" smtClean="0"/>
              <a:t>програмування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 smtClean="0"/>
              <a:t>цілковита</a:t>
            </a:r>
            <a:r>
              <a:rPr lang="ru-RU" dirty="0" smtClean="0"/>
              <a:t>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інтегрованої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яка </a:t>
            </a:r>
            <a:r>
              <a:rPr lang="ru-RU" dirty="0" err="1" smtClean="0"/>
              <a:t>передбачає</a:t>
            </a:r>
            <a:r>
              <a:rPr lang="ru-RU" dirty="0" smtClean="0"/>
              <a:t> одну </a:t>
            </a:r>
            <a:r>
              <a:rPr lang="ru-RU" dirty="0" err="1" smtClean="0"/>
              <a:t>уніфіковану</a:t>
            </a:r>
            <a:r>
              <a:rPr lang="ru-RU" dirty="0" smtClean="0"/>
              <a:t> форму </a:t>
            </a:r>
            <a:r>
              <a:rPr lang="ru-RU" dirty="0" err="1" smtClean="0"/>
              <a:t>подання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відображення</a:t>
            </a:r>
            <a:r>
              <a:rPr lang="ru-RU" dirty="0" smtClean="0"/>
              <a:t>, </a:t>
            </a:r>
            <a:r>
              <a:rPr lang="ru-RU" dirty="0" err="1" smtClean="0"/>
              <a:t>віднов-лення</a:t>
            </a:r>
            <a:r>
              <a:rPr lang="ru-RU" dirty="0" smtClean="0"/>
              <a:t> та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безпаперовий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документа, коли на </a:t>
            </a:r>
            <a:r>
              <a:rPr lang="ru-RU" dirty="0" err="1" smtClean="0"/>
              <a:t>папері</a:t>
            </a:r>
            <a:r>
              <a:rPr lang="ru-RU" dirty="0" smtClean="0"/>
              <a:t> </a:t>
            </a:r>
            <a:r>
              <a:rPr lang="ru-RU" dirty="0" err="1" smtClean="0"/>
              <a:t>фіксується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остаточний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, а </a:t>
            </a:r>
            <a:r>
              <a:rPr lang="ru-RU" dirty="0" err="1" smtClean="0"/>
              <a:t>проміжні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та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записані</a:t>
            </a:r>
            <a:r>
              <a:rPr lang="ru-RU" dirty="0" smtClean="0"/>
              <a:t> на машинному </a:t>
            </a:r>
            <a:r>
              <a:rPr lang="ru-RU" dirty="0" err="1" smtClean="0"/>
              <a:t>носії</a:t>
            </a:r>
            <a:r>
              <a:rPr lang="ru-RU" dirty="0" smtClean="0"/>
              <a:t>, </a:t>
            </a:r>
            <a:r>
              <a:rPr lang="ru-RU" dirty="0" err="1" smtClean="0"/>
              <a:t>доводяться</a:t>
            </a:r>
            <a:r>
              <a:rPr lang="ru-RU" dirty="0" smtClean="0"/>
              <a:t> до </a:t>
            </a:r>
            <a:r>
              <a:rPr lang="ru-RU" dirty="0" err="1" smtClean="0"/>
              <a:t>користувача</a:t>
            </a:r>
            <a:r>
              <a:rPr lang="ru-RU" dirty="0" smtClean="0"/>
              <a:t> через </a:t>
            </a:r>
            <a:r>
              <a:rPr lang="ru-RU" dirty="0" err="1" smtClean="0"/>
              <a:t>екран</a:t>
            </a:r>
            <a:r>
              <a:rPr lang="ru-RU" dirty="0" smtClean="0"/>
              <a:t> дисплея </a:t>
            </a:r>
            <a:r>
              <a:rPr lang="ru-RU" dirty="0" err="1" smtClean="0"/>
              <a:t>комп’ютера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інтерактивний</a:t>
            </a:r>
            <a:r>
              <a:rPr lang="ru-RU" dirty="0" smtClean="0"/>
              <a:t> (</a:t>
            </a:r>
            <a:r>
              <a:rPr lang="ru-RU" dirty="0" err="1" smtClean="0"/>
              <a:t>діалоговий</a:t>
            </a:r>
            <a:r>
              <a:rPr lang="ru-RU" dirty="0" smtClean="0"/>
              <a:t>) режим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задач,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користувачам</a:t>
            </a:r>
            <a:r>
              <a:rPr lang="ru-RU" dirty="0" smtClean="0"/>
              <a:t> активно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уможливлення</a:t>
            </a:r>
            <a:r>
              <a:rPr lang="ru-RU" dirty="0" smtClean="0"/>
              <a:t> </a:t>
            </a:r>
            <a:r>
              <a:rPr lang="ru-RU" dirty="0" err="1" smtClean="0"/>
              <a:t>колективної</a:t>
            </a:r>
            <a:r>
              <a:rPr lang="ru-RU" dirty="0" smtClean="0"/>
              <a:t> (</a:t>
            </a:r>
            <a:r>
              <a:rPr lang="ru-RU" dirty="0" err="1" smtClean="0"/>
              <a:t>групової</a:t>
            </a:r>
            <a:r>
              <a:rPr lang="ru-RU" dirty="0" smtClean="0"/>
              <a:t>) </a:t>
            </a:r>
            <a:r>
              <a:rPr lang="ru-RU" dirty="0" err="1" smtClean="0"/>
              <a:t>співпраці</a:t>
            </a:r>
            <a:r>
              <a:rPr lang="ru-RU" dirty="0" smtClean="0"/>
              <a:t> для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і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персональних</a:t>
            </a:r>
            <a:r>
              <a:rPr lang="ru-RU" dirty="0" smtClean="0"/>
              <a:t> </a:t>
            </a:r>
            <a:r>
              <a:rPr lang="ru-RU" dirty="0" err="1" smtClean="0"/>
              <a:t>комп’ютерів</a:t>
            </a:r>
            <a:r>
              <a:rPr lang="ru-RU" dirty="0" smtClean="0"/>
              <a:t>, </a:t>
            </a:r>
            <a:r>
              <a:rPr lang="ru-RU" dirty="0" err="1" smtClean="0"/>
              <a:t>об’єднаних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адаптивної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 форм і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918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Взаємозв’язок</a:t>
            </a:r>
            <a:r>
              <a:rPr lang="ru-RU" sz="2400" dirty="0" smtClean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безпеки</a:t>
            </a:r>
            <a:r>
              <a:rPr lang="ru-RU" sz="2400" dirty="0"/>
              <a:t> і </a:t>
            </a:r>
            <a:r>
              <a:rPr lang="ru-RU" sz="2400" dirty="0" err="1"/>
              <a:t>загроз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ІТ-</a:t>
            </a:r>
            <a:r>
              <a:rPr lang="ru-RU" sz="2400" dirty="0" err="1"/>
              <a:t>сфери</a:t>
            </a:r>
            <a:r>
              <a:rPr lang="ru-RU" sz="2400" dirty="0"/>
              <a:t> та </a:t>
            </a:r>
            <a:r>
              <a:rPr lang="ru-RU" sz="2400" dirty="0" err="1"/>
              <a:t>застосування</a:t>
            </a:r>
            <a:r>
              <a:rPr lang="ru-RU" sz="2400" dirty="0"/>
              <a:t> ІТ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1948" y="1632322"/>
            <a:ext cx="6275983" cy="500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44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/>
              <a:t>Загрози</a:t>
            </a:r>
            <a:r>
              <a:rPr lang="ru-RU" sz="2800" dirty="0"/>
              <a:t> для </a:t>
            </a:r>
            <a:r>
              <a:rPr lang="ru-RU" sz="2800" dirty="0" err="1"/>
              <a:t>економічної</a:t>
            </a:r>
            <a:r>
              <a:rPr lang="ru-RU" sz="2800" dirty="0"/>
              <a:t> </a:t>
            </a:r>
            <a:r>
              <a:rPr lang="ru-RU" sz="2800" dirty="0" err="1"/>
              <a:t>безпеки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бути </a:t>
            </a:r>
            <a:r>
              <a:rPr lang="ru-RU" sz="2800" dirty="0" err="1"/>
              <a:t>пов’язані</a:t>
            </a:r>
            <a:r>
              <a:rPr lang="ru-RU" sz="2800" dirty="0"/>
              <a:t>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функціонуванням</a:t>
            </a:r>
            <a:r>
              <a:rPr lang="ru-RU" sz="2800" dirty="0"/>
              <a:t> ІТ-сектору та </a:t>
            </a:r>
            <a:r>
              <a:rPr lang="ru-RU" sz="2800" dirty="0" err="1"/>
              <a:t>регулюванням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67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/>
              <a:t>ІТ-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спровокувати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у таких </a:t>
            </a:r>
            <a:r>
              <a:rPr lang="ru-RU" dirty="0" err="1"/>
              <a:t>площинах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Спрощена</a:t>
            </a:r>
            <a:r>
              <a:rPr lang="ru-RU" dirty="0"/>
              <a:t> система </a:t>
            </a:r>
            <a:r>
              <a:rPr lang="ru-RU" dirty="0" err="1"/>
              <a:t>оподаткування</a:t>
            </a:r>
            <a:r>
              <a:rPr lang="ru-RU" dirty="0"/>
              <a:t>. </a:t>
            </a:r>
            <a:r>
              <a:rPr lang="ru-RU" dirty="0" err="1"/>
              <a:t>кращих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Нарощення</a:t>
            </a:r>
            <a:r>
              <a:rPr lang="ru-RU" dirty="0"/>
              <a:t> </a:t>
            </a:r>
            <a:r>
              <a:rPr lang="ru-RU" dirty="0" err="1"/>
              <a:t>тінізації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диференціація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Низький</a:t>
            </a:r>
            <a:r>
              <a:rPr lang="ru-RU" dirty="0"/>
              <a:t> попит на ІТ-</a:t>
            </a:r>
            <a:r>
              <a:rPr lang="ru-RU" dirty="0" err="1"/>
              <a:t>продукцію</a:t>
            </a:r>
            <a:r>
              <a:rPr lang="ru-RU" dirty="0"/>
              <a:t> на </a:t>
            </a:r>
            <a:r>
              <a:rPr lang="ru-RU" dirty="0" err="1"/>
              <a:t>внутрішньому</a:t>
            </a:r>
            <a:r>
              <a:rPr lang="ru-RU" dirty="0"/>
              <a:t> ринку.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та </a:t>
            </a:r>
            <a:r>
              <a:rPr lang="ru-RU" dirty="0" err="1"/>
              <a:t>освіта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міграція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err="1"/>
              <a:t>Левова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обся-зі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в ІТ-сферу.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ru-RU" dirty="0" err="1"/>
              <a:t>Зовнішньоекономічна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290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19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Віртуалізація</a:t>
            </a:r>
            <a:r>
              <a:rPr lang="ru-RU" dirty="0"/>
              <a:t>: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та </a:t>
            </a:r>
            <a:r>
              <a:rPr lang="ru-RU" dirty="0" err="1"/>
              <a:t>бізнес-вигоди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876" y="1809344"/>
            <a:ext cx="10622604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/>
              <a:t>Віртуалізація</a:t>
            </a:r>
            <a:r>
              <a:rPr lang="ru-RU" sz="1800" dirty="0"/>
              <a:t> </a:t>
            </a:r>
            <a:r>
              <a:rPr lang="ru-RU" sz="1800" dirty="0" err="1"/>
              <a:t>застосовується</a:t>
            </a:r>
            <a:r>
              <a:rPr lang="ru-RU" sz="1800" dirty="0"/>
              <a:t> до </a:t>
            </a:r>
            <a:r>
              <a:rPr lang="ru-RU" sz="1800" dirty="0" err="1"/>
              <a:t>різних</a:t>
            </a:r>
            <a:r>
              <a:rPr lang="ru-RU" sz="1800" dirty="0"/>
              <a:t> сфер </a:t>
            </a:r>
            <a:r>
              <a:rPr lang="ru-RU" sz="1800" dirty="0" err="1"/>
              <a:t>інформаційних</a:t>
            </a:r>
            <a:r>
              <a:rPr lang="ru-RU" sz="1800" dirty="0"/>
              <a:t> </a:t>
            </a:r>
            <a:r>
              <a:rPr lang="ru-RU" sz="1800" dirty="0" err="1" smtClean="0"/>
              <a:t>технологій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dirty="0" err="1"/>
              <a:t>комп’ютерні</a:t>
            </a:r>
            <a:r>
              <a:rPr lang="ru-RU" sz="1800" dirty="0"/>
              <a:t> </a:t>
            </a:r>
            <a:r>
              <a:rPr lang="ru-RU" sz="1800" dirty="0" err="1"/>
              <a:t>мережі</a:t>
            </a:r>
            <a:r>
              <a:rPr lang="ru-RU" sz="1800" dirty="0"/>
              <a:t>, </a:t>
            </a:r>
            <a:r>
              <a:rPr lang="ru-RU" sz="1800" dirty="0" err="1"/>
              <a:t>хмарні</a:t>
            </a:r>
            <a:r>
              <a:rPr lang="ru-RU" sz="1800" dirty="0"/>
              <a:t> </a:t>
            </a:r>
            <a:r>
              <a:rPr lang="ru-RU" sz="1800" dirty="0" err="1"/>
              <a:t>обчислення</a:t>
            </a:r>
            <a:r>
              <a:rPr lang="ru-RU" sz="1800" dirty="0"/>
              <a:t>, </a:t>
            </a:r>
            <a:r>
              <a:rPr lang="ru-RU" sz="1800" dirty="0" err="1"/>
              <a:t>кластеризація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 smtClean="0"/>
              <a:t>).</a:t>
            </a:r>
          </a:p>
          <a:p>
            <a:pPr marL="0" indent="0" algn="just">
              <a:buNone/>
            </a:pPr>
            <a:r>
              <a:rPr lang="ru-RU" sz="1800" dirty="0" err="1"/>
              <a:t>Поняття</a:t>
            </a:r>
            <a:r>
              <a:rPr lang="ru-RU" sz="1800" dirty="0"/>
              <a:t> </a:t>
            </a:r>
            <a:r>
              <a:rPr lang="ru-RU" sz="1800" dirty="0" err="1"/>
              <a:t>віртуалізації</a:t>
            </a:r>
            <a:r>
              <a:rPr lang="ru-RU" sz="1800" dirty="0"/>
              <a:t> </a:t>
            </a:r>
            <a:r>
              <a:rPr lang="ru-RU" sz="1800" dirty="0" err="1"/>
              <a:t>умовно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розділити</a:t>
            </a:r>
            <a:r>
              <a:rPr lang="ru-RU" sz="1800" dirty="0"/>
              <a:t> на </a:t>
            </a:r>
            <a:r>
              <a:rPr lang="ru-RU" sz="1800" dirty="0" err="1"/>
              <a:t>дві</a:t>
            </a:r>
            <a:r>
              <a:rPr lang="ru-RU" sz="1800" dirty="0"/>
              <a:t> </a:t>
            </a:r>
            <a:r>
              <a:rPr lang="ru-RU" sz="1800" dirty="0" smtClean="0"/>
              <a:t>фундаментально </a:t>
            </a:r>
            <a:r>
              <a:rPr lang="ru-RU" sz="1800" dirty="0" err="1"/>
              <a:t>різні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 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віртуалізація</a:t>
            </a:r>
            <a:r>
              <a:rPr lang="ru-RU" sz="1800" dirty="0" smtClean="0"/>
              <a:t> </a:t>
            </a:r>
            <a:r>
              <a:rPr lang="ru-RU" sz="1800" dirty="0"/>
              <a:t>платформ − запуск </a:t>
            </a:r>
            <a:r>
              <a:rPr lang="ru-RU" sz="1800" dirty="0" err="1"/>
              <a:t>віртуальних</a:t>
            </a:r>
            <a:r>
              <a:rPr lang="ru-RU" sz="1800" dirty="0"/>
              <a:t> машин (</a:t>
            </a:r>
            <a:r>
              <a:rPr lang="ru-RU" sz="1800" dirty="0" err="1"/>
              <a:t>програмних</a:t>
            </a:r>
            <a:r>
              <a:rPr lang="ru-RU" sz="1800" dirty="0"/>
              <a:t> </a:t>
            </a:r>
            <a:r>
              <a:rPr lang="ru-RU" sz="1800" dirty="0" err="1"/>
              <a:t>абстракцій</a:t>
            </a:r>
            <a:r>
              <a:rPr lang="ru-RU" sz="1800" dirty="0"/>
              <a:t>) на </a:t>
            </a:r>
            <a:r>
              <a:rPr lang="ru-RU" sz="1800" dirty="0" err="1"/>
              <a:t>платформі</a:t>
            </a:r>
            <a:r>
              <a:rPr lang="ru-RU" sz="1800" dirty="0"/>
              <a:t> </a:t>
            </a:r>
            <a:r>
              <a:rPr lang="ru-RU" sz="1800" dirty="0" err="1"/>
              <a:t>реальних</a:t>
            </a:r>
            <a:r>
              <a:rPr lang="ru-RU" sz="1800" dirty="0"/>
              <a:t> </a:t>
            </a:r>
            <a:r>
              <a:rPr lang="ru-RU" sz="1800" dirty="0" err="1"/>
              <a:t>апаратно-програмних</a:t>
            </a:r>
            <a:r>
              <a:rPr lang="ru-RU" sz="1800" dirty="0"/>
              <a:t> систем;</a:t>
            </a:r>
          </a:p>
          <a:p>
            <a:pPr algn="just"/>
            <a:r>
              <a:rPr lang="ru-RU" sz="1800" dirty="0" err="1" smtClean="0"/>
              <a:t>віртуалізація</a:t>
            </a:r>
            <a:r>
              <a:rPr lang="ru-RU" sz="1800" dirty="0" smtClean="0"/>
              <a:t> </a:t>
            </a:r>
            <a:r>
              <a:rPr lang="ru-RU" sz="1800" dirty="0" err="1"/>
              <a:t>ресурсів</a:t>
            </a:r>
            <a:r>
              <a:rPr lang="ru-RU" sz="1800" dirty="0"/>
              <a:t> − </a:t>
            </a:r>
            <a:r>
              <a:rPr lang="ru-RU" sz="1800" dirty="0" err="1"/>
              <a:t>комбінування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спрощення</a:t>
            </a:r>
            <a:r>
              <a:rPr lang="ru-RU" sz="1800" dirty="0"/>
              <a:t> </a:t>
            </a:r>
            <a:r>
              <a:rPr lang="ru-RU" sz="1800" dirty="0" err="1"/>
              <a:t>подання</a:t>
            </a:r>
            <a:r>
              <a:rPr lang="ru-RU" sz="1800" dirty="0"/>
              <a:t> </a:t>
            </a:r>
            <a:r>
              <a:rPr lang="ru-RU" sz="1800" dirty="0" err="1" smtClean="0"/>
              <a:t>апаратних</a:t>
            </a:r>
            <a:r>
              <a:rPr lang="ru-RU" sz="1800" dirty="0" smtClean="0"/>
              <a:t> </a:t>
            </a:r>
            <a:r>
              <a:rPr lang="ru-RU" sz="1800" dirty="0" err="1"/>
              <a:t>ресурсів</a:t>
            </a:r>
            <a:r>
              <a:rPr lang="ru-RU" sz="1800" dirty="0"/>
              <a:t> для </a:t>
            </a:r>
            <a:r>
              <a:rPr lang="ru-RU" sz="1800" dirty="0" err="1"/>
              <a:t>користувача</a:t>
            </a:r>
            <a:r>
              <a:rPr lang="ru-RU" sz="1800" dirty="0"/>
              <a:t> і </a:t>
            </a:r>
            <a:r>
              <a:rPr lang="ru-RU" sz="1800" dirty="0" err="1"/>
              <a:t>отримання</a:t>
            </a:r>
            <a:r>
              <a:rPr lang="ru-RU" sz="1800" dirty="0"/>
              <a:t> </a:t>
            </a:r>
            <a:r>
              <a:rPr lang="ru-RU" sz="1800" dirty="0" err="1"/>
              <a:t>деяких</a:t>
            </a:r>
            <a:r>
              <a:rPr lang="ru-RU" sz="1800" dirty="0"/>
              <a:t> </a:t>
            </a:r>
            <a:r>
              <a:rPr lang="ru-RU" sz="1800" dirty="0" err="1" smtClean="0"/>
              <a:t>користувальницьких</a:t>
            </a:r>
            <a:r>
              <a:rPr lang="ru-RU" sz="1800" dirty="0" smtClean="0"/>
              <a:t> </a:t>
            </a:r>
            <a:r>
              <a:rPr lang="ru-RU" sz="1800" dirty="0" err="1"/>
              <a:t>абстракцій</a:t>
            </a:r>
            <a:r>
              <a:rPr lang="ru-RU" sz="1800" dirty="0"/>
              <a:t> </a:t>
            </a:r>
            <a:r>
              <a:rPr lang="ru-RU" sz="1800" dirty="0" err="1"/>
              <a:t>обладнання</a:t>
            </a:r>
            <a:r>
              <a:rPr lang="ru-RU" sz="1800" dirty="0"/>
              <a:t>, </a:t>
            </a:r>
            <a:r>
              <a:rPr lang="ru-RU" sz="1800" dirty="0" err="1"/>
              <a:t>просторів</a:t>
            </a:r>
            <a:r>
              <a:rPr lang="ru-RU" sz="1800" dirty="0"/>
              <a:t> </a:t>
            </a:r>
            <a:r>
              <a:rPr lang="ru-RU" sz="1800" dirty="0" err="1"/>
              <a:t>імен</a:t>
            </a:r>
            <a:r>
              <a:rPr lang="ru-RU" sz="1800" dirty="0"/>
              <a:t>, мереж.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671" y="4302344"/>
            <a:ext cx="46386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71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6579"/>
            <a:ext cx="10515600" cy="61478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віртуалізації</a:t>
            </a:r>
            <a:r>
              <a:rPr lang="ru-RU" dirty="0"/>
              <a:t> платформ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симуляція</a:t>
            </a:r>
            <a:r>
              <a:rPr lang="ru-RU" dirty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1)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емуляція</a:t>
            </a:r>
            <a:r>
              <a:rPr lang="ru-RU" dirty="0"/>
              <a:t> (</a:t>
            </a:r>
            <a:r>
              <a:rPr lang="ru-RU" dirty="0" err="1"/>
              <a:t>симуляція</a:t>
            </a:r>
            <a:r>
              <a:rPr lang="ru-RU" dirty="0"/>
              <a:t>) − </a:t>
            </a:r>
            <a:r>
              <a:rPr lang="ru-RU" dirty="0" err="1"/>
              <a:t>віртуалізація</a:t>
            </a:r>
            <a:r>
              <a:rPr lang="ru-RU" dirty="0"/>
              <a:t>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віртуальна</a:t>
            </a:r>
            <a:r>
              <a:rPr lang="ru-RU" dirty="0"/>
              <a:t> машина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віртуалізує</a:t>
            </a:r>
            <a:r>
              <a:rPr lang="ru-RU" dirty="0"/>
              <a:t> все </a:t>
            </a:r>
            <a:r>
              <a:rPr lang="ru-RU" dirty="0" err="1"/>
              <a:t>апаратне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гостьової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err="1"/>
              <a:t>незмінному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дозво-ляє</a:t>
            </a:r>
            <a:r>
              <a:rPr lang="ru-RU" dirty="0"/>
              <a:t> </a:t>
            </a:r>
            <a:r>
              <a:rPr lang="ru-RU" dirty="0" err="1"/>
              <a:t>емулювати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апаратні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довший</a:t>
            </a:r>
            <a:r>
              <a:rPr lang="ru-RU" dirty="0"/>
              <a:t> час вона </a:t>
            </a:r>
            <a:r>
              <a:rPr lang="ru-RU" dirty="0" err="1"/>
              <a:t>ви-користовувалася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для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проце-сорів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того, як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доступними</a:t>
            </a:r>
            <a:r>
              <a:rPr lang="ru-RU" dirty="0"/>
              <a:t>. </a:t>
            </a:r>
            <a:r>
              <a:rPr lang="ru-RU" dirty="0" err="1"/>
              <a:t>Емулятори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за-</a:t>
            </a:r>
            <a:r>
              <a:rPr lang="ru-RU" dirty="0" err="1"/>
              <a:t>стосовують</a:t>
            </a:r>
            <a:r>
              <a:rPr lang="ru-RU" dirty="0"/>
              <a:t> для </a:t>
            </a:r>
            <a:r>
              <a:rPr lang="ru-RU" dirty="0" err="1"/>
              <a:t>низькорівневого</a:t>
            </a:r>
            <a:r>
              <a:rPr lang="ru-RU" dirty="0"/>
              <a:t> </a:t>
            </a:r>
            <a:r>
              <a:rPr lang="ru-RU" dirty="0" err="1"/>
              <a:t>налагодження</a:t>
            </a:r>
            <a:r>
              <a:rPr lang="ru-RU" dirty="0"/>
              <a:t> ОС. Через </a:t>
            </a:r>
            <a:r>
              <a:rPr lang="ru-RU" dirty="0" err="1"/>
              <a:t>сповільнення</a:t>
            </a:r>
            <a:r>
              <a:rPr lang="ru-RU" dirty="0"/>
              <a:t> </a:t>
            </a:r>
            <a:r>
              <a:rPr lang="ru-RU" dirty="0" err="1"/>
              <a:t>емульованим</a:t>
            </a:r>
            <a:r>
              <a:rPr lang="ru-RU" dirty="0"/>
              <a:t> </a:t>
            </a:r>
            <a:r>
              <a:rPr lang="ru-RU" dirty="0" err="1"/>
              <a:t>апаратним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швидкодії</a:t>
            </a:r>
            <a:r>
              <a:rPr lang="ru-RU" dirty="0"/>
              <a:t> </a:t>
            </a:r>
            <a:r>
              <a:rPr lang="ru-RU" dirty="0" err="1"/>
              <a:t>гостьової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для </a:t>
            </a:r>
            <a:r>
              <a:rPr lang="ru-RU" dirty="0" err="1"/>
              <a:t>розробки</a:t>
            </a:r>
            <a:r>
              <a:rPr lang="ru-RU" dirty="0"/>
              <a:t> системного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забезпечен-ня</a:t>
            </a:r>
            <a:r>
              <a:rPr lang="ru-RU" dirty="0"/>
              <a:t> та в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емуляторів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: </a:t>
            </a:r>
            <a:r>
              <a:rPr lang="en-US" dirty="0" err="1"/>
              <a:t>Bochs</a:t>
            </a:r>
            <a:r>
              <a:rPr lang="en-US" dirty="0"/>
              <a:t>, </a:t>
            </a:r>
            <a:r>
              <a:rPr lang="en-US" dirty="0" err="1"/>
              <a:t>PearPC</a:t>
            </a:r>
            <a:r>
              <a:rPr lang="en-US" dirty="0"/>
              <a:t>, QEMU (</a:t>
            </a:r>
            <a:r>
              <a:rPr lang="ru-RU" dirty="0"/>
              <a:t>без при-</a:t>
            </a:r>
            <a:r>
              <a:rPr lang="ru-RU" dirty="0" err="1"/>
              <a:t>скорення</a:t>
            </a:r>
            <a:r>
              <a:rPr lang="ru-RU" dirty="0"/>
              <a:t>), </a:t>
            </a:r>
            <a:r>
              <a:rPr lang="en-US" dirty="0"/>
              <a:t>Hercules Emulator.</a:t>
            </a:r>
          </a:p>
          <a:p>
            <a:pPr algn="just"/>
            <a:r>
              <a:rPr lang="en-US" dirty="0"/>
              <a:t>2)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емуляція</a:t>
            </a:r>
            <a:r>
              <a:rPr lang="ru-RU" dirty="0"/>
              <a:t> (</a:t>
            </a:r>
            <a:r>
              <a:rPr lang="ru-RU" dirty="0" err="1"/>
              <a:t>нативна</a:t>
            </a:r>
            <a:r>
              <a:rPr lang="ru-RU" dirty="0"/>
              <a:t> </a:t>
            </a:r>
            <a:r>
              <a:rPr lang="ru-RU" dirty="0" err="1"/>
              <a:t>віртуалізація</a:t>
            </a:r>
            <a:r>
              <a:rPr lang="ru-RU" dirty="0"/>
              <a:t>) − </a:t>
            </a:r>
            <a:r>
              <a:rPr lang="ru-RU" dirty="0" err="1"/>
              <a:t>віртуальна</a:t>
            </a:r>
            <a:r>
              <a:rPr lang="ru-RU" dirty="0"/>
              <a:t> маши-на </a:t>
            </a:r>
            <a:r>
              <a:rPr lang="ru-RU" dirty="0" err="1"/>
              <a:t>віртуалізує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во-на могла бути запущена </a:t>
            </a:r>
            <a:r>
              <a:rPr lang="ru-RU" dirty="0" err="1"/>
              <a:t>ізольовано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запускати</a:t>
            </a:r>
            <a:r>
              <a:rPr lang="ru-RU" dirty="0"/>
              <a:t> одно-</a:t>
            </a:r>
            <a:r>
              <a:rPr lang="ru-RU" dirty="0" err="1"/>
              <a:t>часно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гостьових</a:t>
            </a:r>
            <a:r>
              <a:rPr lang="ru-RU" dirty="0"/>
              <a:t> </a:t>
            </a:r>
            <a:r>
              <a:rPr lang="ru-RU" dirty="0" err="1"/>
              <a:t>операційних</a:t>
            </a:r>
            <a:r>
              <a:rPr lang="ru-RU" dirty="0"/>
              <a:t> систем, </a:t>
            </a:r>
            <a:r>
              <a:rPr lang="ru-RU" dirty="0" err="1"/>
              <a:t>розроблених</a:t>
            </a:r>
            <a:r>
              <a:rPr lang="ru-RU" dirty="0"/>
              <a:t> для </a:t>
            </a:r>
            <a:r>
              <a:rPr lang="ru-RU" dirty="0" err="1"/>
              <a:t>тої</a:t>
            </a:r>
            <a:r>
              <a:rPr lang="ru-RU" dirty="0"/>
              <a:t> ж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в хоста.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швидкодія</a:t>
            </a:r>
            <a:r>
              <a:rPr lang="ru-RU" dirty="0"/>
              <a:t> є на порядок </a:t>
            </a:r>
            <a:r>
              <a:rPr lang="ru-RU" dirty="0" err="1"/>
              <a:t>вищою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пов-ній</a:t>
            </a:r>
            <a:r>
              <a:rPr lang="ru-RU" dirty="0"/>
              <a:t> </a:t>
            </a:r>
            <a:r>
              <a:rPr lang="ru-RU" dirty="0" err="1"/>
              <a:t>емуляції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швидкодії</a:t>
            </a:r>
            <a:r>
              <a:rPr lang="ru-RU" dirty="0"/>
              <a:t> в таких платформах </a:t>
            </a:r>
            <a:r>
              <a:rPr lang="ru-RU" dirty="0" err="1"/>
              <a:t>ві-ртуалізації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«</a:t>
            </a:r>
            <a:r>
              <a:rPr lang="ru-RU" dirty="0" err="1"/>
              <a:t>прошарок</a:t>
            </a:r>
            <a:r>
              <a:rPr lang="ru-RU" dirty="0"/>
              <a:t>»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гостьовою</a:t>
            </a:r>
            <a:r>
              <a:rPr lang="ru-RU" dirty="0"/>
              <a:t> ОС і </a:t>
            </a:r>
            <a:r>
              <a:rPr lang="ru-RU" dirty="0" err="1"/>
              <a:t>устаткуванням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гостьовій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звертатися</a:t>
            </a:r>
            <a:r>
              <a:rPr lang="ru-RU" dirty="0"/>
              <a:t> до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гіпервізор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Монітор</a:t>
            </a:r>
            <a:r>
              <a:rPr lang="ru-RU" dirty="0"/>
              <a:t> </a:t>
            </a:r>
            <a:r>
              <a:rPr lang="ru-RU" dirty="0" err="1"/>
              <a:t>віртуа-льних</a:t>
            </a:r>
            <a:r>
              <a:rPr lang="ru-RU" dirty="0"/>
              <a:t> машин» (</a:t>
            </a:r>
            <a:r>
              <a:rPr lang="en-US" dirty="0"/>
              <a:t>Virtual Machine Monitor). </a:t>
            </a:r>
            <a:r>
              <a:rPr lang="ru-RU" dirty="0"/>
              <a:t>До </a:t>
            </a:r>
            <a:r>
              <a:rPr lang="ru-RU" dirty="0" err="1"/>
              <a:t>мінусів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виду </a:t>
            </a:r>
            <a:r>
              <a:rPr lang="ru-RU" dirty="0" err="1"/>
              <a:t>віртуалі-зації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віртуальних</a:t>
            </a:r>
            <a:r>
              <a:rPr lang="ru-RU" dirty="0"/>
              <a:t> машин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апаратної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.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нативної</a:t>
            </a:r>
            <a:r>
              <a:rPr lang="ru-RU" dirty="0"/>
              <a:t> </a:t>
            </a:r>
            <a:r>
              <a:rPr lang="ru-RU" dirty="0" err="1"/>
              <a:t>віртуалізації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програмні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: </a:t>
            </a:r>
            <a:r>
              <a:rPr lang="en-US" dirty="0"/>
              <a:t>VMware Workstation, VMware Server, VMware ESX Server, Virtual Iron, Virtual PC, </a:t>
            </a:r>
            <a:r>
              <a:rPr lang="en-US" dirty="0" err="1"/>
              <a:t>VirtualBox</a:t>
            </a:r>
            <a:r>
              <a:rPr lang="en-US" dirty="0"/>
              <a:t>, Parallels Desktop </a:t>
            </a:r>
            <a:r>
              <a:rPr lang="ru-RU" dirty="0"/>
              <a:t>і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3)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віртуалізація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віртуалізація</a:t>
            </a:r>
            <a:r>
              <a:rPr lang="ru-RU" dirty="0"/>
              <a:t> адресного просто-</a:t>
            </a:r>
            <a:r>
              <a:rPr lang="ru-RU" dirty="0" err="1"/>
              <a:t>ру</a:t>
            </a:r>
            <a:r>
              <a:rPr lang="ru-RU" dirty="0"/>
              <a:t>» («</a:t>
            </a:r>
            <a:r>
              <a:rPr lang="en-US" dirty="0"/>
              <a:t>address space virtualization») − </a:t>
            </a:r>
            <a:r>
              <a:rPr lang="ru-RU" dirty="0" err="1"/>
              <a:t>віртуальна</a:t>
            </a:r>
            <a:r>
              <a:rPr lang="ru-RU" dirty="0"/>
              <a:t> машина </a:t>
            </a:r>
            <a:r>
              <a:rPr lang="ru-RU" dirty="0" err="1"/>
              <a:t>симулює</a:t>
            </a:r>
            <a:r>
              <a:rPr lang="ru-RU" dirty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примірників</a:t>
            </a:r>
            <a:r>
              <a:rPr lang="ru-RU" dirty="0" smtClean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(але не все),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простори</a:t>
            </a:r>
            <a:r>
              <a:rPr lang="ru-RU" dirty="0"/>
              <a:t> адрес. </a:t>
            </a:r>
            <a:r>
              <a:rPr lang="ru-RU" dirty="0" err="1"/>
              <a:t>Такий</a:t>
            </a:r>
            <a:r>
              <a:rPr lang="ru-RU" dirty="0"/>
              <a:t> вид </a:t>
            </a:r>
            <a:r>
              <a:rPr lang="ru-RU" dirty="0" err="1"/>
              <a:t>віртуалізації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і </a:t>
            </a:r>
            <a:r>
              <a:rPr lang="ru-RU" dirty="0" err="1"/>
              <a:t>ізолю-вати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але не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розділяти</a:t>
            </a:r>
            <a:r>
              <a:rPr lang="ru-RU" dirty="0"/>
              <a:t> </a:t>
            </a:r>
            <a:r>
              <a:rPr lang="ru-RU" dirty="0" err="1"/>
              <a:t>екземпляри</a:t>
            </a:r>
            <a:r>
              <a:rPr lang="ru-RU" dirty="0"/>
              <a:t> </a:t>
            </a:r>
            <a:r>
              <a:rPr lang="ru-RU" dirty="0" err="1"/>
              <a:t>гостьових</a:t>
            </a:r>
            <a:r>
              <a:rPr lang="ru-RU" dirty="0"/>
              <a:t> </a:t>
            </a:r>
            <a:r>
              <a:rPr lang="ru-RU" dirty="0" err="1"/>
              <a:t>операційних</a:t>
            </a:r>
            <a:r>
              <a:rPr lang="ru-RU" dirty="0"/>
              <a:t> систем. При такому </a:t>
            </a:r>
            <a:r>
              <a:rPr lang="ru-RU" dirty="0" err="1"/>
              <a:t>підході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не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 smtClean="0"/>
              <a:t>машини</a:t>
            </a:r>
            <a:r>
              <a:rPr lang="ru-RU" dirty="0"/>
              <a:t>, а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4) </a:t>
            </a:r>
            <a:r>
              <a:rPr lang="ru-RU" dirty="0" err="1"/>
              <a:t>Паравіртуалізація</a:t>
            </a:r>
            <a:r>
              <a:rPr lang="ru-RU" dirty="0"/>
              <a:t>. За такого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віртуалізації</a:t>
            </a:r>
            <a:r>
              <a:rPr lang="ru-RU" dirty="0"/>
              <a:t> не </a:t>
            </a:r>
            <a:r>
              <a:rPr lang="ru-RU" dirty="0" err="1"/>
              <a:t>здійс-нюється</a:t>
            </a:r>
            <a:r>
              <a:rPr lang="ru-RU" dirty="0"/>
              <a:t> </a:t>
            </a:r>
            <a:r>
              <a:rPr lang="ru-RU" dirty="0" err="1"/>
              <a:t>симуляція</a:t>
            </a:r>
            <a:r>
              <a:rPr lang="ru-RU" dirty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а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спеціаль-ний</a:t>
            </a:r>
            <a:r>
              <a:rPr lang="ru-RU" dirty="0"/>
              <a:t> </a:t>
            </a:r>
            <a:r>
              <a:rPr lang="ru-RU" dirty="0" err="1"/>
              <a:t>програмний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 (</a:t>
            </a:r>
            <a:r>
              <a:rPr lang="en-US" dirty="0"/>
              <a:t>API) </a:t>
            </a:r>
            <a:r>
              <a:rPr lang="ru-RU" dirty="0"/>
              <a:t>для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гостьовою</a:t>
            </a:r>
            <a:r>
              <a:rPr lang="ru-RU" dirty="0"/>
              <a:t> </a:t>
            </a:r>
            <a:r>
              <a:rPr lang="ru-RU" dirty="0" err="1"/>
              <a:t>операційною</a:t>
            </a:r>
            <a:r>
              <a:rPr lang="ru-RU" dirty="0"/>
              <a:t> системою. </a:t>
            </a:r>
            <a:r>
              <a:rPr lang="en-US" dirty="0"/>
              <a:t>API-</a:t>
            </a:r>
            <a:r>
              <a:rPr lang="ru-RU" dirty="0" err="1"/>
              <a:t>виклики</a:t>
            </a:r>
            <a:r>
              <a:rPr lang="ru-RU" dirty="0"/>
              <a:t> до </a:t>
            </a:r>
            <a:r>
              <a:rPr lang="ru-RU" dirty="0" err="1"/>
              <a:t>гостьової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«</a:t>
            </a:r>
            <a:r>
              <a:rPr lang="en-US" dirty="0" err="1"/>
              <a:t>hypercalls</a:t>
            </a:r>
            <a:r>
              <a:rPr lang="en-US" dirty="0"/>
              <a:t>» (</a:t>
            </a:r>
            <a:r>
              <a:rPr lang="ru-RU" dirty="0" err="1"/>
              <a:t>гі-первиклики</a:t>
            </a:r>
            <a:r>
              <a:rPr lang="ru-RU" dirty="0"/>
              <a:t>).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паравіртуалізації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гіпервізор</a:t>
            </a:r>
            <a:r>
              <a:rPr lang="ru-RU" dirty="0"/>
              <a:t>. Провайдерами </a:t>
            </a:r>
            <a:r>
              <a:rPr lang="ru-RU" dirty="0" err="1"/>
              <a:t>паравіртуалізації</a:t>
            </a:r>
            <a:r>
              <a:rPr lang="ru-RU" dirty="0"/>
              <a:t> є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en-US" dirty="0" err="1"/>
              <a:t>XenSource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dirty="0"/>
              <a:t>Virtual Iron.</a:t>
            </a:r>
          </a:p>
          <a:p>
            <a:pPr algn="just"/>
            <a:r>
              <a:rPr lang="en-US" dirty="0"/>
              <a:t>5) </a:t>
            </a:r>
            <a:r>
              <a:rPr lang="ru-RU" dirty="0" err="1"/>
              <a:t>Віртуалізація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− </a:t>
            </a:r>
            <a:r>
              <a:rPr lang="ru-RU" dirty="0" err="1"/>
              <a:t>віртуалізація</a:t>
            </a:r>
            <a:r>
              <a:rPr lang="ru-RU" dirty="0"/>
              <a:t> </a:t>
            </a:r>
            <a:r>
              <a:rPr lang="ru-RU" dirty="0" err="1"/>
              <a:t>фізич-ного</a:t>
            </a:r>
            <a:r>
              <a:rPr lang="ru-RU" dirty="0"/>
              <a:t> сервера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операційної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 метою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захищених</a:t>
            </a:r>
            <a:r>
              <a:rPr lang="ru-RU" dirty="0"/>
              <a:t> </a:t>
            </a:r>
            <a:r>
              <a:rPr lang="ru-RU" dirty="0" err="1"/>
              <a:t>віртуалізованих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 на одному </a:t>
            </a:r>
            <a:r>
              <a:rPr lang="ru-RU" dirty="0" err="1"/>
              <a:t>фізичному</a:t>
            </a:r>
            <a:r>
              <a:rPr lang="ru-RU" dirty="0"/>
              <a:t>. </a:t>
            </a:r>
            <a:r>
              <a:rPr lang="ru-RU" dirty="0" err="1"/>
              <a:t>Гостьова</a:t>
            </a:r>
            <a:r>
              <a:rPr lang="ru-RU" dirty="0"/>
              <a:t> </a:t>
            </a:r>
            <a:r>
              <a:rPr lang="ru-RU" dirty="0" err="1"/>
              <a:t>сис</a:t>
            </a:r>
            <a:r>
              <a:rPr lang="ru-RU" dirty="0"/>
              <a:t>-тема,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розділяє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одного ядра </a:t>
            </a:r>
            <a:r>
              <a:rPr lang="ru-RU" dirty="0" err="1"/>
              <a:t>хостової</a:t>
            </a:r>
            <a:r>
              <a:rPr lang="ru-RU" dirty="0"/>
              <a:t> </a:t>
            </a:r>
            <a:r>
              <a:rPr lang="ru-RU" dirty="0" err="1"/>
              <a:t>опе-раційної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гостьовими</a:t>
            </a:r>
            <a:r>
              <a:rPr lang="ru-RU" dirty="0"/>
              <a:t> системами. </a:t>
            </a:r>
            <a:r>
              <a:rPr lang="ru-RU" dirty="0" err="1"/>
              <a:t>Віртуальна</a:t>
            </a:r>
            <a:r>
              <a:rPr lang="ru-RU" dirty="0"/>
              <a:t> машина є </a:t>
            </a:r>
            <a:r>
              <a:rPr lang="ru-RU" dirty="0" err="1"/>
              <a:t>оточенням</a:t>
            </a:r>
            <a:r>
              <a:rPr lang="ru-RU" dirty="0"/>
              <a:t> для </a:t>
            </a:r>
            <a:r>
              <a:rPr lang="ru-RU" dirty="0" err="1"/>
              <a:t>додатків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запускаються</a:t>
            </a:r>
            <a:r>
              <a:rPr lang="ru-RU" dirty="0"/>
              <a:t> </a:t>
            </a:r>
            <a:r>
              <a:rPr lang="ru-RU" dirty="0" err="1"/>
              <a:t>ізольовано</a:t>
            </a:r>
            <a:r>
              <a:rPr lang="ru-RU" dirty="0"/>
              <a:t>. Даний тип </a:t>
            </a:r>
            <a:r>
              <a:rPr lang="ru-RU" dirty="0" err="1"/>
              <a:t>віртуаліза-ції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при </a:t>
            </a:r>
            <a:r>
              <a:rPr lang="ru-RU" dirty="0" err="1"/>
              <a:t>організації</a:t>
            </a:r>
            <a:r>
              <a:rPr lang="ru-RU" dirty="0"/>
              <a:t> систем хостингу, коли в рамках одного ядра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віртуальних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r>
              <a:rPr lang="ru-RU" dirty="0" err="1"/>
              <a:t>Прикладивіртуалізації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ОС: </a:t>
            </a:r>
            <a:r>
              <a:rPr lang="en-US" dirty="0"/>
              <a:t>Linux-</a:t>
            </a:r>
            <a:r>
              <a:rPr lang="en-US" dirty="0" err="1"/>
              <a:t>VServer</a:t>
            </a:r>
            <a:r>
              <a:rPr lang="en-US" dirty="0"/>
              <a:t>, </a:t>
            </a:r>
            <a:r>
              <a:rPr lang="en-US" dirty="0" err="1"/>
              <a:t>Virtuozzo</a:t>
            </a:r>
            <a:r>
              <a:rPr lang="en-US" dirty="0"/>
              <a:t>, </a:t>
            </a:r>
            <a:r>
              <a:rPr lang="en-US" dirty="0" err="1"/>
              <a:t>OpenVZ</a:t>
            </a:r>
            <a:r>
              <a:rPr lang="en-US" dirty="0"/>
              <a:t>, Solaris Containers </a:t>
            </a:r>
            <a:r>
              <a:rPr lang="ru-RU" dirty="0"/>
              <a:t>і </a:t>
            </a:r>
            <a:r>
              <a:rPr lang="en-US" dirty="0"/>
              <a:t>FreeBSD Jails.</a:t>
            </a:r>
          </a:p>
          <a:p>
            <a:pPr algn="just"/>
            <a:r>
              <a:rPr lang="en-US" dirty="0"/>
              <a:t>6) </a:t>
            </a:r>
            <a:r>
              <a:rPr lang="ru-RU" dirty="0" err="1"/>
              <a:t>Віртуалізація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.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виду </a:t>
            </a:r>
            <a:r>
              <a:rPr lang="ru-RU" dirty="0" err="1"/>
              <a:t>віртуа-лізації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викорис-товуються</a:t>
            </a:r>
            <a:r>
              <a:rPr lang="ru-RU" dirty="0"/>
              <a:t> для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, то тут сам </a:t>
            </a:r>
            <a:r>
              <a:rPr lang="ru-RU" dirty="0" err="1"/>
              <a:t>додаток</a:t>
            </a:r>
            <a:r>
              <a:rPr lang="ru-RU" dirty="0"/>
              <a:t> </a:t>
            </a:r>
            <a:r>
              <a:rPr lang="ru-RU" dirty="0" err="1"/>
              <a:t>поміщається</a:t>
            </a:r>
            <a:r>
              <a:rPr lang="ru-RU" dirty="0"/>
              <a:t> в </a:t>
            </a:r>
            <a:r>
              <a:rPr lang="ru-RU" dirty="0" err="1"/>
              <a:t>контей-нер</a:t>
            </a:r>
            <a:r>
              <a:rPr lang="ru-RU" dirty="0"/>
              <a:t> з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для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(файлами </a:t>
            </a:r>
            <a:r>
              <a:rPr lang="ru-RU" dirty="0" err="1"/>
              <a:t>реєстру</a:t>
            </a:r>
            <a:r>
              <a:rPr lang="ru-RU" dirty="0"/>
              <a:t>, файла-ми, </a:t>
            </a:r>
            <a:r>
              <a:rPr lang="ru-RU" dirty="0" err="1"/>
              <a:t>призначеними</a:t>
            </a:r>
            <a:r>
              <a:rPr lang="ru-RU" dirty="0"/>
              <a:t> для </a:t>
            </a:r>
            <a:r>
              <a:rPr lang="ru-RU" dirty="0" err="1"/>
              <a:t>користувача</a:t>
            </a:r>
            <a:r>
              <a:rPr lang="ru-RU" dirty="0"/>
              <a:t> і </a:t>
            </a:r>
            <a:r>
              <a:rPr lang="ru-RU" dirty="0" err="1"/>
              <a:t>системними</a:t>
            </a:r>
            <a:r>
              <a:rPr lang="ru-RU" dirty="0"/>
              <a:t> </a:t>
            </a:r>
            <a:r>
              <a:rPr lang="ru-RU" dirty="0" err="1"/>
              <a:t>об’єктами</a:t>
            </a:r>
            <a:r>
              <a:rPr lang="ru-RU" dirty="0"/>
              <a:t>).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 smtClean="0"/>
              <a:t>додаток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потребує</a:t>
            </a:r>
            <a:r>
              <a:rPr lang="ru-RU" dirty="0"/>
              <a:t> установки на </a:t>
            </a:r>
            <a:r>
              <a:rPr lang="ru-RU" dirty="0" err="1"/>
              <a:t>аналогічній</a:t>
            </a:r>
            <a:r>
              <a:rPr lang="ru-RU" dirty="0"/>
              <a:t> </a:t>
            </a:r>
            <a:r>
              <a:rPr lang="ru-RU" dirty="0" err="1"/>
              <a:t>платформі</a:t>
            </a:r>
            <a:r>
              <a:rPr lang="ru-RU" dirty="0"/>
              <a:t>. При </a:t>
            </a:r>
            <a:r>
              <a:rPr lang="ru-RU" dirty="0" err="1"/>
              <a:t>перенесенні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r>
              <a:rPr lang="ru-RU" dirty="0"/>
              <a:t> машину та запуску, </a:t>
            </a:r>
            <a:r>
              <a:rPr lang="ru-RU" dirty="0" err="1"/>
              <a:t>віртуальне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, </a:t>
            </a:r>
            <a:r>
              <a:rPr lang="ru-RU" dirty="0" err="1"/>
              <a:t>створене</a:t>
            </a:r>
            <a:r>
              <a:rPr lang="ru-RU" dirty="0"/>
              <a:t> для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нею і </a:t>
            </a:r>
            <a:r>
              <a:rPr lang="ru-RU" dirty="0" err="1"/>
              <a:t>операційною</a:t>
            </a:r>
            <a:r>
              <a:rPr lang="ru-RU" dirty="0"/>
              <a:t> системою,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до-</a:t>
            </a:r>
            <a:r>
              <a:rPr lang="ru-RU" dirty="0" err="1"/>
              <a:t>датками</a:t>
            </a:r>
            <a:r>
              <a:rPr lang="ru-RU" dirty="0"/>
              <a:t>. </a:t>
            </a:r>
            <a:r>
              <a:rPr lang="ru-RU" dirty="0" err="1"/>
              <a:t>Аналогічним</a:t>
            </a:r>
            <a:r>
              <a:rPr lang="ru-RU" dirty="0"/>
              <a:t> чином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інтерпретаторів</a:t>
            </a:r>
            <a:r>
              <a:rPr lang="ru-RU" dirty="0"/>
              <a:t> </a:t>
            </a:r>
            <a:r>
              <a:rPr lang="ru-RU" dirty="0" err="1"/>
              <a:t>різ</a:t>
            </a:r>
            <a:r>
              <a:rPr lang="ru-RU" dirty="0"/>
              <a:t>-них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віртуальна</a:t>
            </a:r>
            <a:r>
              <a:rPr lang="ru-RU" dirty="0"/>
              <a:t> машина </a:t>
            </a:r>
            <a:r>
              <a:rPr lang="en-US" dirty="0"/>
              <a:t>Java (JVM)). </a:t>
            </a:r>
            <a:r>
              <a:rPr lang="ru-RU" dirty="0" smtClean="0"/>
              <a:t>Прикладом </a:t>
            </a:r>
            <a:r>
              <a:rPr lang="ru-RU" dirty="0"/>
              <a:t>такого </a:t>
            </a:r>
            <a:r>
              <a:rPr lang="ru-RU" dirty="0" err="1"/>
              <a:t>підходу</a:t>
            </a:r>
            <a:r>
              <a:rPr lang="ru-RU" dirty="0"/>
              <a:t> є: </a:t>
            </a:r>
            <a:r>
              <a:rPr lang="en-US" dirty="0" err="1"/>
              <a:t>Thinstall</a:t>
            </a:r>
            <a:r>
              <a:rPr lang="en-US" dirty="0"/>
              <a:t>, Altiris, </a:t>
            </a:r>
            <a:r>
              <a:rPr lang="en-US" dirty="0" err="1"/>
              <a:t>Trigence</a:t>
            </a:r>
            <a:r>
              <a:rPr lang="en-US" dirty="0"/>
              <a:t>, </a:t>
            </a:r>
            <a:r>
              <a:rPr lang="en-US" dirty="0" err="1"/>
              <a:t>Softricity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69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віртуалізаційних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0672" y="1583683"/>
            <a:ext cx="5315507" cy="52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53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/>
              <a:t>Віртуалізація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</a:t>
            </a:r>
            <a:r>
              <a:rPr lang="ru-RU" sz="2800" dirty="0" err="1"/>
              <a:t>дозволяє</a:t>
            </a:r>
            <a:r>
              <a:rPr lang="ru-RU" sz="2800" dirty="0"/>
              <a:t> </a:t>
            </a:r>
            <a:r>
              <a:rPr lang="ru-RU" sz="2800" dirty="0" err="1"/>
              <a:t>концентрувати</a:t>
            </a:r>
            <a:r>
              <a:rPr lang="ru-RU" sz="2800" dirty="0"/>
              <a:t>, </a:t>
            </a:r>
            <a:r>
              <a:rPr lang="ru-RU" sz="2800" dirty="0" err="1"/>
              <a:t>абстрагувати</a:t>
            </a:r>
            <a:r>
              <a:rPr lang="ru-RU" sz="2800" dirty="0"/>
              <a:t> і </a:t>
            </a:r>
            <a:r>
              <a:rPr lang="ru-RU" sz="2800" dirty="0" err="1"/>
              <a:t>спро-щувати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групами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, таких як </a:t>
            </a:r>
            <a:r>
              <a:rPr lang="ru-RU" sz="2800" dirty="0" err="1"/>
              <a:t>мережі</a:t>
            </a:r>
            <a:r>
              <a:rPr lang="ru-RU" sz="2800" dirty="0"/>
              <a:t>, </a:t>
            </a:r>
            <a:r>
              <a:rPr lang="ru-RU" sz="2800" dirty="0" err="1"/>
              <a:t>сховища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 і </a:t>
            </a:r>
            <a:r>
              <a:rPr lang="ru-RU" sz="2800" dirty="0" err="1"/>
              <a:t>простори</a:t>
            </a:r>
            <a:r>
              <a:rPr lang="ru-RU" sz="2800" dirty="0"/>
              <a:t> </a:t>
            </a:r>
            <a:r>
              <a:rPr lang="ru-RU" sz="2800" dirty="0" err="1"/>
              <a:t>імен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10408596" cy="432880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віртуалізації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агрегація</a:t>
            </a:r>
            <a:r>
              <a:rPr lang="ru-RU" dirty="0"/>
              <a:t> та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−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в пули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ru-RU" dirty="0" err="1"/>
              <a:t>групи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собою </a:t>
            </a:r>
            <a:r>
              <a:rPr lang="ru-RU" dirty="0" err="1"/>
              <a:t>зручні</a:t>
            </a:r>
            <a:r>
              <a:rPr lang="ru-RU" dirty="0"/>
              <a:t> </a:t>
            </a:r>
            <a:r>
              <a:rPr lang="ru-RU" dirty="0" err="1"/>
              <a:t>інтерфейси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. Прикладами такого виду </a:t>
            </a:r>
            <a:r>
              <a:rPr lang="ru-RU" dirty="0" err="1"/>
              <a:t>віртуалізації</a:t>
            </a:r>
            <a:r>
              <a:rPr lang="ru-RU" dirty="0"/>
              <a:t> є:</a:t>
            </a:r>
          </a:p>
          <a:p>
            <a:pPr algn="just"/>
            <a:r>
              <a:rPr lang="ru-RU" dirty="0" err="1" smtClean="0"/>
              <a:t>багатопроцесорні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pPr algn="just"/>
            <a:r>
              <a:rPr lang="en-US" dirty="0" smtClean="0"/>
              <a:t>RAID-</a:t>
            </a:r>
            <a:r>
              <a:rPr lang="ru-RU" dirty="0" err="1"/>
              <a:t>масиви</a:t>
            </a:r>
            <a:r>
              <a:rPr lang="ru-RU" dirty="0"/>
              <a:t> і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томами,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комбінують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дисків</a:t>
            </a:r>
            <a:r>
              <a:rPr lang="ru-RU" dirty="0"/>
              <a:t> в один </a:t>
            </a:r>
            <a:r>
              <a:rPr lang="ru-RU" dirty="0" err="1"/>
              <a:t>логічний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віртуалізація</a:t>
            </a:r>
            <a:r>
              <a:rPr lang="ru-RU" dirty="0" smtClean="0"/>
              <a:t> </a:t>
            </a:r>
            <a:r>
              <a:rPr lang="ru-RU" dirty="0"/>
              <a:t>систем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побудові</a:t>
            </a:r>
            <a:r>
              <a:rPr lang="ru-RU" dirty="0"/>
              <a:t> мереж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en-US" dirty="0"/>
              <a:t>SAN (Storage Area Network);</a:t>
            </a:r>
          </a:p>
          <a:p>
            <a:pPr algn="just"/>
            <a:r>
              <a:rPr lang="ru-RU" dirty="0" err="1" smtClean="0"/>
              <a:t>віртуальні</a:t>
            </a:r>
            <a:r>
              <a:rPr lang="ru-RU" dirty="0" smtClean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en-US" dirty="0"/>
              <a:t>VPN) </a:t>
            </a:r>
            <a:r>
              <a:rPr lang="ru-RU" dirty="0"/>
              <a:t>і </a:t>
            </a:r>
            <a:r>
              <a:rPr lang="ru-RU" dirty="0" err="1"/>
              <a:t>трансляція</a:t>
            </a:r>
            <a:r>
              <a:rPr lang="ru-RU" dirty="0"/>
              <a:t> </a:t>
            </a:r>
            <a:r>
              <a:rPr lang="ru-RU" dirty="0" err="1"/>
              <a:t>мережевих</a:t>
            </a:r>
            <a:r>
              <a:rPr lang="ru-RU" dirty="0"/>
              <a:t> адрес (</a:t>
            </a:r>
            <a:r>
              <a:rPr lang="en-US" dirty="0"/>
              <a:t>NAT),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</a:t>
            </a:r>
            <a:r>
              <a:rPr lang="ru-RU" dirty="0" err="1"/>
              <a:t>мережевих</a:t>
            </a:r>
            <a:r>
              <a:rPr lang="ru-RU" dirty="0"/>
              <a:t> адрес і </a:t>
            </a:r>
            <a:r>
              <a:rPr lang="ru-RU" dirty="0" err="1"/>
              <a:t>імен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 err="1"/>
              <a:t>Кластеризація</a:t>
            </a:r>
            <a:r>
              <a:rPr lang="ru-RU" dirty="0"/>
              <a:t> </a:t>
            </a:r>
            <a:r>
              <a:rPr lang="ru-RU" dirty="0" err="1"/>
              <a:t>комп’ютерів</a:t>
            </a:r>
            <a:r>
              <a:rPr lang="ru-RU" dirty="0"/>
              <a:t> і </a:t>
            </a:r>
            <a:r>
              <a:rPr lang="ru-RU" dirty="0" err="1"/>
              <a:t>розподілені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 (</a:t>
            </a:r>
            <a:r>
              <a:rPr lang="en-US" dirty="0"/>
              <a:t>grid com-</a:t>
            </a:r>
            <a:r>
              <a:rPr lang="en-US" dirty="0" err="1"/>
              <a:t>puting</a:t>
            </a:r>
            <a:r>
              <a:rPr lang="en-US" dirty="0"/>
              <a:t>) − </a:t>
            </a:r>
            <a:r>
              <a:rPr lang="ru-RU" dirty="0" err="1"/>
              <a:t>застосовується</a:t>
            </a:r>
            <a:r>
              <a:rPr lang="ru-RU" dirty="0"/>
              <a:t> при </a:t>
            </a:r>
            <a:r>
              <a:rPr lang="ru-RU" dirty="0" err="1"/>
              <a:t>об’єднанні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комп’ютерів</a:t>
            </a:r>
            <a:r>
              <a:rPr lang="ru-RU" dirty="0"/>
              <a:t> в </a:t>
            </a:r>
            <a:r>
              <a:rPr lang="ru-RU" dirty="0" err="1" smtClean="0"/>
              <a:t>глобальні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метакомп’ютери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поставлену</a:t>
            </a:r>
            <a:r>
              <a:rPr lang="ru-RU" dirty="0"/>
              <a:t> задачу.</a:t>
            </a:r>
          </a:p>
          <a:p>
            <a:pPr marL="0" indent="0" algn="just">
              <a:buNone/>
            </a:pPr>
            <a:r>
              <a:rPr lang="ru-RU" dirty="0"/>
              <a:t>3)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en-US" dirty="0"/>
              <a:t>partitioning) –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одного </a:t>
            </a:r>
            <a:r>
              <a:rPr lang="ru-RU" dirty="0" smtClean="0"/>
              <a:t>великого </a:t>
            </a:r>
            <a:r>
              <a:rPr lang="ru-RU" dirty="0"/>
              <a:t>ресурсу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зручних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. У </a:t>
            </a:r>
            <a:r>
              <a:rPr lang="ru-RU" dirty="0" smtClean="0"/>
              <a:t>мережах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зонуванням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(«</a:t>
            </a:r>
            <a:r>
              <a:rPr lang="en-US" dirty="0"/>
              <a:t>zoning»).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ru-RU" dirty="0" err="1"/>
              <a:t>Інкапсуляція</a:t>
            </a:r>
            <a:r>
              <a:rPr lang="ru-RU" dirty="0"/>
              <a:t> −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 smtClean="0"/>
              <a:t>користувачеві</a:t>
            </a:r>
            <a:r>
              <a:rPr lang="ru-RU" dirty="0" smtClean="0"/>
              <a:t> </a:t>
            </a:r>
            <a:r>
              <a:rPr lang="ru-RU" dirty="0" err="1"/>
              <a:t>зручний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з нею та </a:t>
            </a:r>
            <a:r>
              <a:rPr lang="ru-RU" dirty="0" err="1"/>
              <a:t>приховує</a:t>
            </a:r>
            <a:r>
              <a:rPr lang="ru-RU" dirty="0"/>
              <a:t> </a:t>
            </a:r>
            <a:r>
              <a:rPr lang="ru-RU" dirty="0" err="1"/>
              <a:t>подробиці</a:t>
            </a:r>
            <a:r>
              <a:rPr lang="ru-RU" dirty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1627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30157"/>
          </a:xfrm>
        </p:spPr>
        <p:txBody>
          <a:bodyPr>
            <a:normAutofit/>
          </a:bodyPr>
          <a:lstStyle/>
          <a:p>
            <a:r>
              <a:rPr lang="ru-RU" sz="2800" dirty="0"/>
              <a:t>До </a:t>
            </a:r>
            <a:r>
              <a:rPr lang="ru-RU" sz="2800" dirty="0" err="1"/>
              <a:t>переваг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віртуалізації</a:t>
            </a:r>
            <a:r>
              <a:rPr lang="ru-RU" sz="2800" dirty="0"/>
              <a:t> </a:t>
            </a:r>
            <a:r>
              <a:rPr lang="ru-RU" sz="2800" dirty="0" err="1" smtClean="0"/>
              <a:t>відносяться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15957"/>
            <a:ext cx="9601200" cy="532103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та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Простота </a:t>
            </a:r>
            <a:r>
              <a:rPr lang="ru-RU" dirty="0"/>
              <a:t>в </a:t>
            </a:r>
            <a:r>
              <a:rPr lang="ru-RU" dirty="0" err="1"/>
              <a:t>обслуговуванні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/>
              <a:t>серверного парку (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ЕОМ) та штату </a:t>
            </a:r>
            <a:r>
              <a:rPr lang="en-US" dirty="0"/>
              <a:t>IT-</a:t>
            </a:r>
            <a:r>
              <a:rPr lang="ru-RU" dirty="0" err="1"/>
              <a:t>співробітників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резервування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</a:t>
            </a:r>
            <a:r>
              <a:rPr lang="ru-RU" dirty="0" err="1"/>
              <a:t>операційних</a:t>
            </a:r>
            <a:r>
              <a:rPr lang="ru-RU" dirty="0"/>
              <a:t> систем з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сумісності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/>
              <a:t>ізолювати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апаратних</a:t>
            </a:r>
            <a:r>
              <a:rPr lang="ru-RU" dirty="0"/>
              <a:t> </a:t>
            </a:r>
            <a:r>
              <a:rPr lang="ru-RU" dirty="0" err="1"/>
              <a:t>конфігурацій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На </a:t>
            </a:r>
            <a:r>
              <a:rPr lang="ru-RU" dirty="0"/>
              <a:t>одному </a:t>
            </a:r>
            <a:r>
              <a:rPr lang="ru-RU" dirty="0" err="1"/>
              <a:t>хості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запущено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 smtClean="0"/>
              <a:t>віртуальних</a:t>
            </a:r>
            <a:r>
              <a:rPr lang="ru-RU" dirty="0" smtClean="0"/>
              <a:t> </a:t>
            </a:r>
            <a:r>
              <a:rPr lang="ru-RU" dirty="0"/>
              <a:t>машин, </a:t>
            </a:r>
            <a:r>
              <a:rPr lang="ru-RU" dirty="0" err="1"/>
              <a:t>об’єднаних</a:t>
            </a:r>
            <a:r>
              <a:rPr lang="ru-RU" dirty="0"/>
              <a:t> у </a:t>
            </a:r>
            <a:r>
              <a:rPr lang="ru-RU" dirty="0" err="1"/>
              <a:t>віртуальну</a:t>
            </a:r>
            <a:r>
              <a:rPr lang="ru-RU" dirty="0"/>
              <a:t> мережу.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Віртуальні</a:t>
            </a:r>
            <a:r>
              <a:rPr lang="ru-RU" dirty="0" smtClean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по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операційними</a:t>
            </a:r>
            <a:r>
              <a:rPr lang="ru-RU" dirty="0"/>
              <a:t> системами.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Віртуальні</a:t>
            </a:r>
            <a:r>
              <a:rPr lang="ru-RU" dirty="0" smtClean="0"/>
              <a:t> </a:t>
            </a:r>
            <a:r>
              <a:rPr lang="ru-RU" dirty="0" err="1"/>
              <a:t>машини</a:t>
            </a:r>
            <a:r>
              <a:rPr lang="ru-RU" dirty="0"/>
              <a:t>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 та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керованими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Доступність</a:t>
            </a:r>
            <a:r>
              <a:rPr lang="ru-RU" dirty="0" smtClean="0"/>
              <a:t> </a:t>
            </a:r>
            <a:r>
              <a:rPr lang="ru-RU" dirty="0"/>
              <a:t>до ІТ-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сервісів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момент часу.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/>
              <a:t>контроль і 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46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Недоліки</a:t>
            </a:r>
            <a:r>
              <a:rPr lang="ru-RU" dirty="0" smtClean="0"/>
              <a:t> </a:t>
            </a:r>
            <a:r>
              <a:rPr lang="ru-RU" dirty="0" err="1" smtClean="0"/>
              <a:t>віртуалізації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По-перше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емуляції</a:t>
            </a:r>
            <a:r>
              <a:rPr lang="ru-RU" dirty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По-друге</a:t>
            </a:r>
            <a:r>
              <a:rPr lang="ru-RU" dirty="0"/>
              <a:t>, </a:t>
            </a:r>
            <a:r>
              <a:rPr lang="ru-RU" dirty="0" err="1"/>
              <a:t>віртуалізація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апаратних</a:t>
            </a:r>
            <a:r>
              <a:rPr lang="ru-RU" dirty="0"/>
              <a:t> </a:t>
            </a:r>
            <a:r>
              <a:rPr lang="ru-RU" dirty="0" err="1" smtClean="0"/>
              <a:t>ресурсів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По-третє</a:t>
            </a:r>
            <a:r>
              <a:rPr lang="ru-RU" dirty="0"/>
              <a:t>,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ru-RU" dirty="0" err="1"/>
              <a:t>віртуалізації</a:t>
            </a:r>
            <a:r>
              <a:rPr lang="ru-RU" dirty="0"/>
              <a:t> є </a:t>
            </a:r>
            <a:r>
              <a:rPr lang="ru-RU" dirty="0" err="1"/>
              <a:t>дороговартісними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2179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Фактори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впливають</a:t>
            </a:r>
            <a:r>
              <a:rPr lang="ru-RU" sz="2800" dirty="0"/>
              <a:t> на </a:t>
            </a:r>
            <a:r>
              <a:rPr lang="ru-RU" sz="2800" dirty="0" err="1"/>
              <a:t>вибір</a:t>
            </a:r>
            <a:r>
              <a:rPr lang="ru-RU" sz="2800" dirty="0"/>
              <a:t> </a:t>
            </a:r>
            <a:r>
              <a:rPr lang="ru-RU" sz="2800" dirty="0" err="1"/>
              <a:t>малими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та </a:t>
            </a:r>
            <a:r>
              <a:rPr lang="ru-RU" sz="2800" dirty="0" err="1"/>
              <a:t>середніми</a:t>
            </a:r>
            <a:r>
              <a:rPr lang="ru-RU" sz="2800" dirty="0"/>
              <a:t> </a:t>
            </a:r>
            <a:r>
              <a:rPr lang="ru-RU" sz="2800" dirty="0" err="1"/>
              <a:t>компаніями</a:t>
            </a:r>
            <a:r>
              <a:rPr lang="ru-RU" sz="2800" dirty="0"/>
              <a:t> платформ </a:t>
            </a:r>
            <a:r>
              <a:rPr lang="ru-RU" sz="2800" dirty="0" err="1"/>
              <a:t>віртуалізації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400" y="1748901"/>
            <a:ext cx="8015600" cy="465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842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ТИПИ ІНФОРМАЦІЙНИХ </a:t>
            </a:r>
            <a:r>
              <a:rPr lang="ru-RU" sz="2400" dirty="0" smtClean="0"/>
              <a:t>ТЕХНОЛОГІЙ В ЕКОНОМІЦІ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5303" y="1319601"/>
            <a:ext cx="6959634" cy="49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9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5934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Процедури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управлінні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6191" y="1665861"/>
            <a:ext cx="8141720" cy="453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0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421" y="238327"/>
            <a:ext cx="9601200" cy="14859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err="1" smtClean="0"/>
              <a:t>Інформаційні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ряд </a:t>
            </a:r>
            <a:r>
              <a:rPr lang="ru-RU" sz="2000" dirty="0" err="1" smtClean="0"/>
              <a:t>властивостей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як </a:t>
            </a:r>
            <a:r>
              <a:rPr lang="ru-RU" sz="2000" dirty="0" smtClean="0"/>
              <a:t>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найважливіший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каталізаторів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соціально-економічного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прискорює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секторів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економічне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участі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політичному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й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якісного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територій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територіальним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плануванням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029" y="2057586"/>
            <a:ext cx="8464631" cy="462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4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0626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Сучасні</a:t>
            </a:r>
            <a:r>
              <a:rPr lang="ru-RU" sz="2800" dirty="0" smtClean="0"/>
              <a:t> ІТ в </a:t>
            </a:r>
            <a:r>
              <a:rPr lang="ru-RU" sz="2800" dirty="0" err="1" smtClean="0"/>
              <a:t>інформаційно-економічному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функції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віддаленого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мобільно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формах;</a:t>
            </a:r>
          </a:p>
          <a:p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дослідницьких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 smtClean="0"/>
              <a:t>регіону</a:t>
            </a:r>
            <a:r>
              <a:rPr lang="ru-RU" dirty="0" smtClean="0"/>
              <a:t> як до ринку;</a:t>
            </a:r>
          </a:p>
          <a:p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територіально-суспільної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49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0898"/>
          </a:xfrm>
        </p:spPr>
        <p:txBody>
          <a:bodyPr>
            <a:normAutofit/>
          </a:bodyPr>
          <a:lstStyle/>
          <a:p>
            <a:pPr algn="ctr"/>
            <a:r>
              <a:rPr lang="ru-RU" sz="2700" dirty="0" err="1" smtClean="0"/>
              <a:t>Переваги</a:t>
            </a:r>
            <a:r>
              <a:rPr lang="ru-RU" sz="2700" dirty="0"/>
              <a:t> </a:t>
            </a:r>
            <a:r>
              <a:rPr lang="ru-RU" sz="2700" dirty="0" err="1" smtClean="0"/>
              <a:t>впровадження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інформаційно-технологічного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розви</a:t>
            </a:r>
            <a:r>
              <a:rPr lang="ru-RU" sz="2700" dirty="0" smtClean="0"/>
              <a:t>-тку </a:t>
            </a:r>
            <a:r>
              <a:rPr lang="ru-RU" sz="2700" dirty="0" err="1" smtClean="0"/>
              <a:t>економіки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5611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спрощення</a:t>
            </a:r>
            <a:r>
              <a:rPr lang="ru-RU" dirty="0" smtClean="0"/>
              <a:t> та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контролю за </a:t>
            </a:r>
            <a:r>
              <a:rPr lang="ru-RU" dirty="0" err="1" smtClean="0"/>
              <a:t>ви-робничою</a:t>
            </a:r>
            <a:r>
              <a:rPr lang="ru-RU" dirty="0" smtClean="0"/>
              <a:t>, </a:t>
            </a:r>
            <a:r>
              <a:rPr lang="ru-RU" dirty="0" err="1" smtClean="0"/>
              <a:t>комерційною</a:t>
            </a:r>
            <a:r>
              <a:rPr lang="ru-RU" dirty="0" smtClean="0"/>
              <a:t>, </a:t>
            </a:r>
            <a:r>
              <a:rPr lang="ru-RU" dirty="0" err="1" smtClean="0"/>
              <a:t>операційною</a:t>
            </a:r>
            <a:r>
              <a:rPr lang="ru-RU" dirty="0" smtClean="0"/>
              <a:t> та </a:t>
            </a:r>
            <a:r>
              <a:rPr lang="ru-RU" dirty="0" err="1" smtClean="0"/>
              <a:t>фінансовою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розширюються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вчасно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змі</a:t>
            </a:r>
            <a:r>
              <a:rPr lang="ru-RU" dirty="0" smtClean="0"/>
              <a:t>-ни в </a:t>
            </a:r>
            <a:r>
              <a:rPr lang="ru-RU" dirty="0" err="1" smtClean="0"/>
              <a:t>кон’юнктурі</a:t>
            </a:r>
            <a:r>
              <a:rPr lang="ru-RU" dirty="0" smtClean="0"/>
              <a:t> ринку та </a:t>
            </a:r>
            <a:r>
              <a:rPr lang="ru-RU" dirty="0" err="1" smtClean="0"/>
              <a:t>попиті</a:t>
            </a:r>
            <a:r>
              <a:rPr lang="ru-RU" dirty="0" smtClean="0"/>
              <a:t> на </a:t>
            </a:r>
            <a:r>
              <a:rPr lang="ru-RU" dirty="0" err="1" smtClean="0"/>
              <a:t>продукцію</a:t>
            </a:r>
            <a:r>
              <a:rPr lang="ru-RU" dirty="0" smtClean="0"/>
              <a:t>, про </a:t>
            </a:r>
            <a:r>
              <a:rPr lang="ru-RU" dirty="0" err="1" smtClean="0"/>
              <a:t>конкурентів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інновацій</a:t>
            </a:r>
            <a:r>
              <a:rPr lang="ru-RU" dirty="0" smtClean="0"/>
              <a:t>, </a:t>
            </a:r>
            <a:r>
              <a:rPr lang="ru-RU" dirty="0" err="1" smtClean="0"/>
              <a:t>мінімізації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,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масштабованості</a:t>
            </a:r>
            <a:r>
              <a:rPr lang="ru-RU" dirty="0" smtClean="0"/>
              <a:t> й </a:t>
            </a:r>
            <a:r>
              <a:rPr lang="ru-RU" dirty="0" err="1" smtClean="0"/>
              <a:t>гнучкості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досягаються</a:t>
            </a:r>
            <a:r>
              <a:rPr lang="ru-RU" dirty="0" smtClean="0"/>
              <a:t> </a:t>
            </a:r>
            <a:r>
              <a:rPr lang="ru-RU" dirty="0" err="1" smtClean="0"/>
              <a:t>конкурентні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по таких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напрямах</a:t>
            </a:r>
            <a:r>
              <a:rPr lang="ru-RU" dirty="0" smtClean="0"/>
              <a:t> як </a:t>
            </a:r>
            <a:r>
              <a:rPr lang="ru-RU" dirty="0" err="1" smtClean="0"/>
              <a:t>ресурсні</a:t>
            </a:r>
            <a:r>
              <a:rPr lang="ru-RU" dirty="0" smtClean="0"/>
              <a:t>, </a:t>
            </a:r>
            <a:r>
              <a:rPr lang="ru-RU" dirty="0" err="1" smtClean="0"/>
              <a:t>операційні</a:t>
            </a:r>
            <a:r>
              <a:rPr lang="ru-RU" dirty="0" smtClean="0"/>
              <a:t> та </a:t>
            </a:r>
            <a:r>
              <a:rPr lang="ru-RU" dirty="0" err="1" smtClean="0"/>
              <a:t>програмно-стратегічні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спрощується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та </a:t>
            </a:r>
            <a:r>
              <a:rPr lang="ru-RU" dirty="0" err="1" smtClean="0"/>
              <a:t>пе-рсоналом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та </a:t>
            </a:r>
            <a:r>
              <a:rPr lang="ru-RU" dirty="0" err="1" smtClean="0"/>
              <a:t>клієнтами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та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появляються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Так,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ви-користання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мереж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на 5%, а </a:t>
            </a:r>
            <a:r>
              <a:rPr lang="ru-RU" dirty="0" err="1" smtClean="0"/>
              <a:t>виробничі</a:t>
            </a:r>
            <a:r>
              <a:rPr lang="ru-RU" dirty="0" smtClean="0"/>
              <a:t> та </a:t>
            </a:r>
            <a:r>
              <a:rPr lang="ru-RU" dirty="0" err="1" smtClean="0"/>
              <a:t>логістичні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менеджме-нту</a:t>
            </a:r>
            <a:r>
              <a:rPr lang="ru-RU" dirty="0" smtClean="0"/>
              <a:t> та </a:t>
            </a:r>
            <a:r>
              <a:rPr lang="ru-RU" dirty="0" err="1" smtClean="0"/>
              <a:t>планування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відкритістьдля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скорочується</a:t>
            </a:r>
            <a:r>
              <a:rPr lang="ru-RU" dirty="0" smtClean="0"/>
              <a:t> цикл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продажу,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потреба повторного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і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вірогідність</a:t>
            </a:r>
            <a:r>
              <a:rPr lang="ru-RU" dirty="0" smtClean="0"/>
              <a:t> </a:t>
            </a:r>
            <a:r>
              <a:rPr lang="ru-RU" dirty="0" err="1" smtClean="0"/>
              <a:t>по-милок</a:t>
            </a:r>
            <a:r>
              <a:rPr lang="ru-RU" dirty="0" smtClean="0"/>
              <a:t> при </a:t>
            </a:r>
            <a:r>
              <a:rPr lang="ru-RU" dirty="0" err="1" smtClean="0"/>
              <a:t>введенні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швидка</a:t>
            </a:r>
            <a:r>
              <a:rPr lang="ru-RU" dirty="0" smtClean="0"/>
              <a:t> та адекватна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на </a:t>
            </a:r>
            <a:r>
              <a:rPr lang="ru-RU" dirty="0" err="1" smtClean="0"/>
              <a:t>нестабільні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комфортне</a:t>
            </a:r>
            <a:r>
              <a:rPr lang="ru-RU" dirty="0" smtClean="0"/>
              <a:t> </a:t>
            </a:r>
            <a:r>
              <a:rPr lang="ru-RU" dirty="0" err="1" smtClean="0"/>
              <a:t>робоче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зміцнюються</a:t>
            </a:r>
            <a:r>
              <a:rPr lang="ru-RU" dirty="0" smtClean="0"/>
              <a:t> </a:t>
            </a:r>
            <a:r>
              <a:rPr lang="ru-RU" dirty="0" err="1" smtClean="0"/>
              <a:t>взаємозв’язки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обсягами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інвестицій</a:t>
            </a:r>
            <a:r>
              <a:rPr lang="ru-RU" dirty="0" smtClean="0"/>
              <a:t> та </a:t>
            </a:r>
            <a:r>
              <a:rPr lang="ru-RU" dirty="0" err="1" smtClean="0"/>
              <a:t>зайнятістю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60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231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ПРОБЛЕМИ ВПРОВАДЖЕННЯ ІТ У ПРАКТИЧНУ ДІЯЛЬНІСТЬ.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108953"/>
            <a:ext cx="9601200" cy="5418307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Безперервне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великих </a:t>
            </a:r>
            <a:r>
              <a:rPr lang="ru-RU" dirty="0" err="1" smtClean="0"/>
              <a:t>інвестицій</a:t>
            </a:r>
            <a:r>
              <a:rPr lang="ru-RU" dirty="0" smtClean="0"/>
              <a:t>, і, </a:t>
            </a:r>
            <a:r>
              <a:rPr lang="ru-RU" dirty="0" err="1" smtClean="0"/>
              <a:t>відповідно</a:t>
            </a:r>
            <a:r>
              <a:rPr lang="ru-RU" dirty="0" smtClean="0"/>
              <a:t>, −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</a:t>
            </a:r>
            <a:r>
              <a:rPr lang="ru-RU" dirty="0" err="1" smtClean="0"/>
              <a:t>програмного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ІТ у </a:t>
            </a:r>
            <a:r>
              <a:rPr lang="ru-RU" dirty="0" err="1" smtClean="0"/>
              <a:t>господар-ській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іт</a:t>
            </a:r>
            <a:r>
              <a:rPr lang="ru-RU" dirty="0" smtClean="0"/>
              <a:t> на </a:t>
            </a:r>
            <a:r>
              <a:rPr lang="ru-RU" dirty="0" err="1" smtClean="0"/>
              <a:t>підприємс-тві</a:t>
            </a:r>
            <a:r>
              <a:rPr lang="ru-RU" dirty="0" smtClean="0"/>
              <a:t> перестала бути </a:t>
            </a:r>
            <a:r>
              <a:rPr lang="ru-RU" dirty="0" err="1" smtClean="0"/>
              <a:t>допоміжною</a:t>
            </a:r>
            <a:r>
              <a:rPr lang="ru-RU" dirty="0" smtClean="0"/>
              <a:t>, а </a:t>
            </a:r>
            <a:r>
              <a:rPr lang="ru-RU" dirty="0" err="1" smtClean="0"/>
              <a:t>перетворилась</a:t>
            </a:r>
            <a:r>
              <a:rPr lang="ru-RU" dirty="0" smtClean="0"/>
              <a:t> у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 продукту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ІТ.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 </a:t>
            </a:r>
            <a:r>
              <a:rPr lang="ru-RU" dirty="0" err="1" smtClean="0"/>
              <a:t>інформаційна</a:t>
            </a:r>
            <a:r>
              <a:rPr lang="ru-RU" dirty="0" smtClean="0"/>
              <a:t> культура персоналу.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й </a:t>
            </a:r>
            <a:r>
              <a:rPr lang="ru-RU" dirty="0" err="1" smtClean="0"/>
              <a:t>перепідготовки</a:t>
            </a:r>
            <a:r>
              <a:rPr lang="ru-RU" dirty="0" smtClean="0"/>
              <a:t> персоналу для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новими</a:t>
            </a:r>
            <a:r>
              <a:rPr lang="ru-RU" dirty="0" smtClean="0"/>
              <a:t> ІТ.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Неправильно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при </a:t>
            </a:r>
            <a:r>
              <a:rPr lang="ru-RU" dirty="0" err="1" smtClean="0"/>
              <a:t>впровадженні</a:t>
            </a:r>
            <a:r>
              <a:rPr lang="ru-RU" dirty="0" smtClean="0"/>
              <a:t> </a:t>
            </a:r>
            <a:r>
              <a:rPr lang="ru-RU" dirty="0" err="1" smtClean="0"/>
              <a:t>іт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привести до </a:t>
            </a:r>
            <a:r>
              <a:rPr lang="ru-RU" dirty="0" err="1" smtClean="0"/>
              <a:t>протилежного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очікуваного</a:t>
            </a:r>
            <a:r>
              <a:rPr lang="ru-RU" dirty="0" smtClean="0"/>
              <a:t> результату.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Опір</a:t>
            </a:r>
            <a:r>
              <a:rPr lang="ru-RU" dirty="0" smtClean="0"/>
              <a:t> персоналу самого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Нерозвиненість</a:t>
            </a:r>
            <a:r>
              <a:rPr lang="ru-RU" dirty="0" smtClean="0"/>
              <a:t> та </a:t>
            </a:r>
            <a:r>
              <a:rPr lang="ru-RU" dirty="0" err="1" smtClean="0"/>
              <a:t>ненадійне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ІТ-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забезпечує</a:t>
            </a:r>
            <a:r>
              <a:rPr lang="ru-RU" dirty="0" smtClean="0"/>
              <a:t> у </a:t>
            </a:r>
            <a:r>
              <a:rPr lang="ru-RU" dirty="0" err="1" smtClean="0"/>
              <a:t>повній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безперебійність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для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Асинхронність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іт</a:t>
            </a:r>
            <a:r>
              <a:rPr lang="ru-RU" dirty="0" smtClean="0"/>
              <a:t> та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у </a:t>
            </a:r>
            <a:r>
              <a:rPr lang="ru-RU" dirty="0" err="1" smtClean="0"/>
              <a:t>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З одного боку, </a:t>
            </a:r>
            <a:r>
              <a:rPr lang="ru-RU" dirty="0" err="1" smtClean="0"/>
              <a:t>капіталовкладення</a:t>
            </a:r>
            <a:r>
              <a:rPr lang="ru-RU" dirty="0" smtClean="0"/>
              <a:t> в ІТ </a:t>
            </a:r>
            <a:r>
              <a:rPr lang="ru-RU" dirty="0" err="1" smtClean="0"/>
              <a:t>відкривають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, а з </a:t>
            </a:r>
            <a:r>
              <a:rPr lang="ru-RU" dirty="0" err="1" smtClean="0"/>
              <a:t>іншого</a:t>
            </a:r>
            <a:r>
              <a:rPr lang="ru-RU" dirty="0" smtClean="0"/>
              <a:t> боку −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позбавити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у </a:t>
            </a:r>
            <a:r>
              <a:rPr lang="ru-RU" dirty="0" err="1" smtClean="0"/>
              <a:t>майбутньому</a:t>
            </a:r>
            <a:r>
              <a:rPr lang="ru-RU" dirty="0" smtClean="0"/>
              <a:t> через </a:t>
            </a:r>
            <a:r>
              <a:rPr lang="ru-RU" dirty="0" err="1" smtClean="0"/>
              <a:t>залежності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швидкими</a:t>
            </a:r>
            <a:r>
              <a:rPr lang="ru-RU" dirty="0" smtClean="0"/>
              <a:t> </a:t>
            </a:r>
            <a:r>
              <a:rPr lang="ru-RU" dirty="0" err="1" smtClean="0"/>
              <a:t>технологічними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консервативність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44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08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 ІТ для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підприємстві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8769" y="1546698"/>
            <a:ext cx="5679784" cy="519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202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52</TotalTime>
  <Words>2968</Words>
  <Application>Microsoft Office PowerPoint</Application>
  <PresentationFormat>Широкоэкранный</PresentationFormat>
  <Paragraphs>150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Franklin Gothic Book</vt:lpstr>
      <vt:lpstr>Crop</vt:lpstr>
      <vt:lpstr>Тема 1. </vt:lpstr>
      <vt:lpstr>Основні принципи нової інформаційної технології (НІТ) − це інтегрованість, гнучкість та інформативність. Для неї характерні такі особливості:</vt:lpstr>
      <vt:lpstr>ТИПИ ІНФОРМАЦІЙНИХ ТЕХНОЛОГІЙ В ЕКОНОМІЦІ </vt:lpstr>
      <vt:lpstr>Процедури інформаційної технології в управлінні</vt:lpstr>
      <vt:lpstr>Інформаційні технології мають ряд властивостей, що дозволяє розглядати їх як один із найважливіший каталізаторів соціально-економічного розвитку, який прискорює підвищення ефективності роботи різних секторів економіки та економічне зростання, досягнення конкретних цілей соціального розвитку, а також розширення участі громадян у політичному житті суспільства й досягнення якісного рівня управління розвитком територій та територіальним плануванням </vt:lpstr>
      <vt:lpstr>Сучасні ІТ в інформаційно-економічному середовищі мають виконувати такі функції:</vt:lpstr>
      <vt:lpstr>Переваги впровадження інформаційно-технологічного розви-тку економіки</vt:lpstr>
      <vt:lpstr>ПРОБЛЕМИ ВПРОВАДЖЕННЯ ІТ У ПРАКТИЧНУ ДІЯЛЬНІСТЬ.</vt:lpstr>
      <vt:lpstr>Структура процесу вибору ІТ для впровадження на підприємстві</vt:lpstr>
      <vt:lpstr>Класифікація інформаційних технологій</vt:lpstr>
      <vt:lpstr>На державному рівні прийнято ряд програмних та законодавчо-нормативних документів, у яких інформація та ІТ розглядаються як стратегічні ресурси розвитку, приймається необхідність і неминучість перетво-рень в економіці, викликаних революцією в ІТ, прописані норми та заходи для дифузії інформаційних технологій в усі сфери життєдіяльності країни. Крім того, особлива увага акцентується на: </vt:lpstr>
      <vt:lpstr>Етапи впровадження та використання ІТ</vt:lpstr>
      <vt:lpstr>Емпіричні закони, які характеризують розвиток різних технологій</vt:lpstr>
      <vt:lpstr>Вплив ІТ на розвиток економіки та бізнесу</vt:lpstr>
      <vt:lpstr>Перша трансформація </vt:lpstr>
      <vt:lpstr>Друга трансформація </vt:lpstr>
      <vt:lpstr>Третя трансформація </vt:lpstr>
      <vt:lpstr>Презентация PowerPoint</vt:lpstr>
      <vt:lpstr>Використання інформаційних технологій може породжувати загрози економічній безпеці, які виникають через: </vt:lpstr>
      <vt:lpstr>Взаємозв’язок різних рівнів економічної безпеки і загроз, що виникають у процесі розвитку ІТ-сфери та застосування ІТ</vt:lpstr>
      <vt:lpstr>Загрози для економічної безпеки можуть бути пов’язані безпосередньо із функціонуванням ІТ-сектору та регулюванням його діяльності. </vt:lpstr>
      <vt:lpstr>Віртуалізація: задачі, проблеми, технології та бізнес-вигоди</vt:lpstr>
      <vt:lpstr>Презентация PowerPoint</vt:lpstr>
      <vt:lpstr>Типи віртуалізаційних технологій</vt:lpstr>
      <vt:lpstr>Віртуалізація ресурсів дозволяє концентрувати, абстрагувати і спро-щувати управління групами ресурсів, таких як мережі, сховища даних і простори імен.</vt:lpstr>
      <vt:lpstr>До переваг використання віртуалізації відносяться:</vt:lpstr>
      <vt:lpstr>Недоліки віртуалізації </vt:lpstr>
      <vt:lpstr>Фактори, які впливають на вибір малими та середніми компаніями платформ віртуалізації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</dc:title>
  <dc:creator>Пользователь Windows</dc:creator>
  <cp:lastModifiedBy>Пользователь Windows</cp:lastModifiedBy>
  <cp:revision>7</cp:revision>
  <dcterms:created xsi:type="dcterms:W3CDTF">2023-01-15T14:01:48Z</dcterms:created>
  <dcterms:modified xsi:type="dcterms:W3CDTF">2023-01-15T16:17:21Z</dcterms:modified>
</cp:coreProperties>
</file>