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20"/>
  </p:notesMasterIdLst>
  <p:sldIdLst>
    <p:sldId id="578" r:id="rId3"/>
    <p:sldId id="658" r:id="rId4"/>
    <p:sldId id="579" r:id="rId5"/>
    <p:sldId id="259" r:id="rId6"/>
    <p:sldId id="298" r:id="rId7"/>
    <p:sldId id="280" r:id="rId8"/>
    <p:sldId id="296" r:id="rId9"/>
    <p:sldId id="281" r:id="rId10"/>
    <p:sldId id="282" r:id="rId11"/>
    <p:sldId id="292" r:id="rId12"/>
    <p:sldId id="283" r:id="rId13"/>
    <p:sldId id="293" r:id="rId14"/>
    <p:sldId id="294" r:id="rId15"/>
    <p:sldId id="322" r:id="rId16"/>
    <p:sldId id="353" r:id="rId17"/>
    <p:sldId id="659" r:id="rId18"/>
    <p:sldId id="66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gion noutbuk" initials="ln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73" autoAdjust="0"/>
    <p:restoredTop sz="94660"/>
  </p:normalViewPr>
  <p:slideViewPr>
    <p:cSldViewPr showGuides="1">
      <p:cViewPr varScale="1">
        <p:scale>
          <a:sx n="91" d="100"/>
          <a:sy n="91" d="100"/>
        </p:scale>
        <p:origin x="126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commentAuthors" Target="commentAuthors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notesMaster" Target="notesMasters/notesMaster1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30FDC1-0563-4906-B18E-348E286CC7A5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44339C-791E-4ED4-B323-231D3B5A535B}">
      <dgm:prSet phldrT="[Текст]" custT="1"/>
      <dgm:spPr/>
      <dgm:t>
        <a:bodyPr/>
        <a:lstStyle/>
        <a:p>
          <a:r>
            <a:rPr lang="uk-UA" sz="15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Інноваційні педагогічні</a:t>
          </a:r>
        </a:p>
        <a:p>
          <a:r>
            <a:rPr lang="uk-UA" sz="15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технології</a:t>
          </a:r>
          <a:endParaRPr lang="ru-RU" sz="1500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81043A6-0BE2-404E-AC5A-D3169A82DB38}" cxnId="{4CDFBBF9-5ECA-4B13-9B4B-80A8C12008C6}" type="parTrans">
      <dgm:prSet/>
      <dgm:spPr/>
      <dgm:t>
        <a:bodyPr/>
        <a:lstStyle/>
        <a:p>
          <a:endParaRPr lang="ru-RU"/>
        </a:p>
      </dgm:t>
    </dgm:pt>
    <dgm:pt modelId="{2602A830-5045-4CA6-B1AE-1D5D4756E4FB}" cxnId="{4CDFBBF9-5ECA-4B13-9B4B-80A8C12008C6}" type="sibTrans">
      <dgm:prSet/>
      <dgm:spPr/>
      <dgm:t>
        <a:bodyPr/>
        <a:lstStyle/>
        <a:p>
          <a:endParaRPr lang="ru-RU"/>
        </a:p>
      </dgm:t>
    </dgm:pt>
    <dgm:pt modelId="{3FD72AD2-6D88-422A-8763-408FE024D3AE}">
      <dgm:prSet phldrT="[Текст]" custT="1"/>
      <dgm:spPr/>
      <dgm:t>
        <a:bodyPr/>
        <a:lstStyle/>
        <a:p>
          <a:r>
            <a:rPr lang="uk-UA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Критичне мислення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4A3324-D93F-4D00-AC08-1266E1C881A9}" cxnId="{540AC116-6C96-4BF1-A05C-937AF48644F2}" type="parTrans">
      <dgm:prSet/>
      <dgm:spPr/>
      <dgm:t>
        <a:bodyPr/>
        <a:lstStyle/>
        <a:p>
          <a:endParaRPr lang="ru-RU"/>
        </a:p>
      </dgm:t>
    </dgm:pt>
    <dgm:pt modelId="{EE07FB75-E214-4CBB-9C28-3D66841CB7D1}" cxnId="{540AC116-6C96-4BF1-A05C-937AF48644F2}" type="sibTrans">
      <dgm:prSet/>
      <dgm:spPr/>
      <dgm:t>
        <a:bodyPr/>
        <a:lstStyle/>
        <a:p>
          <a:endParaRPr lang="ru-RU"/>
        </a:p>
      </dgm:t>
    </dgm:pt>
    <dgm:pt modelId="{821EE116-B08D-4880-8D0A-C856B9FF801C}">
      <dgm:prSet phldrT="[Текст]" custT="1"/>
      <dgm:spPr/>
      <dgm:t>
        <a:bodyPr/>
        <a:lstStyle/>
        <a:p>
          <a:r>
            <a:rPr lang="uk-UA" sz="1800" b="1" dirty="0"/>
            <a:t>Інформаційні технології</a:t>
          </a:r>
          <a:endParaRPr lang="ru-RU" sz="1800" b="1" dirty="0"/>
        </a:p>
      </dgm:t>
    </dgm:pt>
    <dgm:pt modelId="{23042FB8-3530-4CFB-9D26-E382DC72943B}" cxnId="{B3D2CBB9-CF9F-40DD-9731-38B8219E15CE}" type="parTrans">
      <dgm:prSet/>
      <dgm:spPr/>
      <dgm:t>
        <a:bodyPr/>
        <a:lstStyle/>
        <a:p>
          <a:endParaRPr lang="ru-RU"/>
        </a:p>
      </dgm:t>
    </dgm:pt>
    <dgm:pt modelId="{7962B730-3484-4F9C-8D44-988F3F3B8283}" cxnId="{B3D2CBB9-CF9F-40DD-9731-38B8219E15CE}" type="sibTrans">
      <dgm:prSet/>
      <dgm:spPr/>
      <dgm:t>
        <a:bodyPr/>
        <a:lstStyle/>
        <a:p>
          <a:endParaRPr lang="ru-RU"/>
        </a:p>
      </dgm:t>
    </dgm:pt>
    <dgm:pt modelId="{BAEB7E5F-532A-4176-A269-B43A45456281}">
      <dgm:prSet phldrT="[Текст]" custT="1"/>
      <dgm:spPr/>
      <dgm:t>
        <a:bodyPr/>
        <a:lstStyle/>
        <a:p>
          <a:r>
            <a:rPr lang="uk-UA" sz="1800" b="1" dirty="0"/>
            <a:t>Розробка проектів</a:t>
          </a:r>
          <a:endParaRPr lang="ru-RU" sz="1800" b="1" dirty="0"/>
        </a:p>
      </dgm:t>
    </dgm:pt>
    <dgm:pt modelId="{23F7515A-EA4E-4A8A-8F5F-197E2944A171}" cxnId="{725C0E77-145C-41AF-AA1B-256D7807F1B5}" type="parTrans">
      <dgm:prSet/>
      <dgm:spPr/>
      <dgm:t>
        <a:bodyPr/>
        <a:lstStyle/>
        <a:p>
          <a:endParaRPr lang="ru-RU"/>
        </a:p>
      </dgm:t>
    </dgm:pt>
    <dgm:pt modelId="{10159DD5-5FCD-44E3-9270-01B8829D7F08}" cxnId="{725C0E77-145C-41AF-AA1B-256D7807F1B5}" type="sibTrans">
      <dgm:prSet/>
      <dgm:spPr/>
      <dgm:t>
        <a:bodyPr/>
        <a:lstStyle/>
        <a:p>
          <a:endParaRPr lang="ru-RU"/>
        </a:p>
      </dgm:t>
    </dgm:pt>
    <dgm:pt modelId="{88AAD586-78ED-4A59-8E36-2C7B1949D7B9}">
      <dgm:prSet phldrT="[Текст]" custT="1"/>
      <dgm:spPr/>
      <dgm:t>
        <a:bodyPr/>
        <a:lstStyle/>
        <a:p>
          <a:r>
            <a:rPr lang="uk-UA" sz="1800" b="1" dirty="0"/>
            <a:t>Інтерактивні</a:t>
          </a:r>
          <a:r>
            <a:rPr lang="uk-UA" sz="2000" b="1" dirty="0"/>
            <a:t> методи</a:t>
          </a:r>
          <a:endParaRPr lang="ru-RU" sz="2000" b="1" dirty="0"/>
        </a:p>
      </dgm:t>
    </dgm:pt>
    <dgm:pt modelId="{A14FDA65-47AA-48E4-BCB8-96B3C616B187}" cxnId="{47998CE3-7F3D-4901-BD3B-C9EE4987C789}" type="parTrans">
      <dgm:prSet/>
      <dgm:spPr/>
      <dgm:t>
        <a:bodyPr/>
        <a:lstStyle/>
        <a:p>
          <a:endParaRPr lang="ru-RU"/>
        </a:p>
      </dgm:t>
    </dgm:pt>
    <dgm:pt modelId="{7FBD2EC8-3144-4F95-A5D7-45F6EBF1DBC5}" cxnId="{47998CE3-7F3D-4901-BD3B-C9EE4987C789}" type="sibTrans">
      <dgm:prSet/>
      <dgm:spPr/>
      <dgm:t>
        <a:bodyPr/>
        <a:lstStyle/>
        <a:p>
          <a:endParaRPr lang="ru-RU"/>
        </a:p>
      </dgm:t>
    </dgm:pt>
    <dgm:pt modelId="{48D931DB-6CBC-4B35-9F43-A1C167C8B8B9}" type="pres">
      <dgm:prSet presAssocID="{BB30FDC1-0563-4906-B18E-348E286CC7A5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A24B9F6-279E-401D-B7E8-99044E670EC4}" type="pres">
      <dgm:prSet presAssocID="{9444339C-791E-4ED4-B323-231D3B5A535B}" presName="centerShape" presStyleLbl="node0" presStyleIdx="0" presStyleCnt="1" custScaleX="129424" custScaleY="130724"/>
      <dgm:spPr/>
    </dgm:pt>
    <dgm:pt modelId="{11AF6147-C61F-46F4-AD67-BACF3FB8E549}" type="pres">
      <dgm:prSet presAssocID="{5D4A3324-D93F-4D00-AC08-1266E1C881A9}" presName="parTrans" presStyleLbl="sibTrans2D1" presStyleIdx="0" presStyleCnt="4"/>
      <dgm:spPr/>
    </dgm:pt>
    <dgm:pt modelId="{671FF8DA-CA6A-4D38-8E59-9FBEA52396C0}" type="pres">
      <dgm:prSet presAssocID="{5D4A3324-D93F-4D00-AC08-1266E1C881A9}" presName="connectorText" presStyleLbl="sibTrans2D1" presStyleIdx="0" presStyleCnt="4"/>
      <dgm:spPr/>
    </dgm:pt>
    <dgm:pt modelId="{A69F7DE0-4503-406F-AC40-BBE9ECF314A4}" type="pres">
      <dgm:prSet presAssocID="{3FD72AD2-6D88-422A-8763-408FE024D3AE}" presName="node" presStyleLbl="node1" presStyleIdx="0" presStyleCnt="4" custScaleX="111629" custScaleY="95943" custRadScaleRad="110227" custRadScaleInc="-4403">
        <dgm:presLayoutVars>
          <dgm:bulletEnabled val="1"/>
        </dgm:presLayoutVars>
      </dgm:prSet>
      <dgm:spPr/>
    </dgm:pt>
    <dgm:pt modelId="{F6A8AB20-9E74-40C7-804B-82756543FA83}" type="pres">
      <dgm:prSet presAssocID="{23042FB8-3530-4CFB-9D26-E382DC72943B}" presName="parTrans" presStyleLbl="sibTrans2D1" presStyleIdx="1" presStyleCnt="4" custLinFactNeighborX="4177" custLinFactNeighborY="-1"/>
      <dgm:spPr/>
    </dgm:pt>
    <dgm:pt modelId="{CABA9D68-0D00-4697-B501-00E5E5645A8B}" type="pres">
      <dgm:prSet presAssocID="{23042FB8-3530-4CFB-9D26-E382DC72943B}" presName="connectorText" presStyleLbl="sibTrans2D1" presStyleIdx="1" presStyleCnt="4"/>
      <dgm:spPr/>
    </dgm:pt>
    <dgm:pt modelId="{9B54E097-8944-4B8F-A2A0-5ECA967668F0}" type="pres">
      <dgm:prSet presAssocID="{821EE116-B08D-4880-8D0A-C856B9FF801C}" presName="node" presStyleLbl="node1" presStyleIdx="1" presStyleCnt="4" custScaleX="114963" custScaleY="118780" custRadScaleRad="126802" custRadScaleInc="-5742">
        <dgm:presLayoutVars>
          <dgm:bulletEnabled val="1"/>
        </dgm:presLayoutVars>
      </dgm:prSet>
      <dgm:spPr/>
    </dgm:pt>
    <dgm:pt modelId="{940479CA-F481-4FE3-9789-93B6B9E8BF34}" type="pres">
      <dgm:prSet presAssocID="{23F7515A-EA4E-4A8A-8F5F-197E2944A171}" presName="parTrans" presStyleLbl="sibTrans2D1" presStyleIdx="2" presStyleCnt="4"/>
      <dgm:spPr/>
    </dgm:pt>
    <dgm:pt modelId="{075CDB63-4C13-42DF-B5CB-4F88AD694BCC}" type="pres">
      <dgm:prSet presAssocID="{23F7515A-EA4E-4A8A-8F5F-197E2944A171}" presName="connectorText" presStyleLbl="sibTrans2D1" presStyleIdx="2" presStyleCnt="4"/>
      <dgm:spPr/>
    </dgm:pt>
    <dgm:pt modelId="{FEC1D660-6FC8-4D67-9FE5-F4AE183FA551}" type="pres">
      <dgm:prSet presAssocID="{BAEB7E5F-532A-4176-A269-B43A45456281}" presName="node" presStyleLbl="node1" presStyleIdx="2" presStyleCnt="4" custScaleX="99526" custScaleY="102315" custRadScaleRad="101630" custRadScaleInc="796">
        <dgm:presLayoutVars>
          <dgm:bulletEnabled val="1"/>
        </dgm:presLayoutVars>
      </dgm:prSet>
      <dgm:spPr/>
    </dgm:pt>
    <dgm:pt modelId="{0137D8C5-2DED-4B0F-B9A1-867420210944}" type="pres">
      <dgm:prSet presAssocID="{A14FDA65-47AA-48E4-BCB8-96B3C616B187}" presName="parTrans" presStyleLbl="sibTrans2D1" presStyleIdx="3" presStyleCnt="4"/>
      <dgm:spPr/>
    </dgm:pt>
    <dgm:pt modelId="{8F8EA5C5-1C1C-4634-891A-B6EB248150AD}" type="pres">
      <dgm:prSet presAssocID="{A14FDA65-47AA-48E4-BCB8-96B3C616B187}" presName="connectorText" presStyleLbl="sibTrans2D1" presStyleIdx="3" presStyleCnt="4"/>
      <dgm:spPr/>
    </dgm:pt>
    <dgm:pt modelId="{8AFA81C8-C44F-4C81-BC5B-68B9F2867FFE}" type="pres">
      <dgm:prSet presAssocID="{88AAD586-78ED-4A59-8E36-2C7B1949D7B9}" presName="node" presStyleLbl="node1" presStyleIdx="3" presStyleCnt="4" custScaleX="107836" custScaleY="114589" custRadScaleRad="124692" custRadScaleInc="5231">
        <dgm:presLayoutVars>
          <dgm:bulletEnabled val="1"/>
        </dgm:presLayoutVars>
      </dgm:prSet>
      <dgm:spPr/>
    </dgm:pt>
  </dgm:ptLst>
  <dgm:cxnLst>
    <dgm:cxn modelId="{732C4606-6ABB-4744-80AE-D3228DA64F66}" type="presOf" srcId="{23042FB8-3530-4CFB-9D26-E382DC72943B}" destId="{CABA9D68-0D00-4697-B501-00E5E5645A8B}" srcOrd="1" destOrd="0" presId="urn:microsoft.com/office/officeart/2005/8/layout/radial5"/>
    <dgm:cxn modelId="{540AC116-6C96-4BF1-A05C-937AF48644F2}" srcId="{9444339C-791E-4ED4-B323-231D3B5A535B}" destId="{3FD72AD2-6D88-422A-8763-408FE024D3AE}" srcOrd="0" destOrd="0" parTransId="{5D4A3324-D93F-4D00-AC08-1266E1C881A9}" sibTransId="{EE07FB75-E214-4CBB-9C28-3D66841CB7D1}"/>
    <dgm:cxn modelId="{2D36B11D-DAA2-48DD-A329-69398F0EAE67}" type="presOf" srcId="{3FD72AD2-6D88-422A-8763-408FE024D3AE}" destId="{A69F7DE0-4503-406F-AC40-BBE9ECF314A4}" srcOrd="0" destOrd="0" presId="urn:microsoft.com/office/officeart/2005/8/layout/radial5"/>
    <dgm:cxn modelId="{F3C54927-653D-4D0E-BEA5-1B0A525BDAF9}" type="presOf" srcId="{23F7515A-EA4E-4A8A-8F5F-197E2944A171}" destId="{075CDB63-4C13-42DF-B5CB-4F88AD694BCC}" srcOrd="1" destOrd="0" presId="urn:microsoft.com/office/officeart/2005/8/layout/radial5"/>
    <dgm:cxn modelId="{84DE0C2D-0D8D-43EC-AD25-6DDD570C8511}" type="presOf" srcId="{821EE116-B08D-4880-8D0A-C856B9FF801C}" destId="{9B54E097-8944-4B8F-A2A0-5ECA967668F0}" srcOrd="0" destOrd="0" presId="urn:microsoft.com/office/officeart/2005/8/layout/radial5"/>
    <dgm:cxn modelId="{07EB6060-AD98-43EC-9BF6-82CDF479D2BA}" type="presOf" srcId="{5D4A3324-D93F-4D00-AC08-1266E1C881A9}" destId="{11AF6147-C61F-46F4-AD67-BACF3FB8E549}" srcOrd="0" destOrd="0" presId="urn:microsoft.com/office/officeart/2005/8/layout/radial5"/>
    <dgm:cxn modelId="{A4C8EE43-6C58-4189-94A6-BB1FCB4846FA}" type="presOf" srcId="{23F7515A-EA4E-4A8A-8F5F-197E2944A171}" destId="{940479CA-F481-4FE3-9789-93B6B9E8BF34}" srcOrd="0" destOrd="0" presId="urn:microsoft.com/office/officeart/2005/8/layout/radial5"/>
    <dgm:cxn modelId="{C4D24D75-092A-4904-9685-F4FDCDA94D8E}" type="presOf" srcId="{BAEB7E5F-532A-4176-A269-B43A45456281}" destId="{FEC1D660-6FC8-4D67-9FE5-F4AE183FA551}" srcOrd="0" destOrd="0" presId="urn:microsoft.com/office/officeart/2005/8/layout/radial5"/>
    <dgm:cxn modelId="{D472CD55-915E-4A96-9FD1-7437C22C0B16}" type="presOf" srcId="{9444339C-791E-4ED4-B323-231D3B5A535B}" destId="{8A24B9F6-279E-401D-B7E8-99044E670EC4}" srcOrd="0" destOrd="0" presId="urn:microsoft.com/office/officeart/2005/8/layout/radial5"/>
    <dgm:cxn modelId="{725C0E77-145C-41AF-AA1B-256D7807F1B5}" srcId="{9444339C-791E-4ED4-B323-231D3B5A535B}" destId="{BAEB7E5F-532A-4176-A269-B43A45456281}" srcOrd="2" destOrd="0" parTransId="{23F7515A-EA4E-4A8A-8F5F-197E2944A171}" sibTransId="{10159DD5-5FCD-44E3-9270-01B8829D7F08}"/>
    <dgm:cxn modelId="{7ED1E387-BDBE-46DB-99CF-4A0A55EE0C0A}" type="presOf" srcId="{88AAD586-78ED-4A59-8E36-2C7B1949D7B9}" destId="{8AFA81C8-C44F-4C81-BC5B-68B9F2867FFE}" srcOrd="0" destOrd="0" presId="urn:microsoft.com/office/officeart/2005/8/layout/radial5"/>
    <dgm:cxn modelId="{4EB18A8E-30E4-4D13-80E5-A828A2328DBE}" type="presOf" srcId="{5D4A3324-D93F-4D00-AC08-1266E1C881A9}" destId="{671FF8DA-CA6A-4D38-8E59-9FBEA52396C0}" srcOrd="1" destOrd="0" presId="urn:microsoft.com/office/officeart/2005/8/layout/radial5"/>
    <dgm:cxn modelId="{99DB5AB1-2C7A-4065-81C6-8173C5B084C7}" type="presOf" srcId="{A14FDA65-47AA-48E4-BCB8-96B3C616B187}" destId="{8F8EA5C5-1C1C-4634-891A-B6EB248150AD}" srcOrd="1" destOrd="0" presId="urn:microsoft.com/office/officeart/2005/8/layout/radial5"/>
    <dgm:cxn modelId="{B3D2CBB9-CF9F-40DD-9731-38B8219E15CE}" srcId="{9444339C-791E-4ED4-B323-231D3B5A535B}" destId="{821EE116-B08D-4880-8D0A-C856B9FF801C}" srcOrd="1" destOrd="0" parTransId="{23042FB8-3530-4CFB-9D26-E382DC72943B}" sibTransId="{7962B730-3484-4F9C-8D44-988F3F3B8283}"/>
    <dgm:cxn modelId="{A7FB70D7-BFC8-487E-918A-AA743D9CE67D}" type="presOf" srcId="{A14FDA65-47AA-48E4-BCB8-96B3C616B187}" destId="{0137D8C5-2DED-4B0F-B9A1-867420210944}" srcOrd="0" destOrd="0" presId="urn:microsoft.com/office/officeart/2005/8/layout/radial5"/>
    <dgm:cxn modelId="{47998CE3-7F3D-4901-BD3B-C9EE4987C789}" srcId="{9444339C-791E-4ED4-B323-231D3B5A535B}" destId="{88AAD586-78ED-4A59-8E36-2C7B1949D7B9}" srcOrd="3" destOrd="0" parTransId="{A14FDA65-47AA-48E4-BCB8-96B3C616B187}" sibTransId="{7FBD2EC8-3144-4F95-A5D7-45F6EBF1DBC5}"/>
    <dgm:cxn modelId="{493358EA-CF6D-4457-A537-C154DD5720DA}" type="presOf" srcId="{23042FB8-3530-4CFB-9D26-E382DC72943B}" destId="{F6A8AB20-9E74-40C7-804B-82756543FA83}" srcOrd="0" destOrd="0" presId="urn:microsoft.com/office/officeart/2005/8/layout/radial5"/>
    <dgm:cxn modelId="{8E1C8CF3-1FDD-4D30-A84E-2A4E5B149E46}" type="presOf" srcId="{BB30FDC1-0563-4906-B18E-348E286CC7A5}" destId="{48D931DB-6CBC-4B35-9F43-A1C167C8B8B9}" srcOrd="0" destOrd="0" presId="urn:microsoft.com/office/officeart/2005/8/layout/radial5"/>
    <dgm:cxn modelId="{4CDFBBF9-5ECA-4B13-9B4B-80A8C12008C6}" srcId="{BB30FDC1-0563-4906-B18E-348E286CC7A5}" destId="{9444339C-791E-4ED4-B323-231D3B5A535B}" srcOrd="0" destOrd="0" parTransId="{081043A6-0BE2-404E-AC5A-D3169A82DB38}" sibTransId="{2602A830-5045-4CA6-B1AE-1D5D4756E4FB}"/>
    <dgm:cxn modelId="{01DC8259-BD45-45B2-8C3F-F76AD2C55AB9}" type="presParOf" srcId="{48D931DB-6CBC-4B35-9F43-A1C167C8B8B9}" destId="{8A24B9F6-279E-401D-B7E8-99044E670EC4}" srcOrd="0" destOrd="0" presId="urn:microsoft.com/office/officeart/2005/8/layout/radial5"/>
    <dgm:cxn modelId="{DF4B92C4-58D5-44C1-8667-F6A1BDD0F09C}" type="presParOf" srcId="{48D931DB-6CBC-4B35-9F43-A1C167C8B8B9}" destId="{11AF6147-C61F-46F4-AD67-BACF3FB8E549}" srcOrd="1" destOrd="0" presId="urn:microsoft.com/office/officeart/2005/8/layout/radial5"/>
    <dgm:cxn modelId="{E1BA5297-CC3B-41F3-AF1C-D9400CB99BC9}" type="presParOf" srcId="{11AF6147-C61F-46F4-AD67-BACF3FB8E549}" destId="{671FF8DA-CA6A-4D38-8E59-9FBEA52396C0}" srcOrd="0" destOrd="0" presId="urn:microsoft.com/office/officeart/2005/8/layout/radial5"/>
    <dgm:cxn modelId="{7541A2E4-E359-4A16-9EC2-9A6364545591}" type="presParOf" srcId="{48D931DB-6CBC-4B35-9F43-A1C167C8B8B9}" destId="{A69F7DE0-4503-406F-AC40-BBE9ECF314A4}" srcOrd="2" destOrd="0" presId="urn:microsoft.com/office/officeart/2005/8/layout/radial5"/>
    <dgm:cxn modelId="{72717B93-AE0F-4F3F-A118-33018EDCE22F}" type="presParOf" srcId="{48D931DB-6CBC-4B35-9F43-A1C167C8B8B9}" destId="{F6A8AB20-9E74-40C7-804B-82756543FA83}" srcOrd="3" destOrd="0" presId="urn:microsoft.com/office/officeart/2005/8/layout/radial5"/>
    <dgm:cxn modelId="{430E7EA5-788E-4125-AB0F-C3952F701D86}" type="presParOf" srcId="{F6A8AB20-9E74-40C7-804B-82756543FA83}" destId="{CABA9D68-0D00-4697-B501-00E5E5645A8B}" srcOrd="0" destOrd="0" presId="urn:microsoft.com/office/officeart/2005/8/layout/radial5"/>
    <dgm:cxn modelId="{E8D62498-42E6-47FC-9F9F-2885B8F810C1}" type="presParOf" srcId="{48D931DB-6CBC-4B35-9F43-A1C167C8B8B9}" destId="{9B54E097-8944-4B8F-A2A0-5ECA967668F0}" srcOrd="4" destOrd="0" presId="urn:microsoft.com/office/officeart/2005/8/layout/radial5"/>
    <dgm:cxn modelId="{8A0E822B-9FFF-4F81-8C83-59FB8A8040BB}" type="presParOf" srcId="{48D931DB-6CBC-4B35-9F43-A1C167C8B8B9}" destId="{940479CA-F481-4FE3-9789-93B6B9E8BF34}" srcOrd="5" destOrd="0" presId="urn:microsoft.com/office/officeart/2005/8/layout/radial5"/>
    <dgm:cxn modelId="{194110F0-468D-4FBF-8281-E7FB93ED7B43}" type="presParOf" srcId="{940479CA-F481-4FE3-9789-93B6B9E8BF34}" destId="{075CDB63-4C13-42DF-B5CB-4F88AD694BCC}" srcOrd="0" destOrd="0" presId="urn:microsoft.com/office/officeart/2005/8/layout/radial5"/>
    <dgm:cxn modelId="{633C0942-AA89-4431-BA50-520B77CDC8B6}" type="presParOf" srcId="{48D931DB-6CBC-4B35-9F43-A1C167C8B8B9}" destId="{FEC1D660-6FC8-4D67-9FE5-F4AE183FA551}" srcOrd="6" destOrd="0" presId="urn:microsoft.com/office/officeart/2005/8/layout/radial5"/>
    <dgm:cxn modelId="{C44042AE-FEE2-4CD9-BCB2-2850A8842097}" type="presParOf" srcId="{48D931DB-6CBC-4B35-9F43-A1C167C8B8B9}" destId="{0137D8C5-2DED-4B0F-B9A1-867420210944}" srcOrd="7" destOrd="0" presId="urn:microsoft.com/office/officeart/2005/8/layout/radial5"/>
    <dgm:cxn modelId="{5DC06E0E-95B1-4950-A1F6-6AF69D9B69BE}" type="presParOf" srcId="{0137D8C5-2DED-4B0F-B9A1-867420210944}" destId="{8F8EA5C5-1C1C-4634-891A-B6EB248150AD}" srcOrd="0" destOrd="0" presId="urn:microsoft.com/office/officeart/2005/8/layout/radial5"/>
    <dgm:cxn modelId="{804FCDEA-8152-444E-9514-A46B75F861B7}" type="presParOf" srcId="{48D931DB-6CBC-4B35-9F43-A1C167C8B8B9}" destId="{8AFA81C8-C44F-4C81-BC5B-68B9F2867FFE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8306344" cy="5770880"/>
        <a:chOff x="0" y="0"/>
        <a:chExt cx="8306344" cy="5770880"/>
      </a:xfrm>
    </dsp:grpSpPr>
    <dsp:sp modelId="{8A24B9F6-279E-401D-B7E8-99044E670EC4}">
      <dsp:nvSpPr>
        <dsp:cNvPr id="3" name="Овал 2"/>
        <dsp:cNvSpPr/>
      </dsp:nvSpPr>
      <dsp:spPr bwMode="white">
        <a:xfrm>
          <a:off x="3393846" y="2126114"/>
          <a:ext cx="1518653" cy="1518653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9050" tIns="19050" rIns="19050" bIns="1905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Інноваційні педагогічні</a:t>
          </a:r>
          <a:endParaRPr lang="uk-UA" sz="1500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технології</a:t>
          </a:r>
          <a:endParaRPr lang="ru-RU" sz="1500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93846" y="2126114"/>
        <a:ext cx="1518653" cy="1518653"/>
      </dsp:txXfrm>
    </dsp:sp>
    <dsp:sp modelId="{11AF6147-C61F-46F4-AD67-BACF3FB8E549}">
      <dsp:nvSpPr>
        <dsp:cNvPr id="4" name="Стрелка вправо 3"/>
        <dsp:cNvSpPr/>
      </dsp:nvSpPr>
      <dsp:spPr bwMode="white">
        <a:xfrm rot="16069050">
          <a:off x="3951273" y="1564212"/>
          <a:ext cx="322772" cy="516342"/>
        </a:xfrm>
        <a:prstGeom prst="rightArrow">
          <a:avLst>
            <a:gd name="adj1" fmla="val 60000"/>
            <a:gd name="adj2" fmla="val 50000"/>
          </a:avLst>
        </a:prstGeom>
      </dsp:spPr>
      <dsp:style>
        <a:lnRef idx="0">
          <a:schemeClr val="accent1">
            <a:tint val="60000"/>
          </a:schemeClr>
        </a:lnRef>
        <a:fillRef idx="1">
          <a:schemeClr val="accent1">
            <a:tint val="6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rot="10800000" lIns="0" tIns="0" rIns="0" bIns="0" anchor="ctr"/>
        <a:lstStyle>
          <a:lvl1pPr algn="ctr">
            <a:defRPr sz="2000"/>
          </a:lvl1pPr>
          <a:lvl2pPr marL="171450" indent="-171450" algn="ctr">
            <a:defRPr sz="1600"/>
          </a:lvl2pPr>
          <a:lvl3pPr marL="342900" indent="-171450" algn="ctr">
            <a:defRPr sz="1600"/>
          </a:lvl3pPr>
          <a:lvl4pPr marL="514350" indent="-171450" algn="ctr">
            <a:defRPr sz="1600"/>
          </a:lvl4pPr>
          <a:lvl5pPr marL="685800" indent="-171450" algn="ctr">
            <a:defRPr sz="1600"/>
          </a:lvl5pPr>
          <a:lvl6pPr marL="857250" indent="-171450" algn="ctr">
            <a:defRPr sz="1600"/>
          </a:lvl6pPr>
          <a:lvl7pPr marL="1028700" indent="-171450" algn="ctr">
            <a:defRPr sz="1600"/>
          </a:lvl7pPr>
          <a:lvl8pPr marL="1200150" indent="-171450" algn="ctr">
            <a:defRPr sz="1600"/>
          </a:lvl8pPr>
          <a:lvl9pPr marL="1371600" indent="-171450" algn="ctr">
            <a:defRPr sz="1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/>
        </a:p>
      </dsp:txBody>
      <dsp:txXfrm rot="16069050">
        <a:off x="3951273" y="1564212"/>
        <a:ext cx="322772" cy="516342"/>
      </dsp:txXfrm>
    </dsp:sp>
    <dsp:sp modelId="{A69F7DE0-4503-406F-AC40-BBE9ECF314A4}">
      <dsp:nvSpPr>
        <dsp:cNvPr id="5" name="Овал 4"/>
        <dsp:cNvSpPr/>
      </dsp:nvSpPr>
      <dsp:spPr bwMode="white">
        <a:xfrm>
          <a:off x="3312819" y="0"/>
          <a:ext cx="1518653" cy="1518653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22860" tIns="22860" rIns="22860" bIns="2286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Критичне мислення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12819" y="0"/>
        <a:ext cx="1518653" cy="1518653"/>
      </dsp:txXfrm>
    </dsp:sp>
    <dsp:sp modelId="{F6A8AB20-9E74-40C7-804B-82756543FA83}">
      <dsp:nvSpPr>
        <dsp:cNvPr id="6" name="Стрелка вправо 5"/>
        <dsp:cNvSpPr/>
      </dsp:nvSpPr>
      <dsp:spPr bwMode="white">
        <a:xfrm rot="-155034">
          <a:off x="5213857" y="2566494"/>
          <a:ext cx="623970" cy="516342"/>
        </a:xfrm>
        <a:prstGeom prst="rightArrow">
          <a:avLst>
            <a:gd name="adj1" fmla="val 60000"/>
            <a:gd name="adj2" fmla="val 50000"/>
          </a:avLst>
        </a:prstGeom>
      </dsp:spPr>
      <dsp:style>
        <a:lnRef idx="0">
          <a:schemeClr val="accent1">
            <a:tint val="60000"/>
          </a:schemeClr>
        </a:lnRef>
        <a:fillRef idx="1">
          <a:schemeClr val="accent1">
            <a:tint val="6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0" tIns="0" rIns="0" bIns="0" anchor="ctr"/>
        <a:lstStyle>
          <a:lvl1pPr algn="ctr">
            <a:defRPr sz="2000"/>
          </a:lvl1pPr>
          <a:lvl2pPr marL="171450" indent="-171450" algn="ctr">
            <a:defRPr sz="1600"/>
          </a:lvl2pPr>
          <a:lvl3pPr marL="342900" indent="-171450" algn="ctr">
            <a:defRPr sz="1600"/>
          </a:lvl3pPr>
          <a:lvl4pPr marL="514350" indent="-171450" algn="ctr">
            <a:defRPr sz="1600"/>
          </a:lvl4pPr>
          <a:lvl5pPr marL="685800" indent="-171450" algn="ctr">
            <a:defRPr sz="1600"/>
          </a:lvl5pPr>
          <a:lvl6pPr marL="857250" indent="-171450" algn="ctr">
            <a:defRPr sz="1600"/>
          </a:lvl6pPr>
          <a:lvl7pPr marL="1028700" indent="-171450" algn="ctr">
            <a:defRPr sz="1600"/>
          </a:lvl7pPr>
          <a:lvl8pPr marL="1200150" indent="-171450" algn="ctr">
            <a:defRPr sz="1600"/>
          </a:lvl8pPr>
          <a:lvl9pPr marL="1371600" indent="-171450" algn="ctr">
            <a:defRPr sz="1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/>
        </a:p>
      </dsp:txBody>
      <dsp:txXfrm rot="-155034">
        <a:off x="5213857" y="2566494"/>
        <a:ext cx="623970" cy="516342"/>
      </dsp:txXfrm>
    </dsp:sp>
    <dsp:sp modelId="{9B54E097-8944-4B8F-A2A0-5ECA967668F0}">
      <dsp:nvSpPr>
        <dsp:cNvPr id="7" name="Овал 6"/>
        <dsp:cNvSpPr/>
      </dsp:nvSpPr>
      <dsp:spPr bwMode="white">
        <a:xfrm>
          <a:off x="6087059" y="2004574"/>
          <a:ext cx="1518653" cy="1518653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22860" tIns="22860" rIns="22860" bIns="2286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dirty="0"/>
            <a:t>Інформаційні технології</a:t>
          </a:r>
          <a:endParaRPr lang="ru-RU" sz="1800" b="1" dirty="0"/>
        </a:p>
      </dsp:txBody>
      <dsp:txXfrm>
        <a:off x="6087059" y="2004574"/>
        <a:ext cx="1518653" cy="1518653"/>
      </dsp:txXfrm>
    </dsp:sp>
    <dsp:sp modelId="{940479CA-F481-4FE3-9789-93B6B9E8BF34}">
      <dsp:nvSpPr>
        <dsp:cNvPr id="8" name="Стрелка вправо 7"/>
        <dsp:cNvSpPr/>
      </dsp:nvSpPr>
      <dsp:spPr bwMode="white">
        <a:xfrm rot="5421841">
          <a:off x="3985429" y="3690326"/>
          <a:ext cx="321977" cy="516342"/>
        </a:xfrm>
        <a:prstGeom prst="rightArrow">
          <a:avLst>
            <a:gd name="adj1" fmla="val 60000"/>
            <a:gd name="adj2" fmla="val 50000"/>
          </a:avLst>
        </a:prstGeom>
      </dsp:spPr>
      <dsp:style>
        <a:lnRef idx="0">
          <a:schemeClr val="accent1">
            <a:tint val="60000"/>
          </a:schemeClr>
        </a:lnRef>
        <a:fillRef idx="1">
          <a:schemeClr val="accent1">
            <a:tint val="6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rot="10800000" lIns="0" tIns="0" rIns="0" bIns="0" anchor="ctr"/>
        <a:lstStyle>
          <a:lvl1pPr algn="ctr">
            <a:defRPr sz="2000"/>
          </a:lvl1pPr>
          <a:lvl2pPr marL="171450" indent="-171450" algn="ctr">
            <a:defRPr sz="1600"/>
          </a:lvl2pPr>
          <a:lvl3pPr marL="342900" indent="-171450" algn="ctr">
            <a:defRPr sz="1600"/>
          </a:lvl3pPr>
          <a:lvl4pPr marL="514350" indent="-171450" algn="ctr">
            <a:defRPr sz="1600"/>
          </a:lvl4pPr>
          <a:lvl5pPr marL="685800" indent="-171450" algn="ctr">
            <a:defRPr sz="1600"/>
          </a:lvl5pPr>
          <a:lvl6pPr marL="857250" indent="-171450" algn="ctr">
            <a:defRPr sz="1600"/>
          </a:lvl6pPr>
          <a:lvl7pPr marL="1028700" indent="-171450" algn="ctr">
            <a:defRPr sz="1600"/>
          </a:lvl7pPr>
          <a:lvl8pPr marL="1200150" indent="-171450" algn="ctr">
            <a:defRPr sz="1600"/>
          </a:lvl8pPr>
          <a:lvl9pPr marL="1371600" indent="-171450" algn="ctr">
            <a:defRPr sz="1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/>
        </a:p>
      </dsp:txBody>
      <dsp:txXfrm rot="5421841">
        <a:off x="3985429" y="3690326"/>
        <a:ext cx="321977" cy="516342"/>
      </dsp:txXfrm>
    </dsp:sp>
    <dsp:sp modelId="{FEC1D660-6FC8-4D67-9FE5-F4AE183FA551}">
      <dsp:nvSpPr>
        <dsp:cNvPr id="9" name="Овал 8"/>
        <dsp:cNvSpPr/>
      </dsp:nvSpPr>
      <dsp:spPr bwMode="white">
        <a:xfrm>
          <a:off x="3380337" y="4252227"/>
          <a:ext cx="1518653" cy="1518653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22860" tIns="22860" rIns="22860" bIns="2286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dirty="0"/>
            <a:t>Розробка проектів</a:t>
          </a:r>
          <a:endParaRPr lang="ru-RU" sz="1800" b="1" dirty="0"/>
        </a:p>
      </dsp:txBody>
      <dsp:txXfrm>
        <a:off x="3380337" y="4252227"/>
        <a:ext cx="1518653" cy="1518653"/>
      </dsp:txXfrm>
    </dsp:sp>
    <dsp:sp modelId="{0137D8C5-2DED-4B0F-B9A1-867420210944}">
      <dsp:nvSpPr>
        <dsp:cNvPr id="10" name="Стрелка вправо 9"/>
        <dsp:cNvSpPr/>
      </dsp:nvSpPr>
      <dsp:spPr bwMode="white">
        <a:xfrm rot="10941237">
          <a:off x="2528647" y="2572825"/>
          <a:ext cx="600194" cy="516342"/>
        </a:xfrm>
        <a:prstGeom prst="rightArrow">
          <a:avLst>
            <a:gd name="adj1" fmla="val 60000"/>
            <a:gd name="adj2" fmla="val 50000"/>
          </a:avLst>
        </a:prstGeom>
      </dsp:spPr>
      <dsp:style>
        <a:lnRef idx="0">
          <a:schemeClr val="accent1">
            <a:tint val="60000"/>
          </a:schemeClr>
        </a:lnRef>
        <a:fillRef idx="1">
          <a:schemeClr val="accent1">
            <a:tint val="6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rot="10800000" lIns="0" tIns="0" rIns="0" bIns="0" anchor="ctr"/>
        <a:lstStyle>
          <a:lvl1pPr algn="ctr">
            <a:defRPr sz="2000"/>
          </a:lvl1pPr>
          <a:lvl2pPr marL="171450" indent="-171450" algn="ctr">
            <a:defRPr sz="1600"/>
          </a:lvl2pPr>
          <a:lvl3pPr marL="342900" indent="-171450" algn="ctr">
            <a:defRPr sz="1600"/>
          </a:lvl3pPr>
          <a:lvl4pPr marL="514350" indent="-171450" algn="ctr">
            <a:defRPr sz="1600"/>
          </a:lvl4pPr>
          <a:lvl5pPr marL="685800" indent="-171450" algn="ctr">
            <a:defRPr sz="1600"/>
          </a:lvl5pPr>
          <a:lvl6pPr marL="857250" indent="-171450" algn="ctr">
            <a:defRPr sz="1600"/>
          </a:lvl6pPr>
          <a:lvl7pPr marL="1028700" indent="-171450" algn="ctr">
            <a:defRPr sz="1600"/>
          </a:lvl7pPr>
          <a:lvl8pPr marL="1200150" indent="-171450" algn="ctr">
            <a:defRPr sz="1600"/>
          </a:lvl8pPr>
          <a:lvl9pPr marL="1371600" indent="-171450" algn="ctr">
            <a:defRPr sz="1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/>
        </a:p>
      </dsp:txBody>
      <dsp:txXfrm rot="10941237">
        <a:off x="2528647" y="2572825"/>
        <a:ext cx="600194" cy="516342"/>
      </dsp:txXfrm>
    </dsp:sp>
    <dsp:sp modelId="{8AFA81C8-C44F-4C81-BC5B-68B9F2867FFE}">
      <dsp:nvSpPr>
        <dsp:cNvPr id="11" name="Овал 10"/>
        <dsp:cNvSpPr/>
      </dsp:nvSpPr>
      <dsp:spPr bwMode="white">
        <a:xfrm>
          <a:off x="744989" y="2017226"/>
          <a:ext cx="1518653" cy="1518653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22860" tIns="22860" rIns="22860" bIns="2286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dirty="0"/>
            <a:t>Інтерактивні</a:t>
          </a:r>
          <a:r>
            <a:rPr lang="uk-UA" sz="2000" b="1" dirty="0"/>
            <a:t> методи</a:t>
          </a:r>
          <a:endParaRPr lang="ru-RU" sz="2000" b="1" dirty="0"/>
        </a:p>
      </dsp:txBody>
      <dsp:txXfrm>
        <a:off x="744989" y="2017226"/>
        <a:ext cx="1518653" cy="15186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F920C9-0FC0-4DDF-909F-C15F25C4E66B}" type="datetimeFigureOut">
              <a:rPr lang="en-US" smtClean="0"/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C1483-FFA3-49D4-B7CE-E39E0160EDF5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524A7-8746-4695-9ED0-9BF1BD4554EF}" type="datetimeyyyy">
              <a:rPr lang="en-US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9B230-7C92-44F3-850F-466961403FB5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A2AA9-6FED-4B30-A321-91087DC3A04F}" type="datetimeyyyy">
              <a:rPr lang="en-US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685FD-4317-4598-B155-0A10BCD4C6B7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4D911-B1CB-45B1-9990-85382775C666}" type="datetimeyyyy">
              <a:rPr lang="en-US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36FAF-1268-4631-BCC2-76DB1B65CB4F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6756E-91E1-46F9-976C-15E63B66B04D}" type="datetimeyyyy">
              <a:rPr lang="en-US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9F95D-6D95-481B-9DC8-803C4A6A4651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E73E5-2478-460D-A76C-A87C7D139B8F}" type="datetimeyyyy">
              <a:rPr lang="en-US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5E868-CEE8-49CD-8CE3-79EAF60DE44F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FA9D9-F72D-4541-B1F4-5AA0AB6F1C2D}" type="datetimeyyyy">
              <a:rPr lang="en-US"/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D468E-F260-40A8-B01A-5E65BD0B32DC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9EAFB-A713-45F2-B17E-4A3CC75453E2}" type="datetimeyyyy">
              <a:rPr lang="en-US"/>
            </a:fld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4BCB9-5F75-4613-8371-7B517FF306F5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05B55-A9E2-46E6-A69F-D219FDB44038}" type="datetimeyyyy">
              <a:rPr lang="en-US"/>
            </a:fld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568A1-142A-4802-B895-6051B7D84B8C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FA1F5-3D14-4A8C-9021-73BEF6E36F35}" type="datetimeyyyy">
              <a:rPr lang="en-US"/>
            </a:fld>
            <a:endParaRPr 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0A4C-A468-4F5E-8A50-5AA873D53EE1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FDEDE-6ED9-4CBF-A56E-04B545E5A8E8}" type="datetimeyyyy">
              <a:rPr lang="en-US"/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3C8F3-3DF2-4D3A-B9D6-88F31FA556CD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D47FB-39BC-4F33-AEB3-2C05CCFE69F1}" type="datetimeyyyy">
              <a:rPr lang="en-US"/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842F8-386E-4656-B832-8BEE56288E2A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ru-RU" altLang="en-US"/>
              <a:t>Образец заголовка</a:t>
            </a:r>
            <a:endParaRPr lang="en-US" altLang="en-US"/>
          </a:p>
        </p:txBody>
      </p:sp>
      <p:sp>
        <p:nvSpPr>
          <p:cNvPr id="1027" name="Текст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ru-RU" altLang="en-US"/>
              <a:t>Образец текста</a:t>
            </a:r>
            <a:endParaRPr lang="ru-RU" altLang="en-US"/>
          </a:p>
          <a:p>
            <a:pPr lvl="1"/>
            <a:r>
              <a:rPr lang="ru-RU" altLang="en-US"/>
              <a:t>Второй уровень</a:t>
            </a:r>
            <a:endParaRPr lang="ru-RU" altLang="en-US"/>
          </a:p>
          <a:p>
            <a:pPr lvl="2"/>
            <a:r>
              <a:rPr lang="ru-RU" altLang="en-US"/>
              <a:t>Третий уровень</a:t>
            </a:r>
            <a:endParaRPr lang="ru-RU" altLang="en-US"/>
          </a:p>
          <a:p>
            <a:pPr lvl="3"/>
            <a:r>
              <a:rPr lang="ru-RU" altLang="en-US"/>
              <a:t>Четвертый уровень</a:t>
            </a:r>
            <a:endParaRPr lang="ru-RU" altLang="en-US"/>
          </a:p>
          <a:p>
            <a:pPr lvl="4"/>
            <a:r>
              <a:rPr lang="ru-RU" altLang="en-US"/>
              <a:t>Пятый уровень</a:t>
            </a:r>
            <a:endParaRPr lang="en-US" alt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72ECBC-7C36-4B20-9B7B-4D41907CEDC7}" type="datetimeyyyy">
              <a:rPr lang="en-US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BA8ED8A-A48F-4FE7-89FF-28ADF915C452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moodle.znu.edu.ua/course/view.php?id=438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5.jpeg"/><Relationship Id="rId8" Type="http://schemas.openxmlformats.org/officeDocument/2006/relationships/image" Target="../media/image4.jpeg"/><Relationship Id="rId7" Type="http://schemas.openxmlformats.org/officeDocument/2006/relationships/image" Target="../media/image3.jpeg"/><Relationship Id="rId6" Type="http://schemas.openxmlformats.org/officeDocument/2006/relationships/image" Target="../media/image2.jpeg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0" Type="http://schemas.openxmlformats.org/officeDocument/2006/relationships/slideLayout" Target="../slideLayouts/slideLayout2.xml"/><Relationship Id="rId1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E7A72A-B340-471F-9918-7436DFE67CBF}" type="datetimeyyyy">
              <a:rPr lang="en-US"/>
            </a:fld>
            <a:endParaRPr lang="en-US"/>
          </a:p>
        </p:txBody>
      </p:sp>
      <p:sp>
        <p:nvSpPr>
          <p:cNvPr id="12" name="Объект 2"/>
          <p:cNvSpPr txBox="1"/>
          <p:nvPr/>
        </p:nvSpPr>
        <p:spPr>
          <a:xfrm>
            <a:off x="395605" y="220345"/>
            <a:ext cx="8451850" cy="1368425"/>
          </a:xfrm>
          <a:prstGeom prst="rect">
            <a:avLst/>
          </a:prstGeom>
        </p:spPr>
        <p:txBody>
          <a:bodyPr lIns="51435" tIns="25718" rIns="51435" bIns="25718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65000"/>
              </a:lnSpc>
              <a:spcBef>
                <a:spcPts val="0"/>
              </a:spcBef>
              <a:buNone/>
              <a:defRPr/>
            </a:pPr>
            <a:r>
              <a:rPr lang="ru-RU" sz="2625" dirty="0">
                <a:latin typeface="+mj-lt"/>
              </a:rPr>
              <a:t>ЗАПОРІЗЬКИЙ НАЦІОНАЛЬНИЙ УНІВЕРСИТЕТ</a:t>
            </a:r>
            <a:endParaRPr lang="ru-RU" sz="2625" dirty="0">
              <a:latin typeface="+mj-lt"/>
            </a:endParaRPr>
          </a:p>
          <a:p>
            <a:pPr marL="0" indent="0" algn="ctr">
              <a:lnSpc>
                <a:spcPct val="65000"/>
              </a:lnSpc>
              <a:spcBef>
                <a:spcPts val="0"/>
              </a:spcBef>
              <a:buNone/>
              <a:defRPr/>
            </a:pPr>
            <a:r>
              <a:rPr lang="ru-RU" sz="2625" dirty="0" err="1">
                <a:latin typeface="+mj-lt"/>
              </a:rPr>
              <a:t>Економічний</a:t>
            </a:r>
            <a:r>
              <a:rPr lang="ru-RU" sz="2625" dirty="0">
                <a:latin typeface="+mj-lt"/>
              </a:rPr>
              <a:t> факультет</a:t>
            </a:r>
            <a:endParaRPr lang="ru-RU" sz="2625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908" y="6103450"/>
            <a:ext cx="2057400" cy="29908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350" dirty="0">
                <a:latin typeface="+mj-lt"/>
              </a:rPr>
              <a:t>УКРАЇНА 202</a:t>
            </a:r>
            <a:r>
              <a:rPr lang="uk-UA" altLang="ru-RU" sz="1350" dirty="0">
                <a:latin typeface="+mj-lt"/>
              </a:rPr>
              <a:t>3</a:t>
            </a:r>
            <a:endParaRPr lang="uk-UA" altLang="ru-RU" sz="1350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3230" y="1718310"/>
            <a:ext cx="8403590" cy="49593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625" b="1" dirty="0">
                <a:latin typeface="+mj-lt"/>
              </a:rPr>
              <a:t>СТРАТЕГІЧНЕ УПРАВЛІННЯ НАЦІОНАЛЬНОЮ БЕЗПЕКОЮ</a:t>
            </a:r>
            <a:endParaRPr lang="ru-RU" sz="2625" b="1" dirty="0">
              <a:latin typeface="+mj-lt"/>
            </a:endParaRPr>
          </a:p>
        </p:txBody>
      </p:sp>
      <p:sp>
        <p:nvSpPr>
          <p:cNvPr id="14" name="Объект 2"/>
          <p:cNvSpPr txBox="1"/>
          <p:nvPr/>
        </p:nvSpPr>
        <p:spPr>
          <a:xfrm>
            <a:off x="-180340" y="2827655"/>
            <a:ext cx="8317230" cy="601345"/>
          </a:xfrm>
          <a:prstGeom prst="rect">
            <a:avLst/>
          </a:prstGeom>
        </p:spPr>
        <p:txBody>
          <a:bodyPr lIns="51435" tIns="25718" rIns="51435" bIns="25718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65000"/>
              </a:lnSpc>
              <a:spcBef>
                <a:spcPts val="0"/>
              </a:spcBef>
              <a:buNone/>
              <a:defRPr/>
            </a:pPr>
            <a:r>
              <a:rPr lang="uk-UA" altLang="ru-RU" sz="2625" dirty="0">
                <a:latin typeface="+mj-lt"/>
              </a:rPr>
              <a:t>Череп Алла Василівна</a:t>
            </a:r>
            <a:endParaRPr lang="uk-UA" altLang="ru-RU" sz="2625" dirty="0">
              <a:latin typeface="+mj-lt"/>
            </a:endParaRPr>
          </a:p>
          <a:p>
            <a:pPr marL="0" indent="0" algn="r">
              <a:lnSpc>
                <a:spcPct val="65000"/>
              </a:lnSpc>
              <a:spcBef>
                <a:spcPts val="0"/>
              </a:spcBef>
              <a:buNone/>
              <a:defRPr/>
            </a:pPr>
            <a:r>
              <a:rPr lang="ru-RU" sz="2625" dirty="0">
                <a:latin typeface="+mj-lt"/>
              </a:rPr>
              <a:t>доктор </a:t>
            </a:r>
            <a:r>
              <a:rPr lang="ru-RU" sz="2625" dirty="0" err="1">
                <a:latin typeface="+mj-lt"/>
              </a:rPr>
              <a:t>економічних</a:t>
            </a:r>
            <a:r>
              <a:rPr lang="ru-RU" sz="2625" dirty="0">
                <a:latin typeface="+mj-lt"/>
              </a:rPr>
              <a:t> наук, </a:t>
            </a:r>
            <a:r>
              <a:rPr lang="uk-UA" altLang="ru-RU" sz="2625" dirty="0">
                <a:latin typeface="+mj-lt"/>
              </a:rPr>
              <a:t>професор</a:t>
            </a:r>
            <a:endParaRPr lang="uk-UA" altLang="ru-RU" sz="2625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6525" y="3612515"/>
            <a:ext cx="8143240" cy="1276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uk-UA" sz="18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Кафедра: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фінансів, банківської справи  та страхування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корпус,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ауд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114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uk-UA" sz="18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E-</a:t>
            </a:r>
            <a:r>
              <a:rPr lang="uk-UA" sz="1800" b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mail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cherep.av.znu@gmail.com</a:t>
            </a:r>
            <a:endParaRPr lang="en-US" sz="18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uk-UA" sz="18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Телефон: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(061) 228-76-24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uk-UA" sz="18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Інші засоби зв’язку: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Zoom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Moodle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6" t="46593" r="14025" b="19470"/>
          <a:stretch>
            <a:fillRect/>
          </a:stretch>
        </p:blipFill>
        <p:spPr bwMode="auto">
          <a:xfrm>
            <a:off x="5286772" y="4097369"/>
            <a:ext cx="3600400" cy="231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4000"/>
              <a:t>Пріоритети національних інтересів України</a:t>
            </a:r>
            <a:endParaRPr lang="ru-RU" altLang="ru-RU" sz="400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зміцнення політичної та соціальної стабільності в суспільстві</a:t>
            </a:r>
            <a:endParaRPr lang="ru-RU" altLang="ru-RU"/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забезпечення розвитку і функціонування української мови як державної в усіх сферах суспільного життя на всій території України, гарантування вільного розвитку, використання і захисту російської, інших мов національних меншин України</a:t>
            </a:r>
            <a:endParaRPr lang="ru-RU" alt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4000"/>
              <a:t>Пріоритети </a:t>
            </a:r>
            <a:br>
              <a:rPr lang="uk-UA" altLang="ru-RU" sz="4000"/>
            </a:br>
            <a:r>
              <a:rPr lang="uk-UA" altLang="ru-RU" sz="4000"/>
              <a:t>національних інтересів України</a:t>
            </a:r>
            <a:endParaRPr lang="ru-RU" altLang="ru-RU" sz="40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створення конкурентоспроможної, соціально орієнтованої ринкової економіки та забезпечення постійного зростання рівня життя і добробуту населення</a:t>
            </a:r>
            <a:endParaRPr lang="ru-RU" altLang="ru-RU"/>
          </a:p>
          <a:p>
            <a:pPr eaLnBrk="1" hangingPunct="1"/>
            <a:r>
              <a:rPr lang="ru-RU" altLang="ru-RU"/>
              <a:t>збереження та зміцнення науково-технологічного потенціалу, утвердження інноваційної моделі розвитку</a:t>
            </a:r>
            <a:endParaRPr lang="ru-RU" alt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4000"/>
              <a:t>Пріоритети національних інтересів України</a:t>
            </a:r>
            <a:endParaRPr lang="ru-RU" altLang="ru-RU" sz="400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z="2800"/>
              <a:t>забезпечення екологічно та техногенно безпечних умов життєдіяльності громадян і суспільства, збереження навколишнього природного середовища та раціональне використання природних ресурсів</a:t>
            </a:r>
            <a:endParaRPr lang="ru-RU" altLang="ru-RU" sz="2800"/>
          </a:p>
          <a:p>
            <a:pPr eaLnBrk="1" hangingPunct="1"/>
            <a:r>
              <a:rPr lang="ru-RU" altLang="ru-RU" sz="2800"/>
              <a:t>розвиток духовності, моральних засад, інтелектуального потенціалу Українського народу, зміцнення фізичного здоров’я нації, створення умов для розширеного відтворення населення</a:t>
            </a:r>
            <a:endParaRPr lang="ru-RU" altLang="ru-RU" sz="2800"/>
          </a:p>
          <a:p>
            <a:pPr eaLnBrk="1" hangingPunct="1"/>
            <a:endParaRPr lang="ru-RU" altLang="ru-RU" sz="2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4000"/>
              <a:t>Пріоритети національних інтересів України</a:t>
            </a:r>
            <a:endParaRPr lang="ru-RU" altLang="ru-RU" sz="400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інтеграція України в європейський політичний, економічний, правовий та безпековий простір; розвиток рівноправних взаємовигідних відносин з іншими державами світу в інтересах України</a:t>
            </a:r>
            <a:endParaRPr lang="ru-RU" altLang="ru-RU"/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4000" dirty="0"/>
              <a:t>Загрози в основних сферах національної безпеки</a:t>
            </a:r>
            <a:endParaRPr lang="ru-RU" altLang="ru-RU" sz="4000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uk-UA" altLang="ru-RU" sz="2800" dirty="0"/>
              <a:t>Основні сфери національної безпеки:</a:t>
            </a:r>
            <a:endParaRPr lang="uk-UA" altLang="ru-RU" sz="2800" dirty="0"/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uk-UA" altLang="ru-RU" sz="2800" dirty="0"/>
              <a:t>зовнішньополітична сфера</a:t>
            </a:r>
            <a:endParaRPr lang="uk-UA" altLang="ru-RU" sz="2800" dirty="0"/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uk-UA" altLang="ru-RU" sz="2800" dirty="0"/>
              <a:t>державна сфера</a:t>
            </a:r>
            <a:endParaRPr lang="uk-UA" altLang="ru-RU" sz="2800" dirty="0"/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uk-UA" altLang="ru-RU" sz="2800" dirty="0"/>
              <a:t>воєнна сфера і державний кордон</a:t>
            </a:r>
            <a:endParaRPr lang="uk-UA" altLang="ru-RU" sz="2800" dirty="0"/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uk-UA" altLang="ru-RU" sz="2800" dirty="0"/>
              <a:t>внутрішньополітична сфера</a:t>
            </a:r>
            <a:endParaRPr lang="uk-UA" altLang="ru-RU" sz="2800" dirty="0"/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uk-UA" altLang="ru-RU" sz="2800" dirty="0"/>
              <a:t>економічна сфера</a:t>
            </a:r>
            <a:endParaRPr lang="uk-UA" altLang="ru-RU" sz="2800" dirty="0"/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uk-UA" altLang="ru-RU" sz="2800" dirty="0"/>
              <a:t>соціально-гуманітарна сфера</a:t>
            </a:r>
            <a:endParaRPr lang="uk-UA" altLang="ru-RU" sz="2800" dirty="0"/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uk-UA" altLang="ru-RU" sz="2800" dirty="0"/>
              <a:t>науково-технологічна сфера</a:t>
            </a:r>
            <a:endParaRPr lang="uk-UA" altLang="ru-RU" sz="2800" dirty="0"/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uk-UA" altLang="ru-RU" sz="2800" dirty="0"/>
              <a:t>екологічна сфера</a:t>
            </a:r>
            <a:endParaRPr lang="uk-UA" altLang="ru-RU" sz="2800" dirty="0"/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uk-UA" altLang="ru-RU" sz="2800" dirty="0"/>
              <a:t>інформаційна сфера</a:t>
            </a:r>
            <a:endParaRPr lang="ru-RU" altLang="ru-RU" sz="2800" dirty="0"/>
          </a:p>
          <a:p>
            <a:pPr marL="0" indent="0" eaLnBrk="1" hangingPunct="1">
              <a:buFontTx/>
              <a:buNone/>
              <a:defRPr/>
            </a:pPr>
            <a:endParaRPr lang="ru-RU" alt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/>
              <a:t>Доктрини національної безпеки України</a:t>
            </a:r>
            <a:endParaRPr lang="ru-RU" altLang="ru-RU"/>
          </a:p>
        </p:txBody>
      </p:sp>
      <p:sp>
        <p:nvSpPr>
          <p:cNvPr id="7270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altLang="ru-RU"/>
              <a:t>Воєнні доктрини України (1994, 2004, 2012, 2015 рр.)</a:t>
            </a:r>
            <a:endParaRPr lang="uk-UA" altLang="ru-RU"/>
          </a:p>
          <a:p>
            <a:r>
              <a:rPr lang="uk-UA" altLang="ru-RU"/>
              <a:t>Доктрина інформаційної безпеки України (2009 р.)</a:t>
            </a:r>
            <a:endParaRPr lang="uk-UA" altLang="ru-RU"/>
          </a:p>
          <a:p>
            <a:r>
              <a:rPr lang="uk-UA" altLang="ru-RU"/>
              <a:t>Доктрина продовольчої безпеки України (проект 2013 р.)</a:t>
            </a:r>
            <a:endParaRPr lang="ru-RU" alt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142" y="265476"/>
            <a:ext cx="7818972" cy="41386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b="1" spc="-12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КОНТРОЛЬНІ ЗАХОДИ </a:t>
            </a:r>
            <a:endParaRPr lang="ru-RU" sz="2000" b="1" spc="-120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одержимое 7"/>
          <p:cNvSpPr>
            <a:spLocks noGrp="1"/>
          </p:cNvSpPr>
          <p:nvPr>
            <p:ph idx="1"/>
          </p:nvPr>
        </p:nvSpPr>
        <p:spPr>
          <a:xfrm>
            <a:off x="929493" y="935630"/>
            <a:ext cx="7818972" cy="498674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uk-UA" sz="2200" b="1" dirty="0"/>
              <a:t>Поточні контрольні заходи:</a:t>
            </a:r>
            <a:endParaRPr lang="uk-UA" sz="2200" b="1" dirty="0"/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uk-UA" sz="2200" i="1" dirty="0"/>
              <a:t>Основними контрольними заходами є тести та практичні завдання, які виконуються після опанування відповідної теми курсу. Всі поточні контрольні заходи та методичні рекомендації до їх виконання розташовані на платформі </a:t>
            </a:r>
            <a:r>
              <a:rPr lang="en-US" sz="2200" i="1" dirty="0"/>
              <a:t>Moodle. </a:t>
            </a:r>
            <a:endParaRPr lang="en-US" sz="2200" i="1" dirty="0"/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endParaRPr lang="uk-UA" sz="2200" b="1" dirty="0"/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uk-UA" sz="2200" b="1" dirty="0"/>
              <a:t>Підсумкові контрольні заходи:</a:t>
            </a:r>
            <a:endParaRPr lang="uk-UA" sz="2200" b="1" dirty="0"/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uk-UA" sz="2200" i="1" dirty="0"/>
              <a:t>Підсумковий контроль включає: виконання індивідуальної дослідницької роботи (ІДР). ІДР виконується у вигляді аналітичного дослідження, яке направлено на закріплення знань і умінь: виконання індивідуального завдання та його презентація (</a:t>
            </a:r>
            <a:r>
              <a:rPr lang="en-US" sz="2200" i="1" dirty="0"/>
              <a:t>Power Point, Prezi </a:t>
            </a:r>
            <a:r>
              <a:rPr lang="uk-UA" sz="2200" i="1" dirty="0"/>
              <a:t>чи </a:t>
            </a:r>
            <a:r>
              <a:rPr lang="en-US" sz="2200" i="1" dirty="0"/>
              <a:t>Keynote) </a:t>
            </a:r>
            <a:r>
              <a:rPr lang="uk-UA" sz="2200" i="1" dirty="0"/>
              <a:t>на основі використання сучасних мультимедійних засобів. Методичні рекомендації щодо її підготовки розміщені на платформі </a:t>
            </a:r>
            <a:r>
              <a:rPr lang="en-US" sz="2200" i="1" dirty="0"/>
              <a:t>Moodle. </a:t>
            </a:r>
            <a:endParaRPr lang="en-US" sz="2200" i="1" dirty="0"/>
          </a:p>
          <a:p>
            <a:pPr>
              <a:lnSpc>
                <a:spcPct val="70000"/>
              </a:lnSpc>
              <a:spcBef>
                <a:spcPts val="0"/>
              </a:spcBef>
            </a:pPr>
            <a:endParaRPr lang="uk-UA" sz="1800" dirty="0"/>
          </a:p>
        </p:txBody>
      </p:sp>
    </p:spTree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52536" y="908720"/>
            <a:ext cx="9289032" cy="6135982"/>
          </a:xfrm>
        </p:spPr>
        <p:txBody>
          <a:bodyPr>
            <a:noAutofit/>
          </a:bodyPr>
          <a:lstStyle/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Навчальні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підручники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посібники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:</a:t>
            </a:r>
            <a:endParaRPr kumimoji="0" lang="ru-RU" sz="1400" b="0" i="0" u="none" strike="noStrike" kern="1200" cap="none" spc="-4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1.	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Завгородня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С. П., Орел М. Г., Ситник Г. П.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Публічне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управління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адміністрування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у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сфері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національної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безпеки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(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системні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політичні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економічні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аспекти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): словник-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довідник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/ за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заг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ред. Д.В.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Неліпи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Є.О. Романенка, Г.П. Ситника,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Київ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Видавець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Кравченко Я.О., 2020. 380 с. </a:t>
            </a:r>
            <a:endParaRPr kumimoji="0" lang="ru-RU" sz="1400" b="0" i="0" u="none" strike="noStrike" kern="1200" cap="none" spc="-4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2.	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Криштанович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М. Ф.,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Пушак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Я. Я.,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Флейчук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М. І.,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Франчук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В. І.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Державна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політика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забезпечення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національної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безпеки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України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основні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напрямки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особливості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здійснення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монографія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Львів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Сполом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2020. 418 с.</a:t>
            </a:r>
            <a:endParaRPr kumimoji="0" lang="ru-RU" sz="1400" b="0" i="0" u="none" strike="noStrike" kern="1200" cap="none" spc="-4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3.	Ситник Г. П., Орел М. Г.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Основи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стратегічного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планування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національної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безпеки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навч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посіб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/ за ред. Г. П. Ситника.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Київ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Видавець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Кравченко Я. О., 2021. 224 с.</a:t>
            </a:r>
            <a:endParaRPr kumimoji="0" lang="ru-RU" sz="1400" b="0" i="0" u="none" strike="noStrike" kern="1200" cap="none" spc="-4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4.	Ситник Г. П., Орел М. Г.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Публічне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управління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у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сфері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національної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безпеки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підручник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Київ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Видавець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Кравченко Я. О., 2020. 360 с.</a:t>
            </a:r>
            <a:endParaRPr kumimoji="0" lang="ru-RU" sz="1400" b="0" i="0" u="none" strike="noStrike" kern="1200" cap="none" spc="-4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5.	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Hybrid Warfare : Security and Asymmetric Conflict in International Relations / edited by M. </a:t>
            </a:r>
            <a:r>
              <a:rPr kumimoji="0" lang="en-US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Weissmann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N. Nilsson, B. </a:t>
            </a:r>
            <a:r>
              <a:rPr kumimoji="0" lang="en-US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Palmertz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P. </a:t>
            </a:r>
            <a:r>
              <a:rPr kumimoji="0" lang="en-US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Thunholm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London : I.B. Tauris, 2021. 302 p. URL: http://ebooks.znu.edu.ua/files/Bibliobooks/Inshi69/0050779.pdf. </a:t>
            </a:r>
            <a:endParaRPr kumimoji="0" lang="en-US" sz="1400" b="0" i="0" u="none" strike="noStrike" kern="1200" cap="none" spc="-4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Презентації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лекцій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плани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практичних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занять,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методичні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вказівки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рекомендації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до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практичних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робіт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організації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самостійної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роботи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виконання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індивідуальних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завдань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розміщені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на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платформі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Moodle: 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  <a:hlinkClick r:id="rId1"/>
              </a:rPr>
              <a:t>https://moodle.znu.edu.ua/course/view.php?id=4388</a:t>
            </a:r>
            <a:endParaRPr kumimoji="0" lang="uk-UA" sz="1400" b="0" i="0" u="none" strike="noStrike" kern="1200" cap="none" spc="-4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endParaRPr kumimoji="0" lang="ru-RU" sz="1400" b="0" i="0" u="none" strike="noStrike" kern="1200" cap="none" spc="-4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Статті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в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наукових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виданнях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тези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конференцій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</a:t>
            </a:r>
            <a:endParaRPr kumimoji="0" lang="ru-RU" sz="1400" b="0" i="0" u="none" strike="noStrike" kern="1200" cap="none" spc="-4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1.	Антонов В. О.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Стратегія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національної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безпеки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України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в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сучасних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умовах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завдання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і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проблеми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реалізації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Правова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держава. 2021. Вип. 32. С. 202-211. 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URL : http://nbuv.gov.ua/UJRN/polit_2022_1_8.</a:t>
            </a:r>
            <a:endParaRPr kumimoji="0" lang="en-US" sz="1400" b="0" i="0" u="none" strike="noStrike" kern="1200" cap="none" spc="-4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2.	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Бобрицький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Л. В.,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Мейко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О. В.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Стратегічні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пріоритети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національної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безпеки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в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умовах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загострення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військово-політичної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обстановки.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та держава.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Серія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Державне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управління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2020. Вип. 3. С. 13-17. 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URL: http://nbuv.gov.ua/UJRN/eddu_2020_3_4.</a:t>
            </a:r>
            <a:endParaRPr kumimoji="0" lang="en-US" sz="1400" b="0" i="0" u="none" strike="noStrike" kern="1200" cap="none" spc="-4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3.	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Гельман В. М.,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Мячева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К.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Особливості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зовнішньої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трудової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міграції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населення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україни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Вектори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розвитку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науки і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бізнесу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в глобальному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середовищі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тренди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перспективи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матеріали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Національної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наук.-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практ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конф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(м.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Тернопіль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7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листоп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., 2019 р.). 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Тернопіль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: ФОП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Осадца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Ю. В.,  2019.  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C. 55-56.</a:t>
            </a:r>
            <a:endParaRPr kumimoji="0" lang="en-US" sz="1400" b="0" i="0" u="none" strike="noStrike" kern="1200" cap="none" spc="-4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4.	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Гельман В. М.,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Савчина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А.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Особливості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сучасних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міжнародних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економічних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відносин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Актуальні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проблеми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управління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соціально-економічними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системами: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матеріали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IV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Міжнар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наук.-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практ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інтернет-конф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 (м.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Луцьк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6 груд. 2019 р.).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Луцьк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: РВВ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Луцького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НТУ,  2019.  Т. 1 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C. 41-43.</a:t>
            </a:r>
            <a:endParaRPr kumimoji="0" lang="en-US" sz="1400" b="0" i="0" u="none" strike="noStrike" kern="1200" cap="none" spc="-4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5.	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Охріменко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І. В., Вдовенко Н. М., Овчаренко Є. І., Гнатенко І. А.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Інновації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в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системі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стратегічного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управління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безпекою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національної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в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умовах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ризиків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невизначеності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глобалізації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та держава. 2021. Вип. 8. С. 4-9. </a:t>
            </a:r>
            <a:endParaRPr kumimoji="0" lang="ru-RU" sz="1400" b="0" i="0" u="none" strike="noStrike" kern="1200" cap="none" spc="-4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6.	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Скоробогата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Л. В.,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Родіонова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І. В.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Розробка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стратегії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кластеризації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соціально-економічних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систем в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контексті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національної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безпеки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України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Вісник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Хмельницького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національного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університету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Економічні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науки. 2020. Вип. 6. С. 150-153. 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URL : http://nbuv.gov.ua/UJRN/Vchnu_ekon_2020_6_26.</a:t>
            </a:r>
            <a:endParaRPr kumimoji="0" lang="en-US" sz="1400" b="0" i="0" u="none" strike="noStrike" kern="1200" cap="none" spc="-4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7.	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Стратегія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забезпечення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державної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безпеки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Указ Президента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України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від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16.02.2022 р. № 56/2022.  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URL : https://www.president.gov.ua/documents/562022-41377.</a:t>
            </a:r>
            <a:endParaRPr kumimoji="0" lang="en-US" sz="1400" b="0" i="0" u="none" strike="noStrike" kern="1200" cap="none" spc="-4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endParaRPr kumimoji="0" lang="en-US" sz="1400" b="0" i="0" u="none" strike="noStrike" kern="1200" cap="none" spc="-4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Заголовок 1"/>
          <p:cNvSpPr txBox="1"/>
          <p:nvPr/>
        </p:nvSpPr>
        <p:spPr>
          <a:xfrm>
            <a:off x="377534" y="281710"/>
            <a:ext cx="8388932" cy="2982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 ДЖЕРЕЛА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524" y="1018727"/>
            <a:ext cx="8568951" cy="3834396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РОЗКЛАД КУРСУ ЗА ТЕМАМИ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 Light" panose="020F0302020204030204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uk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Філософські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аспекти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безпеки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Методологічні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організаційно-правові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засади державного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національної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безпеки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uk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Концептуальні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інституційні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засади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державної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політики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національної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безпеки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uk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Підходи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технології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реагування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загрози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національній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безпеці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uk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Стратегічне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національної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безпеки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uk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Механізм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антикризового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національної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безпеки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воєнній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uk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Концептуальні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засади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планування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національної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безпеки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Організаційно-правові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засади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планування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національної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безпеки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Заголовок 1"/>
          <p:cNvSpPr txBox="1"/>
          <p:nvPr/>
        </p:nvSpPr>
        <p:spPr>
          <a:xfrm>
            <a:off x="443437" y="153939"/>
            <a:ext cx="8257124" cy="416011"/>
          </a:xfrm>
          <a:prstGeom prst="rect">
            <a:avLst/>
          </a:prstGeom>
          <a:solidFill>
            <a:srgbClr val="CCECFF"/>
          </a:solidFill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uk-UA" sz="1800" cap="all" dirty="0"/>
              <a:t>Навчальна дисципліна</a:t>
            </a:r>
            <a:r>
              <a:rPr lang="uk-UA" sz="1800" dirty="0"/>
              <a:t>: </a:t>
            </a:r>
            <a:r>
              <a:rPr lang="ru-RU" sz="1800" dirty="0"/>
              <a:t>СТРАТЕГІЧНЕ УПРАВЛІННЯ НАЦІОНАЛЬНОЮ БЕЗПЕКОЮ</a:t>
            </a:r>
            <a:endParaRPr lang="en-US" sz="1800" dirty="0"/>
          </a:p>
        </p:txBody>
      </p:sp>
      <p:sp>
        <p:nvSpPr>
          <p:cNvPr id="6" name="Содержимое 7"/>
          <p:cNvSpPr txBox="1"/>
          <p:nvPr/>
        </p:nvSpPr>
        <p:spPr>
          <a:xfrm>
            <a:off x="755576" y="5281916"/>
            <a:ext cx="7902706" cy="988820"/>
          </a:xfrm>
          <a:prstGeom prst="rect">
            <a:avLst/>
          </a:prstGeom>
          <a:solidFill>
            <a:srgbClr val="CCECFF"/>
          </a:solidFill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  <a:spcBef>
                <a:spcPts val="0"/>
              </a:spcBef>
            </a:pPr>
            <a:r>
              <a:rPr lang="uk-UA" sz="1800" dirty="0"/>
              <a:t>На заняттях успішно реалізуються принципи та методи </a:t>
            </a:r>
            <a:r>
              <a:rPr lang="uk-UA" sz="1800" dirty="0" err="1"/>
              <a:t>контексного</a:t>
            </a:r>
            <a:r>
              <a:rPr lang="uk-UA" sz="1800" dirty="0"/>
              <a:t>, інтерактивного  та проблемного навчання;</a:t>
            </a:r>
            <a:endParaRPr lang="uk-UA" sz="1800" dirty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  <a:spcBef>
                <a:spcPts val="0"/>
              </a:spcBef>
            </a:pPr>
            <a:r>
              <a:rPr lang="uk-UA" sz="1800" dirty="0"/>
              <a:t>Застосовуються ігрові, інтегровані, мультимедійні, мережеві навчальні технології;</a:t>
            </a:r>
            <a:endParaRPr lang="uk-UA" sz="1800" dirty="0"/>
          </a:p>
          <a:p>
            <a:pPr>
              <a:lnSpc>
                <a:spcPct val="70000"/>
              </a:lnSpc>
              <a:spcBef>
                <a:spcPts val="0"/>
              </a:spcBef>
            </a:pPr>
            <a:r>
              <a:rPr lang="uk-UA" sz="1800" dirty="0"/>
              <a:t>Використовуються форми навчання: лекція, лекція-тренінг, семінар</a:t>
            </a:r>
            <a:endParaRPr lang="uk-UA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942" y="0"/>
            <a:ext cx="8948057" cy="1097001"/>
          </a:xfrm>
        </p:spPr>
        <p:txBody>
          <a:bodyPr>
            <a:noAutofit/>
          </a:bodyPr>
          <a:lstStyle/>
          <a:p>
            <a:pPr algn="ctr"/>
            <a:r>
              <a:rPr lang="uk-UA" sz="2400" i="1" dirty="0"/>
              <a:t>При викладанні дисципліни використовуються інноваційні технології </a:t>
            </a:r>
            <a:r>
              <a:rPr lang="uk-UA" sz="2400" i="1" dirty="0" err="1"/>
              <a:t>когерентно</a:t>
            </a:r>
            <a:r>
              <a:rPr lang="uk-UA" sz="2400" i="1" dirty="0"/>
              <a:t> з розвитком у студентів критичного мислення</a:t>
            </a:r>
            <a:endParaRPr lang="ru-RU" sz="24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2069" y="1087120"/>
          <a:ext cx="8306344" cy="5770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15364" name="AutoShape 4" descr="Що таке критичне мислення і для чого воно потрібне? – критичне мисленн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5366" name="AutoShape 6" descr="Що таке критичне мислення і для чого воно потрібне? – критичне мисленн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pic>
        <p:nvPicPr>
          <p:cNvPr id="15368" name="Picture 8" descr="Що таке критичне мислення?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5429" y="925286"/>
            <a:ext cx="2795161" cy="1807028"/>
          </a:xfrm>
          <a:prstGeom prst="rect">
            <a:avLst/>
          </a:prstGeom>
          <a:noFill/>
        </p:spPr>
      </p:pic>
      <p:pic>
        <p:nvPicPr>
          <p:cNvPr id="15370" name="Picture 10" descr="https://sites.google.com/site/fdcyhvbjhsddf/_/rsrc/1431555407391/home/images%20%284%29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77345" y="1065571"/>
            <a:ext cx="2858861" cy="1807028"/>
          </a:xfrm>
          <a:prstGeom prst="rect">
            <a:avLst/>
          </a:prstGeom>
          <a:noFill/>
        </p:spPr>
      </p:pic>
      <p:pic>
        <p:nvPicPr>
          <p:cNvPr id="15374" name="Picture 14" descr="https://inkluzia.com.ua/content/uploads/images/03%282%29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41376" y="4887686"/>
            <a:ext cx="2468630" cy="1632856"/>
          </a:xfrm>
          <a:prstGeom prst="rect">
            <a:avLst/>
          </a:prstGeom>
          <a:noFill/>
        </p:spPr>
      </p:pic>
      <p:pic>
        <p:nvPicPr>
          <p:cNvPr id="15378" name="Picture 18" descr="Презентація “Розробка партнерських проектів” для конкурсу міні-грантів |  Громадський Простір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508104" y="4952519"/>
            <a:ext cx="2616086" cy="16367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4000" b="1"/>
              <a:t>Складові елементи поняття «національна безпека»</a:t>
            </a:r>
            <a:endParaRPr lang="ru-RU" altLang="ru-RU" sz="4000" b="1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uk-UA" altLang="ru-RU" sz="2400"/>
              <a:t>поняття “небезпека”</a:t>
            </a:r>
            <a:endParaRPr lang="uk-UA" altLang="ru-RU" sz="2400"/>
          </a:p>
          <a:p>
            <a:pPr marL="609600" indent="-609600" eaLnBrk="1" hangingPunct="1">
              <a:lnSpc>
                <a:spcPct val="90000"/>
              </a:lnSpc>
            </a:pPr>
            <a:r>
              <a:rPr lang="uk-UA" altLang="ru-RU" sz="2400"/>
              <a:t>поняття  “загроза”</a:t>
            </a:r>
            <a:endParaRPr lang="uk-UA" altLang="ru-RU" sz="2400"/>
          </a:p>
          <a:p>
            <a:pPr marL="609600" indent="-609600" eaLnBrk="1" hangingPunct="1">
              <a:lnSpc>
                <a:spcPct val="90000"/>
              </a:lnSpc>
            </a:pPr>
            <a:r>
              <a:rPr lang="uk-UA" altLang="ru-RU" sz="2400"/>
              <a:t>поняття “національні інтереси”</a:t>
            </a:r>
            <a:endParaRPr lang="uk-UA" altLang="ru-RU" sz="2400"/>
          </a:p>
          <a:p>
            <a:pPr marL="609600" indent="-609600" eaLnBrk="1" hangingPunct="1">
              <a:lnSpc>
                <a:spcPct val="90000"/>
              </a:lnSpc>
            </a:pPr>
            <a:r>
              <a:rPr lang="uk-UA" altLang="ru-RU" sz="2400"/>
              <a:t>об’єкти національної безпеки</a:t>
            </a:r>
            <a:endParaRPr lang="uk-UA" altLang="ru-RU" sz="2400"/>
          </a:p>
          <a:p>
            <a:pPr marL="609600" indent="-609600" eaLnBrk="1" hangingPunct="1">
              <a:lnSpc>
                <a:spcPct val="90000"/>
              </a:lnSpc>
            </a:pPr>
            <a:r>
              <a:rPr lang="uk-UA" altLang="ru-RU" sz="2400"/>
              <a:t>суб’єкти забезпечення національної безпеки</a:t>
            </a:r>
            <a:endParaRPr lang="uk-UA" altLang="ru-RU" sz="2400"/>
          </a:p>
          <a:p>
            <a:pPr marL="609600" indent="-609600" eaLnBrk="1" hangingPunct="1">
              <a:lnSpc>
                <a:spcPct val="90000"/>
              </a:lnSpc>
            </a:pPr>
            <a:r>
              <a:rPr lang="uk-UA" altLang="ru-RU" sz="2400"/>
              <a:t>принципи національної безпеки</a:t>
            </a:r>
            <a:endParaRPr lang="uk-UA" altLang="ru-RU" sz="2400"/>
          </a:p>
          <a:p>
            <a:pPr marL="609600" indent="-609600" eaLnBrk="1" hangingPunct="1">
              <a:lnSpc>
                <a:spcPct val="90000"/>
              </a:lnSpc>
            </a:pPr>
            <a:r>
              <a:rPr lang="uk-UA" altLang="ru-RU" sz="2400"/>
              <a:t>функції системи національної безпеки</a:t>
            </a:r>
            <a:endParaRPr lang="uk-UA" altLang="ru-RU" sz="2400"/>
          </a:p>
          <a:p>
            <a:pPr marL="609600" indent="-609600" eaLnBrk="1" hangingPunct="1">
              <a:lnSpc>
                <a:spcPct val="90000"/>
              </a:lnSpc>
            </a:pPr>
            <a:r>
              <a:rPr lang="uk-UA" altLang="ru-RU" sz="2400"/>
              <a:t>риси національної безпеки</a:t>
            </a:r>
            <a:endParaRPr lang="uk-UA" altLang="ru-RU" sz="2400"/>
          </a:p>
          <a:p>
            <a:pPr marL="609600" indent="-609600" eaLnBrk="1" hangingPunct="1">
              <a:lnSpc>
                <a:spcPct val="90000"/>
              </a:lnSpc>
            </a:pPr>
            <a:r>
              <a:rPr lang="uk-UA" altLang="ru-RU" sz="2400"/>
              <a:t>фактори забезпечення національної безпеки</a:t>
            </a:r>
            <a:endParaRPr lang="uk-UA" altLang="ru-RU" sz="2400"/>
          </a:p>
          <a:p>
            <a:pPr marL="609600" indent="-609600" eaLnBrk="1" hangingPunct="1">
              <a:lnSpc>
                <a:spcPct val="90000"/>
              </a:lnSpc>
            </a:pPr>
            <a:r>
              <a:rPr lang="uk-UA" altLang="ru-RU" sz="2400"/>
              <a:t>форми, методи і засоби забезпечення національної безпеки</a:t>
            </a:r>
            <a:endParaRPr lang="ru-RU" altLang="ru-RU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b="1"/>
              <a:t>Класифікація небезпек</a:t>
            </a:r>
            <a:endParaRPr lang="ru-RU" altLang="ru-RU" b="1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uk-UA" altLang="ru-RU" b="1"/>
              <a:t>глобальні</a:t>
            </a:r>
            <a:endParaRPr lang="uk-UA" altLang="ru-RU" b="1"/>
          </a:p>
          <a:p>
            <a:pPr algn="ctr" eaLnBrk="1" hangingPunct="1"/>
            <a:r>
              <a:rPr lang="uk-UA" altLang="ru-RU" b="1"/>
              <a:t>регіональні</a:t>
            </a:r>
            <a:endParaRPr lang="uk-UA" altLang="ru-RU" b="1"/>
          </a:p>
          <a:p>
            <a:pPr algn="ctr" eaLnBrk="1" hangingPunct="1"/>
            <a:r>
              <a:rPr lang="uk-UA" altLang="ru-RU" b="1"/>
              <a:t>національні</a:t>
            </a:r>
            <a:endParaRPr lang="uk-UA" altLang="ru-RU" b="1"/>
          </a:p>
          <a:p>
            <a:pPr algn="ctr" eaLnBrk="1" hangingPunct="1"/>
            <a:r>
              <a:rPr lang="uk-UA" altLang="ru-RU" b="1"/>
              <a:t>локальні </a:t>
            </a:r>
            <a:endParaRPr lang="uk-UA" altLang="ru-RU" b="1"/>
          </a:p>
          <a:p>
            <a:pPr algn="ctr" eaLnBrk="1" hangingPunct="1"/>
            <a:r>
              <a:rPr lang="uk-UA" altLang="ru-RU" b="1"/>
              <a:t>поодинокі </a:t>
            </a:r>
            <a:endParaRPr lang="ru-RU" altLang="ru-RU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b="1"/>
              <a:t>Два типи безпеки</a:t>
            </a:r>
            <a:endParaRPr lang="ru-RU" altLang="ru-RU" b="1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altLang="ru-RU" b="1"/>
              <a:t>гіпотетична відсутність небезпеки</a:t>
            </a:r>
            <a:r>
              <a:rPr lang="uk-UA" altLang="ru-RU"/>
              <a:t>, тобто можливості будь-яких потрясінь, катаклізмів, загроз для окремої людини, соціуму чи держави в цілому</a:t>
            </a:r>
            <a:r>
              <a:rPr lang="ru-RU" altLang="ru-RU"/>
              <a:t> </a:t>
            </a:r>
            <a:endParaRPr lang="ru-RU" altLang="ru-RU"/>
          </a:p>
          <a:p>
            <a:pPr eaLnBrk="1" hangingPunct="1"/>
            <a:r>
              <a:rPr lang="uk-UA" altLang="ru-RU" b="1"/>
              <a:t>реальна захищеність від небезпек</a:t>
            </a:r>
            <a:r>
              <a:rPr lang="uk-UA" altLang="ru-RU"/>
              <a:t>, здатність надійно протистояти їм у разі виникнення</a:t>
            </a:r>
            <a:r>
              <a:rPr lang="ru-RU" altLang="ru-RU"/>
              <a:t> </a:t>
            </a:r>
            <a:endParaRPr lang="ru-RU" alt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4000" b="1"/>
              <a:t>Головна задача національної безпеки</a:t>
            </a:r>
            <a:endParaRPr lang="ru-RU" altLang="ru-RU" sz="4000" b="1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uk-UA" altLang="ru-RU"/>
          </a:p>
          <a:p>
            <a:pPr eaLnBrk="1" hangingPunct="1"/>
            <a:endParaRPr lang="uk-UA" altLang="ru-RU"/>
          </a:p>
          <a:p>
            <a:pPr algn="ctr" eaLnBrk="1" hangingPunct="1"/>
            <a:r>
              <a:rPr lang="uk-UA" altLang="ru-RU" sz="3600" b="1"/>
              <a:t>захист національних інтересів</a:t>
            </a:r>
            <a:endParaRPr lang="ru-RU" altLang="ru-RU" sz="3600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b="1"/>
              <a:t>Національні інтереси</a:t>
            </a:r>
            <a:endParaRPr lang="ru-RU" altLang="ru-RU" b="1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b="1"/>
              <a:t>Національні інтереси — життєво важливі матеріальні, інтелектуальні і духовні цінності українського народу як носія суверенітету і єдиного джерела влади в Україні, визначальні потреби суспільства і держави, реалізація яких гарантує державний суверенітет України та її прогресивний розвиток </a:t>
            </a:r>
            <a:endParaRPr lang="ru-RU" altLang="ru-RU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/>
              <a:t>Пріоритети національних інтересів  України </a:t>
            </a:r>
            <a:endParaRPr lang="ru-RU" altLang="ru-RU" sz="40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гарантування конституційних прав і свобод людини і громадянина</a:t>
            </a:r>
            <a:endParaRPr lang="ru-RU" altLang="ru-RU"/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розвиток громадянського суспільства, його демократичних інститутів</a:t>
            </a:r>
            <a:endParaRPr lang="ru-RU" altLang="ru-RU"/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захист державного суверенітету, територіальної цілісності та недоторканності державних кордонів, недопущення втручання у внутрішні справи України</a:t>
            </a:r>
            <a:endParaRPr lang="ru-RU" alt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8275</Words>
  <Application>WPS Presentation</Application>
  <PresentationFormat>Экран (4:3)</PresentationFormat>
  <Paragraphs>147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9" baseType="lpstr">
      <vt:lpstr>Arial</vt:lpstr>
      <vt:lpstr>SimSun</vt:lpstr>
      <vt:lpstr>Wingdings</vt:lpstr>
      <vt:lpstr>Calibri Light</vt:lpstr>
      <vt:lpstr>Times New Roman</vt:lpstr>
      <vt:lpstr>MS Mincho</vt:lpstr>
      <vt:lpstr>Yu Gothic UI</vt:lpstr>
      <vt:lpstr>Calibri</vt:lpstr>
      <vt:lpstr>Calibri Light</vt:lpstr>
      <vt:lpstr>Microsoft YaHei</vt:lpstr>
      <vt:lpstr>Arial Unicode MS</vt:lpstr>
      <vt:lpstr>Тема Office</vt:lpstr>
      <vt:lpstr>PowerPoint 演示文稿</vt:lpstr>
      <vt:lpstr>PowerPoint 演示文稿</vt:lpstr>
      <vt:lpstr>При викладанні дисципліни використовуються інноваційні технології когерентно з розвитком у студентів критичного мислення</vt:lpstr>
      <vt:lpstr>Складові елементи поняття «національна безпека»</vt:lpstr>
      <vt:lpstr>Класифікація небезпек</vt:lpstr>
      <vt:lpstr>Два типи безпеки</vt:lpstr>
      <vt:lpstr>Головна задача національної безпеки</vt:lpstr>
      <vt:lpstr>Національні інтереси</vt:lpstr>
      <vt:lpstr>Пріоритети національних інтересів  України (10)</vt:lpstr>
      <vt:lpstr>Пріоритети національних інтересів України</vt:lpstr>
      <vt:lpstr>Пріоритети  національних інтересів України</vt:lpstr>
      <vt:lpstr>Пріоритети національних інтересів України</vt:lpstr>
      <vt:lpstr>Пріоритети національних інтересів України</vt:lpstr>
      <vt:lpstr>Загрози в основних сферах національної безпеки</vt:lpstr>
      <vt:lpstr>Доктрини національної безпеки України</vt:lpstr>
      <vt:lpstr>КОНТРОЛЬНІ ЗАХОДИ </vt:lpstr>
      <vt:lpstr>PowerPoint 演示文稿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Анализ, отчётность и аудит в сфере труда</dc:title>
  <dc:creator>7</dc:creator>
  <cp:lastModifiedBy>Валентина Николаевна</cp:lastModifiedBy>
  <cp:revision>51</cp:revision>
  <dcterms:created xsi:type="dcterms:W3CDTF">2015-12-24T11:49:00Z</dcterms:created>
  <dcterms:modified xsi:type="dcterms:W3CDTF">2024-02-07T07:34:40Z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0B2F4CB701C246DDBE0B71131E649C0A_13</vt:lpwstr>
  </property>
  <property fmtid="{D5CDD505-2E9C-101B-9397-08002B2CF9AE}" pid="3" name="KSOProductBuildVer">
    <vt:lpwstr>1049-12.2.0.13431</vt:lpwstr>
  </property>
</Properties>
</file>