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ina\Desktop\&#1053;&#1086;&#1074;&#1080;&#1081;%20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9222319432314E-2"/>
          <c:y val="7.2952418885928932E-2"/>
          <c:w val="0.85775444736074657"/>
          <c:h val="0.77146756546092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rgbClr val="FF0000"/>
                        </a:solidFill>
                        <a:latin typeface="Ermilov" pitchFamily="50" charset="-52"/>
                      </a:rPr>
                      <a:t>6</a:t>
                    </a:r>
                    <a:endParaRPr lang="en-US" baseline="0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Ermilov" pitchFamily="50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Аркуш1!$A$2:$A$8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12</c:v>
                </c:pt>
                <c:pt idx="1">
                  <c:v>0</c:v>
                </c:pt>
                <c:pt idx="2">
                  <c:v>3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99680"/>
        <c:axId val="134864896"/>
      </c:barChart>
      <c:catAx>
        <c:axId val="1745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000" cap="small" baseline="0"/>
            </a:pPr>
            <a:endParaRPr lang="ru-RU"/>
          </a:p>
        </c:txPr>
        <c:crossAx val="134864896"/>
        <c:crosses val="autoZero"/>
        <c:auto val="1"/>
        <c:lblAlgn val="ctr"/>
        <c:lblOffset val="100"/>
        <c:noMultiLvlLbl val="0"/>
      </c:catAx>
      <c:valAx>
        <c:axId val="134864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459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Лист1!$C$6:$C$30</c:f>
              <c:strCache>
                <c:ptCount val="25"/>
                <c:pt idx="0">
                  <c:v>Вінницька </c:v>
                </c:pt>
                <c:pt idx="1">
                  <c:v>Волинська </c:v>
                </c:pt>
                <c:pt idx="2">
                  <c:v>Дніпропетровська</c:v>
                </c:pt>
                <c:pt idx="3">
                  <c:v>Донецька</c:v>
                </c:pt>
                <c:pt idx="4">
                  <c:v>Житомирська </c:v>
                </c:pt>
                <c:pt idx="5">
                  <c:v>Закарпатська </c:v>
                </c:pt>
                <c:pt idx="6">
                  <c:v>Запорізька </c:v>
                </c:pt>
                <c:pt idx="7">
                  <c:v>Івано-Франківська </c:v>
                </c:pt>
                <c:pt idx="8">
                  <c:v>Київська </c:v>
                </c:pt>
                <c:pt idx="9">
                  <c:v>Кіровоградська </c:v>
                </c:pt>
                <c:pt idx="10">
                  <c:v>Луганська</c:v>
                </c:pt>
                <c:pt idx="11">
                  <c:v>Львівська</c:v>
                </c:pt>
                <c:pt idx="12">
                  <c:v>Миколаївська </c:v>
                </c:pt>
                <c:pt idx="13">
                  <c:v>Одеська</c:v>
                </c:pt>
                <c:pt idx="14">
                  <c:v>Полтавська</c:v>
                </c:pt>
                <c:pt idx="15">
                  <c:v>Рівненська</c:v>
                </c:pt>
                <c:pt idx="16">
                  <c:v>Сумська</c:v>
                </c:pt>
                <c:pt idx="17">
                  <c:v>Тернопільська</c:v>
                </c:pt>
                <c:pt idx="18">
                  <c:v>Харківська</c:v>
                </c:pt>
                <c:pt idx="19">
                  <c:v>Херсонська</c:v>
                </c:pt>
                <c:pt idx="20">
                  <c:v>Хмельницька</c:v>
                </c:pt>
                <c:pt idx="21">
                  <c:v>Черкаська</c:v>
                </c:pt>
                <c:pt idx="22">
                  <c:v>Чернівецька</c:v>
                </c:pt>
                <c:pt idx="23">
                  <c:v>Чернігівська</c:v>
                </c:pt>
                <c:pt idx="24">
                  <c:v>м. Київ</c:v>
                </c:pt>
              </c:strCache>
            </c:strRef>
          </c:cat>
          <c:val>
            <c:numRef>
              <c:f>Лист1!$D$6:$D$30</c:f>
              <c:numCache>
                <c:formatCode>General</c:formatCode>
                <c:ptCount val="2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  <c:pt idx="11">
                  <c:v>7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524928"/>
        <c:axId val="165466624"/>
      </c:barChart>
      <c:catAx>
        <c:axId val="134524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466624"/>
        <c:crosses val="autoZero"/>
        <c:auto val="1"/>
        <c:lblAlgn val="ctr"/>
        <c:lblOffset val="100"/>
        <c:noMultiLvlLbl val="0"/>
      </c:catAx>
      <c:valAx>
        <c:axId val="16546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52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Лекція</a:t>
            </a:r>
            <a:r>
              <a:rPr lang="ru-RU" b="1" dirty="0"/>
              <a:t> 4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індустріальних</a:t>
            </a:r>
            <a:r>
              <a:rPr lang="ru-RU" b="1" dirty="0"/>
              <a:t> </a:t>
            </a:r>
            <a:r>
              <a:rPr lang="ru-RU" b="1" dirty="0" err="1"/>
              <a:t>парків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404592"/>
          </a:xfrm>
        </p:spPr>
        <p:txBody>
          <a:bodyPr/>
          <a:lstStyle/>
          <a:p>
            <a:r>
              <a:rPr lang="ru-RU" sz="3200" dirty="0" smtClean="0"/>
              <a:t>1</a:t>
            </a:r>
            <a:r>
              <a:rPr lang="ru-RU" sz="3200" dirty="0"/>
              <a:t>. Мережа </a:t>
            </a:r>
            <a:r>
              <a:rPr lang="ru-RU" sz="3200" dirty="0" err="1"/>
              <a:t>індустріальних</a:t>
            </a:r>
            <a:r>
              <a:rPr lang="ru-RU" sz="3200" dirty="0"/>
              <a:t> </a:t>
            </a:r>
            <a:r>
              <a:rPr lang="ru-RU" sz="3200" dirty="0" err="1"/>
              <a:t>парків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endParaRPr lang="ru-RU" sz="3200" dirty="0"/>
          </a:p>
          <a:p>
            <a:r>
              <a:rPr lang="ru-RU" sz="3200" dirty="0"/>
              <a:t>2. </a:t>
            </a:r>
            <a:r>
              <a:rPr lang="ru-RU" sz="3200" dirty="0" err="1"/>
              <a:t>Законодавче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ІП в </a:t>
            </a:r>
            <a:r>
              <a:rPr lang="ru-RU" sz="3200" dirty="0" err="1" smtClean="0"/>
              <a:t>Україні</a:t>
            </a:r>
            <a:endParaRPr lang="ru-RU" sz="3200" dirty="0"/>
          </a:p>
          <a:p>
            <a:r>
              <a:rPr lang="ru-RU" sz="3200" dirty="0"/>
              <a:t>3. </a:t>
            </a:r>
            <a:r>
              <a:rPr lang="ru-RU" sz="3200" dirty="0" err="1" smtClean="0"/>
              <a:t>Проблеми</a:t>
            </a:r>
            <a:r>
              <a:rPr lang="ru-RU" sz="3200" dirty="0" smtClean="0"/>
              <a:t> </a:t>
            </a:r>
            <a:r>
              <a:rPr lang="ru-RU" sz="3200" dirty="0" err="1"/>
              <a:t>функціонування</a:t>
            </a:r>
            <a:r>
              <a:rPr lang="ru-RU" sz="3200" dirty="0"/>
              <a:t> </a:t>
            </a:r>
            <a:r>
              <a:rPr lang="ru-RU" sz="3200" dirty="0" err="1"/>
              <a:t>індустріальних</a:t>
            </a:r>
            <a:r>
              <a:rPr lang="ru-RU" sz="3200" dirty="0"/>
              <a:t> </a:t>
            </a:r>
            <a:r>
              <a:rPr lang="ru-RU" sz="3200" dirty="0" err="1"/>
              <a:t>парків</a:t>
            </a:r>
            <a:r>
              <a:rPr lang="ru-RU" sz="3200" dirty="0"/>
              <a:t> в </a:t>
            </a:r>
            <a:r>
              <a:rPr lang="ru-RU" sz="3200" dirty="0" err="1" smtClean="0"/>
              <a:t>Україні</a:t>
            </a:r>
            <a:r>
              <a:rPr lang="uk-UA" sz="3200" dirty="0"/>
              <a:t> 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61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Стратегія </a:t>
            </a:r>
            <a:r>
              <a:rPr lang="uk-UA" sz="2800" dirty="0"/>
              <a:t>розвитку індустріальних парків на період до 2030 року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59"/>
          </a:xfrm>
        </p:spPr>
        <p:txBody>
          <a:bodyPr>
            <a:normAutofit fontScale="77500" lnSpcReduction="20000"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uk-UA" dirty="0"/>
              <a:t>створено, включено до Реєстру та функціонують не менше</a:t>
            </a:r>
            <a:r>
              <a:rPr lang="uk-UA" dirty="0" smtClean="0"/>
              <a:t>: </a:t>
            </a:r>
            <a:r>
              <a:rPr lang="ru-RU" dirty="0" smtClean="0"/>
              <a:t>30 </a:t>
            </a:r>
            <a:r>
              <a:rPr lang="ru-RU" dirty="0" err="1"/>
              <a:t>індустріальних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, в кожному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5 </a:t>
            </a:r>
            <a:r>
              <a:rPr lang="ru-RU" dirty="0" err="1"/>
              <a:t>індустріальних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 у 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; 5 </a:t>
            </a:r>
            <a:r>
              <a:rPr lang="ru-RU" dirty="0" err="1"/>
              <a:t>індустріальних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матимуть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 </a:t>
            </a:r>
            <a:r>
              <a:rPr lang="ru-RU" dirty="0" err="1"/>
              <a:t>учасників</a:t>
            </a:r>
            <a:r>
              <a:rPr lang="ru-RU" dirty="0"/>
              <a:t>,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еко-індустріального</a:t>
            </a:r>
            <a:r>
              <a:rPr lang="ru-RU" dirty="0"/>
              <a:t> парку;</a:t>
            </a:r>
          </a:p>
          <a:p>
            <a:pPr marL="571500" lvl="0" indent="-457200">
              <a:buFont typeface="+mj-lt"/>
              <a:buAutoNum type="arabicPeriod"/>
            </a:pPr>
            <a:r>
              <a:rPr lang="uk-UA" dirty="0"/>
              <a:t>в індустріальних парках створено не менше одного наукового парку, реалізуються проекти наукових парків;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uk-UA" dirty="0"/>
              <a:t>профінансовано проекти створення інфраструктури індустріальних парків та їх облаштування з державного бюджету в обсязі не менше 16,0 млрд гривень;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uk-UA" dirty="0"/>
              <a:t>залучено інвестиції в межах індустріальних парків в обсязі не менше 8,0 млрд доларів США;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uk-UA" dirty="0"/>
              <a:t>розвиток промислових територій здійснюється переважно шляхом планування та створення індустріальних парків, як на територіях, вільних від забудови, так і на територіях існуючих підприємств та промислових районів, які втрачають своє виробниче значення, а також на територіях у межах портів та на припортових територіях</a:t>
            </a:r>
            <a:r>
              <a:rPr lang="uk-UA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2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571500" lvl="0" indent="-457200">
              <a:buFont typeface="+mj-lt"/>
              <a:buAutoNum type="arabicPeriod" startAt="6"/>
            </a:pPr>
            <a:r>
              <a:rPr lang="uk-UA" dirty="0"/>
              <a:t>керуючі компанії індустріальних парків забезпечують надання мінімального визначеного переліку послуг для учасників у режимі "єдиного вікна" за єдиними і усталеними підходами надання таких послуг;</a:t>
            </a:r>
            <a:endParaRPr lang="ru-RU" dirty="0"/>
          </a:p>
          <a:p>
            <a:pPr marL="571500" lvl="0" indent="-457200">
              <a:buFont typeface="+mj-lt"/>
              <a:buAutoNum type="arabicPeriod" startAt="6"/>
            </a:pPr>
            <a:r>
              <a:rPr lang="uk-UA" dirty="0"/>
              <a:t>створено центральний орган виконавчої влади, що реалізує державну політику щодо створення і функціонування індустріальних парків на території України;</a:t>
            </a:r>
            <a:endParaRPr lang="ru-RU" dirty="0"/>
          </a:p>
          <a:p>
            <a:pPr marL="571500" lvl="0" indent="-457200">
              <a:buFont typeface="+mj-lt"/>
              <a:buAutoNum type="arabicPeriod" startAt="6"/>
            </a:pPr>
            <a:r>
              <a:rPr lang="uk-UA" dirty="0"/>
              <a:t>створено державну установу для здійснення підтримки ініціаторів створення, керуючих компаній та учасників індустріальних парків з метою активізації створення та розвитку індустріальних парків, а також для сприяння у реалізації Стратегії;</a:t>
            </a:r>
            <a:endParaRPr lang="ru-RU" dirty="0"/>
          </a:p>
          <a:p>
            <a:pPr marL="571500" lvl="0" indent="-457200">
              <a:buFont typeface="+mj-lt"/>
              <a:buAutoNum type="arabicPeriod" startAt="6"/>
            </a:pPr>
            <a:r>
              <a:rPr lang="uk-UA" dirty="0"/>
              <a:t>створено та функціонує щонайменше одна </a:t>
            </a:r>
            <a:r>
              <a:rPr lang="uk-UA" dirty="0" err="1"/>
              <a:t>саморегулівна</a:t>
            </a:r>
            <a:r>
              <a:rPr lang="uk-UA" dirty="0"/>
              <a:t> професійна організація, яка представляє спільні інтереси не менше третини індустріальних парків, включених до Реєстру.</a:t>
            </a:r>
            <a:endParaRPr lang="ru-RU" dirty="0"/>
          </a:p>
          <a:p>
            <a:pPr marL="571500" indent="-457200">
              <a:buFont typeface="+mj-lt"/>
              <a:buAutoNum type="arabicPeriod" startAt="6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Динаміка створення ІП</a:t>
            </a:r>
            <a:endParaRPr lang="ru-RU" dirty="0"/>
          </a:p>
        </p:txBody>
      </p:sp>
      <p:graphicFrame>
        <p:nvGraphicFramePr>
          <p:cNvPr id="4" name="Діаграма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44588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76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uk-UA" sz="2000" b="1" dirty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Кількість індустріальних парків, включених </a:t>
            </a:r>
            <a:br>
              <a:rPr lang="uk-UA" altLang="uk-UA" sz="2000" b="1" dirty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</a:br>
            <a:r>
              <a:rPr lang="uk-UA" altLang="uk-UA" sz="2000" b="1" dirty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до Реєстру, у розрізі </a:t>
            </a:r>
            <a:r>
              <a:rPr lang="uk-UA" altLang="uk-UA" sz="2000" b="1" dirty="0" smtClean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регіонів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13923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32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uk-UA" sz="3600" b="1" dirty="0">
                <a:solidFill>
                  <a:srgbClr val="002060"/>
                </a:solidFill>
                <a:latin typeface="Helvetica" panose="020B0604020202020204" pitchFamily="34" charset="0"/>
              </a:rPr>
              <a:t>Мережа </a:t>
            </a:r>
            <a:r>
              <a:rPr lang="ru-RU" altLang="uk-UA" sz="3600" b="1" dirty="0" err="1">
                <a:solidFill>
                  <a:srgbClr val="002060"/>
                </a:solidFill>
                <a:latin typeface="Helvetica" panose="020B0604020202020204" pitchFamily="34" charset="0"/>
              </a:rPr>
              <a:t>індустріальних</a:t>
            </a:r>
            <a:r>
              <a:rPr lang="ru-RU" altLang="uk-UA" sz="3600" b="1" dirty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r>
              <a:rPr lang="ru-RU" altLang="uk-UA" sz="3600" b="1" dirty="0" err="1">
                <a:solidFill>
                  <a:srgbClr val="002060"/>
                </a:solidFill>
                <a:latin typeface="Helvetica" panose="020B0604020202020204" pitchFamily="34" charset="0"/>
              </a:rPr>
              <a:t>парків</a:t>
            </a:r>
            <a:r>
              <a:rPr lang="ru-RU" altLang="uk-UA" sz="3600" b="1" dirty="0">
                <a:solidFill>
                  <a:srgbClr val="002060"/>
                </a:solidFill>
              </a:rPr>
              <a:t> в </a:t>
            </a:r>
            <a:r>
              <a:rPr lang="ru-RU" altLang="uk-UA" sz="3600" b="1" dirty="0" err="1" smtClean="0">
                <a:solidFill>
                  <a:srgbClr val="002060"/>
                </a:solidFill>
              </a:rPr>
              <a:t>Україні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увати 5"/>
          <p:cNvGrpSpPr/>
          <p:nvPr/>
        </p:nvGrpSpPr>
        <p:grpSpPr>
          <a:xfrm>
            <a:off x="467544" y="1628800"/>
            <a:ext cx="8189428" cy="4363606"/>
            <a:chOff x="299941" y="1006242"/>
            <a:chExt cx="7865652" cy="3742979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66856" y="3714613"/>
              <a:ext cx="1300190" cy="3554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uk-UA" sz="1400" noProof="1">
                  <a:solidFill>
                    <a:schemeClr val="bg1"/>
                  </a:solidFill>
                  <a:latin typeface="Arial" panose="020B0604020202020204" pitchFamily="34" charset="0"/>
                </a:rPr>
                <a:t>goo.gl/swUHhb</a:t>
              </a:r>
            </a:p>
          </p:txBody>
        </p:sp>
        <p:sp>
          <p:nvSpPr>
            <p:cNvPr id="6" name="Прямокутник 2"/>
            <p:cNvSpPr>
              <a:spLocks noChangeArrowheads="1"/>
            </p:cNvSpPr>
            <p:nvPr/>
          </p:nvSpPr>
          <p:spPr bwMode="auto">
            <a:xfrm>
              <a:off x="466856" y="1006242"/>
              <a:ext cx="1300190" cy="5048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  <a:t>станом на </a:t>
              </a:r>
              <a:r>
                <a:rPr lang="en-US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  <a:t/>
              </a:r>
              <a:br>
                <a:rPr lang="en-US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uk-UA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  <a:t>01.05.2020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1" y="2028090"/>
              <a:ext cx="1634019" cy="16340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453" y="1006242"/>
              <a:ext cx="5597140" cy="3742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48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Запорізька область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Стратегією регіонального розвитку Запорізької області на період до 2027 року зазначається, що до чинників подальшого розвитку бізнесу в регіоні належить ефективне функціонування інфраструктури підтримки підприємництва, а також мережі кластерів та індустріальних парків.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83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"</a:t>
            </a:r>
            <a:r>
              <a:rPr lang="uk-UA" dirty="0" err="1"/>
              <a:t>Konecranes</a:t>
            </a:r>
            <a:r>
              <a:rPr lang="uk-UA" dirty="0"/>
              <a:t>"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2492895"/>
            <a:ext cx="4038600" cy="280831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2011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de-DE" dirty="0" err="1"/>
              <a:t>Konecranes</a:t>
            </a:r>
            <a:r>
              <a:rPr lang="de-DE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ініційовано</a:t>
            </a:r>
            <a:r>
              <a:rPr lang="ru-RU" dirty="0"/>
              <a:t> проект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парку на </a:t>
            </a:r>
            <a:r>
              <a:rPr lang="ru-RU" dirty="0" err="1"/>
              <a:t>території</a:t>
            </a:r>
            <a:r>
              <a:rPr lang="ru-RU" dirty="0"/>
              <a:t> заводу “</a:t>
            </a:r>
            <a:r>
              <a:rPr lang="ru-RU" dirty="0" err="1"/>
              <a:t>Запоріжкран</a:t>
            </a:r>
            <a:r>
              <a:rPr lang="ru-RU" dirty="0"/>
              <a:t>”.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5390"/>
            <a:ext cx="4038600" cy="2694645"/>
          </a:xfrm>
        </p:spPr>
      </p:pic>
    </p:spTree>
    <p:extLst>
      <p:ext uri="{BB962C8B-B14F-4D97-AF65-F5344CB8AC3E}">
        <p14:creationId xmlns:p14="http://schemas.microsoft.com/office/powerpoint/2010/main" val="212503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Земельна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endParaRPr lang="ru-RU" dirty="0"/>
          </a:p>
          <a:p>
            <a:r>
              <a:rPr lang="ru-RU" sz="2000" dirty="0" err="1"/>
              <a:t>Площа</a:t>
            </a:r>
            <a:r>
              <a:rPr lang="ru-RU" sz="2000" dirty="0"/>
              <a:t> </a:t>
            </a:r>
            <a:r>
              <a:rPr lang="ru-RU" sz="2000" dirty="0" err="1"/>
              <a:t>об’єкта</a:t>
            </a:r>
            <a:r>
              <a:rPr lang="ru-RU" sz="2000" dirty="0"/>
              <a:t>: 13,7 га, 10000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Власність</a:t>
            </a:r>
            <a:r>
              <a:rPr lang="ru-RU" sz="2000" dirty="0"/>
              <a:t>: приватна</a:t>
            </a:r>
          </a:p>
          <a:p>
            <a:r>
              <a:rPr lang="ru-RU" sz="2000" dirty="0" err="1"/>
              <a:t>Призначення</a:t>
            </a:r>
            <a:r>
              <a:rPr lang="ru-RU" sz="2000" dirty="0"/>
              <a:t>: </a:t>
            </a:r>
            <a:r>
              <a:rPr lang="ru-RU" sz="2000" dirty="0" err="1"/>
              <a:t>промисловість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Підключення</a:t>
            </a:r>
            <a:r>
              <a:rPr lang="ru-RU" dirty="0"/>
              <a:t> до мереж</a:t>
            </a:r>
          </a:p>
          <a:p>
            <a:r>
              <a:rPr lang="ru-RU" sz="2000" dirty="0" err="1"/>
              <a:t>Газопостачання</a:t>
            </a:r>
            <a:r>
              <a:rPr lang="ru-RU" sz="2000" dirty="0"/>
              <a:t>: так</a:t>
            </a:r>
          </a:p>
          <a:p>
            <a:r>
              <a:rPr lang="ru-RU" sz="2000" dirty="0" err="1"/>
              <a:t>Електропостачання</a:t>
            </a:r>
            <a:r>
              <a:rPr lang="ru-RU" sz="2000" dirty="0"/>
              <a:t>: 8 МВт</a:t>
            </a:r>
          </a:p>
          <a:p>
            <a:r>
              <a:rPr lang="ru-RU" sz="2000" dirty="0" err="1"/>
              <a:t>Водопостачання</a:t>
            </a:r>
            <a:r>
              <a:rPr lang="ru-RU" sz="2000" dirty="0"/>
              <a:t>: так</a:t>
            </a:r>
          </a:p>
          <a:p>
            <a:r>
              <a:rPr lang="ru-RU" sz="2000" dirty="0" err="1"/>
              <a:t>Каналізаційна</a:t>
            </a:r>
            <a:r>
              <a:rPr lang="ru-RU" sz="2000" dirty="0"/>
              <a:t> система: </a:t>
            </a:r>
            <a:r>
              <a:rPr lang="ru-RU" sz="2000" dirty="0" smtClean="0"/>
              <a:t>так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010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У сфері політики щодо створення і функціонування індустріальних парків діють такі нормативно-правові акти</a:t>
            </a:r>
            <a:r>
              <a:rPr lang="uk-UA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Конституція України;</a:t>
            </a:r>
            <a:endParaRPr lang="ru-RU" dirty="0"/>
          </a:p>
          <a:p>
            <a:r>
              <a:rPr lang="uk-UA" dirty="0"/>
              <a:t>Податковий кодекс України;</a:t>
            </a:r>
            <a:endParaRPr lang="ru-RU" dirty="0"/>
          </a:p>
          <a:p>
            <a:r>
              <a:rPr lang="uk-UA" dirty="0"/>
              <a:t>Цивільний кодекс України;</a:t>
            </a:r>
            <a:endParaRPr lang="ru-RU" dirty="0"/>
          </a:p>
          <a:p>
            <a:r>
              <a:rPr lang="uk-UA" dirty="0"/>
              <a:t>Господарський кодекс України;</a:t>
            </a:r>
            <a:endParaRPr lang="ru-RU" dirty="0"/>
          </a:p>
          <a:p>
            <a:r>
              <a:rPr lang="uk-UA" dirty="0"/>
              <a:t>Закон України "Про індустріальні парки";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86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260648"/>
            <a:ext cx="8229600" cy="5865813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Указ Президента України від 30.09.2019 № 722 "Про Цілі сталого розвитку України на період до 2030 року</a:t>
            </a:r>
            <a:r>
              <a:rPr lang="uk-UA" dirty="0" smtClean="0"/>
              <a:t>";</a:t>
            </a:r>
          </a:p>
          <a:p>
            <a:endParaRPr lang="ru-RU" dirty="0"/>
          </a:p>
          <a:p>
            <a:pPr algn="just"/>
            <a:r>
              <a:rPr lang="uk-UA" dirty="0"/>
              <a:t>постанова Кабінету Міністрів України від 27.05.2020 № 534 "Про затвердження Державної програми стимулювання економіки для подолання негативних наслідків, спричинених обмежувальними заходами щодо запобігання виникненню і поширенню гострої респіраторної хвороби COVID-19, спричиненої </a:t>
            </a:r>
            <a:r>
              <a:rPr lang="uk-UA" dirty="0" err="1"/>
              <a:t>коронавірусом</a:t>
            </a:r>
            <a:r>
              <a:rPr lang="uk-UA" dirty="0"/>
              <a:t> SARS-CoV-2, на 2020-2022 роки</a:t>
            </a:r>
            <a:r>
              <a:rPr lang="uk-UA" dirty="0" smtClean="0"/>
              <a:t>";</a:t>
            </a:r>
          </a:p>
          <a:p>
            <a:pPr algn="just"/>
            <a:endParaRPr lang="ru-RU" dirty="0"/>
          </a:p>
          <a:p>
            <a:r>
              <a:rPr lang="uk-UA" dirty="0"/>
              <a:t>постанова Кабінету Міністрів України від 03.03.2021 № 179 "Про затвердження Національної економічної стратегії на період до 2030 року</a:t>
            </a:r>
            <a:r>
              <a:rPr lang="uk-UA" dirty="0" smtClean="0"/>
              <a:t>;</a:t>
            </a:r>
          </a:p>
          <a:p>
            <a:endParaRPr lang="ru-RU" dirty="0"/>
          </a:p>
          <a:p>
            <a:r>
              <a:rPr lang="uk-UA" dirty="0"/>
              <a:t>постанова Кабінету Міністрів України від 19.01.2022 № 25 "Про затвердження Порядку розгляду документів про включення індустріального (промислового) парку до Реєстру індустріальних (промислових) парків</a:t>
            </a:r>
            <a:r>
              <a:rPr lang="uk-UA" dirty="0" smtClean="0"/>
              <a:t>";</a:t>
            </a:r>
          </a:p>
          <a:p>
            <a:endParaRPr lang="ru-RU" dirty="0"/>
          </a:p>
          <a:p>
            <a:r>
              <a:rPr lang="uk-UA" dirty="0"/>
              <a:t>постанова Кабінету Міністрів України від 19.01.2022 № 27 "Про затвердження Порядку ведення Реєстру індустріальних (промислових) парків".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120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</TotalTime>
  <Words>447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Лекція 4 Особливості діяльності індустріальних парків в Україні </vt:lpstr>
      <vt:lpstr>Динаміка створення ІП</vt:lpstr>
      <vt:lpstr>Кількість індустріальних парків, включених  до Реєстру, у розрізі регіонів</vt:lpstr>
      <vt:lpstr>Мережа індустріальних парків в Україні</vt:lpstr>
      <vt:lpstr>Запорізька область</vt:lpstr>
      <vt:lpstr>"Konecranes" </vt:lpstr>
      <vt:lpstr>Характеристика</vt:lpstr>
      <vt:lpstr>У сфері політики щодо створення і функціонування індустріальних парків діють такі нормативно-правові акти:</vt:lpstr>
      <vt:lpstr>Презентация PowerPoint</vt:lpstr>
      <vt:lpstr>Стратегія розвитку індустріальних парків на період до 2030 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 Особливості діяльності індустріальних парків в Україні </dc:title>
  <dc:creator>Viktoria Holomb</dc:creator>
  <cp:lastModifiedBy>Viktoria Holomb</cp:lastModifiedBy>
  <cp:revision>7</cp:revision>
  <dcterms:created xsi:type="dcterms:W3CDTF">2022-09-27T08:45:32Z</dcterms:created>
  <dcterms:modified xsi:type="dcterms:W3CDTF">2022-09-28T08:28:23Z</dcterms:modified>
</cp:coreProperties>
</file>