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UA"/>
          </a:p>
        </p:txBody>
      </p:sp>
      <p:sp>
        <p:nvSpPr>
          <p:cNvPr id="4" name="Дата 3"/>
          <p:cNvSpPr>
            <a:spLocks noGrp="1"/>
          </p:cNvSpPr>
          <p:nvPr>
            <p:ph type="dt" sz="half" idx="10"/>
          </p:nvPr>
        </p:nvSpPr>
        <p:spPr/>
        <p:txBody>
          <a:bodyPr/>
          <a:lstStyle/>
          <a:p>
            <a:fld id="{F0F00566-72D4-4FC4-855C-38639410502C}" type="datetimeFigureOut">
              <a:rPr lang="ru-UA" smtClean="0"/>
              <a:t>07.03.2024</a:t>
            </a:fld>
            <a:endParaRPr lang="ru-UA"/>
          </a:p>
        </p:txBody>
      </p:sp>
      <p:sp>
        <p:nvSpPr>
          <p:cNvPr id="5" name="Нижний колонтитул 4"/>
          <p:cNvSpPr>
            <a:spLocks noGrp="1"/>
          </p:cNvSpPr>
          <p:nvPr>
            <p:ph type="ftr" sz="quarter" idx="11"/>
          </p:nvPr>
        </p:nvSpPr>
        <p:spPr/>
        <p:txBody>
          <a:bodyPr/>
          <a:lstStyle/>
          <a:p>
            <a:endParaRPr lang="ru-UA"/>
          </a:p>
        </p:txBody>
      </p:sp>
      <p:sp>
        <p:nvSpPr>
          <p:cNvPr id="6" name="Номер слайда 5"/>
          <p:cNvSpPr>
            <a:spLocks noGrp="1"/>
          </p:cNvSpPr>
          <p:nvPr>
            <p:ph type="sldNum" sz="quarter" idx="12"/>
          </p:nvPr>
        </p:nvSpPr>
        <p:spPr/>
        <p:txBody>
          <a:bodyPr/>
          <a:lstStyle/>
          <a:p>
            <a:fld id="{695F1373-836B-4600-BC8C-C4496E6E160E}" type="slidenum">
              <a:rPr lang="ru-UA" smtClean="0"/>
              <a:t>‹#›</a:t>
            </a:fld>
            <a:endParaRPr lang="ru-UA"/>
          </a:p>
        </p:txBody>
      </p:sp>
    </p:spTree>
    <p:extLst>
      <p:ext uri="{BB962C8B-B14F-4D97-AF65-F5344CB8AC3E}">
        <p14:creationId xmlns:p14="http://schemas.microsoft.com/office/powerpoint/2010/main" val="152246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4" name="Дата 3"/>
          <p:cNvSpPr>
            <a:spLocks noGrp="1"/>
          </p:cNvSpPr>
          <p:nvPr>
            <p:ph type="dt" sz="half" idx="10"/>
          </p:nvPr>
        </p:nvSpPr>
        <p:spPr/>
        <p:txBody>
          <a:bodyPr/>
          <a:lstStyle/>
          <a:p>
            <a:fld id="{F0F00566-72D4-4FC4-855C-38639410502C}" type="datetimeFigureOut">
              <a:rPr lang="ru-UA" smtClean="0"/>
              <a:t>07.03.2024</a:t>
            </a:fld>
            <a:endParaRPr lang="ru-UA"/>
          </a:p>
        </p:txBody>
      </p:sp>
      <p:sp>
        <p:nvSpPr>
          <p:cNvPr id="5" name="Нижний колонтитул 4"/>
          <p:cNvSpPr>
            <a:spLocks noGrp="1"/>
          </p:cNvSpPr>
          <p:nvPr>
            <p:ph type="ftr" sz="quarter" idx="11"/>
          </p:nvPr>
        </p:nvSpPr>
        <p:spPr/>
        <p:txBody>
          <a:bodyPr/>
          <a:lstStyle/>
          <a:p>
            <a:endParaRPr lang="ru-UA"/>
          </a:p>
        </p:txBody>
      </p:sp>
      <p:sp>
        <p:nvSpPr>
          <p:cNvPr id="6" name="Номер слайда 5"/>
          <p:cNvSpPr>
            <a:spLocks noGrp="1"/>
          </p:cNvSpPr>
          <p:nvPr>
            <p:ph type="sldNum" sz="quarter" idx="12"/>
          </p:nvPr>
        </p:nvSpPr>
        <p:spPr/>
        <p:txBody>
          <a:bodyPr/>
          <a:lstStyle/>
          <a:p>
            <a:fld id="{695F1373-836B-4600-BC8C-C4496E6E160E}" type="slidenum">
              <a:rPr lang="ru-UA" smtClean="0"/>
              <a:t>‹#›</a:t>
            </a:fld>
            <a:endParaRPr lang="ru-UA"/>
          </a:p>
        </p:txBody>
      </p:sp>
    </p:spTree>
    <p:extLst>
      <p:ext uri="{BB962C8B-B14F-4D97-AF65-F5344CB8AC3E}">
        <p14:creationId xmlns:p14="http://schemas.microsoft.com/office/powerpoint/2010/main" val="58689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4" name="Дата 3"/>
          <p:cNvSpPr>
            <a:spLocks noGrp="1"/>
          </p:cNvSpPr>
          <p:nvPr>
            <p:ph type="dt" sz="half" idx="10"/>
          </p:nvPr>
        </p:nvSpPr>
        <p:spPr/>
        <p:txBody>
          <a:bodyPr/>
          <a:lstStyle/>
          <a:p>
            <a:fld id="{F0F00566-72D4-4FC4-855C-38639410502C}" type="datetimeFigureOut">
              <a:rPr lang="ru-UA" smtClean="0"/>
              <a:t>07.03.2024</a:t>
            </a:fld>
            <a:endParaRPr lang="ru-UA"/>
          </a:p>
        </p:txBody>
      </p:sp>
      <p:sp>
        <p:nvSpPr>
          <p:cNvPr id="5" name="Нижний колонтитул 4"/>
          <p:cNvSpPr>
            <a:spLocks noGrp="1"/>
          </p:cNvSpPr>
          <p:nvPr>
            <p:ph type="ftr" sz="quarter" idx="11"/>
          </p:nvPr>
        </p:nvSpPr>
        <p:spPr/>
        <p:txBody>
          <a:bodyPr/>
          <a:lstStyle/>
          <a:p>
            <a:endParaRPr lang="ru-UA"/>
          </a:p>
        </p:txBody>
      </p:sp>
      <p:sp>
        <p:nvSpPr>
          <p:cNvPr id="6" name="Номер слайда 5"/>
          <p:cNvSpPr>
            <a:spLocks noGrp="1"/>
          </p:cNvSpPr>
          <p:nvPr>
            <p:ph type="sldNum" sz="quarter" idx="12"/>
          </p:nvPr>
        </p:nvSpPr>
        <p:spPr/>
        <p:txBody>
          <a:bodyPr/>
          <a:lstStyle/>
          <a:p>
            <a:fld id="{695F1373-836B-4600-BC8C-C4496E6E160E}" type="slidenum">
              <a:rPr lang="ru-UA" smtClean="0"/>
              <a:t>‹#›</a:t>
            </a:fld>
            <a:endParaRPr lang="ru-UA"/>
          </a:p>
        </p:txBody>
      </p:sp>
    </p:spTree>
    <p:extLst>
      <p:ext uri="{BB962C8B-B14F-4D97-AF65-F5344CB8AC3E}">
        <p14:creationId xmlns:p14="http://schemas.microsoft.com/office/powerpoint/2010/main" val="272895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4" name="Дата 3"/>
          <p:cNvSpPr>
            <a:spLocks noGrp="1"/>
          </p:cNvSpPr>
          <p:nvPr>
            <p:ph type="dt" sz="half" idx="10"/>
          </p:nvPr>
        </p:nvSpPr>
        <p:spPr/>
        <p:txBody>
          <a:bodyPr/>
          <a:lstStyle/>
          <a:p>
            <a:fld id="{F0F00566-72D4-4FC4-855C-38639410502C}" type="datetimeFigureOut">
              <a:rPr lang="ru-UA" smtClean="0"/>
              <a:t>07.03.2024</a:t>
            </a:fld>
            <a:endParaRPr lang="ru-UA"/>
          </a:p>
        </p:txBody>
      </p:sp>
      <p:sp>
        <p:nvSpPr>
          <p:cNvPr id="5" name="Нижний колонтитул 4"/>
          <p:cNvSpPr>
            <a:spLocks noGrp="1"/>
          </p:cNvSpPr>
          <p:nvPr>
            <p:ph type="ftr" sz="quarter" idx="11"/>
          </p:nvPr>
        </p:nvSpPr>
        <p:spPr/>
        <p:txBody>
          <a:bodyPr/>
          <a:lstStyle/>
          <a:p>
            <a:endParaRPr lang="ru-UA"/>
          </a:p>
        </p:txBody>
      </p:sp>
      <p:sp>
        <p:nvSpPr>
          <p:cNvPr id="6" name="Номер слайда 5"/>
          <p:cNvSpPr>
            <a:spLocks noGrp="1"/>
          </p:cNvSpPr>
          <p:nvPr>
            <p:ph type="sldNum" sz="quarter" idx="12"/>
          </p:nvPr>
        </p:nvSpPr>
        <p:spPr/>
        <p:txBody>
          <a:bodyPr/>
          <a:lstStyle/>
          <a:p>
            <a:fld id="{695F1373-836B-4600-BC8C-C4496E6E160E}" type="slidenum">
              <a:rPr lang="ru-UA" smtClean="0"/>
              <a:t>‹#›</a:t>
            </a:fld>
            <a:endParaRPr lang="ru-UA"/>
          </a:p>
        </p:txBody>
      </p:sp>
    </p:spTree>
    <p:extLst>
      <p:ext uri="{BB962C8B-B14F-4D97-AF65-F5344CB8AC3E}">
        <p14:creationId xmlns:p14="http://schemas.microsoft.com/office/powerpoint/2010/main" val="34254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F00566-72D4-4FC4-855C-38639410502C}" type="datetimeFigureOut">
              <a:rPr lang="ru-UA" smtClean="0"/>
              <a:t>07.03.2024</a:t>
            </a:fld>
            <a:endParaRPr lang="ru-UA"/>
          </a:p>
        </p:txBody>
      </p:sp>
      <p:sp>
        <p:nvSpPr>
          <p:cNvPr id="5" name="Нижний колонтитул 4"/>
          <p:cNvSpPr>
            <a:spLocks noGrp="1"/>
          </p:cNvSpPr>
          <p:nvPr>
            <p:ph type="ftr" sz="quarter" idx="11"/>
          </p:nvPr>
        </p:nvSpPr>
        <p:spPr/>
        <p:txBody>
          <a:bodyPr/>
          <a:lstStyle/>
          <a:p>
            <a:endParaRPr lang="ru-UA"/>
          </a:p>
        </p:txBody>
      </p:sp>
      <p:sp>
        <p:nvSpPr>
          <p:cNvPr id="6" name="Номер слайда 5"/>
          <p:cNvSpPr>
            <a:spLocks noGrp="1"/>
          </p:cNvSpPr>
          <p:nvPr>
            <p:ph type="sldNum" sz="quarter" idx="12"/>
          </p:nvPr>
        </p:nvSpPr>
        <p:spPr/>
        <p:txBody>
          <a:bodyPr/>
          <a:lstStyle/>
          <a:p>
            <a:fld id="{695F1373-836B-4600-BC8C-C4496E6E160E}" type="slidenum">
              <a:rPr lang="ru-UA" smtClean="0"/>
              <a:t>‹#›</a:t>
            </a:fld>
            <a:endParaRPr lang="ru-UA"/>
          </a:p>
        </p:txBody>
      </p:sp>
    </p:spTree>
    <p:extLst>
      <p:ext uri="{BB962C8B-B14F-4D97-AF65-F5344CB8AC3E}">
        <p14:creationId xmlns:p14="http://schemas.microsoft.com/office/powerpoint/2010/main" val="228374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5" name="Дата 4"/>
          <p:cNvSpPr>
            <a:spLocks noGrp="1"/>
          </p:cNvSpPr>
          <p:nvPr>
            <p:ph type="dt" sz="half" idx="10"/>
          </p:nvPr>
        </p:nvSpPr>
        <p:spPr/>
        <p:txBody>
          <a:bodyPr/>
          <a:lstStyle/>
          <a:p>
            <a:fld id="{F0F00566-72D4-4FC4-855C-38639410502C}" type="datetimeFigureOut">
              <a:rPr lang="ru-UA" smtClean="0"/>
              <a:t>07.03.2024</a:t>
            </a:fld>
            <a:endParaRPr lang="ru-UA"/>
          </a:p>
        </p:txBody>
      </p:sp>
      <p:sp>
        <p:nvSpPr>
          <p:cNvPr id="6" name="Нижний колонтитул 5"/>
          <p:cNvSpPr>
            <a:spLocks noGrp="1"/>
          </p:cNvSpPr>
          <p:nvPr>
            <p:ph type="ftr" sz="quarter" idx="11"/>
          </p:nvPr>
        </p:nvSpPr>
        <p:spPr/>
        <p:txBody>
          <a:bodyPr/>
          <a:lstStyle/>
          <a:p>
            <a:endParaRPr lang="ru-UA"/>
          </a:p>
        </p:txBody>
      </p:sp>
      <p:sp>
        <p:nvSpPr>
          <p:cNvPr id="7" name="Номер слайда 6"/>
          <p:cNvSpPr>
            <a:spLocks noGrp="1"/>
          </p:cNvSpPr>
          <p:nvPr>
            <p:ph type="sldNum" sz="quarter" idx="12"/>
          </p:nvPr>
        </p:nvSpPr>
        <p:spPr/>
        <p:txBody>
          <a:bodyPr/>
          <a:lstStyle/>
          <a:p>
            <a:fld id="{695F1373-836B-4600-BC8C-C4496E6E160E}" type="slidenum">
              <a:rPr lang="ru-UA" smtClean="0"/>
              <a:t>‹#›</a:t>
            </a:fld>
            <a:endParaRPr lang="ru-UA"/>
          </a:p>
        </p:txBody>
      </p:sp>
    </p:spTree>
    <p:extLst>
      <p:ext uri="{BB962C8B-B14F-4D97-AF65-F5344CB8AC3E}">
        <p14:creationId xmlns:p14="http://schemas.microsoft.com/office/powerpoint/2010/main" val="333531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7" name="Дата 6"/>
          <p:cNvSpPr>
            <a:spLocks noGrp="1"/>
          </p:cNvSpPr>
          <p:nvPr>
            <p:ph type="dt" sz="half" idx="10"/>
          </p:nvPr>
        </p:nvSpPr>
        <p:spPr/>
        <p:txBody>
          <a:bodyPr/>
          <a:lstStyle/>
          <a:p>
            <a:fld id="{F0F00566-72D4-4FC4-855C-38639410502C}" type="datetimeFigureOut">
              <a:rPr lang="ru-UA" smtClean="0"/>
              <a:t>07.03.2024</a:t>
            </a:fld>
            <a:endParaRPr lang="ru-UA"/>
          </a:p>
        </p:txBody>
      </p:sp>
      <p:sp>
        <p:nvSpPr>
          <p:cNvPr id="8" name="Нижний колонтитул 7"/>
          <p:cNvSpPr>
            <a:spLocks noGrp="1"/>
          </p:cNvSpPr>
          <p:nvPr>
            <p:ph type="ftr" sz="quarter" idx="11"/>
          </p:nvPr>
        </p:nvSpPr>
        <p:spPr/>
        <p:txBody>
          <a:bodyPr/>
          <a:lstStyle/>
          <a:p>
            <a:endParaRPr lang="ru-UA"/>
          </a:p>
        </p:txBody>
      </p:sp>
      <p:sp>
        <p:nvSpPr>
          <p:cNvPr id="9" name="Номер слайда 8"/>
          <p:cNvSpPr>
            <a:spLocks noGrp="1"/>
          </p:cNvSpPr>
          <p:nvPr>
            <p:ph type="sldNum" sz="quarter" idx="12"/>
          </p:nvPr>
        </p:nvSpPr>
        <p:spPr/>
        <p:txBody>
          <a:bodyPr/>
          <a:lstStyle/>
          <a:p>
            <a:fld id="{695F1373-836B-4600-BC8C-C4496E6E160E}" type="slidenum">
              <a:rPr lang="ru-UA" smtClean="0"/>
              <a:t>‹#›</a:t>
            </a:fld>
            <a:endParaRPr lang="ru-UA"/>
          </a:p>
        </p:txBody>
      </p:sp>
    </p:spTree>
    <p:extLst>
      <p:ext uri="{BB962C8B-B14F-4D97-AF65-F5344CB8AC3E}">
        <p14:creationId xmlns:p14="http://schemas.microsoft.com/office/powerpoint/2010/main" val="170385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UA"/>
          </a:p>
        </p:txBody>
      </p:sp>
      <p:sp>
        <p:nvSpPr>
          <p:cNvPr id="3" name="Дата 2"/>
          <p:cNvSpPr>
            <a:spLocks noGrp="1"/>
          </p:cNvSpPr>
          <p:nvPr>
            <p:ph type="dt" sz="half" idx="10"/>
          </p:nvPr>
        </p:nvSpPr>
        <p:spPr/>
        <p:txBody>
          <a:bodyPr/>
          <a:lstStyle/>
          <a:p>
            <a:fld id="{F0F00566-72D4-4FC4-855C-38639410502C}" type="datetimeFigureOut">
              <a:rPr lang="ru-UA" smtClean="0"/>
              <a:t>07.03.2024</a:t>
            </a:fld>
            <a:endParaRPr lang="ru-UA"/>
          </a:p>
        </p:txBody>
      </p:sp>
      <p:sp>
        <p:nvSpPr>
          <p:cNvPr id="4" name="Нижний колонтитул 3"/>
          <p:cNvSpPr>
            <a:spLocks noGrp="1"/>
          </p:cNvSpPr>
          <p:nvPr>
            <p:ph type="ftr" sz="quarter" idx="11"/>
          </p:nvPr>
        </p:nvSpPr>
        <p:spPr/>
        <p:txBody>
          <a:bodyPr/>
          <a:lstStyle/>
          <a:p>
            <a:endParaRPr lang="ru-UA"/>
          </a:p>
        </p:txBody>
      </p:sp>
      <p:sp>
        <p:nvSpPr>
          <p:cNvPr id="5" name="Номер слайда 4"/>
          <p:cNvSpPr>
            <a:spLocks noGrp="1"/>
          </p:cNvSpPr>
          <p:nvPr>
            <p:ph type="sldNum" sz="quarter" idx="12"/>
          </p:nvPr>
        </p:nvSpPr>
        <p:spPr/>
        <p:txBody>
          <a:bodyPr/>
          <a:lstStyle/>
          <a:p>
            <a:fld id="{695F1373-836B-4600-BC8C-C4496E6E160E}" type="slidenum">
              <a:rPr lang="ru-UA" smtClean="0"/>
              <a:t>‹#›</a:t>
            </a:fld>
            <a:endParaRPr lang="ru-UA"/>
          </a:p>
        </p:txBody>
      </p:sp>
    </p:spTree>
    <p:extLst>
      <p:ext uri="{BB962C8B-B14F-4D97-AF65-F5344CB8AC3E}">
        <p14:creationId xmlns:p14="http://schemas.microsoft.com/office/powerpoint/2010/main" val="210896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F00566-72D4-4FC4-855C-38639410502C}" type="datetimeFigureOut">
              <a:rPr lang="ru-UA" smtClean="0"/>
              <a:t>07.03.2024</a:t>
            </a:fld>
            <a:endParaRPr lang="ru-UA"/>
          </a:p>
        </p:txBody>
      </p:sp>
      <p:sp>
        <p:nvSpPr>
          <p:cNvPr id="3" name="Нижний колонтитул 2"/>
          <p:cNvSpPr>
            <a:spLocks noGrp="1"/>
          </p:cNvSpPr>
          <p:nvPr>
            <p:ph type="ftr" sz="quarter" idx="11"/>
          </p:nvPr>
        </p:nvSpPr>
        <p:spPr/>
        <p:txBody>
          <a:bodyPr/>
          <a:lstStyle/>
          <a:p>
            <a:endParaRPr lang="ru-UA"/>
          </a:p>
        </p:txBody>
      </p:sp>
      <p:sp>
        <p:nvSpPr>
          <p:cNvPr id="4" name="Номер слайда 3"/>
          <p:cNvSpPr>
            <a:spLocks noGrp="1"/>
          </p:cNvSpPr>
          <p:nvPr>
            <p:ph type="sldNum" sz="quarter" idx="12"/>
          </p:nvPr>
        </p:nvSpPr>
        <p:spPr/>
        <p:txBody>
          <a:bodyPr/>
          <a:lstStyle/>
          <a:p>
            <a:fld id="{695F1373-836B-4600-BC8C-C4496E6E160E}" type="slidenum">
              <a:rPr lang="ru-UA" smtClean="0"/>
              <a:t>‹#›</a:t>
            </a:fld>
            <a:endParaRPr lang="ru-UA"/>
          </a:p>
        </p:txBody>
      </p:sp>
    </p:spTree>
    <p:extLst>
      <p:ext uri="{BB962C8B-B14F-4D97-AF65-F5344CB8AC3E}">
        <p14:creationId xmlns:p14="http://schemas.microsoft.com/office/powerpoint/2010/main" val="132704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F00566-72D4-4FC4-855C-38639410502C}" type="datetimeFigureOut">
              <a:rPr lang="ru-UA" smtClean="0"/>
              <a:t>07.03.2024</a:t>
            </a:fld>
            <a:endParaRPr lang="ru-UA"/>
          </a:p>
        </p:txBody>
      </p:sp>
      <p:sp>
        <p:nvSpPr>
          <p:cNvPr id="6" name="Нижний колонтитул 5"/>
          <p:cNvSpPr>
            <a:spLocks noGrp="1"/>
          </p:cNvSpPr>
          <p:nvPr>
            <p:ph type="ftr" sz="quarter" idx="11"/>
          </p:nvPr>
        </p:nvSpPr>
        <p:spPr/>
        <p:txBody>
          <a:bodyPr/>
          <a:lstStyle/>
          <a:p>
            <a:endParaRPr lang="ru-UA"/>
          </a:p>
        </p:txBody>
      </p:sp>
      <p:sp>
        <p:nvSpPr>
          <p:cNvPr id="7" name="Номер слайда 6"/>
          <p:cNvSpPr>
            <a:spLocks noGrp="1"/>
          </p:cNvSpPr>
          <p:nvPr>
            <p:ph type="sldNum" sz="quarter" idx="12"/>
          </p:nvPr>
        </p:nvSpPr>
        <p:spPr/>
        <p:txBody>
          <a:bodyPr/>
          <a:lstStyle/>
          <a:p>
            <a:fld id="{695F1373-836B-4600-BC8C-C4496E6E160E}" type="slidenum">
              <a:rPr lang="ru-UA" smtClean="0"/>
              <a:t>‹#›</a:t>
            </a:fld>
            <a:endParaRPr lang="ru-UA"/>
          </a:p>
        </p:txBody>
      </p:sp>
    </p:spTree>
    <p:extLst>
      <p:ext uri="{BB962C8B-B14F-4D97-AF65-F5344CB8AC3E}">
        <p14:creationId xmlns:p14="http://schemas.microsoft.com/office/powerpoint/2010/main" val="110626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F00566-72D4-4FC4-855C-38639410502C}" type="datetimeFigureOut">
              <a:rPr lang="ru-UA" smtClean="0"/>
              <a:t>07.03.2024</a:t>
            </a:fld>
            <a:endParaRPr lang="ru-UA"/>
          </a:p>
        </p:txBody>
      </p:sp>
      <p:sp>
        <p:nvSpPr>
          <p:cNvPr id="6" name="Нижний колонтитул 5"/>
          <p:cNvSpPr>
            <a:spLocks noGrp="1"/>
          </p:cNvSpPr>
          <p:nvPr>
            <p:ph type="ftr" sz="quarter" idx="11"/>
          </p:nvPr>
        </p:nvSpPr>
        <p:spPr/>
        <p:txBody>
          <a:bodyPr/>
          <a:lstStyle/>
          <a:p>
            <a:endParaRPr lang="ru-UA"/>
          </a:p>
        </p:txBody>
      </p:sp>
      <p:sp>
        <p:nvSpPr>
          <p:cNvPr id="7" name="Номер слайда 6"/>
          <p:cNvSpPr>
            <a:spLocks noGrp="1"/>
          </p:cNvSpPr>
          <p:nvPr>
            <p:ph type="sldNum" sz="quarter" idx="12"/>
          </p:nvPr>
        </p:nvSpPr>
        <p:spPr/>
        <p:txBody>
          <a:bodyPr/>
          <a:lstStyle/>
          <a:p>
            <a:fld id="{695F1373-836B-4600-BC8C-C4496E6E160E}" type="slidenum">
              <a:rPr lang="ru-UA" smtClean="0"/>
              <a:t>‹#›</a:t>
            </a:fld>
            <a:endParaRPr lang="ru-UA"/>
          </a:p>
        </p:txBody>
      </p:sp>
    </p:spTree>
    <p:extLst>
      <p:ext uri="{BB962C8B-B14F-4D97-AF65-F5344CB8AC3E}">
        <p14:creationId xmlns:p14="http://schemas.microsoft.com/office/powerpoint/2010/main" val="138400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00566-72D4-4FC4-855C-38639410502C}" type="datetimeFigureOut">
              <a:rPr lang="ru-UA" smtClean="0"/>
              <a:t>07.03.2024</a:t>
            </a:fld>
            <a:endParaRPr lang="ru-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F1373-836B-4600-BC8C-C4496E6E160E}" type="slidenum">
              <a:rPr lang="ru-UA" smtClean="0"/>
              <a:t>‹#›</a:t>
            </a:fld>
            <a:endParaRPr lang="ru-UA"/>
          </a:p>
        </p:txBody>
      </p:sp>
    </p:spTree>
    <p:extLst>
      <p:ext uri="{BB962C8B-B14F-4D97-AF65-F5344CB8AC3E}">
        <p14:creationId xmlns:p14="http://schemas.microsoft.com/office/powerpoint/2010/main" val="152982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Чинники які визначають якість товару</a:t>
            </a:r>
            <a:endParaRPr lang="ru-UA" dirty="0"/>
          </a:p>
        </p:txBody>
      </p:sp>
      <p:sp>
        <p:nvSpPr>
          <p:cNvPr id="3" name="Подзаголовок 2"/>
          <p:cNvSpPr>
            <a:spLocks noGrp="1"/>
          </p:cNvSpPr>
          <p:nvPr>
            <p:ph type="subTitle" idx="1"/>
          </p:nvPr>
        </p:nvSpPr>
        <p:spPr/>
        <p:txBody>
          <a:bodyPr/>
          <a:lstStyle/>
          <a:p>
            <a:endParaRPr lang="ru-UA"/>
          </a:p>
        </p:txBody>
      </p:sp>
    </p:spTree>
    <p:extLst>
      <p:ext uri="{BB962C8B-B14F-4D97-AF65-F5344CB8AC3E}">
        <p14:creationId xmlns:p14="http://schemas.microsoft.com/office/powerpoint/2010/main" val="268117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51344"/>
            <a:ext cx="8640960" cy="3970318"/>
          </a:xfrm>
          <a:prstGeom prst="rect">
            <a:avLst/>
          </a:prstGeom>
        </p:spPr>
        <p:txBody>
          <a:bodyPr wrap="square">
            <a:spAutoFit/>
          </a:bodyPr>
          <a:lstStyle/>
          <a:p>
            <a:r>
              <a:rPr lang="uk-UA" dirty="0" smtClean="0"/>
              <a:t>Особливо важливі економічні фактори при переході до ринкової економіки. Розрізняють контрольно-аналітичні та стимулюючі економічні фактори. За допомогою контрольно-аналітичних факторів вимірюють витрати праці, засобів, матеріалів з метою досягнення і забезпечення певного рівня якості виробів. Стимулюючі фактори можуть зумовити як підвищення, так і зниження рівня якості. Найістотнішими стимулюючими факторами є ціна і заробітна плата. Правильно організоване ціноутворення сприяє підвищенню якості. При цьому ціна має покривати всі витрати підприємства на заходи, які здійснюють з метою підвищення якості, і забезпечувати необхідний рівень рентабельності. Водночас дорогі вироби повинні бути високоякісними. </a:t>
            </a:r>
          </a:p>
          <a:p>
            <a:r>
              <a:rPr lang="uk-UA" dirty="0" smtClean="0"/>
              <a:t>У забезпеченні якості значну роль відіграє людина з її професійною підготовкою, фізіологічними і емоційними особливостями, тобто йдеться про суб'єктивні фактори. Від професійної підготовки людей, які проектують, виготовляють та експлуатують вироби, залежить рівень використання технічних факторі</a:t>
            </a:r>
            <a:endParaRPr lang="uk-UA" dirty="0"/>
          </a:p>
        </p:txBody>
      </p:sp>
    </p:spTree>
    <p:extLst>
      <p:ext uri="{BB962C8B-B14F-4D97-AF65-F5344CB8AC3E}">
        <p14:creationId xmlns:p14="http://schemas.microsoft.com/office/powerpoint/2010/main" val="204795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650157"/>
            <a:ext cx="8686800" cy="518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92559"/>
            <a:ext cx="84137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32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3280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64" y="1700808"/>
            <a:ext cx="87614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708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832802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 y="944563"/>
            <a:ext cx="8523287" cy="590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33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32802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49" y="1379067"/>
            <a:ext cx="8761413" cy="54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10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0"/>
            <a:ext cx="832802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836712"/>
            <a:ext cx="8602663" cy="574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03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32802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766763"/>
            <a:ext cx="8589963"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27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05" y="0"/>
            <a:ext cx="83280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74713"/>
            <a:ext cx="83820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20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uk-UA" dirty="0" smtClean="0"/>
              <a:t>Рівні якості продукції</a:t>
            </a:r>
            <a:endParaRPr lang="ru-UA"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35064"/>
            <a:ext cx="8229600" cy="483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419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40960" cy="4524315"/>
          </a:xfrm>
          <a:prstGeom prst="rect">
            <a:avLst/>
          </a:prstGeom>
        </p:spPr>
        <p:txBody>
          <a:bodyPr wrap="square">
            <a:spAutoFit/>
          </a:bodyPr>
          <a:lstStyle/>
          <a:p>
            <a:r>
              <a:rPr lang="uk-UA" dirty="0" smtClean="0"/>
              <a:t>Треба пам’ятати, що при визначенні якості товару враховуються не всі корисні властивості, а лише ті, які роблять продукцію придатною задовольнити потреби людини відповідно до її призначення. Наприклад, при визначенні якості хлібопекарного борошна і борошна для борошняних кондитерських виробів встановлюють кількість клейковини. І якщо хлібопекарне борошно вважається високоякісним при значному вмісті клейковини, то високоякісне борошно для кондитерських виробів, навпаки, повинно мати менший вміст клейковини. Тому при визначенні якості товару в кожному окремому випадку треба зазначити, які саме властивості необхідно врахувати.</a:t>
            </a:r>
          </a:p>
          <a:p>
            <a:r>
              <a:rPr lang="uk-UA" dirty="0" smtClean="0"/>
              <a:t>Регулююча роль ринку жорстока: підприємства, які в умовах ринку не приділяють уваги якості товару – ринок знищує. Якість не потребує великих інвестицій, але інвестиції без гарантії якості – загублені гроші.</a:t>
            </a:r>
          </a:p>
          <a:p>
            <a:r>
              <a:rPr lang="uk-UA" dirty="0" smtClean="0"/>
              <a:t> Закупівля сучасних технологій, модернізація виробництва виправдані лише тоді, коли в результаті буде випускатися якісна, конкурентоспроможна продукція.</a:t>
            </a:r>
          </a:p>
          <a:p>
            <a:r>
              <a:rPr lang="uk-UA" dirty="0" smtClean="0"/>
              <a:t>Вимоги до якості продукції постійно зростають, що пов'язано з конкурентоспроможністю на ринку товарів.</a:t>
            </a:r>
          </a:p>
        </p:txBody>
      </p:sp>
    </p:spTree>
    <p:extLst>
      <p:ext uri="{BB962C8B-B14F-4D97-AF65-F5344CB8AC3E}">
        <p14:creationId xmlns:p14="http://schemas.microsoft.com/office/powerpoint/2010/main" val="64242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925513"/>
            <a:ext cx="854075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44624"/>
            <a:ext cx="835183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47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8712968" cy="3139321"/>
          </a:xfrm>
          <a:prstGeom prst="rect">
            <a:avLst/>
          </a:prstGeom>
        </p:spPr>
        <p:txBody>
          <a:bodyPr wrap="square">
            <a:spAutoFit/>
          </a:bodyPr>
          <a:lstStyle/>
          <a:p>
            <a:r>
              <a:rPr lang="uk-UA" dirty="0" smtClean="0"/>
              <a:t>Випуск якісної продукції пов'язаний як із її виробництвом, так із ринком збуту. Тому торгівля відіграє важливу роль у підвищенні якості, вона повинна </a:t>
            </a:r>
            <a:r>
              <a:rPr lang="uk-UA" dirty="0" err="1" smtClean="0"/>
              <a:t>оперативно</a:t>
            </a:r>
            <a:r>
              <a:rPr lang="uk-UA" dirty="0" smtClean="0"/>
              <a:t> реагувати на попит населення, вивчати ринок збуту.</a:t>
            </a:r>
          </a:p>
          <a:p>
            <a:r>
              <a:rPr lang="uk-UA" dirty="0" smtClean="0"/>
              <a:t>Дослідження показали, що підвищення якості на 10% підвищує ціну на 40- 50%, а зниження якості </a:t>
            </a:r>
            <a:r>
              <a:rPr lang="uk-UA" dirty="0" err="1" smtClean="0"/>
              <a:t>вдешевляє</a:t>
            </a:r>
            <a:r>
              <a:rPr lang="uk-UA" dirty="0" smtClean="0"/>
              <a:t> товар на 20-25%. Реалізація товару, якість якого на 50% нижча за світовий рівень майже не можлива.</a:t>
            </a:r>
          </a:p>
          <a:p>
            <a:r>
              <a:rPr lang="uk-UA" dirty="0" smtClean="0"/>
              <a:t>Від якості товарів народного споживання безпосередньо залежить життєвий рівень населення, оскільки поліпшення якості товарів означає відносне збільшення реальних прибутків населення. Адже, купуючи взуття із збільшеним строком носіння, споживач певний час може мати одну пару замість двох колишньої якості, а на заощаджені гроші купити товари для задоволення інших потреб</a:t>
            </a:r>
            <a:endParaRPr lang="uk-UA" dirty="0"/>
          </a:p>
        </p:txBody>
      </p:sp>
    </p:spTree>
    <p:extLst>
      <p:ext uri="{BB962C8B-B14F-4D97-AF65-F5344CB8AC3E}">
        <p14:creationId xmlns:p14="http://schemas.microsoft.com/office/powerpoint/2010/main" val="2595296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116632"/>
            <a:ext cx="8229600" cy="706090"/>
          </a:xfrm>
        </p:spPr>
        <p:txBody>
          <a:bodyPr>
            <a:normAutofit/>
          </a:bodyPr>
          <a:lstStyle/>
          <a:p>
            <a:r>
              <a:rPr lang="ru-RU" sz="2400" b="1" dirty="0" smtClean="0"/>
              <a:t>ЧИННИКИ ФОРМУВАННЯ ЯКОСТІ ТОВАРІВ</a:t>
            </a:r>
            <a:endParaRPr lang="ru-UA" sz="2400" b="1" dirty="0"/>
          </a:p>
        </p:txBody>
      </p:sp>
      <p:sp>
        <p:nvSpPr>
          <p:cNvPr id="6" name="Объект 5"/>
          <p:cNvSpPr>
            <a:spLocks noGrp="1"/>
          </p:cNvSpPr>
          <p:nvPr>
            <p:ph idx="1"/>
          </p:nvPr>
        </p:nvSpPr>
        <p:spPr>
          <a:xfrm>
            <a:off x="179512" y="692696"/>
            <a:ext cx="8856984" cy="5904656"/>
          </a:xfrm>
        </p:spPr>
        <p:txBody>
          <a:bodyPr>
            <a:normAutofit fontScale="62500" lnSpcReduction="20000"/>
          </a:bodyPr>
          <a:lstStyle/>
          <a:p>
            <a:r>
              <a:rPr lang="uk-UA" b="1" dirty="0" smtClean="0"/>
              <a:t>Формуючі чинники</a:t>
            </a:r>
            <a:r>
              <a:rPr lang="uk-UA" dirty="0" smtClean="0"/>
              <a:t>, призначені для формування заданих вимог до якості продукції.</a:t>
            </a:r>
          </a:p>
          <a:p>
            <a:r>
              <a:rPr lang="uk-UA" dirty="0" smtClean="0"/>
              <a:t>Процес формування якості товарів починається з підготовки нормативно- технічної документації, яка має відповідати сучасним вимогам.</a:t>
            </a:r>
          </a:p>
          <a:p>
            <a:r>
              <a:rPr lang="uk-UA" dirty="0" smtClean="0"/>
              <a:t>А) Проектування та розробка продукції</a:t>
            </a:r>
          </a:p>
          <a:p>
            <a:r>
              <a:rPr lang="uk-UA" dirty="0" smtClean="0"/>
              <a:t>Ці операції проводяться на основі маркетингових досліджень ринка, які спрямовані на виявлення </a:t>
            </a:r>
            <a:r>
              <a:rPr lang="uk-UA" dirty="0" err="1" smtClean="0"/>
              <a:t>запросів</a:t>
            </a:r>
            <a:r>
              <a:rPr lang="uk-UA" dirty="0" smtClean="0"/>
              <a:t> споживачів до рівня якості та кількісними характеристиками ( розмір, маса, одиниці та інше.). Від того, на скільки вірно вони виявлені та відображені в товарі, залежить кінцевий результат – реалізація.</a:t>
            </a:r>
          </a:p>
          <a:p>
            <a:r>
              <a:rPr lang="uk-UA" dirty="0" smtClean="0"/>
              <a:t>Цей чинник являється визначаючим для всіх інших формуючих чинників.</a:t>
            </a:r>
          </a:p>
          <a:p>
            <a:r>
              <a:rPr lang="uk-UA" dirty="0" smtClean="0"/>
              <a:t>Б) Сировина</a:t>
            </a:r>
          </a:p>
          <a:p>
            <a:r>
              <a:rPr lang="uk-UA" dirty="0" smtClean="0"/>
              <a:t>Види сировини визначаються на стадії проектування. Розрізняють</a:t>
            </a:r>
          </a:p>
          <a:p>
            <a:r>
              <a:rPr lang="uk-UA" dirty="0" smtClean="0"/>
              <a:t>-	основна сировина – та, що суттєво впливає на формування якості товару</a:t>
            </a:r>
          </a:p>
          <a:p>
            <a:r>
              <a:rPr lang="uk-UA" dirty="0" smtClean="0"/>
              <a:t>-	допоміжна сировина – елемент, призначений для поліпшення основної сировини або товару ( ароматизатори, фарби, стабілізатори, консерванти та інше)</a:t>
            </a:r>
          </a:p>
          <a:p>
            <a:r>
              <a:rPr lang="uk-UA" dirty="0" smtClean="0"/>
              <a:t>-	матеріали ( упакування)</a:t>
            </a:r>
          </a:p>
          <a:p>
            <a:r>
              <a:rPr lang="uk-UA" dirty="0" smtClean="0"/>
              <a:t>-	напівфабрикати та комплектуючі вироби.</a:t>
            </a:r>
          </a:p>
          <a:p>
            <a:r>
              <a:rPr lang="uk-UA" dirty="0" smtClean="0"/>
              <a:t>Усі види сировини розрізняються за ступенем їх готовності та обробки.</a:t>
            </a:r>
            <a:endParaRPr lang="uk-UA" dirty="0"/>
          </a:p>
        </p:txBody>
      </p:sp>
    </p:spTree>
    <p:extLst>
      <p:ext uri="{BB962C8B-B14F-4D97-AF65-F5344CB8AC3E}">
        <p14:creationId xmlns:p14="http://schemas.microsoft.com/office/powerpoint/2010/main" val="353123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67544" y="0"/>
            <a:ext cx="8229600" cy="45719"/>
          </a:xfrm>
        </p:spPr>
        <p:txBody>
          <a:bodyPr>
            <a:normAutofit fontScale="90000"/>
          </a:bodyPr>
          <a:lstStyle/>
          <a:p>
            <a:endParaRPr lang="ru-UA" sz="800" dirty="0"/>
          </a:p>
        </p:txBody>
      </p:sp>
      <p:sp>
        <p:nvSpPr>
          <p:cNvPr id="3" name="Объект 2"/>
          <p:cNvSpPr>
            <a:spLocks noGrp="1"/>
          </p:cNvSpPr>
          <p:nvPr>
            <p:ph idx="1"/>
          </p:nvPr>
        </p:nvSpPr>
        <p:spPr>
          <a:xfrm>
            <a:off x="457200" y="260648"/>
            <a:ext cx="8229600" cy="5865515"/>
          </a:xfrm>
        </p:spPr>
        <p:txBody>
          <a:bodyPr>
            <a:normAutofit fontScale="62500" lnSpcReduction="20000"/>
          </a:bodyPr>
          <a:lstStyle/>
          <a:p>
            <a:r>
              <a:rPr lang="uk-UA" dirty="0" smtClean="0"/>
              <a:t>В) Конструкція</a:t>
            </a:r>
          </a:p>
          <a:p>
            <a:r>
              <a:rPr lang="uk-UA" dirty="0" smtClean="0"/>
              <a:t>Це сукупність форми, розміру, способу з'єднання та взаємодії деталей та вузлів. Визначається при розробці виробу. Це основна характеристика непродовольчих товарів. Конструкція забезпечує всі групи властивостей непродовольчих товарів (функціональність, ергономічність, надійність, безпеку, естетичність). Вибір параметрів конструкції залежить від характеру потреб.</a:t>
            </a:r>
          </a:p>
          <a:p>
            <a:r>
              <a:rPr lang="uk-UA" dirty="0" smtClean="0"/>
              <a:t>Г) Технологія виробництва.</a:t>
            </a:r>
          </a:p>
          <a:p>
            <a:r>
              <a:rPr lang="uk-UA" dirty="0" smtClean="0"/>
              <a:t>Це сукупність операцій, які формують товарознавчі характеристики продукції.</a:t>
            </a:r>
          </a:p>
          <a:p>
            <a:r>
              <a:rPr lang="uk-UA" dirty="0" smtClean="0"/>
              <a:t>Розрізняють три основних етапи технології виробництва:</a:t>
            </a:r>
          </a:p>
          <a:p>
            <a:r>
              <a:rPr lang="uk-UA" dirty="0" smtClean="0"/>
              <a:t>-	</a:t>
            </a:r>
            <a:r>
              <a:rPr lang="uk-UA" b="1" dirty="0" smtClean="0"/>
              <a:t>підготовчий етап </a:t>
            </a:r>
            <a:r>
              <a:rPr lang="uk-UA" dirty="0" smtClean="0"/>
              <a:t>- поєднує операції по підготовці сировини та комплектуючих елементів до переробки або зборки (розкрій, миття, </a:t>
            </a:r>
            <a:r>
              <a:rPr lang="uk-UA" dirty="0" err="1" smtClean="0"/>
              <a:t>змільчення</a:t>
            </a:r>
            <a:r>
              <a:rPr lang="uk-UA" dirty="0" smtClean="0"/>
              <a:t>, сортування, розчинення, розплавлення та інше.);</a:t>
            </a:r>
          </a:p>
          <a:p>
            <a:r>
              <a:rPr lang="uk-UA" dirty="0" smtClean="0"/>
              <a:t>-	</a:t>
            </a:r>
            <a:r>
              <a:rPr lang="uk-UA" b="1" dirty="0" smtClean="0"/>
              <a:t>основний етап </a:t>
            </a:r>
            <a:r>
              <a:rPr lang="uk-UA" dirty="0" smtClean="0"/>
              <a:t>– операції по переробці сировини або зборці виробу. При їх, проведенні суттєво змінюються властивості сировини та матеріалів, виникають характеристики готового виробу (змішування, термічна обробка, збірка та інше).</a:t>
            </a:r>
          </a:p>
          <a:p>
            <a:r>
              <a:rPr lang="uk-UA" dirty="0" smtClean="0"/>
              <a:t>-	</a:t>
            </a:r>
            <a:r>
              <a:rPr lang="uk-UA" b="1" dirty="0" smtClean="0"/>
              <a:t>кінцевий етап </a:t>
            </a:r>
            <a:r>
              <a:rPr lang="uk-UA" dirty="0" smtClean="0"/>
              <a:t>– це операції по наданню продукції товарного вигляду (упакування, маркування, фарбування та інше )</a:t>
            </a:r>
          </a:p>
          <a:p>
            <a:endParaRPr lang="uk-UA" dirty="0" smtClean="0"/>
          </a:p>
          <a:p>
            <a:endParaRPr lang="ru-UA" dirty="0"/>
          </a:p>
        </p:txBody>
      </p:sp>
    </p:spTree>
    <p:extLst>
      <p:ext uri="{BB962C8B-B14F-4D97-AF65-F5344CB8AC3E}">
        <p14:creationId xmlns:p14="http://schemas.microsoft.com/office/powerpoint/2010/main" val="529311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12968" cy="6186309"/>
          </a:xfrm>
          <a:prstGeom prst="rect">
            <a:avLst/>
          </a:prstGeom>
        </p:spPr>
        <p:txBody>
          <a:bodyPr wrap="square">
            <a:spAutoFit/>
          </a:bodyPr>
          <a:lstStyle/>
          <a:p>
            <a:r>
              <a:rPr lang="uk-UA" dirty="0" smtClean="0"/>
              <a:t>	</a:t>
            </a:r>
            <a:r>
              <a:rPr lang="uk-UA" b="1" dirty="0" smtClean="0"/>
              <a:t>ЧИННИКИ ЗБЕРЕЖЕННЯ ЯКОСТІ ТОВАРІВ</a:t>
            </a:r>
          </a:p>
          <a:p>
            <a:r>
              <a:rPr lang="uk-UA" dirty="0" smtClean="0"/>
              <a:t>Якість готових виробів значною мірою залежить від якості праці, тобто досвіду й майстерності працівників підприємства. Великий вплив на якість продовольчих товарів справляють пакування, умови та режими зберігання.</a:t>
            </a:r>
          </a:p>
          <a:p>
            <a:r>
              <a:rPr lang="uk-UA" b="1" dirty="0" smtClean="0"/>
              <a:t>Правильне пакування </a:t>
            </a:r>
            <a:r>
              <a:rPr lang="uk-UA" dirty="0" smtClean="0"/>
              <a:t>не тільки дає змогу запобігти втратам, а й допомагає зберегти якість товарів під час транспортування і зберігання, захищаючи їх від забруднення та деформації, частково або повністю ізолюючи від впливу зовнішнього середовища. У деяких випадках тара бере участь у формуванні і підвищенні смакових властивостей продовольчих товарів. Наприклад, тільки у дубових бочках здійснюється витримування коньячного або ромового спирту.</a:t>
            </a:r>
          </a:p>
          <a:p>
            <a:r>
              <a:rPr lang="uk-UA" b="1" dirty="0" smtClean="0"/>
              <a:t>Режими й умови транспортування </a:t>
            </a:r>
            <a:r>
              <a:rPr lang="uk-UA" dirty="0" smtClean="0"/>
              <a:t>істотно впливають на якість товарів. Механічні дефекти, що виникають при транспортуванні товарів, порушення строків перевезення можуть не тільки знизити якість, а й викликати псування товарів. Використання контейнерів для перевезення, а в деяких випадках для зберігання і реалізації продовольчих товарів є важливою умовою збереження якості багатьох продуктів.</a:t>
            </a:r>
          </a:p>
          <a:p>
            <a:r>
              <a:rPr lang="uk-UA" b="1" dirty="0" smtClean="0"/>
              <a:t>Зберігання</a:t>
            </a:r>
            <a:r>
              <a:rPr lang="uk-UA" dirty="0" smtClean="0"/>
              <a:t> продовольчих товарів вирішується завдання збереження якості й кількості товарів. Для деяких продовольчих товарів зберігання є продовженням технологічного процесу вироблення (дозрівання м'яса, сирів, вин тощо). Воно дозволяє значно поліпшити якість продуктів.</a:t>
            </a:r>
          </a:p>
          <a:p>
            <a:r>
              <a:rPr lang="uk-UA" dirty="0" smtClean="0"/>
              <a:t>Порушення умов зберігання товарів, які вже готові для вживання, призводить до появи великої кількості дефектів і робить продовольчі товари непридатними для вживання </a:t>
            </a:r>
            <a:endParaRPr lang="uk-UA" dirty="0"/>
          </a:p>
        </p:txBody>
      </p:sp>
    </p:spTree>
    <p:extLst>
      <p:ext uri="{BB962C8B-B14F-4D97-AF65-F5344CB8AC3E}">
        <p14:creationId xmlns:p14="http://schemas.microsoft.com/office/powerpoint/2010/main" val="273975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5846"/>
            <a:ext cx="8712968" cy="3693319"/>
          </a:xfrm>
          <a:prstGeom prst="rect">
            <a:avLst/>
          </a:prstGeom>
        </p:spPr>
        <p:txBody>
          <a:bodyPr wrap="square">
            <a:spAutoFit/>
          </a:bodyPr>
          <a:lstStyle/>
          <a:p>
            <a:r>
              <a:rPr lang="ru-RU" dirty="0" smtClean="0"/>
              <a:t>Нормативно-</a:t>
            </a:r>
            <a:r>
              <a:rPr lang="ru-RU" dirty="0" err="1" smtClean="0"/>
              <a:t>технічні</a:t>
            </a:r>
            <a:r>
              <a:rPr lang="ru-RU" dirty="0" smtClean="0"/>
              <a:t> </a:t>
            </a:r>
            <a:r>
              <a:rPr lang="ru-RU" dirty="0" err="1" smtClean="0"/>
              <a:t>документи</a:t>
            </a:r>
            <a:r>
              <a:rPr lang="ru-RU" dirty="0" smtClean="0"/>
              <a:t> </a:t>
            </a:r>
            <a:r>
              <a:rPr lang="ru-RU" dirty="0" err="1" smtClean="0"/>
              <a:t>встановлюють</a:t>
            </a:r>
            <a:r>
              <a:rPr lang="ru-RU" dirty="0" smtClean="0"/>
              <a:t> </a:t>
            </a:r>
            <a:r>
              <a:rPr lang="ru-RU" dirty="0" err="1" smtClean="0"/>
              <a:t>регламентовані</a:t>
            </a:r>
            <a:r>
              <a:rPr lang="ru-RU" dirty="0" smtClean="0"/>
              <a:t>, </a:t>
            </a:r>
            <a:r>
              <a:rPr lang="ru-RU" dirty="0" err="1" smtClean="0"/>
              <a:t>номінальні</a:t>
            </a:r>
            <a:r>
              <a:rPr lang="ru-RU" dirty="0" smtClean="0"/>
              <a:t> та </a:t>
            </a:r>
            <a:r>
              <a:rPr lang="ru-RU" dirty="0" err="1" smtClean="0"/>
              <a:t>граничні</a:t>
            </a:r>
            <a:r>
              <a:rPr lang="ru-RU" dirty="0" smtClean="0"/>
              <a:t> </a:t>
            </a:r>
            <a:r>
              <a:rPr lang="ru-RU" dirty="0" err="1" smtClean="0"/>
              <a:t>значення</a:t>
            </a:r>
            <a:r>
              <a:rPr lang="ru-RU" dirty="0" smtClean="0"/>
              <a:t> </a:t>
            </a:r>
            <a:r>
              <a:rPr lang="ru-RU" dirty="0" err="1" smtClean="0"/>
              <a:t>показників</a:t>
            </a:r>
            <a:r>
              <a:rPr lang="ru-RU" dirty="0" smtClean="0"/>
              <a:t> </a:t>
            </a:r>
            <a:r>
              <a:rPr lang="ru-RU" dirty="0" err="1" smtClean="0"/>
              <a:t>якості</a:t>
            </a:r>
            <a:r>
              <a:rPr lang="ru-RU" dirty="0" smtClean="0"/>
              <a:t>:</a:t>
            </a:r>
          </a:p>
          <a:p>
            <a:r>
              <a:rPr lang="ru-RU" dirty="0" err="1" smtClean="0"/>
              <a:t>Регламентовані</a:t>
            </a:r>
            <a:r>
              <a:rPr lang="ru-RU" dirty="0" smtClean="0"/>
              <a:t> </a:t>
            </a:r>
            <a:r>
              <a:rPr lang="ru-RU" dirty="0" err="1" smtClean="0"/>
              <a:t>показники</a:t>
            </a:r>
            <a:r>
              <a:rPr lang="ru-RU" dirty="0" smtClean="0"/>
              <a:t> – </a:t>
            </a:r>
            <a:r>
              <a:rPr lang="ru-RU" dirty="0" err="1" smtClean="0"/>
              <a:t>установлюються</a:t>
            </a:r>
            <a:r>
              <a:rPr lang="ru-RU" dirty="0" smtClean="0"/>
              <a:t> стандартами</a:t>
            </a:r>
          </a:p>
          <a:p>
            <a:r>
              <a:rPr lang="ru-RU" dirty="0" err="1" smtClean="0"/>
              <a:t>Номінальні</a:t>
            </a:r>
            <a:r>
              <a:rPr lang="ru-RU" dirty="0" smtClean="0"/>
              <a:t>	</a:t>
            </a:r>
            <a:r>
              <a:rPr lang="ru-RU" dirty="0" err="1" smtClean="0"/>
              <a:t>показники</a:t>
            </a:r>
            <a:r>
              <a:rPr lang="ru-RU" dirty="0" smtClean="0"/>
              <a:t>	–	</a:t>
            </a:r>
            <a:r>
              <a:rPr lang="ru-RU" dirty="0" err="1" smtClean="0"/>
              <a:t>такі</a:t>
            </a:r>
            <a:r>
              <a:rPr lang="ru-RU" dirty="0" smtClean="0"/>
              <a:t>,	</a:t>
            </a:r>
            <a:r>
              <a:rPr lang="ru-RU" dirty="0" err="1" smtClean="0"/>
              <a:t>від</a:t>
            </a:r>
            <a:r>
              <a:rPr lang="ru-RU" dirty="0" smtClean="0"/>
              <a:t>	</a:t>
            </a:r>
            <a:r>
              <a:rPr lang="ru-RU" dirty="0" err="1" smtClean="0"/>
              <a:t>яких</a:t>
            </a:r>
            <a:r>
              <a:rPr lang="ru-RU" dirty="0" smtClean="0"/>
              <a:t>	</a:t>
            </a:r>
            <a:r>
              <a:rPr lang="ru-RU" dirty="0" err="1" smtClean="0"/>
              <a:t>відраховують</a:t>
            </a:r>
            <a:r>
              <a:rPr lang="ru-RU" dirty="0" smtClean="0"/>
              <a:t>	</a:t>
            </a:r>
            <a:r>
              <a:rPr lang="ru-RU" dirty="0" err="1" smtClean="0"/>
              <a:t>допустиме</a:t>
            </a:r>
            <a:r>
              <a:rPr lang="ru-RU" dirty="0" smtClean="0"/>
              <a:t> </a:t>
            </a:r>
            <a:r>
              <a:rPr lang="ru-RU" dirty="0" err="1" smtClean="0"/>
              <a:t>відхилення</a:t>
            </a:r>
            <a:r>
              <a:rPr lang="ru-RU" dirty="0" smtClean="0"/>
              <a:t> ( +- 5% вага)</a:t>
            </a:r>
          </a:p>
          <a:p>
            <a:r>
              <a:rPr lang="ru-RU" dirty="0" err="1" smtClean="0"/>
              <a:t>Граничні</a:t>
            </a:r>
            <a:r>
              <a:rPr lang="ru-RU" dirty="0" smtClean="0"/>
              <a:t> </a:t>
            </a:r>
            <a:r>
              <a:rPr lang="ru-RU" dirty="0" err="1" smtClean="0"/>
              <a:t>показники</a:t>
            </a:r>
            <a:r>
              <a:rPr lang="ru-RU" dirty="0" smtClean="0"/>
              <a:t> – </a:t>
            </a:r>
            <a:r>
              <a:rPr lang="ru-RU" dirty="0" err="1" smtClean="0"/>
              <a:t>це</a:t>
            </a:r>
            <a:r>
              <a:rPr lang="ru-RU" dirty="0" smtClean="0"/>
              <a:t> </a:t>
            </a:r>
            <a:r>
              <a:rPr lang="ru-RU" dirty="0" err="1" smtClean="0"/>
              <a:t>найбільше</a:t>
            </a:r>
            <a:r>
              <a:rPr lang="ru-RU" dirty="0" smtClean="0"/>
              <a:t> </a:t>
            </a:r>
            <a:r>
              <a:rPr lang="ru-RU" dirty="0" err="1" smtClean="0"/>
              <a:t>або</a:t>
            </a:r>
            <a:r>
              <a:rPr lang="ru-RU" dirty="0" smtClean="0"/>
              <a:t> </a:t>
            </a:r>
            <a:r>
              <a:rPr lang="ru-RU" dirty="0" err="1" smtClean="0"/>
              <a:t>найменше</a:t>
            </a:r>
            <a:r>
              <a:rPr lang="ru-RU" dirty="0" smtClean="0"/>
              <a:t> </a:t>
            </a:r>
            <a:r>
              <a:rPr lang="ru-RU" dirty="0" err="1" smtClean="0"/>
              <a:t>регламентоване</a:t>
            </a:r>
            <a:r>
              <a:rPr lang="ru-RU" dirty="0" smtClean="0"/>
              <a:t> </a:t>
            </a:r>
            <a:r>
              <a:rPr lang="ru-RU" dirty="0" err="1" smtClean="0"/>
              <a:t>значення</a:t>
            </a:r>
            <a:r>
              <a:rPr lang="ru-RU" dirty="0" smtClean="0"/>
              <a:t>, вони </a:t>
            </a:r>
            <a:r>
              <a:rPr lang="ru-RU" dirty="0" err="1" smtClean="0"/>
              <a:t>можуть</a:t>
            </a:r>
            <a:r>
              <a:rPr lang="ru-RU" dirty="0" smtClean="0"/>
              <a:t> бути:</a:t>
            </a:r>
          </a:p>
          <a:p>
            <a:r>
              <a:rPr lang="ru-RU" dirty="0" smtClean="0"/>
              <a:t>-	</a:t>
            </a:r>
            <a:r>
              <a:rPr lang="ru-RU" dirty="0" err="1" smtClean="0"/>
              <a:t>максимальні</a:t>
            </a:r>
            <a:r>
              <a:rPr lang="ru-RU" dirty="0" smtClean="0"/>
              <a:t> ( не </a:t>
            </a:r>
            <a:r>
              <a:rPr lang="ru-RU" dirty="0" err="1" smtClean="0"/>
              <a:t>більше</a:t>
            </a:r>
            <a:r>
              <a:rPr lang="ru-RU" dirty="0" smtClean="0"/>
              <a:t> 15% </a:t>
            </a:r>
            <a:r>
              <a:rPr lang="ru-RU" dirty="0" err="1" smtClean="0"/>
              <a:t>вологості</a:t>
            </a:r>
            <a:r>
              <a:rPr lang="ru-RU" dirty="0" smtClean="0"/>
              <a:t>)</a:t>
            </a:r>
          </a:p>
          <a:p>
            <a:r>
              <a:rPr lang="ru-RU" dirty="0" smtClean="0"/>
              <a:t>-	</a:t>
            </a:r>
            <a:r>
              <a:rPr lang="ru-RU" dirty="0" err="1" smtClean="0"/>
              <a:t>мінімальні</a:t>
            </a:r>
            <a:r>
              <a:rPr lang="ru-RU" dirty="0" smtClean="0"/>
              <a:t> ( не </a:t>
            </a:r>
            <a:r>
              <a:rPr lang="ru-RU" dirty="0" err="1" smtClean="0"/>
              <a:t>менше</a:t>
            </a:r>
            <a:r>
              <a:rPr lang="ru-RU" dirty="0" smtClean="0"/>
              <a:t> 55% </a:t>
            </a:r>
            <a:r>
              <a:rPr lang="ru-RU" dirty="0" err="1" smtClean="0"/>
              <a:t>вологості</a:t>
            </a:r>
            <a:r>
              <a:rPr lang="ru-RU" dirty="0" smtClean="0"/>
              <a:t>)</a:t>
            </a:r>
          </a:p>
          <a:p>
            <a:r>
              <a:rPr lang="ru-RU" dirty="0" smtClean="0"/>
              <a:t>-	</a:t>
            </a:r>
            <a:r>
              <a:rPr lang="ru-RU" dirty="0" err="1" smtClean="0"/>
              <a:t>мінімально</a:t>
            </a:r>
            <a:r>
              <a:rPr lang="ru-RU" dirty="0" smtClean="0"/>
              <a:t> та максимально </a:t>
            </a:r>
            <a:r>
              <a:rPr lang="ru-RU" dirty="0" err="1" smtClean="0"/>
              <a:t>допустимі</a:t>
            </a:r>
            <a:r>
              <a:rPr lang="ru-RU" dirty="0" smtClean="0"/>
              <a:t> ( </a:t>
            </a:r>
            <a:r>
              <a:rPr lang="ru-RU" dirty="0" err="1" smtClean="0"/>
              <a:t>уміст</a:t>
            </a:r>
            <a:r>
              <a:rPr lang="ru-RU" dirty="0" smtClean="0"/>
              <a:t> соли в </a:t>
            </a:r>
            <a:r>
              <a:rPr lang="ru-RU" dirty="0" err="1" smtClean="0"/>
              <a:t>розсолі</a:t>
            </a:r>
            <a:r>
              <a:rPr lang="ru-RU" dirty="0" smtClean="0"/>
              <a:t> не </a:t>
            </a:r>
            <a:r>
              <a:rPr lang="ru-RU" dirty="0" err="1" smtClean="0"/>
              <a:t>менше</a:t>
            </a:r>
            <a:r>
              <a:rPr lang="ru-RU" dirty="0" smtClean="0"/>
              <a:t> 7 і не </a:t>
            </a:r>
            <a:r>
              <a:rPr lang="ru-RU" dirty="0" err="1" smtClean="0"/>
              <a:t>більше</a:t>
            </a:r>
            <a:r>
              <a:rPr lang="ru-RU" dirty="0" smtClean="0"/>
              <a:t> 10%).</a:t>
            </a:r>
          </a:p>
          <a:p>
            <a:r>
              <a:rPr lang="ru-RU" dirty="0" smtClean="0"/>
              <a:t>Параметр </a:t>
            </a:r>
            <a:r>
              <a:rPr lang="ru-RU" dirty="0" err="1" smtClean="0"/>
              <a:t>продукції</a:t>
            </a:r>
            <a:r>
              <a:rPr lang="ru-RU" dirty="0" smtClean="0"/>
              <a:t> – </a:t>
            </a:r>
            <a:r>
              <a:rPr lang="ru-RU" dirty="0" err="1" smtClean="0"/>
              <a:t>кількісно</a:t>
            </a:r>
            <a:r>
              <a:rPr lang="ru-RU" dirty="0" smtClean="0"/>
              <a:t> </a:t>
            </a:r>
            <a:r>
              <a:rPr lang="ru-RU" dirty="0" err="1" smtClean="0"/>
              <a:t>характеризує</a:t>
            </a:r>
            <a:r>
              <a:rPr lang="ru-RU" dirty="0" smtClean="0"/>
              <a:t> будь-</a:t>
            </a:r>
            <a:r>
              <a:rPr lang="ru-RU" dirty="0" err="1" smtClean="0"/>
              <a:t>які</a:t>
            </a:r>
            <a:r>
              <a:rPr lang="ru-RU" dirty="0" smtClean="0"/>
              <a:t> </a:t>
            </a:r>
            <a:r>
              <a:rPr lang="ru-RU" dirty="0" err="1" smtClean="0"/>
              <a:t>її</a:t>
            </a:r>
            <a:r>
              <a:rPr lang="ru-RU" dirty="0" smtClean="0"/>
              <a:t> </a:t>
            </a:r>
            <a:r>
              <a:rPr lang="ru-RU" dirty="0" err="1" smtClean="0"/>
              <a:t>властивості</a:t>
            </a:r>
            <a:r>
              <a:rPr lang="ru-RU" dirty="0" smtClean="0"/>
              <a:t>, в тому </a:t>
            </a:r>
            <a:r>
              <a:rPr lang="ru-RU" dirty="0" err="1" smtClean="0"/>
              <a:t>числі</a:t>
            </a:r>
            <a:r>
              <a:rPr lang="ru-RU" dirty="0" smtClean="0"/>
              <a:t> й </a:t>
            </a:r>
            <a:r>
              <a:rPr lang="ru-RU" dirty="0" err="1" smtClean="0"/>
              <a:t>ті</a:t>
            </a:r>
            <a:r>
              <a:rPr lang="ru-RU" dirty="0" smtClean="0"/>
              <a:t>, </a:t>
            </a:r>
            <a:r>
              <a:rPr lang="ru-RU" dirty="0" err="1" smtClean="0"/>
              <a:t>що</a:t>
            </a:r>
            <a:r>
              <a:rPr lang="ru-RU" dirty="0" smtClean="0"/>
              <a:t> </a:t>
            </a:r>
            <a:r>
              <a:rPr lang="ru-RU" dirty="0" err="1" smtClean="0"/>
              <a:t>входять</a:t>
            </a:r>
            <a:r>
              <a:rPr lang="ru-RU" dirty="0" smtClean="0"/>
              <a:t> до складу </a:t>
            </a:r>
            <a:r>
              <a:rPr lang="ru-RU" dirty="0" err="1" smtClean="0"/>
              <a:t>якості</a:t>
            </a:r>
            <a:r>
              <a:rPr lang="ru-RU" dirty="0" smtClean="0"/>
              <a:t> </a:t>
            </a:r>
            <a:r>
              <a:rPr lang="ru-RU" dirty="0" err="1" smtClean="0"/>
              <a:t>продукції</a:t>
            </a:r>
            <a:endParaRPr lang="ru-RU" dirty="0"/>
          </a:p>
        </p:txBody>
      </p:sp>
    </p:spTree>
    <p:extLst>
      <p:ext uri="{BB962C8B-B14F-4D97-AF65-F5344CB8AC3E}">
        <p14:creationId xmlns:p14="http://schemas.microsoft.com/office/powerpoint/2010/main" val="170270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941388"/>
            <a:ext cx="8474075"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0"/>
            <a:ext cx="825500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14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46125"/>
            <a:ext cx="8534400"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88640"/>
            <a:ext cx="82550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37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46125"/>
            <a:ext cx="8534400"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6632"/>
            <a:ext cx="654208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16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700"/>
            <a:ext cx="65420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746125"/>
            <a:ext cx="8504237"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22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17" y="188640"/>
            <a:ext cx="83947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46125"/>
            <a:ext cx="8534400"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313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8763" y="188640"/>
            <a:ext cx="8424936" cy="3139321"/>
          </a:xfrm>
          <a:prstGeom prst="rect">
            <a:avLst/>
          </a:prstGeom>
        </p:spPr>
        <p:txBody>
          <a:bodyPr wrap="square">
            <a:spAutoFit/>
          </a:bodyPr>
          <a:lstStyle/>
          <a:p>
            <a:r>
              <a:rPr lang="uk-UA" dirty="0" smtClean="0"/>
              <a:t>Сучасна концепція якості має елемент, якому надається надзвичайно важливе значення — наявність і рівень </a:t>
            </a:r>
            <a:r>
              <a:rPr lang="uk-UA" dirty="0" err="1" smtClean="0"/>
              <a:t>післяпродажного</a:t>
            </a:r>
            <a:r>
              <a:rPr lang="uk-UA" dirty="0" smtClean="0"/>
              <a:t> обслуговування складної виробничої і побутової техніки. З цією метою виробники через торговельні філії організовують </a:t>
            </a:r>
            <a:r>
              <a:rPr lang="uk-UA" dirty="0" err="1" smtClean="0"/>
              <a:t>доставления</a:t>
            </a:r>
            <a:r>
              <a:rPr lang="uk-UA" dirty="0" smtClean="0"/>
              <a:t> товару, підготовку його до експлуатації, пропонують споживачам консультації. Якщо в період гарантійного терміну експлуатації виявляються складні дефекти, які призвели до виходу виробу з ладу або до перетворення його на небезпечний, виріб негайно замінюється. Необхідність підвищення безпеки на виробництві, охорони здоров’я людей і довкілля, посилення конкурентоспроможності національної продукції на світовому ринку змусили законодавчі органи створити правові засади для забезпечення якості товарів і захисту споживача. </a:t>
            </a:r>
            <a:endParaRPr lang="ru-UA"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140968"/>
            <a:ext cx="7776864" cy="3378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2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568952" cy="6186309"/>
          </a:xfrm>
          <a:prstGeom prst="rect">
            <a:avLst/>
          </a:prstGeom>
        </p:spPr>
        <p:txBody>
          <a:bodyPr wrap="square">
            <a:spAutoFit/>
          </a:bodyPr>
          <a:lstStyle/>
          <a:p>
            <a:r>
              <a:rPr lang="uk-UA" dirty="0" smtClean="0"/>
              <a:t>На якість продукції впливає багато факторів, які діють і самостійно, і взаємопов’язано як на окремих етапах життєвого циклу продукції, так і на їх сукупності. Ці фактори можна об’єднати в чотири групи: технічні, організаційні, економічні та суб’єктивні.</a:t>
            </a:r>
          </a:p>
          <a:p>
            <a:endParaRPr lang="uk-UA" dirty="0" smtClean="0"/>
          </a:p>
          <a:p>
            <a:r>
              <a:rPr lang="uk-UA" dirty="0" smtClean="0"/>
              <a:t>До технічних факторів належать конструкція, схема послідовного зв’язку елементів, система резервування, технологія виготовлення, засоби технічного обслуговування і ремонту, технічний рівень бази проектування, виготовлення, експлуатації та ін.</a:t>
            </a:r>
          </a:p>
          <a:p>
            <a:endParaRPr lang="uk-UA" dirty="0" smtClean="0"/>
          </a:p>
          <a:p>
            <a:r>
              <a:rPr lang="uk-UA" dirty="0" smtClean="0"/>
              <a:t>До організаційних факторів належать поділ праці і спеціалізація, форми організації виробничих процесів, ритмічність виробництва, форми і методи контролю, порядок презентації продукції, форми і способи транспортування, зберігання, експлуатації (споживання), технічного обслуговування, ремонту та ін.</a:t>
            </a:r>
          </a:p>
          <a:p>
            <a:endParaRPr lang="uk-UA" dirty="0" smtClean="0"/>
          </a:p>
          <a:p>
            <a:r>
              <a:rPr lang="uk-UA" dirty="0" smtClean="0"/>
              <a:t>На жаль, організаційним факторам ще не приділяють такої самої уваги, як технічним, тому дуже часто спроектовані і виготовлені на високому рівні вироби через недостатньо високий рівень організації виробництва, транспортування, експлуатації та ремонту втрачають якість.</a:t>
            </a:r>
          </a:p>
          <a:p>
            <a:endParaRPr lang="uk-UA" dirty="0" smtClean="0"/>
          </a:p>
          <a:p>
            <a:r>
              <a:rPr lang="uk-UA" dirty="0" smtClean="0"/>
              <a:t>До економічних факторів належать ціна, собівартість, форми і рівень заробітної плати, рівень витрат на технічне обслуговування і ремонт, ступінь підвищення продуктивності суспільної праці та ін.</a:t>
            </a:r>
          </a:p>
          <a:p>
            <a:endParaRPr lang="uk-UA" dirty="0" smtClean="0"/>
          </a:p>
        </p:txBody>
      </p:sp>
    </p:spTree>
    <p:extLst>
      <p:ext uri="{BB962C8B-B14F-4D97-AF65-F5344CB8AC3E}">
        <p14:creationId xmlns:p14="http://schemas.microsoft.com/office/powerpoint/2010/main" val="39713908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937</Words>
  <Application>Microsoft Office PowerPoint</Application>
  <PresentationFormat>Экран (4:3)</PresentationFormat>
  <Paragraphs>56</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Чинники які визначають якість товару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Рівні якості продукції</vt:lpstr>
      <vt:lpstr>Презентация PowerPoint</vt:lpstr>
      <vt:lpstr>Презентация PowerPoint</vt:lpstr>
      <vt:lpstr>ЧИННИКИ ФОРМУВАННЯ ЯКОСТІ ТОВАРІВ</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Чинники які визначають якість товару</dc:title>
  <dc:creator>uzver</dc:creator>
  <cp:lastModifiedBy>uzver</cp:lastModifiedBy>
  <cp:revision>4</cp:revision>
  <dcterms:created xsi:type="dcterms:W3CDTF">2024-03-07T07:23:26Z</dcterms:created>
  <dcterms:modified xsi:type="dcterms:W3CDTF">2024-03-07T07:59:52Z</dcterms:modified>
</cp:coreProperties>
</file>