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4FE2E-7486-411A-90A8-69180FE7A350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9585F8-DA8A-4F43-A58C-D77AD33F19C4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Горизонтальний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C102C43-B0F2-41D9-B4F8-BA9943EA3E6C}" type="parTrans" cxnId="{6AE60ABF-BB7A-4657-B386-CE1D7F94C3A3}">
      <dgm:prSet/>
      <dgm:spPr/>
      <dgm:t>
        <a:bodyPr/>
        <a:lstStyle/>
        <a:p>
          <a:endParaRPr lang="ru-RU"/>
        </a:p>
      </dgm:t>
    </dgm:pt>
    <dgm:pt modelId="{1E3AFEB9-F9B2-4A73-AD4F-ABEFFC44C639}" type="sibTrans" cxnId="{6AE60ABF-BB7A-4657-B386-CE1D7F94C3A3}">
      <dgm:prSet/>
      <dgm:spPr/>
      <dgm:t>
        <a:bodyPr/>
        <a:lstStyle/>
        <a:p>
          <a:endParaRPr lang="ru-RU"/>
        </a:p>
      </dgm:t>
    </dgm:pt>
    <dgm:pt modelId="{A251DA5A-9665-4ABF-90EE-AB91590ED340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Вертикальний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F0D0445-967E-4207-B2E2-1B76C49D5837}" type="parTrans" cxnId="{A929A7D3-2DF5-4DC8-83BF-25E0818F36A2}">
      <dgm:prSet/>
      <dgm:spPr/>
      <dgm:t>
        <a:bodyPr/>
        <a:lstStyle/>
        <a:p>
          <a:endParaRPr lang="ru-RU"/>
        </a:p>
      </dgm:t>
    </dgm:pt>
    <dgm:pt modelId="{ACF684AD-15B1-40AF-A0BA-15265B612CC0}" type="sibTrans" cxnId="{A929A7D3-2DF5-4DC8-83BF-25E0818F36A2}">
      <dgm:prSet/>
      <dgm:spPr/>
      <dgm:t>
        <a:bodyPr/>
        <a:lstStyle/>
        <a:p>
          <a:endParaRPr lang="ru-RU"/>
        </a:p>
      </dgm:t>
    </dgm:pt>
    <dgm:pt modelId="{3A9BA377-F3E8-48F7-8365-BDFDD765DF11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Метод коефіцієнтів</a:t>
          </a:r>
        </a:p>
      </dgm:t>
    </dgm:pt>
    <dgm:pt modelId="{42A30005-174C-448E-BF2A-2D555CB72F7D}" type="parTrans" cxnId="{35B498E2-9AF7-4A5C-9699-6C40466BC9AA}">
      <dgm:prSet/>
      <dgm:spPr/>
      <dgm:t>
        <a:bodyPr/>
        <a:lstStyle/>
        <a:p>
          <a:endParaRPr lang="ru-RU"/>
        </a:p>
      </dgm:t>
    </dgm:pt>
    <dgm:pt modelId="{42C61A60-9A49-46DE-BFF8-4D195A7ACE7C}" type="sibTrans" cxnId="{35B498E2-9AF7-4A5C-9699-6C40466BC9AA}">
      <dgm:prSet/>
      <dgm:spPr/>
      <dgm:t>
        <a:bodyPr/>
        <a:lstStyle/>
        <a:p>
          <a:endParaRPr lang="ru-RU"/>
        </a:p>
      </dgm:t>
    </dgm:pt>
    <dgm:pt modelId="{E250DAE3-7CF1-4A23-99A1-F7019CE0BEFB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Системні методи</a:t>
          </a:r>
        </a:p>
      </dgm:t>
    </dgm:pt>
    <dgm:pt modelId="{66AE61E6-83E4-4397-8DF5-85BBF5876A4A}" type="parTrans" cxnId="{0708CF99-1D8D-4C59-A61C-88B24EE71DD0}">
      <dgm:prSet/>
      <dgm:spPr/>
      <dgm:t>
        <a:bodyPr/>
        <a:lstStyle/>
        <a:p>
          <a:endParaRPr lang="ru-RU"/>
        </a:p>
      </dgm:t>
    </dgm:pt>
    <dgm:pt modelId="{ED156DBF-0680-4E1F-93B4-4C4F708296E9}" type="sibTrans" cxnId="{0708CF99-1D8D-4C59-A61C-88B24EE71DD0}">
      <dgm:prSet/>
      <dgm:spPr/>
      <dgm:t>
        <a:bodyPr/>
        <a:lstStyle/>
        <a:p>
          <a:endParaRPr lang="ru-RU"/>
        </a:p>
      </dgm:t>
    </dgm:pt>
    <dgm:pt modelId="{CAB504BB-7046-40EA-A302-B3A85AE2ECC0}" type="pres">
      <dgm:prSet presAssocID="{54D4FE2E-7486-411A-90A8-69180FE7A3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5D866A-A22B-4A92-BD8A-6A34F096E2AA}" type="pres">
      <dgm:prSet presAssocID="{1C9585F8-DA8A-4F43-A58C-D77AD33F19C4}" presName="parentLin" presStyleCnt="0"/>
      <dgm:spPr/>
    </dgm:pt>
    <dgm:pt modelId="{9274983C-666A-48BB-BF84-227733C26B7F}" type="pres">
      <dgm:prSet presAssocID="{1C9585F8-DA8A-4F43-A58C-D77AD33F19C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1F52466-C1DA-42E8-A000-9DF0572CA875}" type="pres">
      <dgm:prSet presAssocID="{1C9585F8-DA8A-4F43-A58C-D77AD33F19C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F3E3C-883C-42E5-B107-0C926C07C6CD}" type="pres">
      <dgm:prSet presAssocID="{1C9585F8-DA8A-4F43-A58C-D77AD33F19C4}" presName="negativeSpace" presStyleCnt="0"/>
      <dgm:spPr/>
    </dgm:pt>
    <dgm:pt modelId="{181C5C8B-72C3-4757-A8CB-FE6ED8B54F07}" type="pres">
      <dgm:prSet presAssocID="{1C9585F8-DA8A-4F43-A58C-D77AD33F19C4}" presName="childText" presStyleLbl="conFgAcc1" presStyleIdx="0" presStyleCnt="4">
        <dgm:presLayoutVars>
          <dgm:bulletEnabled val="1"/>
        </dgm:presLayoutVars>
      </dgm:prSet>
      <dgm:spPr/>
    </dgm:pt>
    <dgm:pt modelId="{6BCD48F4-2F51-4C29-B6B3-CAFECC3D770A}" type="pres">
      <dgm:prSet presAssocID="{1E3AFEB9-F9B2-4A73-AD4F-ABEFFC44C639}" presName="spaceBetweenRectangles" presStyleCnt="0"/>
      <dgm:spPr/>
    </dgm:pt>
    <dgm:pt modelId="{83190E55-0B86-4376-B74D-CD96BB34D17F}" type="pres">
      <dgm:prSet presAssocID="{A251DA5A-9665-4ABF-90EE-AB91590ED340}" presName="parentLin" presStyleCnt="0"/>
      <dgm:spPr/>
    </dgm:pt>
    <dgm:pt modelId="{9ECB7014-C4A5-4686-84D1-D8E0D5D1DF2C}" type="pres">
      <dgm:prSet presAssocID="{A251DA5A-9665-4ABF-90EE-AB91590ED34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C1EBBB6-6F6D-4690-B53D-788D3384A439}" type="pres">
      <dgm:prSet presAssocID="{A251DA5A-9665-4ABF-90EE-AB91590ED34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33426-5640-4F55-BD57-21E55723F917}" type="pres">
      <dgm:prSet presAssocID="{A251DA5A-9665-4ABF-90EE-AB91590ED340}" presName="negativeSpace" presStyleCnt="0"/>
      <dgm:spPr/>
    </dgm:pt>
    <dgm:pt modelId="{47BFF388-B2D7-4714-9EA7-486A3B5DEF00}" type="pres">
      <dgm:prSet presAssocID="{A251DA5A-9665-4ABF-90EE-AB91590ED340}" presName="childText" presStyleLbl="conFgAcc1" presStyleIdx="1" presStyleCnt="4">
        <dgm:presLayoutVars>
          <dgm:bulletEnabled val="1"/>
        </dgm:presLayoutVars>
      </dgm:prSet>
      <dgm:spPr/>
    </dgm:pt>
    <dgm:pt modelId="{37237956-EB48-42F9-843E-7B5929BA2853}" type="pres">
      <dgm:prSet presAssocID="{ACF684AD-15B1-40AF-A0BA-15265B612CC0}" presName="spaceBetweenRectangles" presStyleCnt="0"/>
      <dgm:spPr/>
    </dgm:pt>
    <dgm:pt modelId="{9D1E5B31-6770-4A08-929B-BD60C9FC697F}" type="pres">
      <dgm:prSet presAssocID="{3A9BA377-F3E8-48F7-8365-BDFDD765DF11}" presName="parentLin" presStyleCnt="0"/>
      <dgm:spPr/>
    </dgm:pt>
    <dgm:pt modelId="{23398B3C-3A6E-4259-BE26-9DAB7333E797}" type="pres">
      <dgm:prSet presAssocID="{3A9BA377-F3E8-48F7-8365-BDFDD765DF1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5DEFAD7-8933-4212-BC62-8387DE9ACA6B}" type="pres">
      <dgm:prSet presAssocID="{3A9BA377-F3E8-48F7-8365-BDFDD765DF1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D2C9A-8A95-4F62-99FC-29F7F00046F4}" type="pres">
      <dgm:prSet presAssocID="{3A9BA377-F3E8-48F7-8365-BDFDD765DF11}" presName="negativeSpace" presStyleCnt="0"/>
      <dgm:spPr/>
    </dgm:pt>
    <dgm:pt modelId="{4F426A9F-7830-49F8-94EE-294AC0B56619}" type="pres">
      <dgm:prSet presAssocID="{3A9BA377-F3E8-48F7-8365-BDFDD765DF11}" presName="childText" presStyleLbl="conFgAcc1" presStyleIdx="2" presStyleCnt="4">
        <dgm:presLayoutVars>
          <dgm:bulletEnabled val="1"/>
        </dgm:presLayoutVars>
      </dgm:prSet>
      <dgm:spPr/>
    </dgm:pt>
    <dgm:pt modelId="{40C03352-1396-481F-B265-5958A5B1D324}" type="pres">
      <dgm:prSet presAssocID="{42C61A60-9A49-46DE-BFF8-4D195A7ACE7C}" presName="spaceBetweenRectangles" presStyleCnt="0"/>
      <dgm:spPr/>
    </dgm:pt>
    <dgm:pt modelId="{6F86EBC9-3213-45BC-A30B-1F47EC1BB7C6}" type="pres">
      <dgm:prSet presAssocID="{E250DAE3-7CF1-4A23-99A1-F7019CE0BEFB}" presName="parentLin" presStyleCnt="0"/>
      <dgm:spPr/>
    </dgm:pt>
    <dgm:pt modelId="{38E2A812-2655-403C-8987-EC04875C767E}" type="pres">
      <dgm:prSet presAssocID="{E250DAE3-7CF1-4A23-99A1-F7019CE0BEF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3990E06-CEB4-47A5-AD98-A4E27D880039}" type="pres">
      <dgm:prSet presAssocID="{E250DAE3-7CF1-4A23-99A1-F7019CE0BEFB}" presName="parentText" presStyleLbl="node1" presStyleIdx="3" presStyleCnt="4" custLinFactNeighborX="3719" custLinFactNeighborY="4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6C030-D107-4D9F-A486-2C4532A79B00}" type="pres">
      <dgm:prSet presAssocID="{E250DAE3-7CF1-4A23-99A1-F7019CE0BEFB}" presName="negativeSpace" presStyleCnt="0"/>
      <dgm:spPr/>
    </dgm:pt>
    <dgm:pt modelId="{E78370EA-B8AE-4C2E-8176-753C9720C614}" type="pres">
      <dgm:prSet presAssocID="{E250DAE3-7CF1-4A23-99A1-F7019CE0BEF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5B498E2-9AF7-4A5C-9699-6C40466BC9AA}" srcId="{54D4FE2E-7486-411A-90A8-69180FE7A350}" destId="{3A9BA377-F3E8-48F7-8365-BDFDD765DF11}" srcOrd="2" destOrd="0" parTransId="{42A30005-174C-448E-BF2A-2D555CB72F7D}" sibTransId="{42C61A60-9A49-46DE-BFF8-4D195A7ACE7C}"/>
    <dgm:cxn modelId="{E6182DFA-0647-4015-917E-9908DE650ADF}" type="presOf" srcId="{A251DA5A-9665-4ABF-90EE-AB91590ED340}" destId="{9ECB7014-C4A5-4686-84D1-D8E0D5D1DF2C}" srcOrd="0" destOrd="0" presId="urn:microsoft.com/office/officeart/2005/8/layout/list1"/>
    <dgm:cxn modelId="{6AE60ABF-BB7A-4657-B386-CE1D7F94C3A3}" srcId="{54D4FE2E-7486-411A-90A8-69180FE7A350}" destId="{1C9585F8-DA8A-4F43-A58C-D77AD33F19C4}" srcOrd="0" destOrd="0" parTransId="{1C102C43-B0F2-41D9-B4F8-BA9943EA3E6C}" sibTransId="{1E3AFEB9-F9B2-4A73-AD4F-ABEFFC44C639}"/>
    <dgm:cxn modelId="{0708CF99-1D8D-4C59-A61C-88B24EE71DD0}" srcId="{54D4FE2E-7486-411A-90A8-69180FE7A350}" destId="{E250DAE3-7CF1-4A23-99A1-F7019CE0BEFB}" srcOrd="3" destOrd="0" parTransId="{66AE61E6-83E4-4397-8DF5-85BBF5876A4A}" sibTransId="{ED156DBF-0680-4E1F-93B4-4C4F708296E9}"/>
    <dgm:cxn modelId="{C26F52A6-1A85-4D01-AFF4-BF8986ADAAEC}" type="presOf" srcId="{54D4FE2E-7486-411A-90A8-69180FE7A350}" destId="{CAB504BB-7046-40EA-A302-B3A85AE2ECC0}" srcOrd="0" destOrd="0" presId="urn:microsoft.com/office/officeart/2005/8/layout/list1"/>
    <dgm:cxn modelId="{55CAC303-FFC9-4C5C-A5CD-00E73D51A931}" type="presOf" srcId="{E250DAE3-7CF1-4A23-99A1-F7019CE0BEFB}" destId="{03990E06-CEB4-47A5-AD98-A4E27D880039}" srcOrd="1" destOrd="0" presId="urn:microsoft.com/office/officeart/2005/8/layout/list1"/>
    <dgm:cxn modelId="{F1C4F1BF-45D4-4F17-BFBD-E2C2693437DD}" type="presOf" srcId="{E250DAE3-7CF1-4A23-99A1-F7019CE0BEFB}" destId="{38E2A812-2655-403C-8987-EC04875C767E}" srcOrd="0" destOrd="0" presId="urn:microsoft.com/office/officeart/2005/8/layout/list1"/>
    <dgm:cxn modelId="{82AFEEF6-5A33-451E-998D-C3A0AA6FC54E}" type="presOf" srcId="{3A9BA377-F3E8-48F7-8365-BDFDD765DF11}" destId="{E5DEFAD7-8933-4212-BC62-8387DE9ACA6B}" srcOrd="1" destOrd="0" presId="urn:microsoft.com/office/officeart/2005/8/layout/list1"/>
    <dgm:cxn modelId="{41E5F9CD-16B3-43DB-BAB4-BB924A86F8A4}" type="presOf" srcId="{A251DA5A-9665-4ABF-90EE-AB91590ED340}" destId="{7C1EBBB6-6F6D-4690-B53D-788D3384A439}" srcOrd="1" destOrd="0" presId="urn:microsoft.com/office/officeart/2005/8/layout/list1"/>
    <dgm:cxn modelId="{3A952C01-98E6-4232-9FFA-2CEA74B67910}" type="presOf" srcId="{1C9585F8-DA8A-4F43-A58C-D77AD33F19C4}" destId="{9274983C-666A-48BB-BF84-227733C26B7F}" srcOrd="0" destOrd="0" presId="urn:microsoft.com/office/officeart/2005/8/layout/list1"/>
    <dgm:cxn modelId="{A929A7D3-2DF5-4DC8-83BF-25E0818F36A2}" srcId="{54D4FE2E-7486-411A-90A8-69180FE7A350}" destId="{A251DA5A-9665-4ABF-90EE-AB91590ED340}" srcOrd="1" destOrd="0" parTransId="{EF0D0445-967E-4207-B2E2-1B76C49D5837}" sibTransId="{ACF684AD-15B1-40AF-A0BA-15265B612CC0}"/>
    <dgm:cxn modelId="{D9A833F4-115C-4276-8AE6-D22B9E3C7248}" type="presOf" srcId="{1C9585F8-DA8A-4F43-A58C-D77AD33F19C4}" destId="{21F52466-C1DA-42E8-A000-9DF0572CA875}" srcOrd="1" destOrd="0" presId="urn:microsoft.com/office/officeart/2005/8/layout/list1"/>
    <dgm:cxn modelId="{52FC9525-BD2A-4DB5-9D9A-8832237DEEAE}" type="presOf" srcId="{3A9BA377-F3E8-48F7-8365-BDFDD765DF11}" destId="{23398B3C-3A6E-4259-BE26-9DAB7333E797}" srcOrd="0" destOrd="0" presId="urn:microsoft.com/office/officeart/2005/8/layout/list1"/>
    <dgm:cxn modelId="{05BBC1B7-0717-463C-970D-FD29CDD63182}" type="presParOf" srcId="{CAB504BB-7046-40EA-A302-B3A85AE2ECC0}" destId="{3F5D866A-A22B-4A92-BD8A-6A34F096E2AA}" srcOrd="0" destOrd="0" presId="urn:microsoft.com/office/officeart/2005/8/layout/list1"/>
    <dgm:cxn modelId="{F6818881-ACF2-4B0F-A746-8EA21EAFA847}" type="presParOf" srcId="{3F5D866A-A22B-4A92-BD8A-6A34F096E2AA}" destId="{9274983C-666A-48BB-BF84-227733C26B7F}" srcOrd="0" destOrd="0" presId="urn:microsoft.com/office/officeart/2005/8/layout/list1"/>
    <dgm:cxn modelId="{B2931E78-AD26-44DF-8ACC-69338A49E5A0}" type="presParOf" srcId="{3F5D866A-A22B-4A92-BD8A-6A34F096E2AA}" destId="{21F52466-C1DA-42E8-A000-9DF0572CA875}" srcOrd="1" destOrd="0" presId="urn:microsoft.com/office/officeart/2005/8/layout/list1"/>
    <dgm:cxn modelId="{DEBE14DF-5013-4E8D-B1E2-94D1E0633A25}" type="presParOf" srcId="{CAB504BB-7046-40EA-A302-B3A85AE2ECC0}" destId="{FFCF3E3C-883C-42E5-B107-0C926C07C6CD}" srcOrd="1" destOrd="0" presId="urn:microsoft.com/office/officeart/2005/8/layout/list1"/>
    <dgm:cxn modelId="{D894F9E0-92DC-4C8C-9C50-4059FFC996ED}" type="presParOf" srcId="{CAB504BB-7046-40EA-A302-B3A85AE2ECC0}" destId="{181C5C8B-72C3-4757-A8CB-FE6ED8B54F07}" srcOrd="2" destOrd="0" presId="urn:microsoft.com/office/officeart/2005/8/layout/list1"/>
    <dgm:cxn modelId="{74113F35-3BA3-45F4-B193-92A276541F5E}" type="presParOf" srcId="{CAB504BB-7046-40EA-A302-B3A85AE2ECC0}" destId="{6BCD48F4-2F51-4C29-B6B3-CAFECC3D770A}" srcOrd="3" destOrd="0" presId="urn:microsoft.com/office/officeart/2005/8/layout/list1"/>
    <dgm:cxn modelId="{469727D8-BFFA-4E74-AAB0-28C45C48C478}" type="presParOf" srcId="{CAB504BB-7046-40EA-A302-B3A85AE2ECC0}" destId="{83190E55-0B86-4376-B74D-CD96BB34D17F}" srcOrd="4" destOrd="0" presId="urn:microsoft.com/office/officeart/2005/8/layout/list1"/>
    <dgm:cxn modelId="{FEF5F845-0F26-4CC1-9870-4B2A4C2BC7A4}" type="presParOf" srcId="{83190E55-0B86-4376-B74D-CD96BB34D17F}" destId="{9ECB7014-C4A5-4686-84D1-D8E0D5D1DF2C}" srcOrd="0" destOrd="0" presId="urn:microsoft.com/office/officeart/2005/8/layout/list1"/>
    <dgm:cxn modelId="{A63A7AC1-865A-40D8-AAEC-1396F4B16ADF}" type="presParOf" srcId="{83190E55-0B86-4376-B74D-CD96BB34D17F}" destId="{7C1EBBB6-6F6D-4690-B53D-788D3384A439}" srcOrd="1" destOrd="0" presId="urn:microsoft.com/office/officeart/2005/8/layout/list1"/>
    <dgm:cxn modelId="{9129B89A-ED4C-40F0-9B7C-F010242388AF}" type="presParOf" srcId="{CAB504BB-7046-40EA-A302-B3A85AE2ECC0}" destId="{44533426-5640-4F55-BD57-21E55723F917}" srcOrd="5" destOrd="0" presId="urn:microsoft.com/office/officeart/2005/8/layout/list1"/>
    <dgm:cxn modelId="{175910DA-57B0-43A2-9870-19FA20F82E37}" type="presParOf" srcId="{CAB504BB-7046-40EA-A302-B3A85AE2ECC0}" destId="{47BFF388-B2D7-4714-9EA7-486A3B5DEF00}" srcOrd="6" destOrd="0" presId="urn:microsoft.com/office/officeart/2005/8/layout/list1"/>
    <dgm:cxn modelId="{F7D22CD5-13F9-44BB-A5B7-A954BA03B74F}" type="presParOf" srcId="{CAB504BB-7046-40EA-A302-B3A85AE2ECC0}" destId="{37237956-EB48-42F9-843E-7B5929BA2853}" srcOrd="7" destOrd="0" presId="urn:microsoft.com/office/officeart/2005/8/layout/list1"/>
    <dgm:cxn modelId="{903EC1CA-B11C-4251-AD18-F4A7C8EA3852}" type="presParOf" srcId="{CAB504BB-7046-40EA-A302-B3A85AE2ECC0}" destId="{9D1E5B31-6770-4A08-929B-BD60C9FC697F}" srcOrd="8" destOrd="0" presId="urn:microsoft.com/office/officeart/2005/8/layout/list1"/>
    <dgm:cxn modelId="{84A86581-D62F-444C-802B-C0CB35303DB6}" type="presParOf" srcId="{9D1E5B31-6770-4A08-929B-BD60C9FC697F}" destId="{23398B3C-3A6E-4259-BE26-9DAB7333E797}" srcOrd="0" destOrd="0" presId="urn:microsoft.com/office/officeart/2005/8/layout/list1"/>
    <dgm:cxn modelId="{8544DA85-A9D5-4E14-9170-049AE4AD3996}" type="presParOf" srcId="{9D1E5B31-6770-4A08-929B-BD60C9FC697F}" destId="{E5DEFAD7-8933-4212-BC62-8387DE9ACA6B}" srcOrd="1" destOrd="0" presId="urn:microsoft.com/office/officeart/2005/8/layout/list1"/>
    <dgm:cxn modelId="{A3888306-F37F-4A3C-A267-A0554B4ACF86}" type="presParOf" srcId="{CAB504BB-7046-40EA-A302-B3A85AE2ECC0}" destId="{4D7D2C9A-8A95-4F62-99FC-29F7F00046F4}" srcOrd="9" destOrd="0" presId="urn:microsoft.com/office/officeart/2005/8/layout/list1"/>
    <dgm:cxn modelId="{80B1F0F5-9BE4-4AA0-90AF-555E2F48FDEE}" type="presParOf" srcId="{CAB504BB-7046-40EA-A302-B3A85AE2ECC0}" destId="{4F426A9F-7830-49F8-94EE-294AC0B56619}" srcOrd="10" destOrd="0" presId="urn:microsoft.com/office/officeart/2005/8/layout/list1"/>
    <dgm:cxn modelId="{9D2D9AF5-C4FC-4370-978A-1C890EEBA9E6}" type="presParOf" srcId="{CAB504BB-7046-40EA-A302-B3A85AE2ECC0}" destId="{40C03352-1396-481F-B265-5958A5B1D324}" srcOrd="11" destOrd="0" presId="urn:microsoft.com/office/officeart/2005/8/layout/list1"/>
    <dgm:cxn modelId="{6951DFCA-2D2D-4AA5-99C1-EC4FC61600A0}" type="presParOf" srcId="{CAB504BB-7046-40EA-A302-B3A85AE2ECC0}" destId="{6F86EBC9-3213-45BC-A30B-1F47EC1BB7C6}" srcOrd="12" destOrd="0" presId="urn:microsoft.com/office/officeart/2005/8/layout/list1"/>
    <dgm:cxn modelId="{2FAB9BC4-D43A-4AF2-8BEC-446AF513D3E0}" type="presParOf" srcId="{6F86EBC9-3213-45BC-A30B-1F47EC1BB7C6}" destId="{38E2A812-2655-403C-8987-EC04875C767E}" srcOrd="0" destOrd="0" presId="urn:microsoft.com/office/officeart/2005/8/layout/list1"/>
    <dgm:cxn modelId="{9501E4F0-39F1-422B-A110-40DAD3A9DEC1}" type="presParOf" srcId="{6F86EBC9-3213-45BC-A30B-1F47EC1BB7C6}" destId="{03990E06-CEB4-47A5-AD98-A4E27D880039}" srcOrd="1" destOrd="0" presId="urn:microsoft.com/office/officeart/2005/8/layout/list1"/>
    <dgm:cxn modelId="{80E47FAC-3172-41A9-A6C6-275FAE90EF97}" type="presParOf" srcId="{CAB504BB-7046-40EA-A302-B3A85AE2ECC0}" destId="{9546C030-D107-4D9F-A486-2C4532A79B00}" srcOrd="13" destOrd="0" presId="urn:microsoft.com/office/officeart/2005/8/layout/list1"/>
    <dgm:cxn modelId="{4BAD0EF0-E6EF-458A-A35E-762E242BDE5B}" type="presParOf" srcId="{CAB504BB-7046-40EA-A302-B3A85AE2ECC0}" destId="{E78370EA-B8AE-4C2E-8176-753C9720C61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C1916A-89AB-4BF0-B439-10ED99DD178A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184766-1C41-42DF-90B7-6597CAA27C9F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коефіцієнти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ліквідності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Liquidity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Ratios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916B086-C509-4E6D-BADC-0667FCAE4953}" type="parTrans" cxnId="{65054397-983B-43DD-932F-FE9285D1BBA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67C9AF3-045B-495D-8DC3-EFF7C24A3351}" type="sibTrans" cxnId="{65054397-983B-43DD-932F-FE9285D1BBA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578D6AE-F338-499F-A3EF-868CC7DCE20B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коефіцієнти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структури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капіталу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(Capital Structure Ratios);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0052A16-F8A6-400E-9E70-27B27E33AA12}" type="parTrans" cxnId="{9F3D214A-DD7E-4BD5-956A-D6C96EEF357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2C86348-0FC4-4699-B5C5-9F3106D9CEF9}" type="sibTrans" cxnId="{9F3D214A-DD7E-4BD5-956A-D6C96EEF357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4892D09-B207-47D9-BCF6-C4CAD0CDA598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коефіцієнти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оборотності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активів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(Asset Management Ratios);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CA9AC8D-9949-4459-91EB-CBA5DD1135C6}" type="parTrans" cxnId="{6E14F060-2AA4-4B7A-B9FF-2DDE4A66C6C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A4DA31D-1C54-406C-A401-E5078CAA157F}" type="sibTrans" cxnId="{6E14F060-2AA4-4B7A-B9FF-2DDE4A66C6C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423A95F-B6C0-437F-9645-5A97AF1848C7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коефіцієнти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прибутковості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Return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Ratios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EC96B7D-EDEC-4DF0-AD75-00165FB4B0FD}" type="parTrans" cxnId="{533C3973-BBB7-4160-82CA-29B7CE6F2A0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4D97BCE-6411-4851-A301-951D6ECCBDF4}" type="sibTrans" cxnId="{533C3973-BBB7-4160-82CA-29B7CE6F2A0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209A864-344A-46BA-A882-CADC6D8D8B3B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коефіцієнти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ринкової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вартості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акцій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Market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Value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Ratios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BE5F3AF-F11D-4040-B0E3-336791442F54}" type="parTrans" cxnId="{31441EAA-249A-47DC-A534-6417798E20E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A00325B-E0C8-4CA4-B45B-F420F99880E6}" type="sibTrans" cxnId="{31441EAA-249A-47DC-A534-6417798E20E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3EE66FA-FE15-4A39-A714-E2B3387FCA89}" type="pres">
      <dgm:prSet presAssocID="{9CC1916A-89AB-4BF0-B439-10ED99DD178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91FE7E7-E9D7-44F4-A246-BEAE78E7BEA2}" type="pres">
      <dgm:prSet presAssocID="{9CC1916A-89AB-4BF0-B439-10ED99DD178A}" presName="pyramid" presStyleLbl="node1" presStyleIdx="0" presStyleCnt="1"/>
      <dgm:spPr/>
    </dgm:pt>
    <dgm:pt modelId="{31DAA652-8609-40B2-B1D9-EF3352C26175}" type="pres">
      <dgm:prSet presAssocID="{9CC1916A-89AB-4BF0-B439-10ED99DD178A}" presName="theList" presStyleCnt="0"/>
      <dgm:spPr/>
    </dgm:pt>
    <dgm:pt modelId="{273C40B3-524F-440A-AA57-0E6F60A501DD}" type="pres">
      <dgm:prSet presAssocID="{EF184766-1C41-42DF-90B7-6597CAA27C9F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2B524-6356-4608-B715-D819C89499D8}" type="pres">
      <dgm:prSet presAssocID="{EF184766-1C41-42DF-90B7-6597CAA27C9F}" presName="aSpace" presStyleCnt="0"/>
      <dgm:spPr/>
    </dgm:pt>
    <dgm:pt modelId="{D1CA3ED6-F518-40C4-BF4A-898B007AD4FA}" type="pres">
      <dgm:prSet presAssocID="{C578D6AE-F338-499F-A3EF-868CC7DCE20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5C03A-13A3-4CAE-9018-A447B1E019A7}" type="pres">
      <dgm:prSet presAssocID="{C578D6AE-F338-499F-A3EF-868CC7DCE20B}" presName="aSpace" presStyleCnt="0"/>
      <dgm:spPr/>
    </dgm:pt>
    <dgm:pt modelId="{8D39DEB1-BD0E-4D3D-97A6-F137D5E77F16}" type="pres">
      <dgm:prSet presAssocID="{34892D09-B207-47D9-BCF6-C4CAD0CDA598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BA2EA-B587-4FB0-AF8C-8560FE2E30A0}" type="pres">
      <dgm:prSet presAssocID="{34892D09-B207-47D9-BCF6-C4CAD0CDA598}" presName="aSpace" presStyleCnt="0"/>
      <dgm:spPr/>
    </dgm:pt>
    <dgm:pt modelId="{A58AAF78-F7C9-4718-99AB-11DDC119FF10}" type="pres">
      <dgm:prSet presAssocID="{7423A95F-B6C0-437F-9645-5A97AF1848C7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0381A-B1B0-4928-9A7E-6D77BE982AC2}" type="pres">
      <dgm:prSet presAssocID="{7423A95F-B6C0-437F-9645-5A97AF1848C7}" presName="aSpace" presStyleCnt="0"/>
      <dgm:spPr/>
    </dgm:pt>
    <dgm:pt modelId="{0A2C7F12-628D-4F76-B490-62C962E36340}" type="pres">
      <dgm:prSet presAssocID="{2209A864-344A-46BA-A882-CADC6D8D8B3B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A8894-03E8-4734-8877-BFB3365A25E3}" type="pres">
      <dgm:prSet presAssocID="{2209A864-344A-46BA-A882-CADC6D8D8B3B}" presName="aSpace" presStyleCnt="0"/>
      <dgm:spPr/>
    </dgm:pt>
  </dgm:ptLst>
  <dgm:cxnLst>
    <dgm:cxn modelId="{31DEC9B4-5C9C-475A-A864-978525E9C8F6}" type="presOf" srcId="{C578D6AE-F338-499F-A3EF-868CC7DCE20B}" destId="{D1CA3ED6-F518-40C4-BF4A-898B007AD4FA}" srcOrd="0" destOrd="0" presId="urn:microsoft.com/office/officeart/2005/8/layout/pyramid2"/>
    <dgm:cxn modelId="{369CD5E2-DDBC-4146-98A1-3FE2C56794B9}" type="presOf" srcId="{9CC1916A-89AB-4BF0-B439-10ED99DD178A}" destId="{03EE66FA-FE15-4A39-A714-E2B3387FCA89}" srcOrd="0" destOrd="0" presId="urn:microsoft.com/office/officeart/2005/8/layout/pyramid2"/>
    <dgm:cxn modelId="{F9852B01-E2B5-4A8D-98CF-8E8E6BA1719E}" type="presOf" srcId="{34892D09-B207-47D9-BCF6-C4CAD0CDA598}" destId="{8D39DEB1-BD0E-4D3D-97A6-F137D5E77F16}" srcOrd="0" destOrd="0" presId="urn:microsoft.com/office/officeart/2005/8/layout/pyramid2"/>
    <dgm:cxn modelId="{35604208-B388-4454-BE49-AEDD59F8D53A}" type="presOf" srcId="{7423A95F-B6C0-437F-9645-5A97AF1848C7}" destId="{A58AAF78-F7C9-4718-99AB-11DDC119FF10}" srcOrd="0" destOrd="0" presId="urn:microsoft.com/office/officeart/2005/8/layout/pyramid2"/>
    <dgm:cxn modelId="{533C3973-BBB7-4160-82CA-29B7CE6F2A0D}" srcId="{9CC1916A-89AB-4BF0-B439-10ED99DD178A}" destId="{7423A95F-B6C0-437F-9645-5A97AF1848C7}" srcOrd="3" destOrd="0" parTransId="{4EC96B7D-EDEC-4DF0-AD75-00165FB4B0FD}" sibTransId="{14D97BCE-6411-4851-A301-951D6ECCBDF4}"/>
    <dgm:cxn modelId="{31441EAA-249A-47DC-A534-6417798E20EA}" srcId="{9CC1916A-89AB-4BF0-B439-10ED99DD178A}" destId="{2209A864-344A-46BA-A882-CADC6D8D8B3B}" srcOrd="4" destOrd="0" parTransId="{BBE5F3AF-F11D-4040-B0E3-336791442F54}" sibTransId="{EA00325B-E0C8-4CA4-B45B-F420F99880E6}"/>
    <dgm:cxn modelId="{704FDA50-78B1-44E2-91A2-B6771781FCED}" type="presOf" srcId="{EF184766-1C41-42DF-90B7-6597CAA27C9F}" destId="{273C40B3-524F-440A-AA57-0E6F60A501DD}" srcOrd="0" destOrd="0" presId="urn:microsoft.com/office/officeart/2005/8/layout/pyramid2"/>
    <dgm:cxn modelId="{6E14F060-2AA4-4B7A-B9FF-2DDE4A66C6CA}" srcId="{9CC1916A-89AB-4BF0-B439-10ED99DD178A}" destId="{34892D09-B207-47D9-BCF6-C4CAD0CDA598}" srcOrd="2" destOrd="0" parTransId="{4CA9AC8D-9949-4459-91EB-CBA5DD1135C6}" sibTransId="{AA4DA31D-1C54-406C-A401-E5078CAA157F}"/>
    <dgm:cxn modelId="{65054397-983B-43DD-932F-FE9285D1BBA8}" srcId="{9CC1916A-89AB-4BF0-B439-10ED99DD178A}" destId="{EF184766-1C41-42DF-90B7-6597CAA27C9F}" srcOrd="0" destOrd="0" parTransId="{0916B086-C509-4E6D-BADC-0667FCAE4953}" sibTransId="{867C9AF3-045B-495D-8DC3-EFF7C24A3351}"/>
    <dgm:cxn modelId="{9F3D214A-DD7E-4BD5-956A-D6C96EEF357D}" srcId="{9CC1916A-89AB-4BF0-B439-10ED99DD178A}" destId="{C578D6AE-F338-499F-A3EF-868CC7DCE20B}" srcOrd="1" destOrd="0" parTransId="{40052A16-F8A6-400E-9E70-27B27E33AA12}" sibTransId="{82C86348-0FC4-4699-B5C5-9F3106D9CEF9}"/>
    <dgm:cxn modelId="{1776BE92-95A6-4320-AA73-5B844CB7A9AB}" type="presOf" srcId="{2209A864-344A-46BA-A882-CADC6D8D8B3B}" destId="{0A2C7F12-628D-4F76-B490-62C962E36340}" srcOrd="0" destOrd="0" presId="urn:microsoft.com/office/officeart/2005/8/layout/pyramid2"/>
    <dgm:cxn modelId="{A7069270-9306-42A8-8C41-B14381DAFA4E}" type="presParOf" srcId="{03EE66FA-FE15-4A39-A714-E2B3387FCA89}" destId="{091FE7E7-E9D7-44F4-A246-BEAE78E7BEA2}" srcOrd="0" destOrd="0" presId="urn:microsoft.com/office/officeart/2005/8/layout/pyramid2"/>
    <dgm:cxn modelId="{16B97E70-C6FC-4D8E-9FFE-B7154C80B43B}" type="presParOf" srcId="{03EE66FA-FE15-4A39-A714-E2B3387FCA89}" destId="{31DAA652-8609-40B2-B1D9-EF3352C26175}" srcOrd="1" destOrd="0" presId="urn:microsoft.com/office/officeart/2005/8/layout/pyramid2"/>
    <dgm:cxn modelId="{563A72A5-29BD-4854-AE3C-B29DFB835118}" type="presParOf" srcId="{31DAA652-8609-40B2-B1D9-EF3352C26175}" destId="{273C40B3-524F-440A-AA57-0E6F60A501DD}" srcOrd="0" destOrd="0" presId="urn:microsoft.com/office/officeart/2005/8/layout/pyramid2"/>
    <dgm:cxn modelId="{3EC6F86C-CC6C-42D8-99B7-935F8B5C63DC}" type="presParOf" srcId="{31DAA652-8609-40B2-B1D9-EF3352C26175}" destId="{0FA2B524-6356-4608-B715-D819C89499D8}" srcOrd="1" destOrd="0" presId="urn:microsoft.com/office/officeart/2005/8/layout/pyramid2"/>
    <dgm:cxn modelId="{4DAA9AD0-632F-498C-9273-9CA3197BF2B7}" type="presParOf" srcId="{31DAA652-8609-40B2-B1D9-EF3352C26175}" destId="{D1CA3ED6-F518-40C4-BF4A-898B007AD4FA}" srcOrd="2" destOrd="0" presId="urn:microsoft.com/office/officeart/2005/8/layout/pyramid2"/>
    <dgm:cxn modelId="{AAFB2FD5-BABA-45A0-ADC7-50ED5252B9AF}" type="presParOf" srcId="{31DAA652-8609-40B2-B1D9-EF3352C26175}" destId="{37C5C03A-13A3-4CAE-9018-A447B1E019A7}" srcOrd="3" destOrd="0" presId="urn:microsoft.com/office/officeart/2005/8/layout/pyramid2"/>
    <dgm:cxn modelId="{38531D32-0811-4EDF-8B25-214864ECAA52}" type="presParOf" srcId="{31DAA652-8609-40B2-B1D9-EF3352C26175}" destId="{8D39DEB1-BD0E-4D3D-97A6-F137D5E77F16}" srcOrd="4" destOrd="0" presId="urn:microsoft.com/office/officeart/2005/8/layout/pyramid2"/>
    <dgm:cxn modelId="{43AAEC42-1E4C-4C50-B973-4333CDA9DFAE}" type="presParOf" srcId="{31DAA652-8609-40B2-B1D9-EF3352C26175}" destId="{071BA2EA-B587-4FB0-AF8C-8560FE2E30A0}" srcOrd="5" destOrd="0" presId="urn:microsoft.com/office/officeart/2005/8/layout/pyramid2"/>
    <dgm:cxn modelId="{1191C878-8E67-48A3-B502-4806315A4316}" type="presParOf" srcId="{31DAA652-8609-40B2-B1D9-EF3352C26175}" destId="{A58AAF78-F7C9-4718-99AB-11DDC119FF10}" srcOrd="6" destOrd="0" presId="urn:microsoft.com/office/officeart/2005/8/layout/pyramid2"/>
    <dgm:cxn modelId="{21A4C811-3816-441E-A372-8610BF3E54CF}" type="presParOf" srcId="{31DAA652-8609-40B2-B1D9-EF3352C26175}" destId="{2A30381A-B1B0-4928-9A7E-6D77BE982AC2}" srcOrd="7" destOrd="0" presId="urn:microsoft.com/office/officeart/2005/8/layout/pyramid2"/>
    <dgm:cxn modelId="{654FE920-4039-49C2-ADFA-36D779A89446}" type="presParOf" srcId="{31DAA652-8609-40B2-B1D9-EF3352C26175}" destId="{0A2C7F12-628D-4F76-B490-62C962E36340}" srcOrd="8" destOrd="0" presId="urn:microsoft.com/office/officeart/2005/8/layout/pyramid2"/>
    <dgm:cxn modelId="{736F4E12-9CC2-439B-8B26-281C86C4CD26}" type="presParOf" srcId="{31DAA652-8609-40B2-B1D9-EF3352C26175}" destId="{48FA8894-03E8-4734-8877-BFB3365A25E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85F006-F0B7-4565-93B8-CD5CF3B80073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3D0B35-0A75-4DFA-920C-2C312B25FF3E}">
      <dgm:prSet phldrT="[Текст]"/>
      <dgm:spPr/>
      <dgm:t>
        <a:bodyPr/>
        <a:lstStyle/>
        <a:p>
          <a:r>
            <a:rPr lang="uk-UA" i="1" dirty="0" smtClean="0"/>
            <a:t>1.Коефіцієнт поточної ліквідності</a:t>
          </a:r>
          <a:r>
            <a:rPr lang="uk-UA" dirty="0" smtClean="0"/>
            <a:t> </a:t>
          </a:r>
          <a:r>
            <a:rPr lang="uk-UA" i="1" dirty="0" smtClean="0"/>
            <a:t>(</a:t>
          </a:r>
          <a:r>
            <a:rPr lang="ru-RU" i="1" dirty="0" err="1" smtClean="0"/>
            <a:t>Current</a:t>
          </a:r>
          <a:r>
            <a:rPr lang="ru-RU" i="1" dirty="0" smtClean="0"/>
            <a:t> </a:t>
          </a:r>
          <a:r>
            <a:rPr lang="ru-RU" i="1" dirty="0" err="1" smtClean="0"/>
            <a:t>Ratio</a:t>
          </a:r>
          <a:r>
            <a:rPr lang="uk-UA" i="1" dirty="0" smtClean="0"/>
            <a:t>), який називається також коефіцієнтом покриття</a:t>
          </a:r>
          <a:r>
            <a:rPr lang="uk-UA" dirty="0" smtClean="0"/>
            <a:t>, визначається за формулою:</a:t>
          </a:r>
          <a:endParaRPr lang="ru-RU" dirty="0" smtClean="0"/>
        </a:p>
        <a:p>
          <a:r>
            <a:rPr lang="ru-RU" i="1" dirty="0" smtClean="0"/>
            <a:t>2.Коефіцієнт “</a:t>
          </a:r>
          <a:r>
            <a:rPr lang="ru-RU" i="1" dirty="0" err="1" smtClean="0"/>
            <a:t>швидкої</a:t>
          </a:r>
          <a:r>
            <a:rPr lang="ru-RU" i="1" dirty="0" smtClean="0"/>
            <a:t> </a:t>
          </a:r>
          <a:r>
            <a:rPr lang="ru-RU" i="1" dirty="0" err="1" smtClean="0"/>
            <a:t>ліквідності</a:t>
          </a:r>
          <a:r>
            <a:rPr lang="ru-RU" i="1" dirty="0" smtClean="0"/>
            <a:t>” (“лакмусового </a:t>
          </a:r>
          <a:r>
            <a:rPr lang="ru-RU" i="1" dirty="0" err="1" smtClean="0"/>
            <a:t>папірця</a:t>
          </a:r>
          <a:r>
            <a:rPr lang="ru-RU" i="1" dirty="0" smtClean="0"/>
            <a:t>”)</a:t>
          </a:r>
          <a:r>
            <a:rPr lang="ru-RU" dirty="0" smtClean="0"/>
            <a:t> (</a:t>
          </a:r>
          <a:r>
            <a:rPr lang="ru-RU" dirty="0" err="1" smtClean="0"/>
            <a:t>Quick</a:t>
          </a:r>
          <a:r>
            <a:rPr lang="ru-RU" dirty="0" smtClean="0"/>
            <a:t> </a:t>
          </a:r>
          <a:r>
            <a:rPr lang="ru-RU" dirty="0" err="1" smtClean="0"/>
            <a:t>Ratio</a:t>
          </a:r>
          <a:r>
            <a:rPr lang="ru-RU" dirty="0" smtClean="0"/>
            <a:t>) </a:t>
          </a:r>
          <a:r>
            <a:rPr lang="ru-RU" dirty="0" err="1" smtClean="0"/>
            <a:t>визначається</a:t>
          </a:r>
          <a:r>
            <a:rPr lang="ru-RU" dirty="0" smtClean="0"/>
            <a:t> за формулою:</a:t>
          </a:r>
        </a:p>
        <a:p>
          <a:endParaRPr lang="ru-RU" dirty="0"/>
        </a:p>
      </dgm:t>
    </dgm:pt>
    <dgm:pt modelId="{27C022D0-FACF-4693-B9B6-CD21453A7231}" type="parTrans" cxnId="{16E3257D-57AD-4A25-837C-E767BEDA9C4F}">
      <dgm:prSet/>
      <dgm:spPr/>
      <dgm:t>
        <a:bodyPr/>
        <a:lstStyle/>
        <a:p>
          <a:endParaRPr lang="ru-RU"/>
        </a:p>
      </dgm:t>
    </dgm:pt>
    <dgm:pt modelId="{0527F725-6594-4DED-821E-3F99409AA66A}" type="sibTrans" cxnId="{16E3257D-57AD-4A25-837C-E767BEDA9C4F}">
      <dgm:prSet/>
      <dgm:spPr/>
      <dgm:t>
        <a:bodyPr/>
        <a:lstStyle/>
        <a:p>
          <a:endParaRPr lang="ru-RU"/>
        </a:p>
      </dgm:t>
    </dgm:pt>
    <dgm:pt modelId="{E30D1168-069E-49DE-8078-DE15F2DF928B}" type="pres">
      <dgm:prSet presAssocID="{E085F006-F0B7-4565-93B8-CD5CF3B8007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D7894391-81C0-4549-9CC2-FD6F15337988}" type="pres">
      <dgm:prSet presAssocID="{BC3D0B35-0A75-4DFA-920C-2C312B25FF3E}" presName="composite" presStyleCnt="0">
        <dgm:presLayoutVars>
          <dgm:chMax/>
          <dgm:chPref/>
        </dgm:presLayoutVars>
      </dgm:prSet>
      <dgm:spPr/>
    </dgm:pt>
    <dgm:pt modelId="{C12D8E49-DE39-472F-9A47-BCA5E2EDF095}" type="pres">
      <dgm:prSet presAssocID="{BC3D0B35-0A75-4DFA-920C-2C312B25FF3E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D0E7ED32-DC47-452E-9042-16D1214AC360}" type="pres">
      <dgm:prSet presAssocID="{BC3D0B35-0A75-4DFA-920C-2C312B25FF3E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02E7D-66D0-48BD-A998-74CEE35DA1B5}" type="pres">
      <dgm:prSet presAssocID="{BC3D0B35-0A75-4DFA-920C-2C312B25FF3E}" presName="tlFrame" presStyleLbl="node1" presStyleIdx="0" presStyleCnt="4"/>
      <dgm:spPr/>
    </dgm:pt>
    <dgm:pt modelId="{DC43B3D2-920A-4D8B-8B26-323633D650A0}" type="pres">
      <dgm:prSet presAssocID="{BC3D0B35-0A75-4DFA-920C-2C312B25FF3E}" presName="trFrame" presStyleLbl="node1" presStyleIdx="1" presStyleCnt="4"/>
      <dgm:spPr/>
    </dgm:pt>
    <dgm:pt modelId="{3F13C57A-0F82-4E25-8D63-E681F3CCA55E}" type="pres">
      <dgm:prSet presAssocID="{BC3D0B35-0A75-4DFA-920C-2C312B25FF3E}" presName="blFrame" presStyleLbl="node1" presStyleIdx="2" presStyleCnt="4"/>
      <dgm:spPr/>
    </dgm:pt>
    <dgm:pt modelId="{016C51D1-4499-42FD-980A-842E0577A102}" type="pres">
      <dgm:prSet presAssocID="{BC3D0B35-0A75-4DFA-920C-2C312B25FF3E}" presName="brFrame" presStyleLbl="node1" presStyleIdx="3" presStyleCnt="4"/>
      <dgm:spPr/>
    </dgm:pt>
  </dgm:ptLst>
  <dgm:cxnLst>
    <dgm:cxn modelId="{75EF5944-065E-4464-8C17-1674ECA7BC19}" type="presOf" srcId="{E085F006-F0B7-4565-93B8-CD5CF3B80073}" destId="{E30D1168-069E-49DE-8078-DE15F2DF928B}" srcOrd="0" destOrd="0" presId="urn:microsoft.com/office/officeart/2009/3/layout/FramedTextPicture"/>
    <dgm:cxn modelId="{16E3257D-57AD-4A25-837C-E767BEDA9C4F}" srcId="{E085F006-F0B7-4565-93B8-CD5CF3B80073}" destId="{BC3D0B35-0A75-4DFA-920C-2C312B25FF3E}" srcOrd="0" destOrd="0" parTransId="{27C022D0-FACF-4693-B9B6-CD21453A7231}" sibTransId="{0527F725-6594-4DED-821E-3F99409AA66A}"/>
    <dgm:cxn modelId="{5A51A250-3955-421E-816D-5478F99F8201}" type="presOf" srcId="{BC3D0B35-0A75-4DFA-920C-2C312B25FF3E}" destId="{D0E7ED32-DC47-452E-9042-16D1214AC360}" srcOrd="0" destOrd="0" presId="urn:microsoft.com/office/officeart/2009/3/layout/FramedTextPicture"/>
    <dgm:cxn modelId="{1AA4E0B9-37C7-44D1-A0FD-9D7B7B800164}" type="presParOf" srcId="{E30D1168-069E-49DE-8078-DE15F2DF928B}" destId="{D7894391-81C0-4549-9CC2-FD6F15337988}" srcOrd="0" destOrd="0" presId="urn:microsoft.com/office/officeart/2009/3/layout/FramedTextPicture"/>
    <dgm:cxn modelId="{6C524E84-4FA7-4805-9440-A43A88A838C2}" type="presParOf" srcId="{D7894391-81C0-4549-9CC2-FD6F15337988}" destId="{C12D8E49-DE39-472F-9A47-BCA5E2EDF095}" srcOrd="0" destOrd="0" presId="urn:microsoft.com/office/officeart/2009/3/layout/FramedTextPicture"/>
    <dgm:cxn modelId="{D5F5D07A-D315-4BC7-A50A-93EEF7E36211}" type="presParOf" srcId="{D7894391-81C0-4549-9CC2-FD6F15337988}" destId="{D0E7ED32-DC47-452E-9042-16D1214AC360}" srcOrd="1" destOrd="0" presId="urn:microsoft.com/office/officeart/2009/3/layout/FramedTextPicture"/>
    <dgm:cxn modelId="{D4D0EB35-A6E3-4027-8393-FD2F28701DF6}" type="presParOf" srcId="{D7894391-81C0-4549-9CC2-FD6F15337988}" destId="{88802E7D-66D0-48BD-A998-74CEE35DA1B5}" srcOrd="2" destOrd="0" presId="urn:microsoft.com/office/officeart/2009/3/layout/FramedTextPicture"/>
    <dgm:cxn modelId="{5A61974C-A490-41C2-9DF2-F11C27820336}" type="presParOf" srcId="{D7894391-81C0-4549-9CC2-FD6F15337988}" destId="{DC43B3D2-920A-4D8B-8B26-323633D650A0}" srcOrd="3" destOrd="0" presId="urn:microsoft.com/office/officeart/2009/3/layout/FramedTextPicture"/>
    <dgm:cxn modelId="{4AF7E56C-4CDC-4A4B-B9F4-28356AC59A63}" type="presParOf" srcId="{D7894391-81C0-4549-9CC2-FD6F15337988}" destId="{3F13C57A-0F82-4E25-8D63-E681F3CCA55E}" srcOrd="4" destOrd="0" presId="urn:microsoft.com/office/officeart/2009/3/layout/FramedTextPicture"/>
    <dgm:cxn modelId="{B78EA431-2AA9-4CDD-B59D-EAB8F7F8C1B2}" type="presParOf" srcId="{D7894391-81C0-4549-9CC2-FD6F15337988}" destId="{016C51D1-4499-42FD-980A-842E0577A10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C5C8B-72C3-4757-A8CB-FE6ED8B54F07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F52466-C1DA-42E8-A000-9DF0572CA875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itchFamily="18" charset="0"/>
              <a:cs typeface="Times New Roman" pitchFamily="18" charset="0"/>
            </a:rPr>
            <a:t>Горизонтальний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944" y="40683"/>
        <a:ext cx="4200912" cy="612672"/>
      </dsp:txXfrm>
    </dsp:sp>
    <dsp:sp modelId="{47BFF388-B2D7-4714-9EA7-486A3B5DEF00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1EBBB6-6F6D-4690-B53D-788D3384A439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itchFamily="18" charset="0"/>
              <a:cs typeface="Times New Roman" pitchFamily="18" charset="0"/>
            </a:rPr>
            <a:t>Вертикальний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944" y="1083963"/>
        <a:ext cx="4200912" cy="612672"/>
      </dsp:txXfrm>
    </dsp:sp>
    <dsp:sp modelId="{4F426A9F-7830-49F8-94EE-294AC0B56619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DEFAD7-8933-4212-BC62-8387DE9ACA6B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itchFamily="18" charset="0"/>
              <a:cs typeface="Times New Roman" pitchFamily="18" charset="0"/>
            </a:rPr>
            <a:t>Метод коефіцієнтів</a:t>
          </a:r>
        </a:p>
      </dsp:txBody>
      <dsp:txXfrm>
        <a:off x="337944" y="2127244"/>
        <a:ext cx="4200912" cy="612672"/>
      </dsp:txXfrm>
    </dsp:sp>
    <dsp:sp modelId="{E78370EA-B8AE-4C2E-8176-753C9720C614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990E06-CEB4-47A5-AD98-A4E27D880039}">
      <dsp:nvSpPr>
        <dsp:cNvPr id="0" name=""/>
        <dsp:cNvSpPr/>
      </dsp:nvSpPr>
      <dsp:spPr>
        <a:xfrm>
          <a:off x="316135" y="3168354"/>
          <a:ext cx="426720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itchFamily="18" charset="0"/>
              <a:cs typeface="Times New Roman" pitchFamily="18" charset="0"/>
            </a:rPr>
            <a:t>Системні методи</a:t>
          </a:r>
        </a:p>
      </dsp:txBody>
      <dsp:txXfrm>
        <a:off x="349279" y="3201498"/>
        <a:ext cx="420091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FE7E7-E9D7-44F4-A246-BEAE78E7BEA2}">
      <dsp:nvSpPr>
        <dsp:cNvPr id="0" name=""/>
        <dsp:cNvSpPr/>
      </dsp:nvSpPr>
      <dsp:spPr>
        <a:xfrm>
          <a:off x="264820" y="0"/>
          <a:ext cx="4840311" cy="484031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3C40B3-524F-440A-AA57-0E6F60A501DD}">
      <dsp:nvSpPr>
        <dsp:cNvPr id="0" name=""/>
        <dsp:cNvSpPr/>
      </dsp:nvSpPr>
      <dsp:spPr>
        <a:xfrm>
          <a:off x="2684976" y="484503"/>
          <a:ext cx="3146202" cy="688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коефіцієнти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ліквідності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Liquidity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Ratios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8573" y="518100"/>
        <a:ext cx="3079008" cy="621037"/>
      </dsp:txXfrm>
    </dsp:sp>
    <dsp:sp modelId="{D1CA3ED6-F518-40C4-BF4A-898B007AD4FA}">
      <dsp:nvSpPr>
        <dsp:cNvPr id="0" name=""/>
        <dsp:cNvSpPr/>
      </dsp:nvSpPr>
      <dsp:spPr>
        <a:xfrm>
          <a:off x="2684976" y="1258764"/>
          <a:ext cx="3146202" cy="688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коефіцієнти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структури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капіталу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(Capital Structure Ratios);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8573" y="1292361"/>
        <a:ext cx="3079008" cy="621037"/>
      </dsp:txXfrm>
    </dsp:sp>
    <dsp:sp modelId="{8D39DEB1-BD0E-4D3D-97A6-F137D5E77F16}">
      <dsp:nvSpPr>
        <dsp:cNvPr id="0" name=""/>
        <dsp:cNvSpPr/>
      </dsp:nvSpPr>
      <dsp:spPr>
        <a:xfrm>
          <a:off x="2684976" y="2033025"/>
          <a:ext cx="3146202" cy="688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коефіцієнти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оборотності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активів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(Asset Management Ratios);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8573" y="2066622"/>
        <a:ext cx="3079008" cy="621037"/>
      </dsp:txXfrm>
    </dsp:sp>
    <dsp:sp modelId="{A58AAF78-F7C9-4718-99AB-11DDC119FF10}">
      <dsp:nvSpPr>
        <dsp:cNvPr id="0" name=""/>
        <dsp:cNvSpPr/>
      </dsp:nvSpPr>
      <dsp:spPr>
        <a:xfrm>
          <a:off x="2684976" y="2807286"/>
          <a:ext cx="3146202" cy="688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коефіцієнти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прибутковості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Return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Ratios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8573" y="2840883"/>
        <a:ext cx="3079008" cy="621037"/>
      </dsp:txXfrm>
    </dsp:sp>
    <dsp:sp modelId="{0A2C7F12-628D-4F76-B490-62C962E36340}">
      <dsp:nvSpPr>
        <dsp:cNvPr id="0" name=""/>
        <dsp:cNvSpPr/>
      </dsp:nvSpPr>
      <dsp:spPr>
        <a:xfrm>
          <a:off x="2684976" y="3581547"/>
          <a:ext cx="3146202" cy="688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коефіцієнти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ринкової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вартості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акцій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Market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Value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Ratios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8573" y="3615144"/>
        <a:ext cx="3079008" cy="621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D8E49-DE39-472F-9A47-BCA5E2EDF095}">
      <dsp:nvSpPr>
        <dsp:cNvPr id="0" name=""/>
        <dsp:cNvSpPr/>
      </dsp:nvSpPr>
      <dsp:spPr>
        <a:xfrm>
          <a:off x="322889" y="0"/>
          <a:ext cx="2833045" cy="18886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7ED32-DC47-452E-9042-16D1214AC360}">
      <dsp:nvSpPr>
        <dsp:cNvPr id="0" name=""/>
        <dsp:cNvSpPr/>
      </dsp:nvSpPr>
      <dsp:spPr>
        <a:xfrm>
          <a:off x="3274223" y="2006793"/>
          <a:ext cx="4013725" cy="2479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/>
            <a:t>1.Коефіцієнт поточної ліквідності</a:t>
          </a:r>
          <a:r>
            <a:rPr lang="uk-UA" sz="1700" kern="1200" dirty="0" smtClean="0"/>
            <a:t> </a:t>
          </a:r>
          <a:r>
            <a:rPr lang="uk-UA" sz="1700" i="1" kern="1200" dirty="0" smtClean="0"/>
            <a:t>(</a:t>
          </a:r>
          <a:r>
            <a:rPr lang="ru-RU" sz="1700" i="1" kern="1200" dirty="0" err="1" smtClean="0"/>
            <a:t>Current</a:t>
          </a:r>
          <a:r>
            <a:rPr lang="ru-RU" sz="1700" i="1" kern="1200" dirty="0" smtClean="0"/>
            <a:t> </a:t>
          </a:r>
          <a:r>
            <a:rPr lang="ru-RU" sz="1700" i="1" kern="1200" dirty="0" err="1" smtClean="0"/>
            <a:t>Ratio</a:t>
          </a:r>
          <a:r>
            <a:rPr lang="uk-UA" sz="1700" i="1" kern="1200" dirty="0" smtClean="0"/>
            <a:t>), який називається також коефіцієнтом покриття</a:t>
          </a:r>
          <a:r>
            <a:rPr lang="uk-UA" sz="1700" kern="1200" dirty="0" smtClean="0"/>
            <a:t>, визначається за формулою:</a:t>
          </a: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2.Коефіцієнт “</a:t>
          </a:r>
          <a:r>
            <a:rPr lang="ru-RU" sz="1700" i="1" kern="1200" dirty="0" err="1" smtClean="0"/>
            <a:t>швидкої</a:t>
          </a:r>
          <a:r>
            <a:rPr lang="ru-RU" sz="1700" i="1" kern="1200" dirty="0" smtClean="0"/>
            <a:t> </a:t>
          </a:r>
          <a:r>
            <a:rPr lang="ru-RU" sz="1700" i="1" kern="1200" dirty="0" err="1" smtClean="0"/>
            <a:t>ліквідності</a:t>
          </a:r>
          <a:r>
            <a:rPr lang="ru-RU" sz="1700" i="1" kern="1200" dirty="0" smtClean="0"/>
            <a:t>” (“лакмусового </a:t>
          </a:r>
          <a:r>
            <a:rPr lang="ru-RU" sz="1700" i="1" kern="1200" dirty="0" err="1" smtClean="0"/>
            <a:t>папірця</a:t>
          </a:r>
          <a:r>
            <a:rPr lang="ru-RU" sz="1700" i="1" kern="1200" dirty="0" smtClean="0"/>
            <a:t>”)</a:t>
          </a:r>
          <a:r>
            <a:rPr lang="ru-RU" sz="1700" kern="1200" dirty="0" smtClean="0"/>
            <a:t> (</a:t>
          </a:r>
          <a:r>
            <a:rPr lang="ru-RU" sz="1700" kern="1200" dirty="0" err="1" smtClean="0"/>
            <a:t>Quick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Ratio</a:t>
          </a:r>
          <a:r>
            <a:rPr lang="ru-RU" sz="1700" kern="1200" dirty="0" smtClean="0"/>
            <a:t>) </a:t>
          </a:r>
          <a:r>
            <a:rPr lang="ru-RU" sz="1700" kern="1200" dirty="0" err="1" smtClean="0"/>
            <a:t>визначається</a:t>
          </a:r>
          <a:r>
            <a:rPr lang="ru-RU" sz="1700" kern="1200" dirty="0" smtClean="0"/>
            <a:t> за формулою: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274223" y="2006793"/>
        <a:ext cx="4013725" cy="2479207"/>
      </dsp:txXfrm>
    </dsp:sp>
    <dsp:sp modelId="{88802E7D-66D0-48BD-A998-74CEE35DA1B5}">
      <dsp:nvSpPr>
        <dsp:cNvPr id="0" name=""/>
        <dsp:cNvSpPr/>
      </dsp:nvSpPr>
      <dsp:spPr>
        <a:xfrm>
          <a:off x="2920092" y="1652966"/>
          <a:ext cx="963940" cy="96419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3B3D2-920A-4D8B-8B26-323633D650A0}">
      <dsp:nvSpPr>
        <dsp:cNvPr id="0" name=""/>
        <dsp:cNvSpPr/>
      </dsp:nvSpPr>
      <dsp:spPr>
        <a:xfrm rot="5400000">
          <a:off x="6705933" y="1653091"/>
          <a:ext cx="964190" cy="96394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3C57A-0F82-4E25-8D63-E681F3CCA55E}">
      <dsp:nvSpPr>
        <dsp:cNvPr id="0" name=""/>
        <dsp:cNvSpPr/>
      </dsp:nvSpPr>
      <dsp:spPr>
        <a:xfrm rot="16200000">
          <a:off x="2919967" y="3876246"/>
          <a:ext cx="964190" cy="96394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C51D1-4499-42FD-980A-842E0577A102}">
      <dsp:nvSpPr>
        <dsp:cNvPr id="0" name=""/>
        <dsp:cNvSpPr/>
      </dsp:nvSpPr>
      <dsp:spPr>
        <a:xfrm rot="10800000">
          <a:off x="6706058" y="3876121"/>
          <a:ext cx="963940" cy="96419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71EE11D-6374-44AC-A698-24629BCCFCD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AADDA1-1AF9-4A68-92FC-0CF7CCF74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E11D-6374-44AC-A698-24629BCCFCD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DDA1-1AF9-4A68-92FC-0CF7CCF74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E11D-6374-44AC-A698-24629BCCFCD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DDA1-1AF9-4A68-92FC-0CF7CCF74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E11D-6374-44AC-A698-24629BCCFCD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DDA1-1AF9-4A68-92FC-0CF7CCF74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E11D-6374-44AC-A698-24629BCCFCD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DDA1-1AF9-4A68-92FC-0CF7CCF74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E11D-6374-44AC-A698-24629BCCFCD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DDA1-1AF9-4A68-92FC-0CF7CCF74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E11D-6374-44AC-A698-24629BCCFCD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DDA1-1AF9-4A68-92FC-0CF7CCF74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E11D-6374-44AC-A698-24629BCCFCD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DDA1-1AF9-4A68-92FC-0CF7CCF74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E11D-6374-44AC-A698-24629BCCFCD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DDA1-1AF9-4A68-92FC-0CF7CCF74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E11D-6374-44AC-A698-24629BCCFCD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DDA1-1AF9-4A68-92FC-0CF7CCF74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E11D-6374-44AC-A698-24629BCCFCD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DDA1-1AF9-4A68-92FC-0CF7CCF74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71EE11D-6374-44AC-A698-24629BCCFCD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CAADDA1-1AF9-4A68-92FC-0CF7CCF74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2852936"/>
            <a:ext cx="3313355" cy="24217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інансова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звітність зарубіжної корпорації і її аналіз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205" y="1052736"/>
            <a:ext cx="467078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2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5007"/>
            <a:ext cx="3784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Коефіцієнти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оборотності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93252"/>
            <a:ext cx="381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908720"/>
            <a:ext cx="80378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ділової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оборотності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товарно-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(ТМЗ)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обчислюється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формулою</a:t>
            </a:r>
            <a:r>
              <a:rPr lang="ru-RU" dirty="0" smtClean="0"/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0037" y="1645502"/>
            <a:ext cx="612534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504056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57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120428"/>
            <a:ext cx="3745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Коефіцієнти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прибутковості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92696"/>
            <a:ext cx="4752528" cy="27956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7047334" cy="34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434" y="727331"/>
            <a:ext cx="35814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6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4769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ринкової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акцій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380" y="1484783"/>
            <a:ext cx="5094013" cy="478053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979680" y="1269924"/>
            <a:ext cx="3528392" cy="1584177"/>
          </a:xfrm>
          <a:prstGeom prst="ellipse">
            <a:avLst/>
          </a:prstGeom>
          <a:solidFill>
            <a:schemeClr val="accent1">
              <a:alpha val="91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(Price/Earnings Ratio P/E);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076537"/>
            <a:ext cx="35417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802" y="4869160"/>
            <a:ext cx="35417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25265" y="3127731"/>
            <a:ext cx="2245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балансова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одну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акцію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(Price/Book Value per Share);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06527" y="4882057"/>
            <a:ext cx="2074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прибутковості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(Current Return per Share)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91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36712"/>
            <a:ext cx="5186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000790"/>
            <a:ext cx="6948264" cy="449887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1844824"/>
            <a:ext cx="2520280" cy="1080120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Дюпон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778" y="1452308"/>
            <a:ext cx="25368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3160" y="1585291"/>
            <a:ext cx="1946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 Альтмана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2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692696"/>
            <a:ext cx="1456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442392"/>
            <a:ext cx="5010150" cy="501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1" y="1215490"/>
            <a:ext cx="54574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представленого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матер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іалу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можна зробити висновок, що українські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підприємтсва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мають ідентичну форму звітності з зарубіжними корпораціями. Починаючи з балансу і закінчуючи методами розрахунку фінансових показників, за допомогою яких можна аналізувати проблемні моменти бізнесу та вчасно їх вирішити.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Українські підприємства не застосовують методи аналізу  для покращення фінансового стану. Більше спираючись на попередні управлінські рішення.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8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/>
              <a:t>Дякую за увагу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3" y="2276872"/>
            <a:ext cx="7118590" cy="41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41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 Форми фінансової звітності.</a:t>
            </a:r>
            <a:endParaRPr lang="ru-RU" b="1" dirty="0"/>
          </a:p>
          <a:p>
            <a:r>
              <a:rPr lang="uk-UA" dirty="0"/>
              <a:t>2. Баланс корпорації.</a:t>
            </a:r>
            <a:endParaRPr lang="ru-RU" b="1" dirty="0"/>
          </a:p>
          <a:p>
            <a:r>
              <a:rPr lang="uk-UA" dirty="0"/>
              <a:t>3. Звіт про прибуток корпорації.</a:t>
            </a:r>
            <a:endParaRPr lang="ru-RU" b="1" dirty="0"/>
          </a:p>
          <a:p>
            <a:r>
              <a:rPr lang="uk-UA" dirty="0"/>
              <a:t>4. Аналіз фінансової звітності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Висновок.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95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864994"/>
            <a:ext cx="4612340" cy="3292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16" y="4293096"/>
            <a:ext cx="4752528" cy="1977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3643" y="1052736"/>
            <a:ext cx="34973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Існує дві форми звітності корпорації, фінансова та управлінська.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Управлінську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корпорація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“для себе”, тому вона кон-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фіденційна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корпорація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“для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”, тому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відкрита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публікуються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Корпорація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публікацію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незалежного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аудитора.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7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6408712" cy="478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9" y="4941168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Активи корпорації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— ліва частина балансу (або верхня за вертикальної форми балансу) показує, якими ресурсами володіє корпорація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Права частина балансу (нижня за вертикальної форми балансу) складається з зобов’язань корпорації, що поділяються на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довгострокові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9" y="764704"/>
            <a:ext cx="2784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Баланс поділяється: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9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3777"/>
            <a:ext cx="7884368" cy="3285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5" y="3308930"/>
            <a:ext cx="856895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У балансі показані розрахункові суми доходів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на кінець попереднього і звітного року, у звіті про прибуток — рух грошових потоків за звітний період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Звідси виводиться ряд послідовних рівнянь: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Валовий (операційний) прибуток = 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= Виторг від реалізації – Витрати реалізованої продукції;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Прибуток до сплати процентів і податків (ЕВІТ) = 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= Валовий прибуток – Торговельні й адміністративні витрати;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Прибуток до сплати податків = 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= Прибуток до сплати податків і процентів – Проценти сплачені;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Чистий прибуток =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до сплати податків – Податки;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Чистий прибуток за звичайними акціями = 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= Чистий прибуток – Дивіденди за привілейованими акціями;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Чистий прибуток за звичайними акціями = 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= Дивіденди за звичайними акціями + Нерозподілений прибуток.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EBIT —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Etnings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before interest and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taxas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85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364766633"/>
              </p:ext>
            </p:extLst>
          </p:nvPr>
        </p:nvGraphicFramePr>
        <p:xfrm>
          <a:off x="144755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1" y="796062"/>
            <a:ext cx="5751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Методи аналізу фінансової звітності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1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908720"/>
            <a:ext cx="670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коефіцієнтів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144748042"/>
              </p:ext>
            </p:extLst>
          </p:nvPr>
        </p:nvGraphicFramePr>
        <p:xfrm>
          <a:off x="1524000" y="1397000"/>
          <a:ext cx="60960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174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836712"/>
            <a:ext cx="333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Коефіцієнти ліквідності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404575719"/>
              </p:ext>
            </p:extLst>
          </p:nvPr>
        </p:nvGraphicFramePr>
        <p:xfrm>
          <a:off x="755576" y="1397000"/>
          <a:ext cx="799288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622" y="2369840"/>
            <a:ext cx="407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6131" y="23815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3238" y="162437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301" y="1298377"/>
            <a:ext cx="4914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861048"/>
            <a:ext cx="2950532" cy="18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0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183" y="404664"/>
            <a:ext cx="4205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Коефіцієнти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6037" y="1196752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борг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(Debt to Total Assets);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борг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(Debt to Shareholder’s Equity);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покриття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процентних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за зобов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язаннями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прибутком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(Times Interest Earned).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борг/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формулою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чисельник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включається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заборгованість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поглибленого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боргового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квоти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власника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довгострокового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боргу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акціонерного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формулою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корпорації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покриття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обчислюється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формулою: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492" y="2780928"/>
            <a:ext cx="459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59255"/>
            <a:ext cx="39147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9192" y="5661248"/>
            <a:ext cx="35623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99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128</TotalTime>
  <Words>506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Фінансова звітність зарубіжної корпорації і її аналіз</vt:lpstr>
      <vt:lpstr>План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Фінансова звітність зарубіжної корпорації і її аналіз</dc:title>
  <dc:creator>Master</dc:creator>
  <cp:lastModifiedBy>Windows 7</cp:lastModifiedBy>
  <cp:revision>15</cp:revision>
  <dcterms:created xsi:type="dcterms:W3CDTF">2018-10-05T07:59:08Z</dcterms:created>
  <dcterms:modified xsi:type="dcterms:W3CDTF">2020-09-03T11:54:20Z</dcterms:modified>
</cp:coreProperties>
</file>