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9"/>
  </p:notesMasterIdLst>
  <p:sldIdLst>
    <p:sldId id="284" r:id="rId2"/>
    <p:sldId id="291" r:id="rId3"/>
    <p:sldId id="292" r:id="rId4"/>
    <p:sldId id="293" r:id="rId5"/>
    <p:sldId id="318" r:id="rId6"/>
    <p:sldId id="324" r:id="rId7"/>
    <p:sldId id="287" r:id="rId8"/>
    <p:sldId id="328" r:id="rId9"/>
    <p:sldId id="325" r:id="rId10"/>
    <p:sldId id="286" r:id="rId11"/>
    <p:sldId id="290" r:id="rId12"/>
    <p:sldId id="308" r:id="rId13"/>
    <p:sldId id="303" r:id="rId14"/>
    <p:sldId id="342" r:id="rId15"/>
    <p:sldId id="306" r:id="rId16"/>
    <p:sldId id="315" r:id="rId17"/>
    <p:sldId id="320" r:id="rId18"/>
    <p:sldId id="322" r:id="rId19"/>
    <p:sldId id="319" r:id="rId20"/>
    <p:sldId id="312" r:id="rId21"/>
    <p:sldId id="332" r:id="rId22"/>
    <p:sldId id="329" r:id="rId23"/>
    <p:sldId id="333" r:id="rId24"/>
    <p:sldId id="344" r:id="rId25"/>
    <p:sldId id="310" r:id="rId26"/>
    <p:sldId id="261" r:id="rId27"/>
    <p:sldId id="266" r:id="rId28"/>
    <p:sldId id="327" r:id="rId29"/>
    <p:sldId id="323" r:id="rId30"/>
    <p:sldId id="343" r:id="rId31"/>
    <p:sldId id="335" r:id="rId32"/>
    <p:sldId id="346" r:id="rId33"/>
    <p:sldId id="336" r:id="rId34"/>
    <p:sldId id="337" r:id="rId35"/>
    <p:sldId id="326" r:id="rId36"/>
    <p:sldId id="289" r:id="rId37"/>
    <p:sldId id="341"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4680" autoAdjust="0"/>
  </p:normalViewPr>
  <p:slideViewPr>
    <p:cSldViewPr>
      <p:cViewPr>
        <p:scale>
          <a:sx n="77" d="100"/>
          <a:sy n="77" d="100"/>
        </p:scale>
        <p:origin x="-1116" y="-42"/>
      </p:cViewPr>
      <p:guideLst>
        <p:guide orient="horz" pos="2160"/>
        <p:guide pos="2880"/>
      </p:guideLst>
    </p:cSldViewPr>
  </p:slideViewPr>
  <p:outlineViewPr>
    <p:cViewPr>
      <p:scale>
        <a:sx n="33" d="100"/>
        <a:sy n="33" d="100"/>
      </p:scale>
      <p:origin x="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3"/>
      <c:rotY val="20"/>
      <c:depthPercent val="18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57710064635269"/>
          <c:y val="1.3816925734024177E-2"/>
          <c:w val="0.87442289935364725"/>
          <c:h val="0.89810017271157161"/>
        </c:manualLayout>
      </c:layout>
      <c:bar3DChart>
        <c:barDir val="col"/>
        <c:grouping val="clustered"/>
        <c:varyColors val="0"/>
        <c:ser>
          <c:idx val="0"/>
          <c:order val="0"/>
          <c:tx>
            <c:strRef>
              <c:f>Sheet1!$A$2</c:f>
              <c:strCache>
                <c:ptCount val="1"/>
              </c:strCache>
            </c:strRef>
          </c:tx>
          <c:spPr>
            <a:solidFill>
              <a:schemeClr val="accent1"/>
            </a:solidFill>
            <a:ln w="12662">
              <a:solidFill>
                <a:schemeClr val="tx1"/>
              </a:solidFill>
              <a:prstDash val="solid"/>
            </a:ln>
          </c:spPr>
          <c:invertIfNegative val="0"/>
          <c:cat>
            <c:strRef>
              <c:f>Sheet1!$B$1:$G$1</c:f>
              <c:strCache>
                <c:ptCount val="6"/>
                <c:pt idx="0">
                  <c:v>опоссум</c:v>
                </c:pt>
                <c:pt idx="1">
                  <c:v>хорек</c:v>
                </c:pt>
                <c:pt idx="2">
                  <c:v>кошка</c:v>
                </c:pt>
                <c:pt idx="3">
                  <c:v>собака</c:v>
                </c:pt>
                <c:pt idx="4">
                  <c:v>человек</c:v>
                </c:pt>
                <c:pt idx="5">
                  <c:v>слон</c:v>
                </c:pt>
              </c:strCache>
            </c:strRef>
          </c:cat>
          <c:val>
            <c:numRef>
              <c:f>Sheet1!$B$2:$G$2</c:f>
              <c:numCache>
                <c:formatCode>General</c:formatCode>
                <c:ptCount val="6"/>
                <c:pt idx="0">
                  <c:v>18</c:v>
                </c:pt>
                <c:pt idx="1">
                  <c:v>14.4</c:v>
                </c:pt>
                <c:pt idx="2">
                  <c:v>12.5</c:v>
                </c:pt>
                <c:pt idx="3">
                  <c:v>10.1</c:v>
                </c:pt>
                <c:pt idx="4">
                  <c:v>8</c:v>
                </c:pt>
                <c:pt idx="5">
                  <c:v>3</c:v>
                </c:pt>
              </c:numCache>
            </c:numRef>
          </c:val>
        </c:ser>
        <c:ser>
          <c:idx val="1"/>
          <c:order val="1"/>
          <c:tx>
            <c:strRef>
              <c:f>Sheet1!$A$3</c:f>
              <c:strCache>
                <c:ptCount val="1"/>
              </c:strCache>
            </c:strRef>
          </c:tx>
          <c:spPr>
            <a:solidFill>
              <a:schemeClr val="accent2"/>
            </a:solidFill>
            <a:ln w="12662">
              <a:solidFill>
                <a:schemeClr val="tx1"/>
              </a:solidFill>
              <a:prstDash val="solid"/>
            </a:ln>
          </c:spPr>
          <c:invertIfNegative val="0"/>
          <c:cat>
            <c:strRef>
              <c:f>Sheet1!$B$1:$G$1</c:f>
              <c:strCache>
                <c:ptCount val="6"/>
                <c:pt idx="0">
                  <c:v>опоссум</c:v>
                </c:pt>
                <c:pt idx="1">
                  <c:v>хорек</c:v>
                </c:pt>
                <c:pt idx="2">
                  <c:v>кошка</c:v>
                </c:pt>
                <c:pt idx="3">
                  <c:v>собака</c:v>
                </c:pt>
                <c:pt idx="4">
                  <c:v>человек</c:v>
                </c:pt>
                <c:pt idx="5">
                  <c:v>слон</c:v>
                </c:pt>
              </c:strCache>
            </c:strRef>
          </c:cat>
          <c:val>
            <c:numRef>
              <c:f>Sheet1!$B$3:$G$3</c:f>
              <c:numCache>
                <c:formatCode>General</c:formatCode>
                <c:ptCount val="6"/>
              </c:numCache>
            </c:numRef>
          </c:val>
        </c:ser>
        <c:ser>
          <c:idx val="2"/>
          <c:order val="2"/>
          <c:tx>
            <c:strRef>
              <c:f>Sheet1!$A$4</c:f>
              <c:strCache>
                <c:ptCount val="1"/>
              </c:strCache>
            </c:strRef>
          </c:tx>
          <c:spPr>
            <a:solidFill>
              <a:schemeClr val="hlink"/>
            </a:solidFill>
            <a:ln w="12662">
              <a:solidFill>
                <a:schemeClr val="tx1"/>
              </a:solidFill>
              <a:prstDash val="solid"/>
            </a:ln>
          </c:spPr>
          <c:invertIfNegative val="0"/>
          <c:cat>
            <c:strRef>
              <c:f>Sheet1!$B$1:$G$1</c:f>
              <c:strCache>
                <c:ptCount val="6"/>
                <c:pt idx="0">
                  <c:v>опоссум</c:v>
                </c:pt>
                <c:pt idx="1">
                  <c:v>хорек</c:v>
                </c:pt>
                <c:pt idx="2">
                  <c:v>кошка</c:v>
                </c:pt>
                <c:pt idx="3">
                  <c:v>собака</c:v>
                </c:pt>
                <c:pt idx="4">
                  <c:v>человек</c:v>
                </c:pt>
                <c:pt idx="5">
                  <c:v>слон</c:v>
                </c:pt>
              </c:strCache>
            </c:strRef>
          </c:cat>
          <c:val>
            <c:numRef>
              <c:f>Sheet1!$B$4:$G$4</c:f>
              <c:numCache>
                <c:formatCode>General</c:formatCode>
                <c:ptCount val="6"/>
              </c:numCache>
            </c:numRef>
          </c:val>
        </c:ser>
        <c:dLbls>
          <c:showLegendKey val="0"/>
          <c:showVal val="0"/>
          <c:showCatName val="0"/>
          <c:showSerName val="0"/>
          <c:showPercent val="0"/>
          <c:showBubbleSize val="0"/>
        </c:dLbls>
        <c:gapWidth val="0"/>
        <c:gapDepth val="330"/>
        <c:shape val="box"/>
        <c:axId val="28034560"/>
        <c:axId val="28036096"/>
        <c:axId val="0"/>
      </c:bar3DChart>
      <c:catAx>
        <c:axId val="28034560"/>
        <c:scaling>
          <c:orientation val="minMax"/>
        </c:scaling>
        <c:delete val="0"/>
        <c:axPos val="b"/>
        <c:numFmt formatCode="General" sourceLinked="1"/>
        <c:majorTickMark val="out"/>
        <c:minorTickMark val="none"/>
        <c:tickLblPos val="low"/>
        <c:spPr>
          <a:ln w="3166">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28036096"/>
        <c:crosses val="autoZero"/>
        <c:auto val="1"/>
        <c:lblAlgn val="ctr"/>
        <c:lblOffset val="100"/>
        <c:tickLblSkip val="1"/>
        <c:tickMarkSkip val="1"/>
        <c:noMultiLvlLbl val="0"/>
      </c:catAx>
      <c:valAx>
        <c:axId val="28036096"/>
        <c:scaling>
          <c:orientation val="minMax"/>
        </c:scaling>
        <c:delete val="0"/>
        <c:axPos val="l"/>
        <c:majorGridlines>
          <c:spPr>
            <a:ln w="3166">
              <a:solidFill>
                <a:schemeClr val="tx1"/>
              </a:solidFill>
              <a:prstDash val="solid"/>
            </a:ln>
          </c:spPr>
        </c:majorGridlines>
        <c:numFmt formatCode="General" sourceLinked="1"/>
        <c:majorTickMark val="out"/>
        <c:minorTickMark val="none"/>
        <c:tickLblPos val="nextTo"/>
        <c:spPr>
          <a:ln w="3166">
            <a:solidFill>
              <a:schemeClr val="tx1"/>
            </a:solidFill>
            <a:prstDash val="solid"/>
          </a:ln>
        </c:spPr>
        <c:txPr>
          <a:bodyPr rot="0" vert="horz"/>
          <a:lstStyle/>
          <a:p>
            <a:pPr>
              <a:defRPr sz="1795" b="1" i="0" u="none" strike="noStrike" baseline="0">
                <a:solidFill>
                  <a:schemeClr val="tx1"/>
                </a:solidFill>
                <a:latin typeface="Arial"/>
                <a:ea typeface="Arial"/>
                <a:cs typeface="Arial"/>
              </a:defRPr>
            </a:pPr>
            <a:endParaRPr lang="ru-RU"/>
          </a:p>
        </c:txPr>
        <c:crossAx val="28034560"/>
        <c:crosses val="autoZero"/>
        <c:crossBetween val="between"/>
      </c:valAx>
      <c:spPr>
        <a:noFill/>
        <a:ln w="25325">
          <a:noFill/>
        </a:ln>
      </c:spPr>
    </c:plotArea>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00601-FE6A-4922-AD4A-D0746D24F512}" type="datetimeFigureOut">
              <a:rPr lang="ru-RU" smtClean="0"/>
              <a:t>14.01.2022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B0C7D-CFA6-49D2-9EE9-8E9B978C103E}" type="slidenum">
              <a:rPr lang="ru-RU" smtClean="0"/>
              <a:t>‹#›</a:t>
            </a:fld>
            <a:endParaRPr lang="ru-RU"/>
          </a:p>
        </p:txBody>
      </p:sp>
    </p:spTree>
    <p:extLst>
      <p:ext uri="{BB962C8B-B14F-4D97-AF65-F5344CB8AC3E}">
        <p14:creationId xmlns:p14="http://schemas.microsoft.com/office/powerpoint/2010/main" val="147194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0B0C7D-CFA6-49D2-9EE9-8E9B978C103E}" type="slidenum">
              <a:rPr lang="ru-RU" smtClean="0"/>
              <a:t>9</a:t>
            </a:fld>
            <a:endParaRPr lang="ru-RU"/>
          </a:p>
        </p:txBody>
      </p:sp>
    </p:spTree>
    <p:extLst>
      <p:ext uri="{BB962C8B-B14F-4D97-AF65-F5344CB8AC3E}">
        <p14:creationId xmlns:p14="http://schemas.microsoft.com/office/powerpoint/2010/main" val="22261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4FAE8E-E3A3-4CD1-88A5-722DA2F44F36}" type="slidenum">
              <a:rPr lang="ru-RU"/>
              <a:pPr>
                <a:defRPr/>
              </a:pPr>
              <a:t>‹#›</a:t>
            </a:fld>
            <a:endParaRPr lang="ru-RU"/>
          </a:p>
        </p:txBody>
      </p:sp>
    </p:spTree>
    <p:extLst>
      <p:ext uri="{BB962C8B-B14F-4D97-AF65-F5344CB8AC3E}">
        <p14:creationId xmlns:p14="http://schemas.microsoft.com/office/powerpoint/2010/main" val="51751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E992FD-CE0A-48C8-9522-823E92706CEA}" type="slidenum">
              <a:rPr lang="ru-RU"/>
              <a:pPr>
                <a:defRPr/>
              </a:pPr>
              <a:t>‹#›</a:t>
            </a:fld>
            <a:endParaRPr lang="ru-RU"/>
          </a:p>
        </p:txBody>
      </p:sp>
    </p:spTree>
    <p:extLst>
      <p:ext uri="{BB962C8B-B14F-4D97-AF65-F5344CB8AC3E}">
        <p14:creationId xmlns:p14="http://schemas.microsoft.com/office/powerpoint/2010/main" val="231841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DDE82E-368C-44E5-B282-AA918A79E85E}" type="slidenum">
              <a:rPr lang="ru-RU"/>
              <a:pPr>
                <a:defRPr/>
              </a:pPr>
              <a:t>‹#›</a:t>
            </a:fld>
            <a:endParaRPr lang="ru-RU"/>
          </a:p>
        </p:txBody>
      </p:sp>
    </p:spTree>
    <p:extLst>
      <p:ext uri="{BB962C8B-B14F-4D97-AF65-F5344CB8AC3E}">
        <p14:creationId xmlns:p14="http://schemas.microsoft.com/office/powerpoint/2010/main" val="158116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pPr>
              <a:defRPr/>
            </a:pPr>
            <a:fld id="{F4240A21-7E58-474A-8305-13911D346F7B}" type="slidenum">
              <a:rPr lang="ru-RU"/>
              <a:pPr>
                <a:defRPr/>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pPr>
              <a:defRPr/>
            </a:pPr>
            <a:endParaRPr lang="ru-RU"/>
          </a:p>
        </p:txBody>
      </p:sp>
    </p:spTree>
    <p:extLst>
      <p:ext uri="{BB962C8B-B14F-4D97-AF65-F5344CB8AC3E}">
        <p14:creationId xmlns:p14="http://schemas.microsoft.com/office/powerpoint/2010/main" val="290596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0DDED7-B262-409E-95B6-82FC104CAB36}" type="slidenum">
              <a:rPr lang="ru-RU"/>
              <a:pPr>
                <a:defRPr/>
              </a:pPr>
              <a:t>‹#›</a:t>
            </a:fld>
            <a:endParaRPr lang="ru-RU"/>
          </a:p>
        </p:txBody>
      </p:sp>
    </p:spTree>
    <p:extLst>
      <p:ext uri="{BB962C8B-B14F-4D97-AF65-F5344CB8AC3E}">
        <p14:creationId xmlns:p14="http://schemas.microsoft.com/office/powerpoint/2010/main" val="230151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25D736-C00C-4D28-AA18-ACED5C0479EF}" type="slidenum">
              <a:rPr lang="ru-RU"/>
              <a:pPr>
                <a:defRPr/>
              </a:pPr>
              <a:t>‹#›</a:t>
            </a:fld>
            <a:endParaRPr lang="ru-RU"/>
          </a:p>
        </p:txBody>
      </p:sp>
    </p:spTree>
    <p:extLst>
      <p:ext uri="{BB962C8B-B14F-4D97-AF65-F5344CB8AC3E}">
        <p14:creationId xmlns:p14="http://schemas.microsoft.com/office/powerpoint/2010/main" val="32276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A68D9D-4EE8-4344-B097-B9AD67A13359}" type="slidenum">
              <a:rPr lang="ru-RU"/>
              <a:pPr>
                <a:defRPr/>
              </a:pPr>
              <a:t>‹#›</a:t>
            </a:fld>
            <a:endParaRPr lang="ru-RU"/>
          </a:p>
        </p:txBody>
      </p:sp>
    </p:spTree>
    <p:extLst>
      <p:ext uri="{BB962C8B-B14F-4D97-AF65-F5344CB8AC3E}">
        <p14:creationId xmlns:p14="http://schemas.microsoft.com/office/powerpoint/2010/main" val="9612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E39B425-50D3-4A22-A8CB-6A90B2128291}" type="slidenum">
              <a:rPr lang="ru-RU"/>
              <a:pPr>
                <a:defRPr/>
              </a:pPr>
              <a:t>‹#›</a:t>
            </a:fld>
            <a:endParaRPr lang="ru-RU"/>
          </a:p>
        </p:txBody>
      </p:sp>
    </p:spTree>
    <p:extLst>
      <p:ext uri="{BB962C8B-B14F-4D97-AF65-F5344CB8AC3E}">
        <p14:creationId xmlns:p14="http://schemas.microsoft.com/office/powerpoint/2010/main" val="221393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EDB1C71-E760-487C-A856-6B1B7A9DAA36}" type="slidenum">
              <a:rPr lang="ru-RU"/>
              <a:pPr>
                <a:defRPr/>
              </a:pPr>
              <a:t>‹#›</a:t>
            </a:fld>
            <a:endParaRPr lang="ru-RU"/>
          </a:p>
        </p:txBody>
      </p:sp>
    </p:spTree>
    <p:extLst>
      <p:ext uri="{BB962C8B-B14F-4D97-AF65-F5344CB8AC3E}">
        <p14:creationId xmlns:p14="http://schemas.microsoft.com/office/powerpoint/2010/main" val="245923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C9DC210-655C-416B-A1BF-94DFCCE54A59}" type="slidenum">
              <a:rPr lang="ru-RU"/>
              <a:pPr>
                <a:defRPr/>
              </a:pPr>
              <a:t>‹#›</a:t>
            </a:fld>
            <a:endParaRPr lang="ru-RU"/>
          </a:p>
        </p:txBody>
      </p:sp>
    </p:spTree>
    <p:extLst>
      <p:ext uri="{BB962C8B-B14F-4D97-AF65-F5344CB8AC3E}">
        <p14:creationId xmlns:p14="http://schemas.microsoft.com/office/powerpoint/2010/main" val="366735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CA0721-2906-40AF-8290-541EB6A8A978}" type="slidenum">
              <a:rPr lang="ru-RU"/>
              <a:pPr>
                <a:defRPr/>
              </a:pPr>
              <a:t>‹#›</a:t>
            </a:fld>
            <a:endParaRPr lang="ru-RU"/>
          </a:p>
        </p:txBody>
      </p:sp>
    </p:spTree>
    <p:extLst>
      <p:ext uri="{BB962C8B-B14F-4D97-AF65-F5344CB8AC3E}">
        <p14:creationId xmlns:p14="http://schemas.microsoft.com/office/powerpoint/2010/main" val="88209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DF7E610-C50F-41CE-8EF4-7676B9D2C7A0}" type="slidenum">
              <a:rPr lang="ru-RU"/>
              <a:pPr>
                <a:defRPr/>
              </a:pPr>
              <a:t>‹#›</a:t>
            </a:fld>
            <a:endParaRPr lang="ru-RU"/>
          </a:p>
        </p:txBody>
      </p:sp>
    </p:spTree>
    <p:extLst>
      <p:ext uri="{BB962C8B-B14F-4D97-AF65-F5344CB8AC3E}">
        <p14:creationId xmlns:p14="http://schemas.microsoft.com/office/powerpoint/2010/main" val="389591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35F40E-F073-42EE-B201-A47E83CD750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u.wikipedia.org/wiki/%D0%91%D0%B5%D1%81%D1%81%D0%BE%D0%BD%D0%BD%D0%B8%D1%86%D0%B0"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IG-iVjLl9MA" TargetMode="External"/><Relationship Id="rId2" Type="http://schemas.openxmlformats.org/officeDocument/2006/relationships/hyperlink" Target="https://www.youtube.com/watch?v=biLcLZJ3AVM" TargetMode="External"/><Relationship Id="rId1" Type="http://schemas.openxmlformats.org/officeDocument/2006/relationships/slideLayout" Target="../slideLayouts/slideLayout2.xml"/><Relationship Id="rId5" Type="http://schemas.openxmlformats.org/officeDocument/2006/relationships/hyperlink" Target="https://www.youtube.com/watch?v=xQ6xgDI7Whc&amp;t=29s" TargetMode="External"/><Relationship Id="rId4" Type="http://schemas.openxmlformats.org/officeDocument/2006/relationships/hyperlink" Target="https://www.aum.news/video-materialy/620-flejta-shamana-dlya-osoznannykh-snovidenij"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ostnauka.ru/" TargetMode="External"/><Relationship Id="rId2" Type="http://schemas.openxmlformats.org/officeDocument/2006/relationships/hyperlink" Target="https://indicator.ru/article/2017/06/09/stiven-strogac-ritm-vselenno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95536" y="260648"/>
            <a:ext cx="8229600" cy="1143000"/>
          </a:xfrm>
        </p:spPr>
        <p:txBody>
          <a:bodyPr/>
          <a:lstStyle/>
          <a:p>
            <a:pPr eaLnBrk="1" hangingPunct="1"/>
            <a:r>
              <a:rPr lang="uk-UA" altLang="ru-RU" sz="5400" b="1" dirty="0" err="1" smtClean="0">
                <a:solidFill>
                  <a:srgbClr val="002060"/>
                </a:solidFill>
              </a:rPr>
              <a:t>Біоритит</a:t>
            </a:r>
            <a:r>
              <a:rPr lang="uk-UA" altLang="ru-RU" sz="5400" b="1" dirty="0" smtClean="0">
                <a:solidFill>
                  <a:srgbClr val="002060"/>
                </a:solidFill>
              </a:rPr>
              <a:t> і сон</a:t>
            </a:r>
            <a:endParaRPr lang="ru-RU" altLang="ru-RU" sz="5400" b="1" dirty="0" smtClean="0">
              <a:solidFill>
                <a:srgbClr val="002060"/>
              </a:solidFill>
            </a:endParaRPr>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99" y="3429000"/>
            <a:ext cx="6501656" cy="312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852936"/>
            <a:ext cx="6422181" cy="232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5536" y="116632"/>
            <a:ext cx="8229600" cy="1143000"/>
          </a:xfrm>
        </p:spPr>
        <p:txBody>
          <a:bodyPr/>
          <a:lstStyle/>
          <a:p>
            <a:pPr eaLnBrk="1" hangingPunct="1"/>
            <a:r>
              <a:rPr lang="ru-RU" altLang="ru-RU" sz="4000" dirty="0" smtClean="0">
                <a:solidFill>
                  <a:srgbClr val="002060"/>
                </a:solidFill>
              </a:rPr>
              <a:t>Нобелевская премия</a:t>
            </a:r>
            <a:br>
              <a:rPr lang="ru-RU" altLang="ru-RU" sz="4000" dirty="0" smtClean="0">
                <a:solidFill>
                  <a:srgbClr val="002060"/>
                </a:solidFill>
              </a:rPr>
            </a:br>
            <a:r>
              <a:rPr lang="ru-RU" altLang="ru-RU" sz="4000" dirty="0" smtClean="0">
                <a:solidFill>
                  <a:srgbClr val="002060"/>
                </a:solidFill>
              </a:rPr>
              <a:t> по физиологии и медицине 2017</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70234"/>
            <a:ext cx="4464174" cy="44683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8" name="Прямоугольник 1"/>
          <p:cNvSpPr>
            <a:spLocks noChangeArrowheads="1"/>
          </p:cNvSpPr>
          <p:nvPr/>
        </p:nvSpPr>
        <p:spPr bwMode="auto">
          <a:xfrm>
            <a:off x="4932040" y="2932495"/>
            <a:ext cx="39604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dirty="0" smtClean="0">
                <a:latin typeface="+mn-lt"/>
              </a:rPr>
              <a:t>«за </a:t>
            </a:r>
            <a:r>
              <a:rPr lang="ru-RU" altLang="ru-RU" sz="2000" dirty="0">
                <a:latin typeface="+mn-lt"/>
              </a:rPr>
              <a:t>открытия молекулярных механизмов, контролирующих циркадные ритмы»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Объект 3"/>
          <p:cNvSpPr>
            <a:spLocks noGrp="1"/>
          </p:cNvSpPr>
          <p:nvPr>
            <p:ph idx="1"/>
          </p:nvPr>
        </p:nvSpPr>
        <p:spPr>
          <a:xfrm>
            <a:off x="320397" y="3861048"/>
            <a:ext cx="3545792" cy="2031325"/>
          </a:xfrm>
        </p:spPr>
        <p:txBody>
          <a:bodyPr wrap="square">
            <a:spAutoFit/>
          </a:bodyPr>
          <a:lstStyle/>
          <a:p>
            <a:pPr marL="0" indent="0" eaLnBrk="1" hangingPunct="1">
              <a:buNone/>
            </a:pPr>
            <a:r>
              <a:rPr lang="ru-RU" altLang="ru-RU" sz="1400" dirty="0" smtClean="0"/>
              <a:t>Картинка показывает последовательность событий за 24 часа колебаний. Когда ген активен, производится м-РНК PER. Она выходит из ядра в цитоплазму, становясь матрицей для производства белка PER. Белок PER накапливается в ядре клетки, когда активность гена </a:t>
            </a:r>
            <a:r>
              <a:rPr lang="ru-RU" altLang="ru-RU" sz="1400" dirty="0" err="1" smtClean="0"/>
              <a:t>period</a:t>
            </a:r>
            <a:r>
              <a:rPr lang="ru-RU" altLang="ru-RU" sz="1400" dirty="0" smtClean="0"/>
              <a:t> заблокирована. Это и замыкает петлю обратной связи.</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29" y="260648"/>
            <a:ext cx="37569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06059" y="188640"/>
            <a:ext cx="4686421" cy="6001643"/>
          </a:xfrm>
          <a:prstGeom prst="rect">
            <a:avLst/>
          </a:prstGeom>
        </p:spPr>
        <p:txBody>
          <a:bodyPr wrap="square">
            <a:spAutoFit/>
          </a:bodyPr>
          <a:lstStyle/>
          <a:p>
            <a:r>
              <a:rPr lang="ru-RU" sz="1600" dirty="0">
                <a:latin typeface="+mn-lt"/>
              </a:rPr>
              <a:t>В 1984 году Холл и </a:t>
            </a:r>
            <a:r>
              <a:rPr lang="ru-RU" sz="1600" dirty="0" err="1">
                <a:latin typeface="+mn-lt"/>
              </a:rPr>
              <a:t>Росбаш</a:t>
            </a:r>
            <a:r>
              <a:rPr lang="ru-RU" sz="1600" dirty="0">
                <a:latin typeface="+mn-lt"/>
              </a:rPr>
              <a:t> обнаружили, что наличие циклических изменений двигательной активности дрозофил определяется белком PER (</a:t>
            </a:r>
            <a:r>
              <a:rPr lang="ru-RU" sz="1600" i="1" dirty="0" err="1">
                <a:latin typeface="+mn-lt"/>
              </a:rPr>
              <a:t>period</a:t>
            </a:r>
            <a:r>
              <a:rPr lang="ru-RU" sz="1600" dirty="0">
                <a:latin typeface="+mn-lt"/>
              </a:rPr>
              <a:t>). Мухи, лишенные гена, ответственного за выработку этого белка, теряли четко выраженный рисунок активности в течение суток. Подсадка «нулевой линии» дрозофил ядерного материала, содержащего этот ген, приводила к восстановлению суточного цикла. Содержание белка PER в ночное время увеличивалось, а в дневное — уменьшалось. </a:t>
            </a:r>
            <a:r>
              <a:rPr lang="ru-RU" sz="1600" dirty="0" smtClean="0">
                <a:latin typeface="+mn-lt"/>
              </a:rPr>
              <a:t>Авторы </a:t>
            </a:r>
            <a:r>
              <a:rPr lang="ru-RU" sz="1600" dirty="0">
                <a:latin typeface="+mn-lt"/>
              </a:rPr>
              <a:t>показали, </a:t>
            </a:r>
            <a:r>
              <a:rPr lang="ru-RU" sz="1600" dirty="0" smtClean="0">
                <a:latin typeface="+mn-lt"/>
              </a:rPr>
              <a:t>что белок </a:t>
            </a:r>
            <a:r>
              <a:rPr lang="ru-RU" sz="1600" dirty="0">
                <a:latin typeface="+mn-lt"/>
              </a:rPr>
              <a:t>блокирует что </a:t>
            </a:r>
            <a:r>
              <a:rPr lang="ru-RU" sz="1600" dirty="0" smtClean="0">
                <a:latin typeface="+mn-lt"/>
              </a:rPr>
              <a:t>сам себя</a:t>
            </a:r>
            <a:r>
              <a:rPr lang="ru-RU" sz="1600" dirty="0">
                <a:latin typeface="+mn-lt"/>
              </a:rPr>
              <a:t>: чем больше его накапливается в клетке, тем сильнее он подавляет транскрипцию собственного гена. При этом весь процесс закольцован и повторяется с периодом около 24 часов. В 1994 году этот механизм был уточнен Янгом, который показал, что белок PER может попадать в ядро клетки только в соединении с другим белком — TIM (</a:t>
            </a:r>
            <a:r>
              <a:rPr lang="ru-RU" sz="1600" i="1" dirty="0" err="1">
                <a:latin typeface="+mn-lt"/>
              </a:rPr>
              <a:t>timeless</a:t>
            </a:r>
            <a:r>
              <a:rPr lang="ru-RU" sz="1600" dirty="0">
                <a:latin typeface="+mn-lt"/>
              </a:rPr>
              <a:t>). Он кодируется геном с соответствующим названием. Также Майкл Янг открыл другой ген, DBT (</a:t>
            </a:r>
            <a:r>
              <a:rPr lang="ru-RU" sz="1600" i="1" dirty="0" err="1">
                <a:latin typeface="+mn-lt"/>
              </a:rPr>
              <a:t>doubletime</a:t>
            </a:r>
            <a:r>
              <a:rPr lang="ru-RU" sz="1600" dirty="0">
                <a:latin typeface="+mn-lt"/>
              </a:rPr>
              <a:t>), который определяет скорость накопления белка PER, подстраивая ее под суточный цикл</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67544" y="-261712"/>
            <a:ext cx="8229600" cy="1143000"/>
          </a:xfrm>
        </p:spPr>
        <p:txBody>
          <a:bodyPr/>
          <a:lstStyle/>
          <a:p>
            <a:r>
              <a:rPr lang="ru-RU" altLang="ru-RU" dirty="0" smtClean="0">
                <a:solidFill>
                  <a:srgbClr val="002060"/>
                </a:solidFill>
              </a:rPr>
              <a:t>Главные </a:t>
            </a:r>
            <a:r>
              <a:rPr lang="ru-RU" altLang="ru-RU" dirty="0" err="1" smtClean="0">
                <a:solidFill>
                  <a:srgbClr val="002060"/>
                </a:solidFill>
              </a:rPr>
              <a:t>ритмоводители</a:t>
            </a:r>
            <a:endParaRPr lang="ru-RU" altLang="ru-RU" dirty="0" smtClean="0">
              <a:solidFill>
                <a:srgbClr val="002060"/>
              </a:solidFill>
            </a:endParaRPr>
          </a:p>
        </p:txBody>
      </p:sp>
      <p:sp>
        <p:nvSpPr>
          <p:cNvPr id="16387" name="Объект 2"/>
          <p:cNvSpPr>
            <a:spLocks noGrp="1"/>
          </p:cNvSpPr>
          <p:nvPr>
            <p:ph idx="1"/>
          </p:nvPr>
        </p:nvSpPr>
        <p:spPr>
          <a:xfrm>
            <a:off x="395536" y="3933056"/>
            <a:ext cx="8229600" cy="3556992"/>
          </a:xfrm>
        </p:spPr>
        <p:txBody>
          <a:bodyPr/>
          <a:lstStyle/>
          <a:p>
            <a:pPr marL="0" indent="0">
              <a:buNone/>
            </a:pPr>
            <a:r>
              <a:rPr lang="ru-RU" altLang="ru-RU" sz="1600" dirty="0"/>
              <a:t>В</a:t>
            </a:r>
            <a:r>
              <a:rPr lang="ru-RU" altLang="ru-RU" sz="1600" dirty="0" smtClean="0"/>
              <a:t>се ритмические физиологические, в том числе эндокринные, процессы в организме млекопитающих подчиняются двум биологическим часам, расположенным в головном мозге. Одни из них, называемые циркадианным </a:t>
            </a:r>
            <a:r>
              <a:rPr lang="ru-RU" altLang="ru-RU" sz="1600" dirty="0" err="1" smtClean="0"/>
              <a:t>ритмоводителем</a:t>
            </a:r>
            <a:r>
              <a:rPr lang="ru-RU" altLang="ru-RU" sz="1600" dirty="0" smtClean="0"/>
              <a:t>, или «</a:t>
            </a:r>
            <a:r>
              <a:rPr lang="ru-RU" altLang="ru-RU" sz="1600" b="1" dirty="0" smtClean="0"/>
              <a:t>процессом С</a:t>
            </a:r>
            <a:r>
              <a:rPr lang="ru-RU" altLang="ru-RU" sz="1600" dirty="0" smtClean="0"/>
              <a:t>» (от слова циркадианный), подобны часам со стрелками, отсчитывающими время суток 24 независимо от состояния организма, локализованы в парных </a:t>
            </a:r>
            <a:r>
              <a:rPr lang="ru-RU" altLang="ru-RU" sz="1600" dirty="0" err="1" smtClean="0"/>
              <a:t>супрахиазмальных</a:t>
            </a:r>
            <a:r>
              <a:rPr lang="ru-RU" altLang="ru-RU" sz="1600" dirty="0" smtClean="0"/>
              <a:t> ядрах (СХЯ) переднего гипоталамуса. Вторые, называемые гомеостатом «бодрствования-сна», или «</a:t>
            </a:r>
            <a:r>
              <a:rPr lang="ru-RU" altLang="ru-RU" sz="1600" b="1" dirty="0" smtClean="0"/>
              <a:t>процессом S</a:t>
            </a:r>
            <a:r>
              <a:rPr lang="ru-RU" altLang="ru-RU" sz="1600" dirty="0" smtClean="0"/>
              <a:t>» (от англ. </a:t>
            </a:r>
            <a:r>
              <a:rPr lang="ru-RU" altLang="ru-RU" sz="1600" i="1" dirty="0" err="1" smtClean="0"/>
              <a:t>sleep</a:t>
            </a:r>
            <a:r>
              <a:rPr lang="ru-RU" altLang="ru-RU" sz="1600" i="1" dirty="0" smtClean="0"/>
              <a:t> </a:t>
            </a:r>
            <a:r>
              <a:rPr lang="ru-RU" altLang="ru-RU" sz="1600" dirty="0" smtClean="0"/>
              <a:t>— сон), подобны песочным часам, переворачивающимся каждый раз, как мы засыпаем и просыпаемся, независимо от времени суток. </a:t>
            </a:r>
          </a:p>
        </p:txBody>
      </p:sp>
      <p:pic>
        <p:nvPicPr>
          <p:cNvPr id="52227" name="Picture 3" descr="C:\Users\Shamozuh\Desktop\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4488108"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SOFT\биоритмы\суточная ритмика работоспособности челове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5533114" cy="360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899227"/>
            <a:ext cx="951247" cy="112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457199" y="116632"/>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dirty="0" err="1" smtClean="0">
                <a:solidFill>
                  <a:srgbClr val="002060"/>
                </a:solidFill>
              </a:rPr>
              <a:t>Хронотипы</a:t>
            </a:r>
            <a:endParaRPr lang="ru-RU" altLang="ru-RU" dirty="0" smtClean="0">
              <a:solidFill>
                <a:srgbClr val="002060"/>
              </a:solidFill>
            </a:endParaRPr>
          </a:p>
        </p:txBody>
      </p:sp>
      <p:sp>
        <p:nvSpPr>
          <p:cNvPr id="2" name="Прямоугольник 1"/>
          <p:cNvSpPr/>
          <p:nvPr/>
        </p:nvSpPr>
        <p:spPr>
          <a:xfrm>
            <a:off x="899591" y="5877272"/>
            <a:ext cx="7787207" cy="584775"/>
          </a:xfrm>
          <a:prstGeom prst="rect">
            <a:avLst/>
          </a:prstGeom>
        </p:spPr>
        <p:txBody>
          <a:bodyPr wrap="square">
            <a:spAutoFit/>
          </a:bodyPr>
          <a:lstStyle/>
          <a:p>
            <a:r>
              <a:rPr lang="ru-RU" sz="1600" dirty="0" smtClean="0"/>
              <a:t>у </a:t>
            </a:r>
            <a:r>
              <a:rPr lang="ru-RU" sz="1600" dirty="0"/>
              <a:t>1 из 75 человек «совиный» режим вызван мутацией белка CRY1, который задерживает состояние сонливости до наступления раннего утра. </a:t>
            </a:r>
          </a:p>
        </p:txBody>
      </p:sp>
      <p:sp>
        <p:nvSpPr>
          <p:cNvPr id="4" name="Прямоугольник 3"/>
          <p:cNvSpPr/>
          <p:nvPr/>
        </p:nvSpPr>
        <p:spPr>
          <a:xfrm>
            <a:off x="866169" y="4437112"/>
            <a:ext cx="7632849" cy="1323439"/>
          </a:xfrm>
          <a:prstGeom prst="rect">
            <a:avLst/>
          </a:prstGeom>
        </p:spPr>
        <p:txBody>
          <a:bodyPr wrap="square">
            <a:spAutoFit/>
          </a:bodyPr>
          <a:lstStyle/>
          <a:p>
            <a:r>
              <a:rPr lang="ru-RU" sz="1600" dirty="0"/>
              <a:t>Среди городского населения промышленно развитых стран около 40-45 % составляют «совы», около 25 % — «жаворонки», оставшиеся 30-35 % приходятся на «голубей». При этом, однако, по другим исследованиям среди приведённых 45 и 25 % «сов» и «жаворонков» представителей чистых </a:t>
            </a:r>
            <a:r>
              <a:rPr lang="ru-RU" sz="1600" dirty="0" err="1"/>
              <a:t>хронотипов</a:t>
            </a:r>
            <a:r>
              <a:rPr lang="ru-RU" sz="1600" dirty="0"/>
              <a:t> всего несколько </a:t>
            </a:r>
            <a:r>
              <a:rPr lang="ru-RU" sz="1600" dirty="0" smtClean="0"/>
              <a:t>а </a:t>
            </a:r>
            <a:r>
              <a:rPr lang="ru-RU" sz="1600" dirty="0"/>
              <a:t>остальные относятся к смешанным </a:t>
            </a:r>
            <a:r>
              <a:rPr lang="ru-RU" sz="1600" dirty="0" smtClean="0"/>
              <a:t>типам.</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210146"/>
          </a:xfrm>
        </p:spPr>
        <p:txBody>
          <a:bodyPr/>
          <a:lstStyle/>
          <a:p>
            <a:r>
              <a:rPr lang="ru-RU" sz="4000" dirty="0">
                <a:solidFill>
                  <a:srgbClr val="002060"/>
                </a:solidFill>
                <a:cs typeface="Times New Roman" pitchFamily="18" charset="0"/>
              </a:rPr>
              <a:t>Причины </a:t>
            </a:r>
            <a:r>
              <a:rPr lang="ru-RU" sz="4000" dirty="0" smtClean="0">
                <a:solidFill>
                  <a:srgbClr val="002060"/>
                </a:solidFill>
                <a:cs typeface="Times New Roman" pitchFamily="18" charset="0"/>
              </a:rPr>
              <a:t>рассогласования биоритмов </a:t>
            </a:r>
            <a:r>
              <a:rPr lang="ru-RU" sz="4000" dirty="0">
                <a:solidFill>
                  <a:srgbClr val="002060"/>
                </a:solidFill>
                <a:cs typeface="Times New Roman" pitchFamily="18" charset="0"/>
              </a:rPr>
              <a:t/>
            </a:r>
            <a:br>
              <a:rPr lang="ru-RU" sz="4000" dirty="0">
                <a:solidFill>
                  <a:srgbClr val="002060"/>
                </a:solidFill>
                <a:cs typeface="Times New Roman" pitchFamily="18" charset="0"/>
              </a:rPr>
            </a:br>
            <a:endParaRPr lang="ru-RU" sz="4000" dirty="0"/>
          </a:p>
        </p:txBody>
      </p:sp>
      <p:sp>
        <p:nvSpPr>
          <p:cNvPr id="4" name="Объект 3"/>
          <p:cNvSpPr>
            <a:spLocks noGrp="1"/>
          </p:cNvSpPr>
          <p:nvPr>
            <p:ph idx="1"/>
          </p:nvPr>
        </p:nvSpPr>
        <p:spPr>
          <a:xfrm>
            <a:off x="467544" y="1412776"/>
            <a:ext cx="8496944" cy="4893647"/>
          </a:xfrm>
          <a:prstGeom prst="rect">
            <a:avLst/>
          </a:prstGeom>
        </p:spPr>
        <p:txBody>
          <a:bodyPr wrap="square">
            <a:spAutoFit/>
          </a:bodyPr>
          <a:lstStyle/>
          <a:p>
            <a:pPr>
              <a:buFont typeface="Wingdings" panose="05000000000000000000" pitchFamily="2" charset="2"/>
              <a:buChar char="§"/>
              <a:defRPr/>
            </a:pPr>
            <a:r>
              <a:rPr lang="ru-RU" sz="2000" dirty="0" smtClean="0">
                <a:latin typeface="+mn-lt"/>
                <a:cs typeface="Times New Roman" pitchFamily="18" charset="0"/>
              </a:rPr>
              <a:t>частые </a:t>
            </a:r>
            <a:r>
              <a:rPr lang="ru-RU" sz="2000" dirty="0">
                <a:latin typeface="+mn-lt"/>
                <a:cs typeface="Times New Roman" pitchFamily="18" charset="0"/>
              </a:rPr>
              <a:t>перестройки организма, связанные с интенсивными миграциями </a:t>
            </a:r>
            <a:r>
              <a:rPr lang="ru-RU" sz="2000" dirty="0" smtClean="0">
                <a:latin typeface="+mn-lt"/>
                <a:cs typeface="Times New Roman" pitchFamily="18" charset="0"/>
              </a:rPr>
              <a:t>людей</a:t>
            </a:r>
            <a:r>
              <a:rPr lang="en-US" sz="2000" dirty="0">
                <a:cs typeface="Times New Roman" pitchFamily="18" charset="0"/>
              </a:rPr>
              <a:t> </a:t>
            </a:r>
            <a:r>
              <a:rPr lang="ru-RU" sz="2000" dirty="0" smtClean="0">
                <a:cs typeface="Times New Roman" pitchFamily="18" charset="0"/>
              </a:rPr>
              <a:t>(</a:t>
            </a:r>
            <a:r>
              <a:rPr lang="en-US" sz="2000" dirty="0">
                <a:cs typeface="Times New Roman" pitchFamily="18" charset="0"/>
              </a:rPr>
              <a:t>j</a:t>
            </a:r>
            <a:r>
              <a:rPr lang="en-US" sz="2000" dirty="0" smtClean="0">
                <a:cs typeface="Times New Roman" pitchFamily="18" charset="0"/>
              </a:rPr>
              <a:t>et lag)</a:t>
            </a:r>
            <a:r>
              <a:rPr lang="ru-RU" sz="2000" dirty="0" smtClean="0">
                <a:latin typeface="+mn-lt"/>
                <a:cs typeface="Times New Roman" pitchFamily="18" charset="0"/>
              </a:rPr>
              <a:t/>
            </a:r>
            <a:br>
              <a:rPr lang="ru-RU" sz="2000" dirty="0" smtClean="0">
                <a:latin typeface="+mn-lt"/>
                <a:cs typeface="Times New Roman" pitchFamily="18" charset="0"/>
              </a:rPr>
            </a:br>
            <a:r>
              <a:rPr lang="ru-RU" sz="2000" dirty="0" smtClean="0">
                <a:latin typeface="+mn-lt"/>
                <a:cs typeface="Times New Roman" pitchFamily="18" charset="0"/>
              </a:rPr>
              <a:t>Для </a:t>
            </a:r>
            <a:r>
              <a:rPr lang="ru-RU" sz="2000" dirty="0">
                <a:latin typeface="+mn-lt"/>
                <a:cs typeface="Times New Roman" pitchFamily="18" charset="0"/>
              </a:rPr>
              <a:t>тех, кто часто меняет часовые пояса, характерно заболевание — </a:t>
            </a:r>
            <a:r>
              <a:rPr lang="ru-RU" sz="2000" i="1" u="sng" dirty="0" err="1">
                <a:latin typeface="+mn-lt"/>
                <a:cs typeface="Times New Roman" pitchFamily="18" charset="0"/>
              </a:rPr>
              <a:t>десинхроноз</a:t>
            </a:r>
            <a:r>
              <a:rPr lang="ru-RU" sz="2000" i="1" dirty="0">
                <a:latin typeface="+mn-lt"/>
                <a:cs typeface="Times New Roman" pitchFamily="18" charset="0"/>
              </a:rPr>
              <a:t> </a:t>
            </a:r>
            <a:r>
              <a:rPr lang="ru-RU" sz="2000" dirty="0">
                <a:latin typeface="+mn-lt"/>
                <a:cs typeface="Times New Roman" pitchFamily="18" charset="0"/>
              </a:rPr>
              <a:t>— типичная болезнь </a:t>
            </a:r>
            <a:r>
              <a:rPr lang="ru-RU" sz="2000" dirty="0" smtClean="0">
                <a:latin typeface="+mn-lt"/>
                <a:cs typeface="Times New Roman" pitchFamily="18" charset="0"/>
              </a:rPr>
              <a:t>современной цивилизации.</a:t>
            </a:r>
            <a:endParaRPr lang="ru-RU" sz="2000" dirty="0">
              <a:latin typeface="+mn-lt"/>
              <a:cs typeface="Times New Roman" pitchFamily="18" charset="0"/>
            </a:endParaRPr>
          </a:p>
          <a:p>
            <a:pPr>
              <a:buFont typeface="Wingdings" panose="05000000000000000000" pitchFamily="2" charset="2"/>
              <a:buChar char="§"/>
              <a:defRPr/>
            </a:pPr>
            <a:r>
              <a:rPr lang="ru-RU" sz="2000" dirty="0">
                <a:latin typeface="+mn-lt"/>
                <a:cs typeface="Times New Roman" pitchFamily="18" charset="0"/>
              </a:rPr>
              <a:t>алкоголь: после приема большой дозы биоритмы </a:t>
            </a:r>
            <a:r>
              <a:rPr lang="ru-RU" sz="2000" dirty="0" err="1">
                <a:latin typeface="+mn-lt"/>
                <a:cs typeface="Times New Roman" pitchFamily="18" charset="0"/>
              </a:rPr>
              <a:t>вос</a:t>
            </a:r>
            <a:r>
              <a:rPr lang="ru-RU" sz="2000" dirty="0">
                <a:latin typeface="+mn-lt"/>
                <a:cs typeface="Times New Roman" pitchFamily="18" charset="0"/>
              </a:rPr>
              <a:t>-       </a:t>
            </a:r>
            <a:r>
              <a:rPr lang="ru-RU" sz="2000" dirty="0" err="1">
                <a:latin typeface="+mn-lt"/>
                <a:cs typeface="Times New Roman" pitchFamily="18" charset="0"/>
              </a:rPr>
              <a:t>станавливаются</a:t>
            </a:r>
            <a:r>
              <a:rPr lang="ru-RU" sz="2000" dirty="0">
                <a:latin typeface="+mn-lt"/>
                <a:cs typeface="Times New Roman" pitchFamily="18" charset="0"/>
              </a:rPr>
              <a:t> только на третьи сутки</a:t>
            </a:r>
            <a:r>
              <a:rPr lang="ru-RU" sz="2000" dirty="0" smtClean="0">
                <a:latin typeface="+mn-lt"/>
                <a:cs typeface="Times New Roman" pitchFamily="18" charset="0"/>
              </a:rPr>
              <a:t>.</a:t>
            </a:r>
            <a:endParaRPr lang="ru-RU" sz="2000" dirty="0">
              <a:latin typeface="+mn-lt"/>
              <a:cs typeface="Times New Roman" pitchFamily="18" charset="0"/>
            </a:endParaRPr>
          </a:p>
          <a:p>
            <a:pPr>
              <a:buFont typeface="Wingdings" panose="05000000000000000000" pitchFamily="2" charset="2"/>
              <a:buChar char="§"/>
              <a:defRPr/>
            </a:pPr>
            <a:r>
              <a:rPr lang="ru-RU" sz="2000" dirty="0">
                <a:latin typeface="+mn-lt"/>
                <a:cs typeface="Times New Roman" pitchFamily="18" charset="0"/>
              </a:rPr>
              <a:t>несоответствие режима умственной и физической активности потребностям </a:t>
            </a:r>
            <a:r>
              <a:rPr lang="ru-RU" sz="2000" dirty="0" smtClean="0">
                <a:latin typeface="+mn-lt"/>
                <a:cs typeface="Times New Roman" pitchFamily="18" charset="0"/>
              </a:rPr>
              <a:t>организма</a:t>
            </a:r>
            <a:endParaRPr lang="en-US" sz="2000" dirty="0">
              <a:cs typeface="Times New Roman" pitchFamily="18" charset="0"/>
            </a:endParaRPr>
          </a:p>
          <a:p>
            <a:pPr>
              <a:buFont typeface="Wingdings" panose="05000000000000000000" pitchFamily="2" charset="2"/>
              <a:buChar char="§"/>
              <a:defRPr/>
            </a:pPr>
            <a:r>
              <a:rPr lang="ru-RU" sz="2000" dirty="0">
                <a:cs typeface="Times New Roman" pitchFamily="18" charset="0"/>
              </a:rPr>
              <a:t>с</a:t>
            </a:r>
            <a:r>
              <a:rPr lang="ru-RU" sz="2000" dirty="0" smtClean="0">
                <a:cs typeface="Times New Roman" pitchFamily="18" charset="0"/>
              </a:rPr>
              <a:t>оматические и психические болезни</a:t>
            </a:r>
            <a:endParaRPr lang="ru-RU" sz="2000" dirty="0">
              <a:cs typeface="Times New Roman" pitchFamily="18" charset="0"/>
            </a:endParaRPr>
          </a:p>
          <a:p>
            <a:pPr>
              <a:buFont typeface="Wingdings" panose="05000000000000000000" pitchFamily="2" charset="2"/>
              <a:buChar char="§"/>
              <a:defRPr/>
            </a:pPr>
            <a:r>
              <a:rPr lang="ru-RU" sz="2000" dirty="0">
                <a:cs typeface="Times New Roman" pitchFamily="18" charset="0"/>
              </a:rPr>
              <a:t>с</a:t>
            </a:r>
            <a:r>
              <a:rPr lang="ru-RU" sz="2000" dirty="0" smtClean="0">
                <a:cs typeface="Times New Roman" pitchFamily="18" charset="0"/>
              </a:rPr>
              <a:t>ветовое и шумовое загрязнение</a:t>
            </a:r>
          </a:p>
          <a:p>
            <a:pPr>
              <a:buFont typeface="Wingdings" panose="05000000000000000000" pitchFamily="2" charset="2"/>
              <a:buChar char="§"/>
              <a:defRPr/>
            </a:pPr>
            <a:r>
              <a:rPr lang="ru-RU" sz="2000" dirty="0">
                <a:cs typeface="Times New Roman" pitchFamily="18" charset="0"/>
              </a:rPr>
              <a:t>н</a:t>
            </a:r>
            <a:r>
              <a:rPr lang="ru-RU" sz="2000" dirty="0" smtClean="0">
                <a:cs typeface="Times New Roman" pitchFamily="18" charset="0"/>
              </a:rPr>
              <a:t>екоторые лекарства</a:t>
            </a:r>
          </a:p>
          <a:p>
            <a:pPr>
              <a:buFont typeface="Wingdings" panose="05000000000000000000" pitchFamily="2" charset="2"/>
              <a:buChar char="§"/>
              <a:defRPr/>
            </a:pPr>
            <a:r>
              <a:rPr lang="ru-RU" sz="2000" dirty="0">
                <a:cs typeface="Times New Roman" pitchFamily="18" charset="0"/>
              </a:rPr>
              <a:t>и</a:t>
            </a:r>
            <a:r>
              <a:rPr lang="ru-RU" sz="2000" dirty="0" smtClean="0">
                <a:cs typeface="Times New Roman" pitchFamily="18" charset="0"/>
              </a:rPr>
              <a:t>збыточное потребление кофе, курение</a:t>
            </a:r>
          </a:p>
          <a:p>
            <a:pPr>
              <a:buFont typeface="Wingdings" panose="05000000000000000000" pitchFamily="2" charset="2"/>
              <a:buChar char="§"/>
              <a:defRPr/>
            </a:pPr>
            <a:r>
              <a:rPr lang="ru-RU" sz="2000" dirty="0" smtClean="0">
                <a:cs typeface="Times New Roman" pitchFamily="18" charset="0"/>
              </a:rPr>
              <a:t>Негативное влияние современных электронных устройств</a:t>
            </a:r>
            <a:endParaRPr lang="ru-RU" sz="2000" dirty="0">
              <a:cs typeface="Times New Roman" pitchFamily="18" charset="0"/>
            </a:endParaRPr>
          </a:p>
          <a:p>
            <a:pPr>
              <a:buFont typeface="Wingdings" panose="05000000000000000000" pitchFamily="2" charset="2"/>
              <a:buChar char="§"/>
              <a:defRPr/>
            </a:pPr>
            <a:endParaRPr lang="ru-RU" sz="2000" dirty="0">
              <a:cs typeface="Times New Roman" pitchFamily="18" charset="0"/>
            </a:endParaRPr>
          </a:p>
        </p:txBody>
      </p:sp>
    </p:spTree>
    <p:extLst>
      <p:ext uri="{BB962C8B-B14F-4D97-AF65-F5344CB8AC3E}">
        <p14:creationId xmlns:p14="http://schemas.microsoft.com/office/powerpoint/2010/main" val="113975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5316" y="1916832"/>
            <a:ext cx="8005155" cy="4708981"/>
          </a:xfrm>
          <a:prstGeom prst="rect">
            <a:avLst/>
          </a:prstGeom>
        </p:spPr>
        <p:txBody>
          <a:bodyPr wrap="square">
            <a:spAutoFit/>
          </a:bodyPr>
          <a:lstStyle/>
          <a:p>
            <a:pPr marL="285750" indent="-285750">
              <a:lnSpc>
                <a:spcPct val="150000"/>
              </a:lnSpc>
              <a:buFont typeface="Arial" panose="020B0604020202020204" pitchFamily="34" charset="0"/>
              <a:buChar char="•"/>
            </a:pPr>
            <a:r>
              <a:rPr lang="ru-RU" sz="2000" dirty="0">
                <a:latin typeface="+mn-lt"/>
              </a:rPr>
              <a:t>с</a:t>
            </a:r>
            <a:r>
              <a:rPr lang="ru-RU" sz="2000" dirty="0" smtClean="0">
                <a:latin typeface="+mn-lt"/>
              </a:rPr>
              <a:t>облюдение режима дня</a:t>
            </a:r>
          </a:p>
          <a:p>
            <a:pPr marL="285750" indent="-285750">
              <a:lnSpc>
                <a:spcPct val="150000"/>
              </a:lnSpc>
              <a:buFont typeface="Arial" panose="020B0604020202020204" pitchFamily="34" charset="0"/>
              <a:buChar char="•"/>
            </a:pPr>
            <a:r>
              <a:rPr lang="ru-RU" sz="2000" dirty="0" smtClean="0">
                <a:latin typeface="+mn-lt"/>
              </a:rPr>
              <a:t>устраните </a:t>
            </a:r>
            <a:r>
              <a:rPr lang="ru-RU" sz="2000" dirty="0">
                <a:latin typeface="+mn-lt"/>
              </a:rPr>
              <a:t>или уменьшите воздействие вредных раздражающих факторов среды обитания. </a:t>
            </a:r>
            <a:endParaRPr lang="ru-RU" sz="2000" dirty="0" smtClean="0">
              <a:latin typeface="+mn-lt"/>
            </a:endParaRPr>
          </a:p>
          <a:p>
            <a:pPr marL="285750" indent="-285750">
              <a:lnSpc>
                <a:spcPct val="150000"/>
              </a:lnSpc>
              <a:buFont typeface="Arial" panose="020B0604020202020204" pitchFamily="34" charset="0"/>
              <a:buChar char="•"/>
            </a:pPr>
            <a:r>
              <a:rPr lang="ru-RU" sz="2000" dirty="0" smtClean="0">
                <a:latin typeface="+mn-lt"/>
              </a:rPr>
              <a:t>лучшим </a:t>
            </a:r>
            <a:r>
              <a:rPr lang="ru-RU" sz="2000" dirty="0">
                <a:latin typeface="+mn-lt"/>
              </a:rPr>
              <a:t>отдыхом служит переключение на другой вид деятельности, чередование умственных нагрузок с физическими упражнениями. </a:t>
            </a:r>
            <a:endParaRPr lang="ru-RU" sz="2000" dirty="0" smtClean="0">
              <a:latin typeface="+mn-lt"/>
            </a:endParaRPr>
          </a:p>
          <a:p>
            <a:pPr marL="285750" indent="-285750">
              <a:lnSpc>
                <a:spcPct val="150000"/>
              </a:lnSpc>
              <a:buFont typeface="Arial" panose="020B0604020202020204" pitchFamily="34" charset="0"/>
              <a:buChar char="•"/>
            </a:pPr>
            <a:r>
              <a:rPr lang="ru-RU" sz="2000" dirty="0">
                <a:latin typeface="+mn-lt"/>
              </a:rPr>
              <a:t>п</a:t>
            </a:r>
            <a:r>
              <a:rPr lang="ru-RU" sz="2000" dirty="0" smtClean="0">
                <a:latin typeface="+mn-lt"/>
              </a:rPr>
              <a:t>равильно питайтесь</a:t>
            </a:r>
          </a:p>
          <a:p>
            <a:pPr marL="285750" indent="-285750">
              <a:lnSpc>
                <a:spcPct val="150000"/>
              </a:lnSpc>
              <a:buFont typeface="Arial" panose="020B0604020202020204" pitchFamily="34" charset="0"/>
              <a:buChar char="•"/>
            </a:pPr>
            <a:r>
              <a:rPr lang="ru-RU" sz="2000" dirty="0" smtClean="0">
                <a:latin typeface="+mn-lt"/>
              </a:rPr>
              <a:t>природные </a:t>
            </a:r>
            <a:r>
              <a:rPr lang="ru-RU" sz="2000" dirty="0">
                <a:latin typeface="+mn-lt"/>
              </a:rPr>
              <a:t>ландшафты — лучшее место отдыха. </a:t>
            </a:r>
            <a:endParaRPr lang="ru-RU" sz="2000" dirty="0" smtClean="0">
              <a:latin typeface="+mn-lt"/>
            </a:endParaRPr>
          </a:p>
          <a:p>
            <a:pPr marL="285750" indent="-285750">
              <a:lnSpc>
                <a:spcPct val="150000"/>
              </a:lnSpc>
              <a:buFont typeface="Arial" panose="020B0604020202020204" pitchFamily="34" charset="0"/>
              <a:buChar char="•"/>
            </a:pPr>
            <a:r>
              <a:rPr lang="ru-RU" sz="2000" dirty="0" smtClean="0">
                <a:latin typeface="+mn-lt"/>
              </a:rPr>
              <a:t>регулярно отдыхайте, делайте перерывы. </a:t>
            </a:r>
            <a:endParaRPr lang="ru-RU" sz="2000" dirty="0">
              <a:latin typeface="+mn-lt"/>
            </a:endParaRPr>
          </a:p>
          <a:p>
            <a:pPr>
              <a:lnSpc>
                <a:spcPct val="150000"/>
              </a:lnSpc>
            </a:pPr>
            <a:endParaRPr lang="ru-RU" sz="2000" dirty="0">
              <a:latin typeface="+mn-lt"/>
            </a:endParaRPr>
          </a:p>
          <a:p>
            <a:pPr>
              <a:lnSpc>
                <a:spcPct val="150000"/>
              </a:lnSpc>
            </a:pPr>
            <a:endParaRPr lang="ru-RU" sz="2000" dirty="0">
              <a:latin typeface="+mn-lt"/>
            </a:endParaRPr>
          </a:p>
        </p:txBody>
      </p:sp>
      <p:sp>
        <p:nvSpPr>
          <p:cNvPr id="5" name="Заголовок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4000" dirty="0" smtClean="0">
                <a:solidFill>
                  <a:srgbClr val="002060"/>
                </a:solidFill>
              </a:rPr>
              <a:t>Рекомендации  </a:t>
            </a:r>
            <a:r>
              <a:rPr lang="ru-RU" altLang="ru-RU" sz="4000" dirty="0">
                <a:solidFill>
                  <a:srgbClr val="002060"/>
                </a:solidFill>
              </a:rPr>
              <a:t>по профилактике утомления и </a:t>
            </a:r>
            <a:r>
              <a:rPr lang="ru-RU" altLang="ru-RU" sz="4000" dirty="0" smtClean="0">
                <a:solidFill>
                  <a:srgbClr val="002060"/>
                </a:solidFill>
              </a:rPr>
              <a:t>переутомления</a:t>
            </a:r>
            <a:endParaRPr lang="ru-RU" altLang="ru-RU" sz="40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40339" y="116632"/>
            <a:ext cx="8229600" cy="1143000"/>
          </a:xfrm>
        </p:spPr>
        <p:txBody>
          <a:bodyPr/>
          <a:lstStyle/>
          <a:p>
            <a:r>
              <a:rPr lang="ru-RU" altLang="ru-RU" dirty="0" smtClean="0">
                <a:solidFill>
                  <a:srgbClr val="002060"/>
                </a:solidFill>
              </a:rPr>
              <a:t>Сон</a:t>
            </a:r>
          </a:p>
        </p:txBody>
      </p:sp>
      <p:sp>
        <p:nvSpPr>
          <p:cNvPr id="27651" name="Объект 2"/>
          <p:cNvSpPr>
            <a:spLocks noGrp="1"/>
          </p:cNvSpPr>
          <p:nvPr>
            <p:ph idx="1"/>
          </p:nvPr>
        </p:nvSpPr>
        <p:spPr>
          <a:xfrm>
            <a:off x="539552" y="1412776"/>
            <a:ext cx="7992888" cy="1544637"/>
          </a:xfrm>
        </p:spPr>
        <p:txBody>
          <a:bodyPr/>
          <a:lstStyle/>
          <a:p>
            <a:pPr marL="0" indent="0">
              <a:buFont typeface="Arial" charset="0"/>
              <a:buNone/>
            </a:pPr>
            <a:r>
              <a:rPr lang="ru-RU" altLang="ru-RU" sz="2400" b="1" dirty="0" smtClean="0"/>
              <a:t>Сон</a:t>
            </a:r>
            <a:r>
              <a:rPr lang="ru-RU" altLang="ru-RU" sz="2400" dirty="0" smtClean="0"/>
              <a:t> — это особое генетически детерминированное состояние организма теплокровных животных (млекопитающих и птиц), характеризующееся пониженной реакцией на окружающий мир. Сон характеризуется закономерной последовательной сменой определенных полиграфических картин в виде циклов, фаз и стадий.</a:t>
            </a:r>
          </a:p>
        </p:txBody>
      </p:sp>
      <p:sp>
        <p:nvSpPr>
          <p:cNvPr id="27652" name="Прямоугольник 1"/>
          <p:cNvSpPr>
            <a:spLocks noChangeArrowheads="1"/>
          </p:cNvSpPr>
          <p:nvPr/>
        </p:nvSpPr>
        <p:spPr bwMode="auto">
          <a:xfrm>
            <a:off x="600207" y="5013176"/>
            <a:ext cx="7992888" cy="923330"/>
          </a:xfrm>
          <a:prstGeom prst="rect">
            <a:avLst/>
          </a:prstGeom>
          <a:noFill/>
          <a:ln w="19050">
            <a:solidFill>
              <a:srgbClr val="00206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latin typeface="+mn-lt"/>
              </a:rPr>
              <a:t>N.B. </a:t>
            </a:r>
            <a:r>
              <a:rPr lang="ru-RU" altLang="ru-RU" dirty="0"/>
              <a:t>—</a:t>
            </a:r>
            <a:r>
              <a:rPr lang="en-US" altLang="ru-RU" dirty="0" smtClean="0">
                <a:latin typeface="+mn-lt"/>
              </a:rPr>
              <a:t> </a:t>
            </a:r>
            <a:r>
              <a:rPr lang="ru-RU" altLang="ru-RU" dirty="0" smtClean="0">
                <a:latin typeface="+mn-lt"/>
              </a:rPr>
              <a:t>Физиологически </a:t>
            </a:r>
            <a:r>
              <a:rPr lang="ru-RU" altLang="ru-RU" dirty="0">
                <a:latin typeface="+mn-lt"/>
              </a:rPr>
              <a:t>обычный сон отличается от других, похожих на него состояний </a:t>
            </a:r>
            <a:r>
              <a:rPr lang="ru-RU" altLang="ru-RU" dirty="0" smtClean="0">
                <a:latin typeface="+mn-lt"/>
              </a:rPr>
              <a:t>анабиоза </a:t>
            </a:r>
            <a:r>
              <a:rPr lang="ru-RU" altLang="ru-RU" dirty="0">
                <a:latin typeface="+mn-lt"/>
              </a:rPr>
              <a:t>(т. н. «спячки» у животных), гипнотического сна, комы, обморока, летаргического сна.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260350"/>
            <a:ext cx="8229600" cy="922338"/>
          </a:xfrm>
        </p:spPr>
        <p:txBody>
          <a:bodyPr/>
          <a:lstStyle/>
          <a:p>
            <a:pPr eaLnBrk="1" hangingPunct="1"/>
            <a:r>
              <a:rPr lang="ru-RU" altLang="ru-RU" dirty="0" smtClean="0">
                <a:solidFill>
                  <a:srgbClr val="002060"/>
                </a:solidFill>
              </a:rPr>
              <a:t>История изучения сна</a:t>
            </a:r>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1958975"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25538"/>
            <a:ext cx="2638612"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25538"/>
            <a:ext cx="2026177" cy="27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Rectangle 9"/>
          <p:cNvSpPr>
            <a:spLocks noChangeArrowheads="1"/>
          </p:cNvSpPr>
          <p:nvPr/>
        </p:nvSpPr>
        <p:spPr bwMode="auto">
          <a:xfrm>
            <a:off x="755650" y="3494087"/>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altLang="ru-RU" b="1" u="sng" dirty="0">
                <a:effectLst>
                  <a:outerShdw blurRad="38100" dist="38100" dir="2700000" algn="tl">
                    <a:srgbClr val="000000">
                      <a:alpha val="43137"/>
                    </a:srgbClr>
                  </a:outerShdw>
                </a:effectLst>
                <a:latin typeface="Times New Roman" pitchFamily="18" charset="0"/>
              </a:rPr>
              <a:t>Эмпедокл</a:t>
            </a:r>
            <a:r>
              <a:rPr lang="ru-RU" altLang="ru-RU" dirty="0">
                <a:effectLst>
                  <a:outerShdw blurRad="38100" dist="38100" dir="2700000" algn="tl">
                    <a:srgbClr val="000000">
                      <a:alpha val="43137"/>
                    </a:srgbClr>
                  </a:outerShdw>
                </a:effectLst>
                <a:latin typeface="Arial" pitchFamily="34" charset="0"/>
              </a:rPr>
              <a:t> </a:t>
            </a:r>
          </a:p>
        </p:txBody>
      </p:sp>
      <p:sp>
        <p:nvSpPr>
          <p:cNvPr id="9226" name="Rectangle 10"/>
          <p:cNvSpPr>
            <a:spLocks noChangeArrowheads="1"/>
          </p:cNvSpPr>
          <p:nvPr/>
        </p:nvSpPr>
        <p:spPr bwMode="auto">
          <a:xfrm>
            <a:off x="3544187" y="3494086"/>
            <a:ext cx="1382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ru-RU" altLang="ru-RU" b="1" u="sng" dirty="0">
                <a:solidFill>
                  <a:schemeClr val="bg1"/>
                </a:solidFill>
                <a:effectLst>
                  <a:outerShdw blurRad="38100" dist="38100" dir="2700000" algn="tl">
                    <a:srgbClr val="000000"/>
                  </a:outerShdw>
                </a:effectLst>
                <a:latin typeface="Times New Roman" pitchFamily="18" charset="0"/>
              </a:rPr>
              <a:t>Гиппократ</a:t>
            </a:r>
            <a:r>
              <a:rPr lang="ru-RU" altLang="ru-RU" b="1" dirty="0">
                <a:solidFill>
                  <a:schemeClr val="accent2"/>
                </a:solidFill>
                <a:effectLst>
                  <a:outerShdw blurRad="38100" dist="38100" dir="2700000" algn="tl">
                    <a:srgbClr val="000000"/>
                  </a:outerShdw>
                </a:effectLst>
                <a:latin typeface="Times New Roman" pitchFamily="18" charset="0"/>
              </a:rPr>
              <a:t> </a:t>
            </a:r>
          </a:p>
        </p:txBody>
      </p:sp>
      <p:sp>
        <p:nvSpPr>
          <p:cNvPr id="9227" name="Rectangle 11"/>
          <p:cNvSpPr>
            <a:spLocks noChangeArrowheads="1"/>
          </p:cNvSpPr>
          <p:nvPr/>
        </p:nvSpPr>
        <p:spPr bwMode="auto">
          <a:xfrm>
            <a:off x="6588224" y="3534993"/>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ru-RU" altLang="ru-RU" b="1" u="sng" dirty="0">
                <a:effectLst>
                  <a:outerShdw blurRad="38100" dist="38100" dir="2700000" algn="tl">
                    <a:srgbClr val="000000">
                      <a:alpha val="43137"/>
                    </a:srgbClr>
                  </a:outerShdw>
                </a:effectLst>
                <a:latin typeface="Times New Roman" pitchFamily="18" charset="0"/>
              </a:rPr>
              <a:t>Аристотель</a:t>
            </a:r>
            <a:r>
              <a:rPr lang="ru-RU" altLang="ru-RU" dirty="0">
                <a:solidFill>
                  <a:schemeClr val="accent2"/>
                </a:solidFill>
                <a:latin typeface="Arial" pitchFamily="34" charset="0"/>
              </a:rPr>
              <a:t> </a:t>
            </a:r>
          </a:p>
        </p:txBody>
      </p:sp>
      <p:sp>
        <p:nvSpPr>
          <p:cNvPr id="9228" name="Rectangle 12"/>
          <p:cNvSpPr>
            <a:spLocks noChangeArrowheads="1"/>
          </p:cNvSpPr>
          <p:nvPr/>
        </p:nvSpPr>
        <p:spPr bwMode="auto">
          <a:xfrm>
            <a:off x="107950" y="4130229"/>
            <a:ext cx="25198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0" algn="l"/>
              </a:tabLst>
              <a:defRPr>
                <a:solidFill>
                  <a:schemeClr val="tx1"/>
                </a:solidFill>
                <a:latin typeface="Arial" pitchFamily="34" charset="0"/>
              </a:defRPr>
            </a:lvl1pPr>
            <a:lvl2pPr>
              <a:tabLst>
                <a:tab pos="0" algn="l"/>
              </a:tabLst>
              <a:defRPr>
                <a:solidFill>
                  <a:schemeClr val="tx1"/>
                </a:solidFill>
                <a:latin typeface="Arial" pitchFamily="34" charset="0"/>
              </a:defRPr>
            </a:lvl2pPr>
            <a:lvl3pPr>
              <a:tabLst>
                <a:tab pos="0" algn="l"/>
              </a:tabLst>
              <a:defRPr>
                <a:solidFill>
                  <a:schemeClr val="tx1"/>
                </a:solidFill>
                <a:latin typeface="Arial" pitchFamily="34" charset="0"/>
              </a:defRPr>
            </a:lvl3pPr>
            <a:lvl4pPr>
              <a:tabLst>
                <a:tab pos="0" algn="l"/>
              </a:tabLst>
              <a:defRPr>
                <a:solidFill>
                  <a:schemeClr val="tx1"/>
                </a:solidFill>
                <a:latin typeface="Arial" pitchFamily="34" charset="0"/>
              </a:defRPr>
            </a:lvl4pPr>
            <a:lvl5pPr>
              <a:tabLst>
                <a:tab pos="0" algn="l"/>
              </a:tabLst>
              <a:defRPr>
                <a:solidFill>
                  <a:schemeClr val="tx1"/>
                </a:solidFill>
                <a:latin typeface="Arial" pitchFamily="34" charset="0"/>
              </a:defRPr>
            </a:lvl5pPr>
            <a:lvl6pPr fontAlgn="base">
              <a:spcBef>
                <a:spcPct val="0"/>
              </a:spcBef>
              <a:spcAft>
                <a:spcPct val="0"/>
              </a:spcAft>
              <a:tabLst>
                <a:tab pos="0" algn="l"/>
              </a:tabLst>
              <a:defRPr>
                <a:solidFill>
                  <a:schemeClr val="tx1"/>
                </a:solidFill>
                <a:latin typeface="Arial" pitchFamily="34" charset="0"/>
              </a:defRPr>
            </a:lvl6pPr>
            <a:lvl7pPr fontAlgn="base">
              <a:spcBef>
                <a:spcPct val="0"/>
              </a:spcBef>
              <a:spcAft>
                <a:spcPct val="0"/>
              </a:spcAft>
              <a:tabLst>
                <a:tab pos="0" algn="l"/>
              </a:tabLst>
              <a:defRPr>
                <a:solidFill>
                  <a:schemeClr val="tx1"/>
                </a:solidFill>
                <a:latin typeface="Arial" pitchFamily="34" charset="0"/>
              </a:defRPr>
            </a:lvl7pPr>
            <a:lvl8pPr fontAlgn="base">
              <a:spcBef>
                <a:spcPct val="0"/>
              </a:spcBef>
              <a:spcAft>
                <a:spcPct val="0"/>
              </a:spcAft>
              <a:tabLst>
                <a:tab pos="0" algn="l"/>
              </a:tabLst>
              <a:defRPr>
                <a:solidFill>
                  <a:schemeClr val="tx1"/>
                </a:solidFill>
                <a:latin typeface="Arial" pitchFamily="34" charset="0"/>
              </a:defRPr>
            </a:lvl8pPr>
            <a:lvl9pPr fontAlgn="base">
              <a:spcBef>
                <a:spcPct val="0"/>
              </a:spcBef>
              <a:spcAft>
                <a:spcPct val="0"/>
              </a:spcAft>
              <a:tabLst>
                <a:tab pos="0" algn="l"/>
              </a:tabLst>
              <a:defRPr>
                <a:solidFill>
                  <a:schemeClr val="tx1"/>
                </a:solidFill>
                <a:latin typeface="Arial" pitchFamily="34" charset="0"/>
              </a:defRPr>
            </a:lvl9pPr>
          </a:lstStyle>
          <a:p>
            <a:pPr>
              <a:defRPr/>
            </a:pPr>
            <a:r>
              <a:rPr lang="ru-RU" altLang="ru-RU" sz="1600" dirty="0" smtClean="0">
                <a:latin typeface="+mn-lt"/>
              </a:rPr>
              <a:t>Сон происходит вследствие некоторого уменьшения тепла, содержащегося в крови.</a:t>
            </a:r>
          </a:p>
        </p:txBody>
      </p:sp>
      <p:sp>
        <p:nvSpPr>
          <p:cNvPr id="9229" name="Rectangle 13"/>
          <p:cNvSpPr>
            <a:spLocks noChangeArrowheads="1"/>
          </p:cNvSpPr>
          <p:nvPr/>
        </p:nvSpPr>
        <p:spPr bwMode="auto">
          <a:xfrm>
            <a:off x="2871015" y="4130229"/>
            <a:ext cx="27116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ru-RU" altLang="ru-RU" sz="1600" dirty="0" smtClean="0">
                <a:latin typeface="+mn-lt"/>
              </a:rPr>
              <a:t>Охлаждение </a:t>
            </a:r>
            <a:r>
              <a:rPr lang="ru-RU" altLang="ru-RU" sz="1600" dirty="0">
                <a:latin typeface="+mn-lt"/>
              </a:rPr>
              <a:t>членов спящего</a:t>
            </a:r>
          </a:p>
          <a:p>
            <a:pPr>
              <a:defRPr/>
            </a:pPr>
            <a:r>
              <a:rPr lang="ru-RU" altLang="ru-RU" sz="1600" dirty="0">
                <a:latin typeface="+mn-lt"/>
              </a:rPr>
              <a:t>вызывается оттоком крови и</a:t>
            </a:r>
          </a:p>
          <a:p>
            <a:pPr>
              <a:defRPr/>
            </a:pPr>
            <a:r>
              <a:rPr lang="ru-RU" altLang="ru-RU" sz="1600" dirty="0">
                <a:latin typeface="+mn-lt"/>
              </a:rPr>
              <a:t>тепла во внутренние области</a:t>
            </a:r>
          </a:p>
          <a:p>
            <a:pPr>
              <a:defRPr/>
            </a:pPr>
            <a:r>
              <a:rPr lang="ru-RU" altLang="ru-RU" sz="1600" dirty="0" smtClean="0">
                <a:latin typeface="+mn-lt"/>
              </a:rPr>
              <a:t>тела. </a:t>
            </a:r>
            <a:endParaRPr lang="ru-RU" altLang="ru-RU" sz="1600" dirty="0">
              <a:latin typeface="+mn-lt"/>
            </a:endParaRPr>
          </a:p>
        </p:txBody>
      </p:sp>
      <p:sp>
        <p:nvSpPr>
          <p:cNvPr id="9231" name="Rectangle 15"/>
          <p:cNvSpPr>
            <a:spLocks noChangeArrowheads="1"/>
          </p:cNvSpPr>
          <p:nvPr/>
        </p:nvSpPr>
        <p:spPr bwMode="auto">
          <a:xfrm>
            <a:off x="5830928" y="4130229"/>
            <a:ext cx="33843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defRPr/>
            </a:pPr>
            <a:r>
              <a:rPr lang="ru-RU" altLang="ru-RU" sz="1600" dirty="0" smtClean="0">
                <a:latin typeface="+mn-lt"/>
              </a:rPr>
              <a:t>Непосредственная причина</a:t>
            </a:r>
          </a:p>
          <a:p>
            <a:pPr>
              <a:defRPr/>
            </a:pPr>
            <a:r>
              <a:rPr lang="ru-RU" altLang="ru-RU" sz="1600" dirty="0" smtClean="0">
                <a:latin typeface="+mn-lt"/>
              </a:rPr>
              <a:t>сна содержится в поедаемой</a:t>
            </a:r>
          </a:p>
          <a:p>
            <a:pPr>
              <a:defRPr/>
            </a:pPr>
            <a:r>
              <a:rPr lang="ru-RU" altLang="ru-RU" sz="1600" dirty="0" smtClean="0">
                <a:latin typeface="+mn-lt"/>
              </a:rPr>
              <a:t>нами пище, которая выделяет</a:t>
            </a:r>
          </a:p>
          <a:p>
            <a:pPr>
              <a:defRPr/>
            </a:pPr>
            <a:r>
              <a:rPr lang="ru-RU" altLang="ru-RU" sz="1600" dirty="0" smtClean="0">
                <a:latin typeface="+mn-lt"/>
              </a:rPr>
              <a:t>Духи. Тепло тела направляет эти духи в голову, где они накапливаются и вызывают сонливость.</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7590" y="225197"/>
            <a:ext cx="8229600" cy="922337"/>
          </a:xfrm>
        </p:spPr>
        <p:txBody>
          <a:bodyPr/>
          <a:lstStyle/>
          <a:p>
            <a:pPr eaLnBrk="1" hangingPunct="1">
              <a:defRPr/>
            </a:pPr>
            <a:r>
              <a:rPr lang="ru-RU" altLang="ru-RU" dirty="0" smtClean="0">
                <a:solidFill>
                  <a:srgbClr val="002060"/>
                </a:solidFill>
              </a:rPr>
              <a:t>История изучения сна</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9" y="1196976"/>
            <a:ext cx="2177492"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tangle 6"/>
          <p:cNvSpPr>
            <a:spLocks noChangeArrowheads="1"/>
          </p:cNvSpPr>
          <p:nvPr/>
        </p:nvSpPr>
        <p:spPr bwMode="auto">
          <a:xfrm>
            <a:off x="677091" y="4130215"/>
            <a:ext cx="2045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ru-RU" altLang="ru-RU" sz="2000" dirty="0" err="1">
                <a:latin typeface="+mn-lt"/>
              </a:rPr>
              <a:t>М.М.Манасеина</a:t>
            </a:r>
            <a:r>
              <a:rPr lang="ru-RU" altLang="ru-RU" sz="2000" dirty="0">
                <a:latin typeface="Times New Roman" pitchFamily="18" charset="0"/>
              </a:rPr>
              <a:t> </a:t>
            </a:r>
          </a:p>
        </p:txBody>
      </p:sp>
      <p:sp>
        <p:nvSpPr>
          <p:cNvPr id="29701" name="Rectangle 7"/>
          <p:cNvSpPr>
            <a:spLocks noChangeArrowheads="1"/>
          </p:cNvSpPr>
          <p:nvPr/>
        </p:nvSpPr>
        <p:spPr bwMode="auto">
          <a:xfrm>
            <a:off x="6295113" y="4118253"/>
            <a:ext cx="2169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latin typeface="+mn-lt"/>
              </a:rPr>
              <a:t> </a:t>
            </a:r>
            <a:r>
              <a:rPr lang="ru-RU" altLang="ru-RU" dirty="0" err="1">
                <a:latin typeface="+mn-lt"/>
              </a:rPr>
              <a:t>Натаниэл</a:t>
            </a:r>
            <a:r>
              <a:rPr lang="ru-RU" altLang="ru-RU" dirty="0">
                <a:latin typeface="+mn-lt"/>
              </a:rPr>
              <a:t> </a:t>
            </a:r>
            <a:r>
              <a:rPr lang="ru-RU" altLang="ru-RU" dirty="0" err="1">
                <a:latin typeface="+mn-lt"/>
              </a:rPr>
              <a:t>Клейтман</a:t>
            </a:r>
            <a:endParaRPr lang="ru-RU" altLang="ru-RU" dirty="0">
              <a:latin typeface="+mn-lt"/>
            </a:endParaRPr>
          </a:p>
        </p:txBody>
      </p:sp>
      <p:sp>
        <p:nvSpPr>
          <p:cNvPr id="10248" name="Rectangle 8"/>
          <p:cNvSpPr>
            <a:spLocks noChangeArrowheads="1"/>
          </p:cNvSpPr>
          <p:nvPr/>
        </p:nvSpPr>
        <p:spPr bwMode="auto">
          <a:xfrm>
            <a:off x="543501" y="4653136"/>
            <a:ext cx="2879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altLang="ru-RU" dirty="0">
                <a:latin typeface="+mn-lt"/>
              </a:rPr>
              <a:t>Основоположник науки </a:t>
            </a:r>
          </a:p>
          <a:p>
            <a:pPr>
              <a:defRPr/>
            </a:pPr>
            <a:r>
              <a:rPr lang="ru-RU" altLang="ru-RU" dirty="0">
                <a:latin typeface="+mn-lt"/>
              </a:rPr>
              <a:t>о сне – </a:t>
            </a:r>
            <a:r>
              <a:rPr lang="ru-RU" altLang="ru-RU" dirty="0" err="1">
                <a:latin typeface="+mn-lt"/>
              </a:rPr>
              <a:t>сомнологии</a:t>
            </a:r>
            <a:r>
              <a:rPr lang="ru-RU" altLang="ru-RU" dirty="0">
                <a:latin typeface="+mn-lt"/>
              </a:rPr>
              <a:t> </a:t>
            </a:r>
            <a:r>
              <a:rPr lang="ru-RU" altLang="ru-RU" dirty="0" smtClean="0">
                <a:latin typeface="+mn-lt"/>
              </a:rPr>
              <a:t/>
            </a:r>
            <a:br>
              <a:rPr lang="ru-RU" altLang="ru-RU" dirty="0" smtClean="0">
                <a:latin typeface="+mn-lt"/>
              </a:rPr>
            </a:br>
            <a:r>
              <a:rPr lang="ru-RU" altLang="ru-RU" dirty="0" smtClean="0">
                <a:latin typeface="+mn-lt"/>
              </a:rPr>
              <a:t>(</a:t>
            </a:r>
            <a:r>
              <a:rPr lang="ru-RU" dirty="0" smtClean="0">
                <a:latin typeface="+mn-lt"/>
              </a:rPr>
              <a:t>1870-е гг.</a:t>
            </a:r>
            <a:r>
              <a:rPr lang="ru-RU" dirty="0"/>
              <a:t> </a:t>
            </a:r>
            <a:r>
              <a:rPr lang="en-US" altLang="ru-RU" dirty="0" smtClean="0">
                <a:latin typeface="+mn-lt"/>
              </a:rPr>
              <a:t>XIX</a:t>
            </a:r>
            <a:r>
              <a:rPr lang="ru-RU" altLang="ru-RU" dirty="0" smtClean="0">
                <a:latin typeface="+mn-lt"/>
              </a:rPr>
              <a:t> </a:t>
            </a:r>
            <a:r>
              <a:rPr lang="ru-RU" altLang="ru-RU" dirty="0">
                <a:latin typeface="+mn-lt"/>
              </a:rPr>
              <a:t>века</a:t>
            </a:r>
            <a:r>
              <a:rPr lang="ru-RU" altLang="ru-RU" dirty="0" smtClean="0">
                <a:latin typeface="+mn-lt"/>
              </a:rPr>
              <a:t>)</a:t>
            </a:r>
            <a:endParaRPr lang="ru-RU" altLang="ru-RU" dirty="0">
              <a:latin typeface="+mn-lt"/>
            </a:endParaRPr>
          </a:p>
        </p:txBody>
      </p:sp>
      <p:pic>
        <p:nvPicPr>
          <p:cNvPr id="297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166019"/>
            <a:ext cx="2411412" cy="300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838" y="1196975"/>
            <a:ext cx="2852976" cy="294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Прямоугольник 2"/>
          <p:cNvSpPr>
            <a:spLocks noChangeArrowheads="1"/>
          </p:cNvSpPr>
          <p:nvPr/>
        </p:nvSpPr>
        <p:spPr bwMode="auto">
          <a:xfrm>
            <a:off x="3502954" y="4145326"/>
            <a:ext cx="2198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latin typeface="+mn-lt"/>
              </a:rPr>
              <a:t>Евгений </a:t>
            </a:r>
            <a:r>
              <a:rPr lang="ru-RU" altLang="ru-RU" dirty="0" err="1">
                <a:latin typeface="+mn-lt"/>
              </a:rPr>
              <a:t>Азеринский</a:t>
            </a:r>
            <a:endParaRPr lang="ru-RU" altLang="ru-RU" dirty="0">
              <a:latin typeface="+mn-lt"/>
            </a:endParaRPr>
          </a:p>
        </p:txBody>
      </p:sp>
      <p:sp>
        <p:nvSpPr>
          <p:cNvPr id="29706" name="Прямоугольник 3"/>
          <p:cNvSpPr>
            <a:spLocks noChangeArrowheads="1"/>
          </p:cNvSpPr>
          <p:nvPr/>
        </p:nvSpPr>
        <p:spPr bwMode="auto">
          <a:xfrm>
            <a:off x="3564613" y="4589939"/>
            <a:ext cx="237554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latin typeface="+mn-lt"/>
              </a:rPr>
              <a:t>1953 год открытие быстрого сна</a:t>
            </a:r>
          </a:p>
        </p:txBody>
      </p:sp>
      <p:sp>
        <p:nvSpPr>
          <p:cNvPr id="5" name="Прямоугольник 4"/>
          <p:cNvSpPr/>
          <p:nvPr/>
        </p:nvSpPr>
        <p:spPr>
          <a:xfrm>
            <a:off x="6060838" y="4498975"/>
            <a:ext cx="2903650" cy="1477328"/>
          </a:xfrm>
          <a:prstGeom prst="rect">
            <a:avLst/>
          </a:prstGeom>
        </p:spPr>
        <p:txBody>
          <a:bodyPr wrap="square">
            <a:spAutoFit/>
          </a:bodyPr>
          <a:lstStyle/>
          <a:p>
            <a:pPr>
              <a:defRPr/>
            </a:pPr>
            <a:r>
              <a:rPr lang="ru-RU" dirty="0">
                <a:latin typeface="+mn-lt"/>
              </a:rPr>
              <a:t>в 1925 году основал в Чикагском университете первую в мире  </a:t>
            </a:r>
            <a:r>
              <a:rPr lang="ru-RU" dirty="0" err="1">
                <a:latin typeface="+mn-lt"/>
              </a:rPr>
              <a:t>сомнологическую</a:t>
            </a:r>
            <a:r>
              <a:rPr lang="ru-RU" dirty="0">
                <a:latin typeface="+mn-lt"/>
              </a:rPr>
              <a:t> лабораторию</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ru-RU" altLang="ru-RU" dirty="0" smtClean="0">
                <a:solidFill>
                  <a:srgbClr val="002060"/>
                </a:solidFill>
                <a:latin typeface="+mn-lt"/>
              </a:rPr>
              <a:t>Сон животных</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3659997411"/>
              </p:ext>
            </p:extLst>
          </p:nvPr>
        </p:nvGraphicFramePr>
        <p:xfrm>
          <a:off x="395536" y="1730375"/>
          <a:ext cx="8232775" cy="4406900"/>
        </p:xfrm>
        <a:graphic>
          <a:graphicData uri="http://schemas.openxmlformats.org/drawingml/2006/chart">
            <c:chart xmlns:c="http://schemas.openxmlformats.org/drawingml/2006/chart" xmlns:r="http://schemas.openxmlformats.org/officeDocument/2006/relationships" r:id="rId2"/>
          </a:graphicData>
        </a:graphic>
      </p:graphicFrame>
      <p:pic>
        <p:nvPicPr>
          <p:cNvPr id="31748" name="Picture 6" descr="хор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141663"/>
            <a:ext cx="8477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644900"/>
            <a:ext cx="949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челове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292600"/>
            <a:ext cx="9366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2918494"/>
            <a:ext cx="1591814" cy="165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8989" y="2420888"/>
            <a:ext cx="115093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3933825"/>
            <a:ext cx="8001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sz="half" idx="1"/>
          </p:nvPr>
        </p:nvSpPr>
        <p:spPr>
          <a:xfrm>
            <a:off x="2483768" y="3356992"/>
            <a:ext cx="5904656" cy="2952328"/>
          </a:xfrm>
        </p:spPr>
        <p:txBody>
          <a:bodyPr>
            <a:noAutofit/>
          </a:bodyPr>
          <a:lstStyle/>
          <a:p>
            <a:pPr marL="87313" indent="0" eaLnBrk="1" fontAlgn="auto" hangingPunct="1">
              <a:lnSpc>
                <a:spcPct val="80000"/>
              </a:lnSpc>
              <a:spcAft>
                <a:spcPts val="0"/>
              </a:spcAft>
              <a:buFont typeface="Wingdings" pitchFamily="2" charset="2"/>
              <a:buNone/>
              <a:tabLst>
                <a:tab pos="87313" algn="l"/>
                <a:tab pos="174625" algn="l"/>
              </a:tabLst>
              <a:defRPr/>
            </a:pPr>
            <a:r>
              <a:rPr lang="ru-RU" sz="1800" dirty="0">
                <a:solidFill>
                  <a:schemeClr val="tx1">
                    <a:lumMod val="95000"/>
                    <a:lumOff val="5000"/>
                  </a:schemeClr>
                </a:solidFill>
                <a:cs typeface="Times New Roman" pitchFamily="18" charset="0"/>
              </a:rPr>
              <a:t>Продолжительность всех этих явлений, и развития, и жизни совершенно естественно измерять периодами. Я называю периодами день и ночь, месяц, год и времена, </a:t>
            </a:r>
            <a:r>
              <a:rPr lang="ru-RU" sz="1800" dirty="0" smtClean="0">
                <a:solidFill>
                  <a:schemeClr val="tx1">
                    <a:lumMod val="95000"/>
                    <a:lumOff val="5000"/>
                  </a:schemeClr>
                </a:solidFill>
                <a:cs typeface="Times New Roman" pitchFamily="18" charset="0"/>
              </a:rPr>
              <a:t>измеряемые ими… </a:t>
            </a:r>
            <a:r>
              <a:rPr lang="ru-RU" sz="1800" dirty="0">
                <a:solidFill>
                  <a:schemeClr val="tx1">
                    <a:lumMod val="95000"/>
                    <a:lumOff val="5000"/>
                  </a:schemeClr>
                </a:solidFill>
                <a:cs typeface="Times New Roman" pitchFamily="18" charset="0"/>
              </a:rPr>
              <a:t>Подобно тому, как море и всякого рода воды стоят, как мы видим, неподвижно или волнуются соответственно движению или покою ветров, а воздух и ветры</a:t>
            </a:r>
            <a:r>
              <a:rPr lang="en-US" sz="1800" dirty="0">
                <a:solidFill>
                  <a:schemeClr val="tx1">
                    <a:lumMod val="95000"/>
                    <a:lumOff val="5000"/>
                  </a:schemeClr>
                </a:solidFill>
                <a:cs typeface="Times New Roman" pitchFamily="18" charset="0"/>
              </a:rPr>
              <a:t> </a:t>
            </a:r>
            <a:r>
              <a:rPr lang="ru-RU" sz="1800" dirty="0">
                <a:solidFill>
                  <a:schemeClr val="tx1">
                    <a:lumMod val="95000"/>
                    <a:lumOff val="5000"/>
                  </a:schemeClr>
                </a:solidFill>
                <a:cs typeface="Times New Roman" pitchFamily="18" charset="0"/>
              </a:rPr>
              <a:t>— соответственно периодам солнца и луны, а также и то, что возникает из них или в них, необходимо должно следовать за этими периодами, ибо в порядке вещей, чтобы периоды менее важные следовали за более важными. </a:t>
            </a:r>
          </a:p>
        </p:txBody>
      </p:sp>
      <p:pic>
        <p:nvPicPr>
          <p:cNvPr id="47108" name="Picture 4" descr="aristote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544" y="3453020"/>
            <a:ext cx="1728192" cy="2434184"/>
          </a:xfrm>
        </p:spPr>
      </p:pic>
      <p:sp>
        <p:nvSpPr>
          <p:cNvPr id="5124" name="Rectangle 3"/>
          <p:cNvSpPr>
            <a:spLocks noChangeArrowheads="1"/>
          </p:cNvSpPr>
          <p:nvPr/>
        </p:nvSpPr>
        <p:spPr bwMode="auto">
          <a:xfrm>
            <a:off x="395288" y="332656"/>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4400" dirty="0">
                <a:solidFill>
                  <a:srgbClr val="002060"/>
                </a:solidFill>
                <a:latin typeface="+mj-lt"/>
                <a:cs typeface="Times New Roman" pitchFamily="18" charset="0"/>
              </a:rPr>
              <a:t>Идея учения о биоритмах</a:t>
            </a:r>
          </a:p>
        </p:txBody>
      </p:sp>
      <p:sp>
        <p:nvSpPr>
          <p:cNvPr id="5127" name="Прямоугольник 1"/>
          <p:cNvSpPr>
            <a:spLocks noChangeArrowheads="1"/>
          </p:cNvSpPr>
          <p:nvPr/>
        </p:nvSpPr>
        <p:spPr bwMode="auto">
          <a:xfrm>
            <a:off x="2483768" y="1628800"/>
            <a:ext cx="5220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dirty="0" smtClean="0">
                <a:latin typeface="+mn-lt"/>
              </a:rPr>
              <a:t>«Всей </a:t>
            </a:r>
            <a:r>
              <a:rPr lang="ru-RU" altLang="ru-RU" sz="2000" dirty="0">
                <a:latin typeface="+mn-lt"/>
              </a:rPr>
              <a:t>человеческой жизнью управляет гармония и </a:t>
            </a:r>
            <a:r>
              <a:rPr lang="ru-RU" altLang="ru-RU" sz="2000" dirty="0" smtClean="0">
                <a:latin typeface="+mn-lt"/>
              </a:rPr>
              <a:t>ритм».</a:t>
            </a:r>
            <a:endParaRPr lang="ru-RU" altLang="ru-RU" sz="2000" dirty="0">
              <a:latin typeface="+mn-lt"/>
            </a:endParaRPr>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03514"/>
            <a:ext cx="1368152" cy="174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2000"/>
                                        <p:tgtEl>
                                          <p:spTgt spid="471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fade">
                                      <p:cBhvr>
                                        <p:cTn id="10"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67544" y="-171400"/>
            <a:ext cx="8229600" cy="1143000"/>
          </a:xfrm>
        </p:spPr>
        <p:txBody>
          <a:bodyPr/>
          <a:lstStyle/>
          <a:p>
            <a:r>
              <a:rPr lang="ru-RU" altLang="ru-RU" sz="4000" dirty="0" smtClean="0">
                <a:solidFill>
                  <a:srgbClr val="002060"/>
                </a:solidFill>
              </a:rPr>
              <a:t>Три главных источника</a:t>
            </a:r>
          </a:p>
        </p:txBody>
      </p:sp>
      <p:sp>
        <p:nvSpPr>
          <p:cNvPr id="30723" name="Объект 2"/>
          <p:cNvSpPr>
            <a:spLocks noGrp="1"/>
          </p:cNvSpPr>
          <p:nvPr>
            <p:ph idx="1"/>
          </p:nvPr>
        </p:nvSpPr>
        <p:spPr>
          <a:xfrm>
            <a:off x="1043608" y="5301208"/>
            <a:ext cx="7056784" cy="2653755"/>
          </a:xfrm>
        </p:spPr>
        <p:txBody>
          <a:bodyPr/>
          <a:lstStyle/>
          <a:p>
            <a:r>
              <a:rPr lang="ru-RU" altLang="ru-RU" sz="1800" dirty="0" smtClean="0"/>
              <a:t>электрическая активность коры большого мозга (ЭЭГ)</a:t>
            </a:r>
          </a:p>
          <a:p>
            <a:r>
              <a:rPr lang="ru-RU" altLang="ru-RU" sz="1800" dirty="0"/>
              <a:t>э</a:t>
            </a:r>
            <a:r>
              <a:rPr lang="ru-RU" altLang="ru-RU" sz="1800" dirty="0" smtClean="0"/>
              <a:t>лектрическая активность глаз (ЭОГ)</a:t>
            </a:r>
          </a:p>
          <a:p>
            <a:r>
              <a:rPr lang="ru-RU" altLang="ru-RU" sz="1800" dirty="0"/>
              <a:t>э</a:t>
            </a:r>
            <a:r>
              <a:rPr lang="ru-RU" altLang="ru-RU" sz="1800" dirty="0" smtClean="0"/>
              <a:t>лектрическая активность и мышц шеи (ЭМГ)</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218782" cy="4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21196" y="0"/>
            <a:ext cx="8229600" cy="1143000"/>
          </a:xfrm>
        </p:spPr>
        <p:txBody>
          <a:bodyPr/>
          <a:lstStyle/>
          <a:p>
            <a:r>
              <a:rPr lang="ru-RU" altLang="ru-RU" dirty="0" smtClean="0">
                <a:solidFill>
                  <a:srgbClr val="002060"/>
                </a:solidFill>
              </a:rPr>
              <a:t>Цикл ночного сна</a:t>
            </a:r>
          </a:p>
        </p:txBody>
      </p:sp>
      <p:sp>
        <p:nvSpPr>
          <p:cNvPr id="32771" name="Объект 2"/>
          <p:cNvSpPr>
            <a:spLocks noGrp="1"/>
          </p:cNvSpPr>
          <p:nvPr>
            <p:ph idx="1"/>
          </p:nvPr>
        </p:nvSpPr>
        <p:spPr>
          <a:xfrm>
            <a:off x="899592" y="7533456"/>
            <a:ext cx="8712968" cy="4525963"/>
          </a:xfrm>
        </p:spPr>
        <p:txBody>
          <a:bodyPr/>
          <a:lstStyle/>
          <a:p>
            <a:pPr marL="0" indent="0">
              <a:buNone/>
            </a:pPr>
            <a:r>
              <a:rPr lang="ru-RU" altLang="ru-RU" sz="1800" b="1" dirty="0" smtClean="0"/>
              <a:t>Цикл ночного сна </a:t>
            </a:r>
            <a:r>
              <a:rPr lang="ru-RU" altLang="ru-RU" sz="1800" dirty="0" smtClean="0"/>
              <a:t>— это полуторачасовой (у взрослого человека) период, за время которого спящий последовательно проходит</a:t>
            </a:r>
            <a:br>
              <a:rPr lang="ru-RU" altLang="ru-RU" sz="1800" dirty="0" smtClean="0"/>
            </a:br>
            <a:r>
              <a:rPr lang="ru-RU" altLang="ru-RU" sz="1800" i="1" dirty="0" smtClean="0"/>
              <a:t>4 стадии, </a:t>
            </a:r>
            <a:r>
              <a:rPr lang="ru-RU" altLang="ru-RU" sz="1800" dirty="0" smtClean="0"/>
              <a:t>начиная от дремоты (стадия 1) и заканчивая наиболее</a:t>
            </a:r>
            <a:br>
              <a:rPr lang="ru-RU" altLang="ru-RU" sz="1800" dirty="0" smtClean="0"/>
            </a:br>
            <a:r>
              <a:rPr lang="ru-RU" altLang="ru-RU" sz="1800" dirty="0" smtClean="0"/>
              <a:t>глубоким, так называемым «дельта-сном» (стадии 3 и 4), составляющие в сумме </a:t>
            </a:r>
            <a:r>
              <a:rPr lang="ru-RU" altLang="ru-RU" sz="1800" i="1" dirty="0" smtClean="0"/>
              <a:t>фазу </a:t>
            </a:r>
            <a:r>
              <a:rPr lang="ru-RU" altLang="ru-RU" sz="1800" dirty="0" smtClean="0"/>
              <a:t>обычного (медленного, </a:t>
            </a:r>
            <a:r>
              <a:rPr lang="ru-RU" altLang="ru-RU" sz="1800" dirty="0" err="1" smtClean="0"/>
              <a:t>медленноволнового</a:t>
            </a:r>
            <a:r>
              <a:rPr lang="ru-RU" altLang="ru-RU" sz="1800" dirty="0" smtClean="0"/>
              <a:t>)</a:t>
            </a:r>
            <a:br>
              <a:rPr lang="ru-RU" altLang="ru-RU" sz="1800" dirty="0" smtClean="0"/>
            </a:br>
            <a:r>
              <a:rPr lang="ru-RU" altLang="ru-RU" sz="1800" dirty="0" smtClean="0"/>
              <a:t>сна, которая затем резко сменяется </a:t>
            </a:r>
            <a:r>
              <a:rPr lang="ru-RU" altLang="ru-RU" sz="1800" i="1" dirty="0" smtClean="0"/>
              <a:t>фазой </a:t>
            </a:r>
            <a:r>
              <a:rPr lang="ru-RU" altLang="ru-RU" sz="1800" dirty="0" smtClean="0"/>
              <a:t>парадоксального (быстрого) сна. После окончания фазы быстрого сна начинается новый цикл сна, либо человек пробуждается. За ночь человек «проходит» через 4-6 циклов сна.</a:t>
            </a:r>
            <a:br>
              <a:rPr lang="ru-RU" altLang="ru-RU" sz="1800" dirty="0" smtClean="0"/>
            </a:br>
            <a:r>
              <a:rPr lang="ru-RU" altLang="ru-RU" sz="1800" dirty="0" smtClean="0"/>
              <a:t>Циклы сна неодинаковы по своей структуре: в первую половину</a:t>
            </a:r>
            <a:br>
              <a:rPr lang="ru-RU" altLang="ru-RU" sz="1800" dirty="0" smtClean="0"/>
            </a:br>
            <a:r>
              <a:rPr lang="ru-RU" altLang="ru-RU" sz="1800" dirty="0" smtClean="0"/>
              <a:t>ночи преобладает глубокий дельта-сон, а под утро — легкий сон</a:t>
            </a:r>
            <a:br>
              <a:rPr lang="ru-RU" altLang="ru-RU" sz="1800" dirty="0" smtClean="0"/>
            </a:br>
            <a:r>
              <a:rPr lang="ru-RU" altLang="ru-RU" sz="1800" dirty="0" smtClean="0"/>
              <a:t>(стадия 2) и фаза быстрого сна. </a:t>
            </a:r>
            <a:br>
              <a:rPr lang="ru-RU" altLang="ru-RU" sz="1800" dirty="0" smtClean="0"/>
            </a:br>
            <a:r>
              <a:rPr lang="ru-RU" altLang="ru-RU" sz="1800" dirty="0" smtClean="0"/>
              <a:t/>
            </a:r>
            <a:br>
              <a:rPr lang="ru-RU" altLang="ru-RU" sz="1800" dirty="0" smtClean="0"/>
            </a:br>
            <a:endParaRPr lang="ru-RU" altLang="ru-RU" sz="1800" dirty="0" smtClean="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75204"/>
            <a:ext cx="5002304" cy="271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27584" y="4077072"/>
            <a:ext cx="7848872" cy="2585323"/>
          </a:xfrm>
          <a:prstGeom prst="rect">
            <a:avLst/>
          </a:prstGeom>
        </p:spPr>
        <p:txBody>
          <a:bodyPr wrap="square">
            <a:spAutoFit/>
          </a:bodyPr>
          <a:lstStyle/>
          <a:p>
            <a:r>
              <a:rPr lang="ru-RU" b="1" dirty="0">
                <a:latin typeface="+mn-lt"/>
              </a:rPr>
              <a:t>Цикл ночного сна </a:t>
            </a:r>
            <a:r>
              <a:rPr lang="ru-RU" dirty="0">
                <a:latin typeface="+mn-lt"/>
              </a:rPr>
              <a:t>— это полуторачасовой (у взрослого человека) период, за время которого спящий последовательно проходит</a:t>
            </a:r>
            <a:br>
              <a:rPr lang="ru-RU" dirty="0">
                <a:latin typeface="+mn-lt"/>
              </a:rPr>
            </a:br>
            <a:r>
              <a:rPr lang="ru-RU" dirty="0">
                <a:latin typeface="+mn-lt"/>
              </a:rPr>
              <a:t>4 стадии, начиная от дремоты (стадия 1) и заканчивая наиболее</a:t>
            </a:r>
            <a:br>
              <a:rPr lang="ru-RU" dirty="0">
                <a:latin typeface="+mn-lt"/>
              </a:rPr>
            </a:br>
            <a:r>
              <a:rPr lang="ru-RU" dirty="0">
                <a:latin typeface="+mn-lt"/>
              </a:rPr>
              <a:t>глубоким, так называемым «дельта-сном» (стадии 3 и 4), составляющие в сумме фазу обычного (</a:t>
            </a:r>
            <a:r>
              <a:rPr lang="ru-RU" dirty="0" smtClean="0">
                <a:latin typeface="+mn-lt"/>
              </a:rPr>
              <a:t>медленного) сна</a:t>
            </a:r>
            <a:r>
              <a:rPr lang="ru-RU" dirty="0">
                <a:latin typeface="+mn-lt"/>
              </a:rPr>
              <a:t>, которая затем резко сменяется фазой парадоксального (быстрого) сна. После окончания фазы быстрого сна начинается новый цикл сна, либо человек пробуждается. За ночь человек «проходит» через 4-6 циклов сна.</a:t>
            </a:r>
            <a:br>
              <a:rPr lang="ru-RU" dirty="0">
                <a:latin typeface="+mn-lt"/>
              </a:rPr>
            </a:br>
            <a:endParaRPr lang="ru-RU" dirty="0">
              <a:latin typeface="+mn-lt"/>
            </a:endParaRPr>
          </a:p>
        </p:txBody>
      </p:sp>
    </p:spTree>
    <p:extLst>
      <p:ext uri="{BB962C8B-B14F-4D97-AF65-F5344CB8AC3E}">
        <p14:creationId xmlns:p14="http://schemas.microsoft.com/office/powerpoint/2010/main" val="3488150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4624"/>
            <a:ext cx="8229600" cy="1143000"/>
          </a:xfrm>
        </p:spPr>
        <p:txBody>
          <a:bodyPr/>
          <a:lstStyle/>
          <a:p>
            <a:r>
              <a:rPr lang="ru-RU" dirty="0" smtClean="0">
                <a:solidFill>
                  <a:srgbClr val="002060"/>
                </a:solidFill>
              </a:rPr>
              <a:t>Медленный сон (</a:t>
            </a:r>
            <a:r>
              <a:rPr lang="ru-RU" sz="4000" dirty="0" smtClean="0">
                <a:solidFill>
                  <a:srgbClr val="002060"/>
                </a:solidFill>
              </a:rPr>
              <a:t>75-85%</a:t>
            </a:r>
            <a:r>
              <a:rPr lang="ru-RU" dirty="0" smtClean="0">
                <a:solidFill>
                  <a:srgbClr val="002060"/>
                </a:solidFill>
              </a:rPr>
              <a:t>)</a:t>
            </a:r>
            <a:endParaRPr lang="ru-RU" dirty="0">
              <a:solidFill>
                <a:srgbClr val="002060"/>
              </a:solidFill>
            </a:endParaRPr>
          </a:p>
        </p:txBody>
      </p:sp>
      <p:sp>
        <p:nvSpPr>
          <p:cNvPr id="5" name="Прямоугольник 4"/>
          <p:cNvSpPr/>
          <p:nvPr/>
        </p:nvSpPr>
        <p:spPr>
          <a:xfrm>
            <a:off x="526021" y="4077072"/>
            <a:ext cx="8280920" cy="2036840"/>
          </a:xfrm>
          <a:prstGeom prst="rect">
            <a:avLst/>
          </a:prstGeom>
        </p:spPr>
        <p:txBody>
          <a:bodyPr wrap="square">
            <a:spAutoFit/>
          </a:bodyPr>
          <a:lstStyle/>
          <a:p>
            <a:pPr marL="176213" lvl="0" indent="-176213">
              <a:lnSpc>
                <a:spcPct val="80000"/>
              </a:lnSpc>
              <a:spcBef>
                <a:spcPct val="20000"/>
              </a:spcBef>
              <a:buFontTx/>
              <a:buChar char="•"/>
              <a:defRPr/>
            </a:pPr>
            <a:r>
              <a:rPr lang="ru-RU" altLang="ru-RU" b="1" kern="0" dirty="0">
                <a:latin typeface="+mn-lt"/>
              </a:rPr>
              <a:t>Первая фаза - дремота</a:t>
            </a:r>
            <a:r>
              <a:rPr lang="ru-RU" altLang="ru-RU" kern="0" dirty="0">
                <a:latin typeface="+mn-lt"/>
              </a:rPr>
              <a:t> - это совсем неглубокий сон до 5 минут</a:t>
            </a:r>
            <a:r>
              <a:rPr lang="ru-RU" altLang="ru-RU" kern="0" dirty="0" smtClean="0">
                <a:latin typeface="+mn-lt"/>
              </a:rPr>
              <a:t>.</a:t>
            </a:r>
            <a:br>
              <a:rPr lang="ru-RU" altLang="ru-RU" kern="0" dirty="0" smtClean="0">
                <a:latin typeface="+mn-lt"/>
              </a:rPr>
            </a:br>
            <a:r>
              <a:rPr lang="ru-RU" altLang="ru-RU" kern="0" dirty="0" err="1" smtClean="0">
                <a:latin typeface="+mn-lt"/>
              </a:rPr>
              <a:t>тета</a:t>
            </a:r>
            <a:r>
              <a:rPr lang="ru-RU" altLang="ru-RU" kern="0" dirty="0" smtClean="0">
                <a:latin typeface="+mn-lt"/>
              </a:rPr>
              <a:t>-волны </a:t>
            </a:r>
            <a:r>
              <a:rPr lang="ru-RU" altLang="ru-RU" kern="0" dirty="0">
                <a:latin typeface="+mn-lt"/>
              </a:rPr>
              <a:t>в ЭЭГ — небольшие волны </a:t>
            </a:r>
            <a:r>
              <a:rPr lang="ru-RU" altLang="ru-RU" kern="0" dirty="0" smtClean="0">
                <a:latin typeface="+mn-lt"/>
              </a:rPr>
              <a:t>частотой (3-7 Гц) </a:t>
            </a:r>
            <a:endParaRPr lang="ru-RU" altLang="ru-RU" kern="0" dirty="0">
              <a:latin typeface="+mn-lt"/>
            </a:endParaRPr>
          </a:p>
          <a:p>
            <a:pPr marL="176213" lvl="0" indent="-176213">
              <a:lnSpc>
                <a:spcPct val="80000"/>
              </a:lnSpc>
              <a:spcBef>
                <a:spcPct val="20000"/>
              </a:spcBef>
              <a:buFontTx/>
              <a:buChar char="•"/>
              <a:defRPr/>
            </a:pPr>
            <a:r>
              <a:rPr lang="ru-RU" altLang="ru-RU" b="1" kern="0" dirty="0">
                <a:latin typeface="+mn-lt"/>
              </a:rPr>
              <a:t>Вторая фаза</a:t>
            </a:r>
            <a:r>
              <a:rPr lang="ru-RU" altLang="ru-RU" kern="0" dirty="0">
                <a:latin typeface="+mn-lt"/>
              </a:rPr>
              <a:t> - до 20 минут, на ЭЭГ- импульсные всплески высокой частоты и низкой амплитуды. веретёна и К-комплексы (12-14 </a:t>
            </a:r>
            <a:r>
              <a:rPr lang="ru-RU" altLang="ru-RU" kern="0" dirty="0" smtClean="0">
                <a:latin typeface="+mn-lt"/>
              </a:rPr>
              <a:t>Гц)</a:t>
            </a:r>
            <a:endParaRPr lang="ru-RU" altLang="ru-RU" kern="0" dirty="0">
              <a:latin typeface="+mn-lt"/>
            </a:endParaRPr>
          </a:p>
          <a:p>
            <a:pPr marL="176213" lvl="0" indent="-176213">
              <a:lnSpc>
                <a:spcPct val="80000"/>
              </a:lnSpc>
              <a:spcBef>
                <a:spcPct val="20000"/>
              </a:spcBef>
              <a:buFontTx/>
              <a:buChar char="•"/>
              <a:defRPr/>
            </a:pPr>
            <a:r>
              <a:rPr lang="ru-RU" altLang="ru-RU" b="1" kern="0" dirty="0">
                <a:latin typeface="+mn-lt"/>
              </a:rPr>
              <a:t>Третья фаза</a:t>
            </a:r>
            <a:r>
              <a:rPr lang="ru-RU" altLang="ru-RU" kern="0" dirty="0">
                <a:latin typeface="+mn-lt"/>
              </a:rPr>
              <a:t> - глубокий сон. На ЭЭГ появляются высокоамплитудные волны низкой частоты — </a:t>
            </a:r>
            <a:r>
              <a:rPr lang="ru-RU" altLang="ru-RU" kern="0" dirty="0" smtClean="0">
                <a:latin typeface="+mn-lt"/>
              </a:rPr>
              <a:t>дельта-волны (0,5-2 Гц)</a:t>
            </a:r>
            <a:endParaRPr lang="ru-RU" altLang="ru-RU" kern="0" dirty="0">
              <a:latin typeface="+mn-lt"/>
            </a:endParaRPr>
          </a:p>
          <a:p>
            <a:pPr marL="176213" lvl="0" indent="-176213">
              <a:lnSpc>
                <a:spcPct val="80000"/>
              </a:lnSpc>
              <a:spcBef>
                <a:spcPct val="20000"/>
              </a:spcBef>
              <a:buFontTx/>
              <a:buChar char="•"/>
              <a:defRPr/>
            </a:pPr>
            <a:r>
              <a:rPr lang="ru-RU" altLang="ru-RU" b="1" kern="0" dirty="0">
                <a:latin typeface="+mn-lt"/>
              </a:rPr>
              <a:t>Четвертая фаза сна</a:t>
            </a:r>
            <a:r>
              <a:rPr lang="ru-RU" altLang="ru-RU" kern="0" dirty="0">
                <a:latin typeface="+mn-lt"/>
              </a:rPr>
              <a:t> - еще более глубокий сон. На ЭЭГ — дельта-волны, дыхание и ритм сердца замедляются, температура тела и мозга немного снижается. </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4375795" cy="242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823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624"/>
            <a:ext cx="8229600" cy="1143000"/>
          </a:xfrm>
        </p:spPr>
        <p:txBody>
          <a:bodyPr/>
          <a:lstStyle/>
          <a:p>
            <a:r>
              <a:rPr lang="ru-RU" dirty="0" smtClean="0">
                <a:solidFill>
                  <a:srgbClr val="002060"/>
                </a:solidFill>
              </a:rPr>
              <a:t>Быстрый(</a:t>
            </a:r>
            <a:r>
              <a:rPr lang="en-US" dirty="0" smtClean="0">
                <a:solidFill>
                  <a:srgbClr val="002060"/>
                </a:solidFill>
              </a:rPr>
              <a:t>REM) </a:t>
            </a:r>
            <a:r>
              <a:rPr lang="ru-RU" dirty="0" smtClean="0">
                <a:solidFill>
                  <a:srgbClr val="002060"/>
                </a:solidFill>
              </a:rPr>
              <a:t>сон </a:t>
            </a:r>
            <a:endParaRPr lang="ru-RU" dirty="0">
              <a:solidFill>
                <a:srgbClr val="002060"/>
              </a:solidFill>
            </a:endParaRPr>
          </a:p>
        </p:txBody>
      </p:sp>
      <p:sp>
        <p:nvSpPr>
          <p:cNvPr id="3" name="Объект 2"/>
          <p:cNvSpPr>
            <a:spLocks noGrp="1"/>
          </p:cNvSpPr>
          <p:nvPr>
            <p:ph idx="1"/>
          </p:nvPr>
        </p:nvSpPr>
        <p:spPr>
          <a:xfrm>
            <a:off x="4572000" y="1439151"/>
            <a:ext cx="4464496" cy="4525963"/>
          </a:xfrm>
        </p:spPr>
        <p:txBody>
          <a:bodyPr/>
          <a:lstStyle/>
          <a:p>
            <a:pPr marL="0" indent="0">
              <a:buNone/>
            </a:pPr>
            <a:r>
              <a:rPr lang="ru-RU" altLang="ru-RU" sz="1800" dirty="0">
                <a:solidFill>
                  <a:prstClr val="black"/>
                </a:solidFill>
                <a:cs typeface="Arial" panose="020B0604020202020204" pitchFamily="34" charset="0"/>
              </a:rPr>
              <a:t>В быстром сне </a:t>
            </a:r>
            <a:r>
              <a:rPr lang="ru-RU" altLang="ru-RU" sz="1800" dirty="0" smtClean="0">
                <a:solidFill>
                  <a:prstClr val="black"/>
                </a:solidFill>
                <a:cs typeface="Arial" panose="020B0604020202020204" pitchFamily="34" charset="0"/>
              </a:rPr>
              <a:t>ЭЭГ (30-40Гц) </a:t>
            </a:r>
            <a:r>
              <a:rPr lang="ru-RU" altLang="ru-RU" sz="1800" dirty="0">
                <a:solidFill>
                  <a:prstClr val="black"/>
                </a:solidFill>
                <a:cs typeface="Arial" panose="020B0604020202020204" pitchFamily="34" charset="0"/>
              </a:rPr>
              <a:t>мало отличается </a:t>
            </a:r>
            <a:r>
              <a:rPr lang="ru-RU" altLang="ru-RU" sz="1800" dirty="0" smtClean="0">
                <a:solidFill>
                  <a:prstClr val="black"/>
                </a:solidFill>
                <a:cs typeface="Arial" panose="020B0604020202020204" pitchFamily="34" charset="0"/>
              </a:rPr>
              <a:t>от бодрствования</a:t>
            </a:r>
            <a:r>
              <a:rPr lang="ru-RU" altLang="ru-RU" sz="1800" dirty="0">
                <a:solidFill>
                  <a:prstClr val="black"/>
                </a:solidFill>
                <a:cs typeface="Arial" panose="020B0604020202020204" pitchFamily="34" charset="0"/>
              </a:rPr>
              <a:t>, хотя иногда видны небольшие пилообразные </a:t>
            </a:r>
            <a:r>
              <a:rPr lang="ru-RU" altLang="ru-RU" sz="1800" dirty="0" smtClean="0">
                <a:solidFill>
                  <a:prstClr val="black"/>
                </a:solidFill>
                <a:cs typeface="Arial" panose="020B0604020202020204" pitchFamily="34" charset="0"/>
              </a:rPr>
              <a:t>разряды</a:t>
            </a:r>
            <a:r>
              <a:rPr lang="ru-RU" altLang="ru-RU" sz="1800" dirty="0">
                <a:solidFill>
                  <a:prstClr val="black"/>
                </a:solidFill>
                <a:cs typeface="Arial" panose="020B0604020202020204" pitchFamily="34" charset="0"/>
              </a:rPr>
              <a:t>, которые в бодрствовании не присутствуют, и главное, при </a:t>
            </a:r>
            <a:r>
              <a:rPr lang="ru-RU" altLang="ru-RU" sz="1800" dirty="0" smtClean="0">
                <a:solidFill>
                  <a:prstClr val="black"/>
                </a:solidFill>
                <a:cs typeface="Arial" panose="020B0604020202020204" pitchFamily="34" charset="0"/>
              </a:rPr>
              <a:t>этом отмечаются быстрые движения глаз</a:t>
            </a:r>
            <a:r>
              <a:rPr lang="ru-RU" altLang="ru-RU" sz="1800" dirty="0">
                <a:solidFill>
                  <a:prstClr val="black"/>
                </a:solidFill>
                <a:cs typeface="Arial" panose="020B0604020202020204" pitchFamily="34" charset="0"/>
              </a:rPr>
              <a:t>, которые никогда не встречаются в фазе медленного </a:t>
            </a:r>
            <a:r>
              <a:rPr lang="ru-RU" altLang="ru-RU" sz="1800" dirty="0" smtClean="0">
                <a:solidFill>
                  <a:prstClr val="black"/>
                </a:solidFill>
                <a:cs typeface="Arial" panose="020B0604020202020204" pitchFamily="34" charset="0"/>
              </a:rPr>
              <a:t>сна, а </a:t>
            </a:r>
            <a:r>
              <a:rPr lang="ru-RU" altLang="ru-RU" sz="1800" dirty="0">
                <a:solidFill>
                  <a:prstClr val="black"/>
                </a:solidFill>
                <a:cs typeface="Arial" panose="020B0604020202020204" pitchFamily="34" charset="0"/>
              </a:rPr>
              <a:t>также полное исчезновение активности в </a:t>
            </a:r>
            <a:r>
              <a:rPr lang="ru-RU" altLang="ru-RU" sz="1800" dirty="0" smtClean="0">
                <a:solidFill>
                  <a:prstClr val="black"/>
                </a:solidFill>
                <a:cs typeface="Arial" panose="020B0604020202020204" pitchFamily="34" charset="0"/>
              </a:rPr>
              <a:t>ЭМГ.</a:t>
            </a:r>
            <a:r>
              <a:rPr lang="ru-RU" altLang="ru-RU" sz="1800" dirty="0">
                <a:solidFill>
                  <a:prstClr val="black"/>
                </a:solidFill>
                <a:cs typeface="Arial" panose="020B0604020202020204" pitchFamily="34" charset="0"/>
              </a:rPr>
              <a:t> </a:t>
            </a:r>
            <a:r>
              <a:rPr lang="ru-RU" altLang="ru-RU" sz="1800" dirty="0" smtClean="0">
                <a:solidFill>
                  <a:prstClr val="black"/>
                </a:solidFill>
                <a:cs typeface="Arial" panose="020B0604020202020204" pitchFamily="34" charset="0"/>
              </a:rPr>
              <a:t>Учащается </a:t>
            </a:r>
            <a:r>
              <a:rPr lang="ru-RU" altLang="ru-RU" sz="1800" dirty="0">
                <a:solidFill>
                  <a:prstClr val="black"/>
                </a:solidFill>
                <a:cs typeface="Arial" panose="020B0604020202020204" pitchFamily="34" charset="0"/>
              </a:rPr>
              <a:t>сердечный и дыхательный ритм, поднимается температура и </a:t>
            </a:r>
            <a:r>
              <a:rPr lang="ru-RU" altLang="ru-RU" sz="1800" dirty="0" smtClean="0">
                <a:solidFill>
                  <a:prstClr val="black"/>
                </a:solidFill>
                <a:cs typeface="Arial" panose="020B0604020202020204" pitchFamily="34" charset="0"/>
              </a:rPr>
              <a:t>давление</a:t>
            </a:r>
            <a:r>
              <a:rPr lang="ru-RU" altLang="ru-RU" sz="1800" dirty="0">
                <a:solidFill>
                  <a:prstClr val="black"/>
                </a:solidFill>
                <a:cs typeface="Arial" panose="020B0604020202020204" pitchFamily="34" charset="0"/>
              </a:rPr>
              <a:t>. </a:t>
            </a:r>
            <a:endParaRPr lang="ru-RU" altLang="ru-RU" sz="1800" dirty="0" smtClean="0">
              <a:solidFill>
                <a:prstClr val="black"/>
              </a:solidFill>
              <a:cs typeface="Arial" panose="020B0604020202020204" pitchFamily="34" charset="0"/>
            </a:endParaRPr>
          </a:p>
          <a:p>
            <a:pPr marL="0" indent="0">
              <a:buNone/>
            </a:pPr>
            <a:r>
              <a:rPr lang="ru-RU" altLang="ru-RU" sz="1800" dirty="0">
                <a:solidFill>
                  <a:prstClr val="black"/>
                </a:solidFill>
                <a:cs typeface="Arial" panose="020B0604020202020204" pitchFamily="34" charset="0"/>
              </a:rPr>
              <a:t>Примерно </a:t>
            </a:r>
            <a:r>
              <a:rPr lang="en-US" altLang="ru-RU" sz="1800" dirty="0">
                <a:solidFill>
                  <a:prstClr val="black"/>
                </a:solidFill>
                <a:cs typeface="Arial" panose="020B0604020202020204" pitchFamily="34" charset="0"/>
              </a:rPr>
              <a:t>20% </a:t>
            </a:r>
            <a:r>
              <a:rPr lang="ru-RU" altLang="ru-RU" sz="1800" dirty="0">
                <a:solidFill>
                  <a:prstClr val="black"/>
                </a:solidFill>
                <a:cs typeface="Arial" panose="020B0604020202020204" pitchFamily="34" charset="0"/>
              </a:rPr>
              <a:t>общего времени сна.</a:t>
            </a:r>
            <a:endParaRPr lang="ru-RU" sz="1800" dirty="0">
              <a:cs typeface="Arial" panose="020B0604020202020204" pitchFamily="34"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437040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467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Механизмы сна</a:t>
            </a:r>
            <a:endParaRPr lang="ru-RU" dirty="0">
              <a:solidFill>
                <a:srgbClr val="002060"/>
              </a:solidFill>
            </a:endParaRPr>
          </a:p>
        </p:txBody>
      </p:sp>
      <p:pic>
        <p:nvPicPr>
          <p:cNvPr id="532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937389" y="14939"/>
            <a:ext cx="5131658" cy="792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185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67544" y="116632"/>
            <a:ext cx="8229600" cy="1143000"/>
          </a:xfrm>
        </p:spPr>
        <p:txBody>
          <a:bodyPr/>
          <a:lstStyle/>
          <a:p>
            <a:r>
              <a:rPr lang="ru-RU" altLang="ru-RU" dirty="0" smtClean="0">
                <a:solidFill>
                  <a:srgbClr val="002060"/>
                </a:solidFill>
              </a:rPr>
              <a:t>Мелатонин</a:t>
            </a:r>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3" y="1196752"/>
            <a:ext cx="53669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75856" y="4509120"/>
            <a:ext cx="5580112" cy="1323439"/>
          </a:xfrm>
          <a:prstGeom prst="rect">
            <a:avLst/>
          </a:prstGeom>
        </p:spPr>
        <p:txBody>
          <a:bodyPr wrap="square">
            <a:spAutoFit/>
          </a:bodyPr>
          <a:lstStyle/>
          <a:p>
            <a:r>
              <a:rPr lang="ru-RU" sz="2000" dirty="0">
                <a:latin typeface="+mn-lt"/>
              </a:rPr>
              <a:t>Мелатонин (</a:t>
            </a:r>
            <a:r>
              <a:rPr lang="ru-RU" sz="2000" dirty="0" smtClean="0">
                <a:latin typeface="+mn-lt"/>
              </a:rPr>
              <a:t>К-ацетил-5-метокситриптамин</a:t>
            </a:r>
            <a:r>
              <a:rPr lang="ru-RU" sz="2000" dirty="0">
                <a:latin typeface="+mn-lt"/>
              </a:rPr>
              <a:t>) — основной гормон эпифиза, регулятор суточных </a:t>
            </a:r>
            <a:r>
              <a:rPr lang="ru-RU" sz="2000" dirty="0" smtClean="0">
                <a:latin typeface="+mn-lt"/>
              </a:rPr>
              <a:t>ритмов.</a:t>
            </a:r>
            <a:r>
              <a:rPr lang="ru-RU" sz="2000" dirty="0">
                <a:latin typeface="+mn-lt"/>
              </a:rPr>
              <a:t> </a:t>
            </a:r>
            <a:r>
              <a:rPr lang="ru-RU" sz="2000" dirty="0" smtClean="0">
                <a:latin typeface="+mn-lt"/>
              </a:rPr>
              <a:t>Древнейший </a:t>
            </a:r>
            <a:r>
              <a:rPr lang="ru-RU" sz="2000" dirty="0">
                <a:latin typeface="+mn-lt"/>
              </a:rPr>
              <a:t>антиоксидант в эволюции </a:t>
            </a:r>
            <a:r>
              <a:rPr lang="ru-RU" sz="2000" dirty="0" smtClean="0">
                <a:latin typeface="+mn-lt"/>
              </a:rPr>
              <a:t>эукариот. Вырабатывается на свету.</a:t>
            </a:r>
            <a:endParaRPr lang="ru-RU" sz="20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536" y="-99392"/>
            <a:ext cx="8229600" cy="1143001"/>
          </a:xfrm>
        </p:spPr>
        <p:txBody>
          <a:bodyPr/>
          <a:lstStyle/>
          <a:p>
            <a:pPr eaLnBrk="1" hangingPunct="1"/>
            <a:r>
              <a:rPr lang="ru-RU" altLang="ru-RU" dirty="0" smtClean="0">
                <a:solidFill>
                  <a:srgbClr val="002060"/>
                </a:solidFill>
              </a:rPr>
              <a:t>Функции сна</a:t>
            </a:r>
          </a:p>
        </p:txBody>
      </p:sp>
      <p:sp>
        <p:nvSpPr>
          <p:cNvPr id="7171" name="Rectangle 3"/>
          <p:cNvSpPr>
            <a:spLocks noGrp="1" noChangeArrowheads="1"/>
          </p:cNvSpPr>
          <p:nvPr>
            <p:ph idx="1"/>
          </p:nvPr>
        </p:nvSpPr>
        <p:spPr>
          <a:xfrm>
            <a:off x="323528" y="1108444"/>
            <a:ext cx="8001000" cy="4768828"/>
          </a:xfrm>
        </p:spPr>
        <p:txBody>
          <a:bodyPr rtlCol="0">
            <a:normAutofit/>
          </a:bodyPr>
          <a:lstStyle/>
          <a:p>
            <a:pPr marL="365760" indent="-283464" eaLnBrk="1" fontAlgn="auto" hangingPunct="1">
              <a:spcAft>
                <a:spcPts val="0"/>
              </a:spcAft>
              <a:buFont typeface="Wingdings 2"/>
              <a:buChar char=""/>
              <a:defRPr/>
            </a:pPr>
            <a:r>
              <a:rPr lang="ru-RU" sz="2400" dirty="0" smtClean="0"/>
              <a:t>Сон </a:t>
            </a:r>
            <a:r>
              <a:rPr lang="ru-RU" sz="2400" dirty="0"/>
              <a:t>обеспечивает отдых </a:t>
            </a:r>
            <a:r>
              <a:rPr lang="ru-RU" sz="2400" dirty="0" smtClean="0"/>
              <a:t>организма.</a:t>
            </a:r>
            <a:endParaRPr lang="ru-RU" sz="2400" dirty="0"/>
          </a:p>
          <a:p>
            <a:pPr marL="365760" indent="-283464" eaLnBrk="1" fontAlgn="auto" hangingPunct="1">
              <a:spcAft>
                <a:spcPts val="0"/>
              </a:spcAft>
              <a:buFont typeface="Wingdings 2"/>
              <a:buChar char=""/>
              <a:defRPr/>
            </a:pPr>
            <a:r>
              <a:rPr lang="ru-RU" sz="2400" dirty="0"/>
              <a:t>Сон способствует переработке и хранению информации. Сон (особенно медленный) облегчает закрепление изученного материала, быстрый сон реализует подсознательные модели ожидаемых событий.</a:t>
            </a:r>
          </a:p>
          <a:p>
            <a:pPr marL="365760" indent="-283464" eaLnBrk="1" fontAlgn="auto" hangingPunct="1">
              <a:spcAft>
                <a:spcPts val="0"/>
              </a:spcAft>
              <a:buFont typeface="Wingdings 2"/>
              <a:buChar char=""/>
              <a:defRPr/>
            </a:pPr>
            <a:r>
              <a:rPr lang="ru-RU" sz="2400" dirty="0"/>
              <a:t>Сон — это приспособление организма к изменению освещённости (день-ночь).</a:t>
            </a:r>
          </a:p>
          <a:p>
            <a:pPr marL="365760" indent="-283464" eaLnBrk="1" fontAlgn="auto" hangingPunct="1">
              <a:spcAft>
                <a:spcPts val="0"/>
              </a:spcAft>
              <a:buFont typeface="Wingdings 2"/>
              <a:buChar char=""/>
              <a:defRPr/>
            </a:pPr>
            <a:r>
              <a:rPr lang="ru-RU" sz="2400" dirty="0"/>
              <a:t>Сон восстанавливает </a:t>
            </a:r>
            <a:r>
              <a:rPr lang="ru-RU" sz="2400" dirty="0" smtClean="0"/>
              <a:t>иммунитет</a:t>
            </a:r>
            <a:r>
              <a:rPr lang="ru-RU" sz="2400" dirty="0"/>
              <a:t> путём активизации </a:t>
            </a:r>
            <a:r>
              <a:rPr lang="ru-RU" sz="2400" dirty="0" smtClean="0"/>
              <a:t>T-лимфоцитов, </a:t>
            </a:r>
            <a:r>
              <a:rPr lang="ru-RU" sz="2400" dirty="0"/>
              <a:t>борющимися с простудными и вирусными заболеваниями</a:t>
            </a:r>
            <a:r>
              <a:rPr lang="ru-RU" sz="2400" dirty="0" smtClean="0"/>
              <a:t>.</a:t>
            </a:r>
          </a:p>
          <a:p>
            <a:pPr marL="365760" indent="-283464" eaLnBrk="1" fontAlgn="auto" hangingPunct="1">
              <a:spcAft>
                <a:spcPts val="0"/>
              </a:spcAft>
              <a:buFont typeface="Wingdings 2"/>
              <a:buChar char=""/>
              <a:defRPr/>
            </a:pPr>
            <a:r>
              <a:rPr lang="ru-RU" sz="2400" dirty="0" smtClean="0"/>
              <a:t>Сон способствует росту и восстановлению тела</a:t>
            </a:r>
            <a:endParaRPr lang="en-US" sz="2400" dirty="0" smtClean="0"/>
          </a:p>
          <a:p>
            <a:pPr marL="82296" indent="0" eaLnBrk="1" fontAlgn="auto" hangingPunct="1">
              <a:spcAft>
                <a:spcPts val="0"/>
              </a:spcAft>
              <a:buNone/>
              <a:defRPr/>
            </a:pP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28625" y="-214313"/>
            <a:ext cx="8229600" cy="1417638"/>
          </a:xfrm>
        </p:spPr>
        <p:txBody>
          <a:bodyPr/>
          <a:lstStyle/>
          <a:p>
            <a:pPr eaLnBrk="1" hangingPunct="1"/>
            <a:r>
              <a:rPr lang="ru-RU" altLang="ru-RU" dirty="0" smtClean="0">
                <a:solidFill>
                  <a:srgbClr val="002060"/>
                </a:solidFill>
              </a:rPr>
              <a:t>Сколько нужно спать?</a:t>
            </a:r>
          </a:p>
        </p:txBody>
      </p:sp>
      <p:sp>
        <p:nvSpPr>
          <p:cNvPr id="12291" name="Rectangle 3"/>
          <p:cNvSpPr>
            <a:spLocks noGrp="1" noChangeArrowheads="1"/>
          </p:cNvSpPr>
          <p:nvPr>
            <p:ph idx="1"/>
          </p:nvPr>
        </p:nvSpPr>
        <p:spPr>
          <a:xfrm>
            <a:off x="-3636912" y="6858000"/>
            <a:ext cx="5500688" cy="5000625"/>
          </a:xfrm>
        </p:spPr>
        <p:txBody>
          <a:bodyPr rtlCol="0">
            <a:normAutofit fontScale="92500"/>
          </a:bodyPr>
          <a:lstStyle/>
          <a:p>
            <a:pPr marL="365760" indent="-283464" eaLnBrk="1" fontAlgn="auto" hangingPunct="1">
              <a:spcAft>
                <a:spcPts val="0"/>
              </a:spcAft>
              <a:buFont typeface="Wingdings 2"/>
              <a:buChar char=""/>
              <a:defRPr/>
            </a:pPr>
            <a:r>
              <a:rPr lang="ru-RU" sz="2400" dirty="0" smtClean="0">
                <a:solidFill>
                  <a:schemeClr val="accent2">
                    <a:lumMod val="50000"/>
                  </a:schemeClr>
                </a:solidFill>
              </a:rPr>
              <a:t>Продолжительность </a:t>
            </a:r>
            <a:r>
              <a:rPr lang="ru-RU" sz="2400" dirty="0">
                <a:solidFill>
                  <a:schemeClr val="accent2">
                    <a:lumMod val="50000"/>
                  </a:schemeClr>
                </a:solidFill>
              </a:rPr>
              <a:t>сна обычно составляет 6—8 часов в сутки, но возможны изменения в довольно широких границах (4-10 часов). При нарушениях сна его длительность может составлять от нескольких минут до нескольких суток.</a:t>
            </a:r>
          </a:p>
          <a:p>
            <a:pPr marL="365760" indent="-283464" eaLnBrk="1" fontAlgn="auto" hangingPunct="1">
              <a:spcAft>
                <a:spcPts val="0"/>
              </a:spcAft>
              <a:buFont typeface="Wingdings 2"/>
              <a:buChar char=""/>
              <a:defRPr/>
            </a:pPr>
            <a:r>
              <a:rPr lang="ru-RU" sz="2400" dirty="0">
                <a:solidFill>
                  <a:schemeClr val="accent2">
                    <a:lumMod val="50000"/>
                  </a:schemeClr>
                </a:solidFill>
              </a:rPr>
              <a:t>Продолжительность сна у новорожденных, взрослых и пожилых людей составляет 12—16, 6—8 и 4—6 ч в сутки соответственно. Длительность сна менее 5 ч </a:t>
            </a:r>
            <a:r>
              <a:rPr lang="ru-RU" sz="2400" dirty="0" smtClean="0">
                <a:solidFill>
                  <a:schemeClr val="accent2">
                    <a:lumMod val="50000"/>
                  </a:schemeClr>
                </a:solidFill>
              </a:rPr>
              <a:t>или </a:t>
            </a:r>
            <a:r>
              <a:rPr lang="ru-RU" sz="2400" dirty="0">
                <a:solidFill>
                  <a:schemeClr val="accent2">
                    <a:lumMod val="50000"/>
                  </a:schemeClr>
                </a:solidFill>
              </a:rPr>
              <a:t>нарушение физиологической структуры считаются факторами риска </a:t>
            </a:r>
            <a:r>
              <a:rPr lang="ru-RU" sz="2400" dirty="0">
                <a:solidFill>
                  <a:schemeClr val="accent2">
                    <a:lumMod val="50000"/>
                  </a:schemeClr>
                </a:solidFill>
                <a:hlinkClick r:id="rId2" tooltip="Бессонница"/>
              </a:rPr>
              <a:t>бессонницы</a:t>
            </a:r>
            <a:r>
              <a:rPr lang="ru-RU" sz="2400" dirty="0">
                <a:solidFill>
                  <a:schemeClr val="accent2">
                    <a:lumMod val="50000"/>
                  </a:schemeClr>
                </a:solidFill>
              </a:rPr>
              <a:t>.</a:t>
            </a:r>
          </a:p>
          <a:p>
            <a:pPr marL="365760" indent="-283464" eaLnBrk="1" fontAlgn="auto" hangingPunct="1">
              <a:spcAft>
                <a:spcPts val="0"/>
              </a:spcAft>
              <a:buFont typeface="Wingdings 2"/>
              <a:buChar char=""/>
              <a:defRPr/>
            </a:pPr>
            <a:endParaRPr lang="ru-RU" sz="2800" b="1" dirty="0">
              <a:solidFill>
                <a:schemeClr val="bg1"/>
              </a:solidFill>
            </a:endParaRPr>
          </a:p>
        </p:txBody>
      </p:sp>
      <p:sp>
        <p:nvSpPr>
          <p:cNvPr id="3" name="Прямоугольник 2"/>
          <p:cNvSpPr/>
          <p:nvPr/>
        </p:nvSpPr>
        <p:spPr>
          <a:xfrm>
            <a:off x="684294" y="908720"/>
            <a:ext cx="7776864" cy="830997"/>
          </a:xfrm>
          <a:prstGeom prst="rect">
            <a:avLst/>
          </a:prstGeom>
        </p:spPr>
        <p:txBody>
          <a:bodyPr wrap="square">
            <a:spAutoFit/>
          </a:bodyPr>
          <a:lstStyle/>
          <a:p>
            <a:r>
              <a:rPr lang="ru-RU" sz="1600" dirty="0">
                <a:latin typeface="+mn-lt"/>
              </a:rPr>
              <a:t>«Пять часов сна для молодого и старого, шесть  - для  купца, семь – для аристократов, а для лентяев и полных бездельников – восемь часов» </a:t>
            </a:r>
            <a:r>
              <a:rPr lang="ru-RU" sz="1600" dirty="0" smtClean="0">
                <a:latin typeface="+mn-lt"/>
              </a:rPr>
              <a:t/>
            </a:r>
            <a:br>
              <a:rPr lang="ru-RU" sz="1600" dirty="0" smtClean="0">
                <a:latin typeface="+mn-lt"/>
              </a:rPr>
            </a:br>
            <a:r>
              <a:rPr lang="ru-RU" sz="1600" dirty="0" err="1" smtClean="0">
                <a:latin typeface="+mn-lt"/>
              </a:rPr>
              <a:t>Лаузиус</a:t>
            </a:r>
            <a:r>
              <a:rPr lang="ru-RU" sz="1600" dirty="0" smtClean="0">
                <a:latin typeface="+mn-lt"/>
              </a:rPr>
              <a:t> </a:t>
            </a:r>
            <a:r>
              <a:rPr lang="ru-RU" sz="1600" dirty="0">
                <a:latin typeface="+mn-lt"/>
              </a:rPr>
              <a:t>(древний поэт) </a:t>
            </a:r>
            <a:r>
              <a:rPr lang="ru-RU" sz="1600" dirty="0" smtClean="0">
                <a:latin typeface="+mn-lt"/>
              </a:rPr>
              <a:t>   </a:t>
            </a:r>
            <a:r>
              <a:rPr lang="ru-RU" sz="1600" dirty="0" smtClean="0">
                <a:latin typeface="+mn-lt"/>
                <a:sym typeface="Wingdings" panose="05000000000000000000" pitchFamily="2" charset="2"/>
              </a:rPr>
              <a:t></a:t>
            </a:r>
            <a:endParaRPr lang="ru-RU" sz="1600" dirty="0">
              <a:latin typeface="+mn-lt"/>
            </a:endParaRPr>
          </a:p>
        </p:txBody>
      </p:sp>
      <p:pic>
        <p:nvPicPr>
          <p:cNvPr id="10" name="Picture 5" descr="L42_05_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1371520" cy="10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L42_05_p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308" y="3070640"/>
            <a:ext cx="1354810" cy="10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L42_05_p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08" y="4286860"/>
            <a:ext cx="1354810" cy="10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42_05_p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266" y="5565513"/>
            <a:ext cx="139844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2411760" y="2246785"/>
            <a:ext cx="3527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altLang="ru-RU" dirty="0">
                <a:latin typeface="+mn-lt"/>
              </a:rPr>
              <a:t>Младенец</a:t>
            </a:r>
            <a:r>
              <a:rPr lang="ru-RU" altLang="ru-RU" sz="1400" dirty="0">
                <a:solidFill>
                  <a:schemeClr val="bg1"/>
                </a:solidFill>
                <a:effectLst>
                  <a:outerShdw blurRad="38100" dist="38100" dir="2700000" algn="tl">
                    <a:srgbClr val="000000"/>
                  </a:outerShdw>
                </a:effectLst>
                <a:latin typeface="Times New Roman" pitchFamily="18" charset="0"/>
              </a:rPr>
              <a:t>  </a:t>
            </a:r>
            <a:r>
              <a:rPr lang="ru-RU" altLang="ru-RU" dirty="0">
                <a:latin typeface="+mn-lt"/>
              </a:rPr>
              <a:t>- 20 часов в сутки</a:t>
            </a:r>
            <a:r>
              <a:rPr lang="ru-RU" altLang="ru-RU" sz="1400" dirty="0">
                <a:solidFill>
                  <a:schemeClr val="bg1"/>
                </a:solidFill>
                <a:effectLst>
                  <a:outerShdw blurRad="38100" dist="38100" dir="2700000" algn="tl">
                    <a:srgbClr val="000000"/>
                  </a:outerShdw>
                </a:effectLst>
                <a:latin typeface="Times New Roman" pitchFamily="18" charset="0"/>
              </a:rPr>
              <a:t> </a:t>
            </a:r>
          </a:p>
        </p:txBody>
      </p:sp>
      <p:sp>
        <p:nvSpPr>
          <p:cNvPr id="15" name="Rectangle 11"/>
          <p:cNvSpPr>
            <a:spLocks noChangeArrowheads="1"/>
          </p:cNvSpPr>
          <p:nvPr/>
        </p:nvSpPr>
        <p:spPr bwMode="auto">
          <a:xfrm>
            <a:off x="2411760" y="3318029"/>
            <a:ext cx="4707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dirty="0">
                <a:latin typeface="+mn-lt"/>
              </a:rPr>
              <a:t>Дети младшего возраста </a:t>
            </a:r>
            <a:r>
              <a:rPr lang="ru-RU" altLang="ru-RU" dirty="0" smtClean="0">
                <a:latin typeface="+mn-lt"/>
              </a:rPr>
              <a:t> 10–11 </a:t>
            </a:r>
            <a:r>
              <a:rPr lang="ru-RU" altLang="ru-RU" dirty="0">
                <a:latin typeface="+mn-lt"/>
              </a:rPr>
              <a:t>часов в сутки </a:t>
            </a:r>
          </a:p>
        </p:txBody>
      </p:sp>
      <p:sp>
        <p:nvSpPr>
          <p:cNvPr id="16" name="Rectangle 12"/>
          <p:cNvSpPr>
            <a:spLocks noChangeArrowheads="1"/>
          </p:cNvSpPr>
          <p:nvPr/>
        </p:nvSpPr>
        <p:spPr bwMode="auto">
          <a:xfrm>
            <a:off x="2387065" y="4581003"/>
            <a:ext cx="51169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ru-RU" altLang="ru-RU" dirty="0">
                <a:latin typeface="+mn-lt"/>
              </a:rPr>
              <a:t>Старшие школьники </a:t>
            </a:r>
            <a:r>
              <a:rPr lang="ru-RU" altLang="ru-RU" dirty="0" smtClean="0">
                <a:latin typeface="+mn-lt"/>
              </a:rPr>
              <a:t>нуждаются </a:t>
            </a:r>
            <a:r>
              <a:rPr lang="ru-RU" altLang="ru-RU" dirty="0">
                <a:latin typeface="+mn-lt"/>
              </a:rPr>
              <a:t>в 10-часовом сне </a:t>
            </a:r>
          </a:p>
        </p:txBody>
      </p:sp>
      <p:sp>
        <p:nvSpPr>
          <p:cNvPr id="18" name="Rectangle 13"/>
          <p:cNvSpPr>
            <a:spLocks noChangeArrowheads="1"/>
          </p:cNvSpPr>
          <p:nvPr/>
        </p:nvSpPr>
        <p:spPr bwMode="auto">
          <a:xfrm>
            <a:off x="2439997" y="5839103"/>
            <a:ext cx="2351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dirty="0" smtClean="0">
                <a:latin typeface="+mn-lt"/>
              </a:rPr>
              <a:t>Взрослый -  7-8-часов </a:t>
            </a:r>
            <a:endParaRPr lang="ru-RU" altLang="ru-RU"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430"/>
            <a:ext cx="8229600" cy="1143000"/>
          </a:xfrm>
        </p:spPr>
        <p:txBody>
          <a:bodyPr/>
          <a:lstStyle/>
          <a:p>
            <a:r>
              <a:rPr lang="ru-RU" dirty="0" smtClean="0">
                <a:solidFill>
                  <a:srgbClr val="002060"/>
                </a:solidFill>
              </a:rPr>
              <a:t>Последствия недостатка сна</a:t>
            </a:r>
            <a:endParaRPr lang="ru-RU" dirty="0">
              <a:solidFill>
                <a:srgbClr val="002060"/>
              </a:solidFill>
            </a:endParaRPr>
          </a:p>
        </p:txBody>
      </p:sp>
      <p:sp>
        <p:nvSpPr>
          <p:cNvPr id="3" name="Объект 2"/>
          <p:cNvSpPr>
            <a:spLocks noGrp="1"/>
          </p:cNvSpPr>
          <p:nvPr>
            <p:ph idx="1"/>
          </p:nvPr>
        </p:nvSpPr>
        <p:spPr>
          <a:xfrm>
            <a:off x="467544" y="3140968"/>
            <a:ext cx="8496944" cy="4785395"/>
          </a:xfrm>
        </p:spPr>
        <p:txBody>
          <a:bodyPr/>
          <a:lstStyle/>
          <a:p>
            <a:pPr marL="0" indent="0">
              <a:buNone/>
            </a:pPr>
            <a:r>
              <a:rPr lang="ru-RU" sz="2000" dirty="0" smtClean="0"/>
              <a:t>По седативному эффекту и последствиям для когнитивных способностей «недобор» 2 часов сна из 8 = 2-3 кружкам пива</a:t>
            </a:r>
            <a:br>
              <a:rPr lang="ru-RU" sz="2000" dirty="0" smtClean="0"/>
            </a:br>
            <a:r>
              <a:rPr lang="ru-RU" sz="2000" dirty="0" smtClean="0"/>
              <a:t>Повышается раздражительность, увеличивается риск психических нарушений</a:t>
            </a:r>
          </a:p>
          <a:p>
            <a:pPr marL="0" indent="0">
              <a:buNone/>
            </a:pPr>
            <a:r>
              <a:rPr lang="ru-RU" sz="2000" b="1" dirty="0" err="1" smtClean="0"/>
              <a:t>Микросон</a:t>
            </a:r>
            <a:r>
              <a:rPr lang="ru-RU" sz="2000" b="1" dirty="0" smtClean="0"/>
              <a:t> </a:t>
            </a:r>
            <a:r>
              <a:rPr lang="ru-RU" sz="2000" dirty="0" smtClean="0"/>
              <a:t>– эпизоды сна по 3-10 сек., происходящие на фоне бодрствования</a:t>
            </a:r>
          </a:p>
          <a:p>
            <a:pPr marL="0" indent="0">
              <a:buNone/>
            </a:pPr>
            <a:r>
              <a:rPr lang="ru-RU" sz="2000" dirty="0" smtClean="0"/>
              <a:t>Сонливость – одна из главных причин аварий транспорта</a:t>
            </a:r>
          </a:p>
          <a:p>
            <a:pPr marL="0" indent="0">
              <a:buNone/>
            </a:pPr>
            <a:r>
              <a:rPr lang="ru-RU" sz="2000" dirty="0" smtClean="0"/>
              <a:t>Выше риск развития целого ряда заболеваний (например онкологических)</a:t>
            </a:r>
          </a:p>
          <a:p>
            <a:pPr marL="0" indent="0">
              <a:buNone/>
            </a:pPr>
            <a:r>
              <a:rPr lang="ru-RU" sz="2000" dirty="0"/>
              <a:t>В проведенных опытах собака без пищи могла прожить 20-25 дней, хотя при этом теряла 50% веса, а собака, лишенная сна погибала на 12 </a:t>
            </a:r>
            <a:r>
              <a:rPr lang="ru-RU" sz="2000" dirty="0" smtClean="0"/>
              <a:t>день. </a:t>
            </a:r>
            <a:br>
              <a:rPr lang="ru-RU" sz="2000" dirty="0" smtClean="0"/>
            </a:br>
            <a:endParaRPr lang="ru-RU" sz="2000"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029" y="1145536"/>
            <a:ext cx="3381737" cy="189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51920" y="1159477"/>
            <a:ext cx="4824536" cy="1631216"/>
          </a:xfrm>
          <a:prstGeom prst="rect">
            <a:avLst/>
          </a:prstGeom>
        </p:spPr>
        <p:txBody>
          <a:bodyPr wrap="square">
            <a:spAutoFit/>
          </a:bodyPr>
          <a:lstStyle/>
          <a:p>
            <a:pPr lvl="0" eaLnBrk="0" hangingPunct="0">
              <a:spcBef>
                <a:spcPct val="20000"/>
              </a:spcBef>
            </a:pPr>
            <a:r>
              <a:rPr lang="ru-RU" sz="2000" dirty="0" smtClean="0">
                <a:solidFill>
                  <a:prstClr val="black"/>
                </a:solidFill>
                <a:latin typeface="Calibri"/>
              </a:rPr>
              <a:t>Если </a:t>
            </a:r>
            <a:r>
              <a:rPr lang="ru-RU" sz="2000" dirty="0">
                <a:solidFill>
                  <a:prstClr val="black"/>
                </a:solidFill>
                <a:latin typeface="Calibri"/>
              </a:rPr>
              <a:t>вы спите всего шесть часов в сутки в течение двух недель подряд, ваши умственные и физические способности снижаются до того уровня, как если бы вы бодрствовали 48 часов подряд.</a:t>
            </a:r>
          </a:p>
        </p:txBody>
      </p:sp>
    </p:spTree>
    <p:extLst>
      <p:ext uri="{BB962C8B-B14F-4D97-AF65-F5344CB8AC3E}">
        <p14:creationId xmlns:p14="http://schemas.microsoft.com/office/powerpoint/2010/main" val="1375879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altLang="ru-RU" dirty="0" smtClean="0">
                <a:solidFill>
                  <a:srgbClr val="002060"/>
                </a:solidFill>
              </a:rPr>
              <a:t>Основные нарушения сна</a:t>
            </a:r>
          </a:p>
        </p:txBody>
      </p:sp>
      <p:sp>
        <p:nvSpPr>
          <p:cNvPr id="45059" name="Объект 2"/>
          <p:cNvSpPr>
            <a:spLocks noGrp="1"/>
          </p:cNvSpPr>
          <p:nvPr>
            <p:ph idx="1"/>
          </p:nvPr>
        </p:nvSpPr>
        <p:spPr/>
        <p:txBody>
          <a:bodyPr/>
          <a:lstStyle/>
          <a:p>
            <a:r>
              <a:rPr lang="ru-RU" altLang="ru-RU" sz="2000" dirty="0" err="1" smtClean="0"/>
              <a:t>Диссомнии</a:t>
            </a:r>
            <a:r>
              <a:rPr lang="ru-RU" altLang="ru-RU" sz="2000" dirty="0" smtClean="0"/>
              <a:t> — нарушения ночного сна, например, бессонница (</a:t>
            </a:r>
            <a:r>
              <a:rPr lang="ru-RU" altLang="ru-RU" sz="2000" dirty="0" err="1" smtClean="0"/>
              <a:t>инсомния</a:t>
            </a:r>
            <a:r>
              <a:rPr lang="ru-RU" altLang="ru-RU" sz="2000" dirty="0" smtClean="0"/>
              <a:t>). Причины: неврозы, психозы, органические поражения мозга (энцефалит, эпилепсия), соматические заболевания.</a:t>
            </a:r>
          </a:p>
          <a:p>
            <a:r>
              <a:rPr lang="ru-RU" altLang="ru-RU" sz="2000" dirty="0" smtClean="0"/>
              <a:t>Апноэ во сне — психогенное либо механическое нарушение дыхания во сне.</a:t>
            </a:r>
          </a:p>
          <a:p>
            <a:r>
              <a:rPr lang="ru-RU" altLang="ru-RU" sz="2000" dirty="0" err="1" smtClean="0"/>
              <a:t>Гиперсомниии</a:t>
            </a:r>
            <a:r>
              <a:rPr lang="ru-RU" altLang="ru-RU" sz="2000" dirty="0" smtClean="0"/>
              <a:t> — непреодолимая патологическая сонливость. Примеры: нарколепсия, летаргический сон.</a:t>
            </a:r>
          </a:p>
          <a:p>
            <a:r>
              <a:rPr lang="ru-RU" altLang="ru-RU" sz="2000" dirty="0" err="1" smtClean="0"/>
              <a:t>Парасомнии</a:t>
            </a:r>
            <a:r>
              <a:rPr lang="ru-RU" altLang="ru-RU" sz="2000" dirty="0" smtClean="0"/>
              <a:t>. </a:t>
            </a:r>
            <a:r>
              <a:rPr lang="ru-RU" altLang="ru-RU" sz="2000" dirty="0"/>
              <a:t/>
            </a:r>
            <a:br>
              <a:rPr lang="ru-RU" altLang="ru-RU" sz="2000" dirty="0"/>
            </a:br>
            <a:r>
              <a:rPr lang="ru-RU" altLang="ru-RU" sz="2000" dirty="0" smtClean="0"/>
              <a:t>Примеры: сомнамбулизм (снохождение/лунатизм), скрежетание зубами, ночные кошмары, храп, </a:t>
            </a:r>
            <a:r>
              <a:rPr lang="ru-RU" altLang="ru-RU" sz="2000" dirty="0" err="1" smtClean="0"/>
              <a:t>энурез</a:t>
            </a:r>
            <a:r>
              <a:rPr lang="ru-RU" altLang="ru-RU" sz="2000" dirty="0" smtClean="0"/>
              <a:t> и т. д.</a:t>
            </a:r>
          </a:p>
          <a:p>
            <a:r>
              <a:rPr lang="ru-RU" altLang="ru-RU" sz="2000" dirty="0" smtClean="0"/>
              <a:t>Сонный паралич — состояние, когда паралич мышц наступает до засыпания или после пробуждения.</a:t>
            </a:r>
          </a:p>
          <a:p>
            <a:endParaRPr lang="ru-RU" altLang="ru-RU"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4294967295"/>
          </p:nvPr>
        </p:nvSpPr>
        <p:spPr>
          <a:xfrm>
            <a:off x="388081" y="1772816"/>
            <a:ext cx="8280920" cy="4608537"/>
          </a:xfrm>
        </p:spPr>
        <p:txBody>
          <a:bodyPr/>
          <a:lstStyle/>
          <a:p>
            <a:pPr marL="0" indent="0" algn="just" eaLnBrk="1" hangingPunct="1">
              <a:lnSpc>
                <a:spcPct val="90000"/>
              </a:lnSpc>
              <a:buNone/>
            </a:pPr>
            <a:r>
              <a:rPr lang="ru-RU" altLang="ru-RU" sz="2400" b="1" dirty="0" smtClean="0">
                <a:cs typeface="Times New Roman" pitchFamily="18" charset="0"/>
              </a:rPr>
              <a:t>Биологические ритмы или биоритмы  </a:t>
            </a:r>
            <a:r>
              <a:rPr lang="ru-RU" altLang="ru-RU" sz="2400" dirty="0" smtClean="0">
                <a:cs typeface="Times New Roman" pitchFamily="18" charset="0"/>
              </a:rPr>
              <a:t>– это  регулярные изменения характера и интенсивности биологических процессов</a:t>
            </a:r>
            <a:r>
              <a:rPr lang="ru-RU" altLang="ru-RU" sz="2400" dirty="0" smtClean="0"/>
              <a:t>. </a:t>
            </a:r>
          </a:p>
          <a:p>
            <a:pPr marL="0" indent="0" algn="just" eaLnBrk="1" hangingPunct="1">
              <a:lnSpc>
                <a:spcPct val="90000"/>
              </a:lnSpc>
              <a:buNone/>
            </a:pPr>
            <a:endParaRPr lang="ru-RU" altLang="ru-RU" sz="2400" dirty="0"/>
          </a:p>
          <a:p>
            <a:pPr marL="0" indent="0" algn="just" eaLnBrk="1" hangingPunct="1">
              <a:lnSpc>
                <a:spcPct val="90000"/>
              </a:lnSpc>
              <a:buNone/>
            </a:pPr>
            <a:r>
              <a:rPr lang="ru-RU" altLang="ru-RU" sz="2400" b="1" dirty="0"/>
              <a:t>Хронобиология</a:t>
            </a:r>
            <a:r>
              <a:rPr lang="ru-RU" altLang="ru-RU" sz="2400" dirty="0"/>
              <a:t> (от др.-греч. </a:t>
            </a:r>
            <a:r>
              <a:rPr lang="ru-RU" altLang="ru-RU" sz="2400" dirty="0" err="1"/>
              <a:t>χρόνος</a:t>
            </a:r>
            <a:r>
              <a:rPr lang="ru-RU" altLang="ru-RU" sz="2400" dirty="0"/>
              <a:t> — «время») — область науки, которая исследует периодические (циклические) феномены, протекающие у живых организмов во времени, и их адаптацию к солнечным и лунным </a:t>
            </a:r>
            <a:r>
              <a:rPr lang="ru-RU" altLang="ru-RU" sz="2400" dirty="0" smtClean="0"/>
              <a:t>ритмам. </a:t>
            </a:r>
          </a:p>
        </p:txBody>
      </p:sp>
      <p:sp>
        <p:nvSpPr>
          <p:cNvPr id="5" name="Заголовок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dirty="0" smtClean="0">
                <a:solidFill>
                  <a:srgbClr val="002060"/>
                </a:solidFill>
              </a:rPr>
              <a:t>Биоритмы и хронобиология </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1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solidFill>
                  <a:srgbClr val="002060"/>
                </a:solidFill>
              </a:rPr>
              <a:t>Нарколепсия</a:t>
            </a:r>
            <a:endParaRPr lang="ru-RU" dirty="0">
              <a:solidFill>
                <a:srgbClr val="002060"/>
              </a:solidFill>
            </a:endParaRPr>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3"/>
            <a:ext cx="4134135"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613128" y="1124744"/>
            <a:ext cx="4320480" cy="4278094"/>
          </a:xfrm>
          <a:prstGeom prst="rect">
            <a:avLst/>
          </a:prstGeom>
        </p:spPr>
        <p:txBody>
          <a:bodyPr wrap="square">
            <a:spAutoFit/>
          </a:bodyPr>
          <a:lstStyle/>
          <a:p>
            <a:r>
              <a:rPr lang="ru-RU" sz="1600" dirty="0" smtClean="0">
                <a:latin typeface="+mn-lt"/>
                <a:cs typeface="Arial" panose="020B0604020202020204" pitchFamily="34" charset="0"/>
              </a:rPr>
              <a:t>Нарколепсия </a:t>
            </a:r>
            <a:r>
              <a:rPr lang="ru-RU" sz="1600" dirty="0">
                <a:latin typeface="+mn-lt"/>
                <a:cs typeface="Arial" panose="020B0604020202020204" pitchFamily="34" charset="0"/>
              </a:rPr>
              <a:t>— крайне </a:t>
            </a:r>
            <a:r>
              <a:rPr lang="ru-RU" sz="1600" dirty="0" smtClean="0">
                <a:latin typeface="+mn-lt"/>
                <a:cs typeface="Arial" panose="020B0604020202020204" pitchFamily="34" charset="0"/>
              </a:rPr>
              <a:t>тяжелое неизлечимое неврологическое заболевание, впервые описанное французским врачом Эдуардом </a:t>
            </a:r>
            <a:r>
              <a:rPr lang="ru-RU" sz="1600" dirty="0" err="1" smtClean="0">
                <a:latin typeface="+mn-lt"/>
                <a:cs typeface="Arial" panose="020B0604020202020204" pitchFamily="34" charset="0"/>
              </a:rPr>
              <a:t>Желино</a:t>
            </a:r>
            <a:r>
              <a:rPr lang="ru-RU" sz="1600" dirty="0" smtClean="0">
                <a:latin typeface="+mn-lt"/>
                <a:cs typeface="Arial" panose="020B0604020202020204" pitchFamily="34" charset="0"/>
              </a:rPr>
              <a:t> в 1880 г. При </a:t>
            </a:r>
            <a:r>
              <a:rPr lang="ru-RU" sz="1600" dirty="0">
                <a:latin typeface="+mn-lt"/>
                <a:cs typeface="Arial" panose="020B0604020202020204" pitchFamily="34" charset="0"/>
              </a:rPr>
              <a:t>нарколепсии </a:t>
            </a:r>
            <a:r>
              <a:rPr lang="ru-RU" sz="1600" dirty="0" smtClean="0">
                <a:latin typeface="+mn-lt"/>
                <a:cs typeface="Arial" panose="020B0604020202020204" pitchFamily="34" charset="0"/>
              </a:rPr>
              <a:t>отмечаются</a:t>
            </a:r>
          </a:p>
          <a:p>
            <a:r>
              <a:rPr lang="ru-RU" sz="1600" dirty="0" smtClean="0">
                <a:latin typeface="+mn-lt"/>
                <a:cs typeface="Arial" panose="020B0604020202020204" pitchFamily="34" charset="0"/>
              </a:rPr>
              <a:t>внезапные приступы </a:t>
            </a:r>
            <a:r>
              <a:rPr lang="ru-RU" sz="1600" dirty="0" err="1" smtClean="0">
                <a:latin typeface="+mn-lt"/>
                <a:cs typeface="Arial" panose="020B0604020202020204" pitchFamily="34" charset="0"/>
              </a:rPr>
              <a:t>катаплексии</a:t>
            </a:r>
            <a:r>
              <a:rPr lang="ru-RU" sz="1600" dirty="0" smtClean="0">
                <a:latin typeface="+mn-lt"/>
                <a:cs typeface="Arial" panose="020B0604020202020204" pitchFamily="34" charset="0"/>
              </a:rPr>
              <a:t> — полного расслабления скелетных мышц, когда человек не может ни пошевелиться, ни заговорить, хотя способность к непроизвольному дыханию сохраняется. Такой приступ продолжается обычно несколько минут и провоцируется сильными эмоциональными раздражителями — возбуждением, смущением, страхом,</a:t>
            </a:r>
          </a:p>
          <a:p>
            <a:r>
              <a:rPr lang="ru-RU" sz="1600" dirty="0" smtClean="0">
                <a:latin typeface="+mn-lt"/>
                <a:cs typeface="Arial" panose="020B0604020202020204" pitchFamily="34" charset="0"/>
              </a:rPr>
              <a:t>гневом</a:t>
            </a:r>
            <a:r>
              <a:rPr lang="ru-RU" sz="1600" dirty="0">
                <a:latin typeface="+mn-lt"/>
                <a:cs typeface="Arial" panose="020B0604020202020204" pitchFamily="34" charset="0"/>
              </a:rPr>
              <a:t>, </a:t>
            </a:r>
            <a:r>
              <a:rPr lang="ru-RU" sz="1600" dirty="0" smtClean="0">
                <a:latin typeface="+mn-lt"/>
                <a:cs typeface="Arial" panose="020B0604020202020204" pitchFamily="34" charset="0"/>
              </a:rPr>
              <a:t>физ. нагрузками, особенно </a:t>
            </a:r>
            <a:r>
              <a:rPr lang="ru-RU" sz="1600" dirty="0">
                <a:latin typeface="+mn-lt"/>
                <a:cs typeface="Arial" panose="020B0604020202020204" pitchFamily="34" charset="0"/>
              </a:rPr>
              <a:t>часто — </a:t>
            </a:r>
            <a:r>
              <a:rPr lang="ru-RU" sz="1600" dirty="0" smtClean="0">
                <a:latin typeface="+mn-lt"/>
                <a:cs typeface="Arial" panose="020B0604020202020204" pitchFamily="34" charset="0"/>
              </a:rPr>
              <a:t>хохотом. При этом одни больные сохраняют </a:t>
            </a:r>
            <a:r>
              <a:rPr lang="ru-RU" sz="1600" dirty="0">
                <a:latin typeface="+mn-lt"/>
                <a:cs typeface="Arial" panose="020B0604020202020204" pitchFamily="34" charset="0"/>
              </a:rPr>
              <a:t>полный контакт с </a:t>
            </a:r>
            <a:r>
              <a:rPr lang="ru-RU" sz="1600" dirty="0" smtClean="0">
                <a:latin typeface="+mn-lt"/>
                <a:cs typeface="Arial" panose="020B0604020202020204" pitchFamily="34" charset="0"/>
              </a:rPr>
              <a:t>окружающей средой; </a:t>
            </a:r>
            <a:r>
              <a:rPr lang="ru-RU" sz="1600" dirty="0">
                <a:latin typeface="+mn-lt"/>
                <a:cs typeface="Arial" panose="020B0604020202020204" pitchFamily="34" charset="0"/>
              </a:rPr>
              <a:t>у других происходит «отключение» от внешнего </a:t>
            </a:r>
            <a:r>
              <a:rPr lang="ru-RU" sz="1600" dirty="0" smtClean="0">
                <a:latin typeface="+mn-lt"/>
                <a:cs typeface="Arial" panose="020B0604020202020204" pitchFamily="34" charset="0"/>
              </a:rPr>
              <a:t>мира.</a:t>
            </a:r>
            <a:endParaRPr lang="ru-RU" sz="1600" dirty="0">
              <a:latin typeface="+mn-lt"/>
              <a:cs typeface="Arial" panose="020B0604020202020204" pitchFamily="34" charset="0"/>
            </a:endParaRPr>
          </a:p>
        </p:txBody>
      </p:sp>
    </p:spTree>
    <p:extLst>
      <p:ext uri="{BB962C8B-B14F-4D97-AF65-F5344CB8AC3E}">
        <p14:creationId xmlns:p14="http://schemas.microsoft.com/office/powerpoint/2010/main" val="4140625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478" y="1052736"/>
            <a:ext cx="778531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5"/>
          <p:cNvSpPr>
            <a:spLocks noGrp="1"/>
          </p:cNvSpPr>
          <p:nvPr>
            <p:ph type="title"/>
          </p:nvPr>
        </p:nvSpPr>
        <p:spPr>
          <a:xfrm>
            <a:off x="1115616" y="34636"/>
            <a:ext cx="7000875" cy="857250"/>
          </a:xfrm>
        </p:spPr>
        <p:txBody>
          <a:bodyPr rtlCol="0">
            <a:normAutofit/>
          </a:bodyPr>
          <a:lstStyle/>
          <a:p>
            <a:pPr eaLnBrk="1" fontAlgn="auto" hangingPunct="1">
              <a:spcAft>
                <a:spcPts val="0"/>
              </a:spcAft>
              <a:defRPr/>
            </a:pPr>
            <a:r>
              <a:rPr lang="ru-RU" dirty="0" smtClean="0">
                <a:solidFill>
                  <a:schemeClr val="tx2">
                    <a:satMod val="130000"/>
                  </a:schemeClr>
                </a:solidFill>
              </a:rPr>
              <a:t>     </a:t>
            </a:r>
            <a:r>
              <a:rPr lang="ru-RU" sz="4000" dirty="0" smtClean="0">
                <a:solidFill>
                  <a:srgbClr val="002060"/>
                </a:solidFill>
              </a:rPr>
              <a:t>Правила хорошего сна</a:t>
            </a:r>
            <a:endParaRPr lang="ru-RU" sz="4000" dirty="0">
              <a:solidFill>
                <a:srgbClr val="002060"/>
              </a:solidFill>
            </a:endParaRPr>
          </a:p>
        </p:txBody>
      </p:sp>
    </p:spTree>
    <p:extLst>
      <p:ext uri="{BB962C8B-B14F-4D97-AF65-F5344CB8AC3E}">
        <p14:creationId xmlns:p14="http://schemas.microsoft.com/office/powerpoint/2010/main" val="1744969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229600" cy="4968552"/>
          </a:xfrm>
        </p:spPr>
        <p:txBody>
          <a:bodyPr/>
          <a:lstStyle/>
          <a:p>
            <a:pPr marL="0" indent="0">
              <a:buNone/>
            </a:pPr>
            <a:r>
              <a:rPr lang="ru-RU" sz="2000" dirty="0" smtClean="0"/>
              <a:t>«Ни </a:t>
            </a:r>
            <a:r>
              <a:rPr lang="ru-RU" sz="2000" dirty="0"/>
              <a:t>Зигфрид, ни я бессонницей особенно не страдали. Но на тот редкий случай, когда сон никак не приходил, мы обзавелись каждый своей книгой. Моей были «Братья Карамазовы», великий роман, но усыплявший меня именами действующих лиц. Не успевал я открыть его, как эти имена начинали меня убаюкивать. «Алексей Федорович Карамазов был третьим сыном Федора Павловича Карамазова». А к тому времени, когда я добирался до Григория Васильевича Кутузова, Ефима Петровича Поленова и прочих, сон уже уносил меня на легких крыльях.</a:t>
            </a:r>
          </a:p>
          <a:p>
            <a:pPr marL="0" indent="0">
              <a:buNone/>
            </a:pPr>
            <a:r>
              <a:rPr lang="ru-RU" sz="2000" dirty="0" smtClean="0"/>
              <a:t>Зигфрид </a:t>
            </a:r>
            <a:r>
              <a:rPr lang="ru-RU" sz="2000" dirty="0"/>
              <a:t>держал у себя на тумбочке монографию по физиологии глаза. Один абзац неизменно погружал его в дремоту. Как-то он показал его мне: «Первая ресничная мышца соединена с ресничным телом и, сокращаясь, тянет ресничное тело вперед, тем самым вызывая ослабление связки хрусталика, тогда как вторая ресничная мышца, представляющая собой кольцевую мышцу, вросшую в ресничное тело, сокращаясь, приближает ресничное тело к хрусталику». Дальше этого ему пробраться не удавалось</a:t>
            </a:r>
            <a:r>
              <a:rPr lang="ru-RU" sz="2000" dirty="0" smtClean="0"/>
              <a:t>.»</a:t>
            </a:r>
            <a:r>
              <a:rPr lang="ru-RU" sz="2000" dirty="0"/>
              <a:t/>
            </a:r>
            <a:br>
              <a:rPr lang="ru-RU" sz="2000" dirty="0"/>
            </a:br>
            <a:r>
              <a:rPr lang="ru-RU" sz="1800" dirty="0" smtClean="0"/>
              <a:t/>
            </a:r>
            <a:br>
              <a:rPr lang="ru-RU" sz="1800" dirty="0" smtClean="0"/>
            </a:br>
            <a:r>
              <a:rPr lang="ru-RU" sz="1800" dirty="0" smtClean="0"/>
              <a:t>Джеймс </a:t>
            </a:r>
            <a:r>
              <a:rPr lang="ru-RU" sz="1800" dirty="0" err="1"/>
              <a:t>Хэрриот</a:t>
            </a:r>
            <a:r>
              <a:rPr lang="ru-RU" sz="1800" dirty="0"/>
              <a:t> «Из воспоминаний сельского ветеринара» </a:t>
            </a:r>
          </a:p>
        </p:txBody>
      </p:sp>
    </p:spTree>
    <p:extLst>
      <p:ext uri="{BB962C8B-B14F-4D97-AF65-F5344CB8AC3E}">
        <p14:creationId xmlns:p14="http://schemas.microsoft.com/office/powerpoint/2010/main" val="407917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7128105"/>
          </a:xfrm>
        </p:spPr>
        <p:txBody>
          <a:bodyPr>
            <a:spAutoFit/>
          </a:bodyPr>
          <a:lstStyle/>
          <a:p>
            <a:r>
              <a:rPr lang="ru-RU" sz="1800" dirty="0"/>
              <a:t>Придерживайтесь регулярного </a:t>
            </a:r>
            <a:r>
              <a:rPr lang="ru-RU" sz="1800" dirty="0" smtClean="0"/>
              <a:t>режима подъема и отхода ко сну</a:t>
            </a:r>
          </a:p>
          <a:p>
            <a:r>
              <a:rPr lang="ru-RU" sz="1800" dirty="0">
                <a:cs typeface="Arial" pitchFamily="34" charset="0"/>
              </a:rPr>
              <a:t>Старайтесь ложиться в постель только при появлении сонливости</a:t>
            </a:r>
            <a:r>
              <a:rPr lang="ru-RU" sz="1800" dirty="0" smtClean="0">
                <a:cs typeface="Arial" pitchFamily="34" charset="0"/>
              </a:rPr>
              <a:t>.</a:t>
            </a:r>
          </a:p>
          <a:p>
            <a:r>
              <a:rPr lang="ru-RU" sz="1800" dirty="0">
                <a:cs typeface="Arial" pitchFamily="34" charset="0"/>
              </a:rPr>
              <a:t>Если Вы не можете заснуть в течение 20 минут, покиньте спальню и займитесь каким-либо спокойным делом в другом месте. Не позволяйте себе заснуть вне спальни. Возвращайтесь в постель только тогда, когда появится сонливость. </a:t>
            </a:r>
            <a:endParaRPr lang="ru-RU" sz="1800" dirty="0" smtClean="0">
              <a:cs typeface="Arial" pitchFamily="34" charset="0"/>
            </a:endParaRPr>
          </a:p>
          <a:p>
            <a:r>
              <a:rPr lang="ru-RU" sz="1800" dirty="0" smtClean="0">
                <a:cs typeface="Arial" pitchFamily="34" charset="0"/>
              </a:rPr>
              <a:t>Установите</a:t>
            </a:r>
            <a:r>
              <a:rPr lang="ru-RU" sz="1800" dirty="0">
                <a:cs typeface="Arial" pitchFamily="34" charset="0"/>
              </a:rPr>
              <a:t> расслабляющий ритуал, предшествующий сну, например, теплая ванна,  </a:t>
            </a:r>
            <a:r>
              <a:rPr lang="ru-RU" sz="1800" dirty="0" smtClean="0">
                <a:cs typeface="Arial" pitchFamily="34" charset="0"/>
              </a:rPr>
              <a:t>десять </a:t>
            </a:r>
            <a:r>
              <a:rPr lang="ru-RU" sz="1800" dirty="0">
                <a:cs typeface="Arial" pitchFamily="34" charset="0"/>
              </a:rPr>
              <a:t>минут </a:t>
            </a:r>
            <a:r>
              <a:rPr lang="ru-RU" sz="1800" dirty="0" smtClean="0">
                <a:cs typeface="Arial" pitchFamily="34" charset="0"/>
              </a:rPr>
              <a:t>чтения, и т.д.</a:t>
            </a:r>
          </a:p>
          <a:p>
            <a:r>
              <a:rPr lang="ru-RU" sz="1800" dirty="0">
                <a:cs typeface="Arial" pitchFamily="34" charset="0"/>
              </a:rPr>
              <a:t>Поддерживайте регулярную физическую активность. Выполняйте интенсивные физические нагрузки в более ранние часы, по крайней мере, за шесть часов до сна, а легкие упражнения — по крайней мере, за четыре часа до сна.</a:t>
            </a:r>
          </a:p>
          <a:p>
            <a:r>
              <a:rPr lang="ru-RU" sz="1800" dirty="0" smtClean="0">
                <a:cs typeface="Arial" pitchFamily="34" charset="0"/>
              </a:rPr>
              <a:t>Бывайте на свежем воздухе. Принимайте солнечные ванны. </a:t>
            </a:r>
          </a:p>
          <a:p>
            <a:r>
              <a:rPr lang="ru-RU" sz="1800" dirty="0">
                <a:cs typeface="Arial" pitchFamily="34" charset="0"/>
              </a:rPr>
              <a:t>Избегайте приема кофеина за шесть часов до сна.</a:t>
            </a:r>
          </a:p>
          <a:p>
            <a:r>
              <a:rPr lang="ru-RU" sz="1800" dirty="0" smtClean="0">
                <a:cs typeface="Arial" pitchFamily="34" charset="0"/>
              </a:rPr>
              <a:t>Не ешьте слишком много перед сном</a:t>
            </a:r>
          </a:p>
          <a:p>
            <a:r>
              <a:rPr lang="ru-RU" sz="1800" dirty="0" smtClean="0">
                <a:cs typeface="Arial" pitchFamily="34" charset="0"/>
              </a:rPr>
              <a:t>Используйте удобный, не слишком мягкий матрас и подушку</a:t>
            </a:r>
          </a:p>
          <a:p>
            <a:r>
              <a:rPr lang="ru-RU" sz="1800" dirty="0" smtClean="0">
                <a:cs typeface="Arial" pitchFamily="34" charset="0"/>
              </a:rPr>
              <a:t>Оптимальная температура в спальне – 18-19°С</a:t>
            </a:r>
          </a:p>
          <a:p>
            <a:r>
              <a:rPr lang="ru-RU" sz="1800" dirty="0" smtClean="0">
                <a:cs typeface="Arial" pitchFamily="34" charset="0"/>
              </a:rPr>
              <a:t>Избегайте слишком ярких цветов в спальне</a:t>
            </a:r>
          </a:p>
          <a:p>
            <a:r>
              <a:rPr lang="ru-RU" sz="1800" dirty="0" smtClean="0">
                <a:cs typeface="Arial" pitchFamily="34" charset="0"/>
              </a:rPr>
              <a:t>Используйте плотные шторы</a:t>
            </a:r>
            <a:r>
              <a:rPr lang="ru-RU" sz="1800" dirty="0" smtClean="0">
                <a:solidFill>
                  <a:schemeClr val="accent1">
                    <a:lumMod val="50000"/>
                  </a:schemeClr>
                </a:solidFill>
                <a:cs typeface="Arial" pitchFamily="34" charset="0"/>
              </a:rPr>
              <a:t/>
            </a:r>
            <a:br>
              <a:rPr lang="ru-RU" sz="1800" dirty="0" smtClean="0">
                <a:solidFill>
                  <a:schemeClr val="accent1">
                    <a:lumMod val="50000"/>
                  </a:schemeClr>
                </a:solidFill>
                <a:cs typeface="Arial" pitchFamily="34" charset="0"/>
              </a:rPr>
            </a:br>
            <a:r>
              <a:rPr lang="ru-RU" sz="1800" dirty="0" smtClean="0">
                <a:solidFill>
                  <a:schemeClr val="accent1">
                    <a:lumMod val="50000"/>
                  </a:schemeClr>
                </a:solidFill>
                <a:cs typeface="Arial" pitchFamily="34" charset="0"/>
              </a:rPr>
              <a:t/>
            </a:r>
            <a:br>
              <a:rPr lang="ru-RU" sz="1800" dirty="0" smtClean="0">
                <a:solidFill>
                  <a:schemeClr val="accent1">
                    <a:lumMod val="50000"/>
                  </a:schemeClr>
                </a:solidFill>
                <a:cs typeface="Arial" pitchFamily="34" charset="0"/>
              </a:rPr>
            </a:br>
            <a:r>
              <a:rPr lang="ru-RU" sz="1800" dirty="0" smtClean="0"/>
              <a:t/>
            </a:r>
            <a:br>
              <a:rPr lang="ru-RU" sz="1800" dirty="0" smtClean="0"/>
            </a:br>
            <a:endParaRPr lang="ru-RU" sz="1800" dirty="0" smtClean="0"/>
          </a:p>
          <a:p>
            <a:endParaRPr lang="ru-RU" sz="1800" dirty="0"/>
          </a:p>
        </p:txBody>
      </p:sp>
    </p:spTree>
    <p:extLst>
      <p:ext uri="{BB962C8B-B14F-4D97-AF65-F5344CB8AC3E}">
        <p14:creationId xmlns:p14="http://schemas.microsoft.com/office/powerpoint/2010/main" val="1405728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67544" y="548680"/>
            <a:ext cx="8229600" cy="3024336"/>
          </a:xfrm>
        </p:spPr>
        <p:txBody>
          <a:bodyPr>
            <a:noAutofit/>
          </a:bodyPr>
          <a:lstStyle/>
          <a:p>
            <a:r>
              <a:rPr lang="ru-RU" sz="1800" dirty="0" smtClean="0">
                <a:cs typeface="Arial" pitchFamily="34" charset="0"/>
              </a:rPr>
              <a:t>Проветрить комнату перед сном (или спать с открытой форточкой)</a:t>
            </a:r>
          </a:p>
          <a:p>
            <a:r>
              <a:rPr lang="ru-RU" sz="1800" dirty="0" smtClean="0">
                <a:cs typeface="Arial" pitchFamily="34" charset="0"/>
              </a:rPr>
              <a:t>Хорошему </a:t>
            </a:r>
            <a:r>
              <a:rPr lang="ru-RU" sz="1800" dirty="0">
                <a:cs typeface="Arial" pitchFamily="34" charset="0"/>
              </a:rPr>
              <a:t>сну способствуют эфирные масла ромашки, чайного дерева, мандариновых листьев и </a:t>
            </a:r>
            <a:r>
              <a:rPr lang="ru-RU" sz="1800" dirty="0" smtClean="0">
                <a:cs typeface="Arial" pitchFamily="34" charset="0"/>
              </a:rPr>
              <a:t>календулы</a:t>
            </a:r>
          </a:p>
          <a:p>
            <a:r>
              <a:rPr lang="ru-RU" sz="1800" dirty="0" smtClean="0">
                <a:cs typeface="Arial" pitchFamily="34" charset="0"/>
              </a:rPr>
              <a:t>Примите перед сном теплую ванну</a:t>
            </a:r>
          </a:p>
          <a:p>
            <a:r>
              <a:rPr lang="ru-RU" sz="1800" dirty="0" smtClean="0">
                <a:cs typeface="Arial" pitchFamily="34" charset="0"/>
              </a:rPr>
              <a:t>Музыка для сна (звуки природы, специальная «снотворная» музыка) и т.д.</a:t>
            </a:r>
          </a:p>
          <a:p>
            <a:r>
              <a:rPr lang="ru-RU" sz="1800" dirty="0" smtClean="0">
                <a:cs typeface="Arial" pitchFamily="34" charset="0"/>
              </a:rPr>
              <a:t>Спокойные </a:t>
            </a:r>
            <a:r>
              <a:rPr lang="ru-RU" sz="1800" dirty="0" smtClean="0">
                <a:cs typeface="Arial" pitchFamily="34" charset="0"/>
                <a:sym typeface="Wingdings" panose="05000000000000000000" pitchFamily="2" charset="2"/>
              </a:rPr>
              <a:t> а</a:t>
            </a:r>
            <a:r>
              <a:rPr lang="ru-RU" sz="1800" dirty="0" smtClean="0">
                <a:cs typeface="Arial" pitchFamily="34" charset="0"/>
              </a:rPr>
              <a:t>удиокниги перед сном</a:t>
            </a:r>
          </a:p>
          <a:p>
            <a:r>
              <a:rPr lang="ru-RU" sz="1800" dirty="0" smtClean="0">
                <a:cs typeface="Arial" pitchFamily="34" charset="0"/>
              </a:rPr>
              <a:t>Минимум за час до сна выключите компьютер и т.д.</a:t>
            </a:r>
          </a:p>
          <a:p>
            <a:r>
              <a:rPr lang="ru-RU" sz="1800" dirty="0" smtClean="0">
                <a:cs typeface="Arial" pitchFamily="34" charset="0"/>
              </a:rPr>
              <a:t>Неяркий , желтый свет больше способствует сну.</a:t>
            </a:r>
          </a:p>
          <a:p>
            <a:r>
              <a:rPr lang="ru-RU" sz="1800" dirty="0" smtClean="0">
                <a:cs typeface="Arial" pitchFamily="34" charset="0"/>
              </a:rPr>
              <a:t>Медитация</a:t>
            </a:r>
          </a:p>
          <a:p>
            <a:r>
              <a:rPr lang="ru-RU" sz="1800" dirty="0" smtClean="0">
                <a:cs typeface="Arial" pitchFamily="34" charset="0"/>
              </a:rPr>
              <a:t>Аутотренинг</a:t>
            </a:r>
            <a:r>
              <a:rPr lang="en-US" sz="1800" dirty="0" smtClean="0">
                <a:cs typeface="Arial" pitchFamily="34" charset="0"/>
              </a:rPr>
              <a:t>,</a:t>
            </a:r>
            <a:r>
              <a:rPr lang="ru-RU" sz="1800" dirty="0" smtClean="0">
                <a:cs typeface="Arial" pitchFamily="34" charset="0"/>
              </a:rPr>
              <a:t> </a:t>
            </a:r>
            <a:r>
              <a:rPr lang="en-US" sz="1800" dirty="0" smtClean="0">
                <a:cs typeface="Arial" pitchFamily="34" charset="0"/>
              </a:rPr>
              <a:t>c</a:t>
            </a:r>
            <a:r>
              <a:rPr lang="ru-RU" sz="1800" dirty="0" err="1" smtClean="0">
                <a:cs typeface="Arial" pitchFamily="34" charset="0"/>
              </a:rPr>
              <a:t>амогипноз</a:t>
            </a:r>
            <a:r>
              <a:rPr lang="ru-RU" sz="1800" dirty="0" smtClean="0">
                <a:solidFill>
                  <a:schemeClr val="accent1">
                    <a:lumMod val="50000"/>
                  </a:schemeClr>
                </a:solidFill>
                <a:cs typeface="Arial" pitchFamily="34" charset="0"/>
              </a:rPr>
              <a:t/>
            </a:r>
            <a:br>
              <a:rPr lang="ru-RU" sz="1800" dirty="0" smtClean="0">
                <a:solidFill>
                  <a:schemeClr val="accent1">
                    <a:lumMod val="50000"/>
                  </a:schemeClr>
                </a:solidFill>
                <a:cs typeface="Arial" pitchFamily="34" charset="0"/>
              </a:rPr>
            </a:br>
            <a:r>
              <a:rPr lang="ru-RU" sz="1800" dirty="0" smtClean="0">
                <a:solidFill>
                  <a:schemeClr val="accent1">
                    <a:lumMod val="50000"/>
                  </a:schemeClr>
                </a:solidFill>
                <a:cs typeface="Arial" pitchFamily="34" charset="0"/>
              </a:rPr>
              <a:t/>
            </a:r>
            <a:br>
              <a:rPr lang="ru-RU" sz="1800" dirty="0" smtClean="0">
                <a:solidFill>
                  <a:schemeClr val="accent1">
                    <a:lumMod val="50000"/>
                  </a:schemeClr>
                </a:solidFill>
                <a:cs typeface="Arial" pitchFamily="34" charset="0"/>
              </a:rPr>
            </a:br>
            <a:endParaRPr lang="ru-RU" sz="1800" dirty="0" smtClean="0">
              <a:solidFill>
                <a:schemeClr val="accent1">
                  <a:lumMod val="50000"/>
                </a:schemeClr>
              </a:solidFill>
              <a:cs typeface="Arial" pitchFamily="34" charset="0"/>
            </a:endParaRPr>
          </a:p>
          <a:p>
            <a:pPr marL="0" indent="0">
              <a:buNone/>
            </a:pPr>
            <a:r>
              <a:rPr lang="ru-RU" sz="1800" dirty="0" smtClean="0">
                <a:solidFill>
                  <a:schemeClr val="accent1">
                    <a:lumMod val="50000"/>
                  </a:schemeClr>
                </a:solidFill>
                <a:cs typeface="Arial" pitchFamily="34" charset="0"/>
              </a:rPr>
              <a:t>Полезные ссылки:</a:t>
            </a:r>
            <a:br>
              <a:rPr lang="ru-RU" sz="1800" dirty="0" smtClean="0">
                <a:solidFill>
                  <a:schemeClr val="accent1">
                    <a:lumMod val="50000"/>
                  </a:schemeClr>
                </a:solidFill>
                <a:cs typeface="Arial" pitchFamily="34" charset="0"/>
              </a:rPr>
            </a:br>
            <a:r>
              <a:rPr lang="en-US" sz="1800" dirty="0">
                <a:solidFill>
                  <a:schemeClr val="accent1">
                    <a:lumMod val="50000"/>
                  </a:schemeClr>
                </a:solidFill>
                <a:cs typeface="Arial" pitchFamily="34" charset="0"/>
                <a:hlinkClick r:id="rId2"/>
              </a:rPr>
              <a:t>https://</a:t>
            </a:r>
            <a:r>
              <a:rPr lang="en-US" sz="1800" dirty="0" smtClean="0">
                <a:solidFill>
                  <a:schemeClr val="accent1">
                    <a:lumMod val="50000"/>
                  </a:schemeClr>
                </a:solidFill>
                <a:cs typeface="Arial" pitchFamily="34" charset="0"/>
                <a:hlinkClick r:id="rId2"/>
              </a:rPr>
              <a:t>www.youtube.com/watch?v=biLcLZJ3AVM</a:t>
            </a:r>
            <a:endParaRPr lang="ru-RU" sz="1800" dirty="0" smtClean="0">
              <a:solidFill>
                <a:schemeClr val="accent1">
                  <a:lumMod val="50000"/>
                </a:schemeClr>
              </a:solidFill>
              <a:cs typeface="Arial" pitchFamily="34" charset="0"/>
            </a:endParaRPr>
          </a:p>
          <a:p>
            <a:pPr marL="0" indent="0">
              <a:buNone/>
            </a:pPr>
            <a:r>
              <a:rPr lang="en-US" sz="1800" dirty="0" smtClean="0">
                <a:hlinkClick r:id="rId3"/>
              </a:rPr>
              <a:t>https</a:t>
            </a:r>
            <a:r>
              <a:rPr lang="en-US" sz="1800" dirty="0">
                <a:hlinkClick r:id="rId3"/>
              </a:rPr>
              <a:t>://</a:t>
            </a:r>
            <a:r>
              <a:rPr lang="en-US" sz="1800" dirty="0" smtClean="0">
                <a:hlinkClick r:id="rId3"/>
              </a:rPr>
              <a:t>www.youtube.com/watch?v=IG-iVjLl9MA</a:t>
            </a:r>
            <a:endParaRPr lang="ru-RU" sz="1800" dirty="0" smtClean="0"/>
          </a:p>
          <a:p>
            <a:pPr marL="0" indent="0">
              <a:buNone/>
            </a:pPr>
            <a:r>
              <a:rPr lang="en-US" sz="1800" dirty="0">
                <a:hlinkClick r:id="rId4"/>
              </a:rPr>
              <a:t>https://</a:t>
            </a:r>
            <a:r>
              <a:rPr lang="en-US" sz="1800" dirty="0" smtClean="0">
                <a:hlinkClick r:id="rId4"/>
              </a:rPr>
              <a:t>www.aum.news/video-materialy/620-flejta-shamana-dlya-osoznannykh-snovidenij</a:t>
            </a:r>
            <a:endParaRPr lang="ru-RU" sz="1800" dirty="0" smtClean="0"/>
          </a:p>
          <a:p>
            <a:pPr marL="0" indent="0">
              <a:buNone/>
            </a:pPr>
            <a:r>
              <a:rPr lang="en-US" sz="1800" dirty="0">
                <a:hlinkClick r:id="rId5"/>
              </a:rPr>
              <a:t>https://</a:t>
            </a:r>
            <a:r>
              <a:rPr lang="en-US" sz="1800" dirty="0" smtClean="0">
                <a:hlinkClick r:id="rId5"/>
              </a:rPr>
              <a:t>www.youtube.com/watch?v=xQ6xgDI7Whc&amp;t=29s</a:t>
            </a:r>
            <a:endParaRPr lang="en-US" sz="1800" dirty="0" smtClean="0"/>
          </a:p>
          <a:p>
            <a:pPr marL="0" indent="0">
              <a:buNone/>
            </a:pPr>
            <a:endParaRPr lang="ru-RU" sz="1800" dirty="0" smtClean="0"/>
          </a:p>
          <a:p>
            <a:endParaRPr lang="ru-RU" sz="1800" dirty="0"/>
          </a:p>
        </p:txBody>
      </p:sp>
    </p:spTree>
    <p:extLst>
      <p:ext uri="{BB962C8B-B14F-4D97-AF65-F5344CB8AC3E}">
        <p14:creationId xmlns:p14="http://schemas.microsoft.com/office/powerpoint/2010/main" val="3705160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smtClean="0">
                <a:solidFill>
                  <a:srgbClr val="002060"/>
                </a:solidFill>
              </a:rPr>
              <a:t>Лечение расстройств сна</a:t>
            </a:r>
            <a:endParaRPr lang="ru-RU" dirty="0">
              <a:solidFill>
                <a:srgbClr val="002060"/>
              </a:solidFill>
            </a:endParaRPr>
          </a:p>
        </p:txBody>
      </p:sp>
      <p:sp>
        <p:nvSpPr>
          <p:cNvPr id="4" name="Прямоугольник 3"/>
          <p:cNvSpPr/>
          <p:nvPr/>
        </p:nvSpPr>
        <p:spPr>
          <a:xfrm>
            <a:off x="611560" y="1305342"/>
            <a:ext cx="7560840" cy="2031325"/>
          </a:xfrm>
          <a:prstGeom prst="rect">
            <a:avLst/>
          </a:prstGeom>
        </p:spPr>
        <p:txBody>
          <a:bodyPr wrap="square">
            <a:spAutoFit/>
          </a:bodyPr>
          <a:lstStyle/>
          <a:p>
            <a:r>
              <a:rPr lang="ru-RU" b="1" dirty="0" smtClean="0"/>
              <a:t>Фототерапия(светолечение) </a:t>
            </a:r>
            <a:r>
              <a:rPr lang="ru-RU" dirty="0"/>
              <a:t>— вид лечения, состоящий в том, что пациент подвергается воздействию солнечного света, или яркого света от искусственных источников с определёнными длинами волн, таких, как лазеры, светоизлучающие диоды, флуоресцентные </a:t>
            </a:r>
            <a:r>
              <a:rPr lang="ru-RU" dirty="0" smtClean="0"/>
              <a:t>лампы, или </a:t>
            </a:r>
            <a:r>
              <a:rPr lang="ru-RU" dirty="0"/>
              <a:t>же очень яркого света, имеющего полный спектр дневного света, в течение </a:t>
            </a:r>
            <a:r>
              <a:rPr lang="ru-RU" dirty="0" smtClean="0"/>
              <a:t>определённого времени</a:t>
            </a:r>
            <a:r>
              <a:rPr lang="ru-RU" dirty="0"/>
              <a:t>, а иногда также и в строго определённое время суток.</a:t>
            </a:r>
          </a:p>
        </p:txBody>
      </p:sp>
      <p:sp>
        <p:nvSpPr>
          <p:cNvPr id="5" name="Прямоугольник 4"/>
          <p:cNvSpPr/>
          <p:nvPr/>
        </p:nvSpPr>
        <p:spPr>
          <a:xfrm>
            <a:off x="630172" y="3429000"/>
            <a:ext cx="7818820" cy="923330"/>
          </a:xfrm>
          <a:prstGeom prst="rect">
            <a:avLst/>
          </a:prstGeom>
        </p:spPr>
        <p:txBody>
          <a:bodyPr wrap="square">
            <a:spAutoFit/>
          </a:bodyPr>
          <a:lstStyle/>
          <a:p>
            <a:r>
              <a:rPr lang="ru-RU" b="1" dirty="0" err="1"/>
              <a:t>Электросонтерапия</a:t>
            </a:r>
            <a:r>
              <a:rPr lang="ru-RU" dirty="0"/>
              <a:t> — это метод лечебного воздействия на ЦНС человека импульсным током, низкой частоты (1—150 Гц), малой силы (до 10 мА) и напряжением до 80 В</a:t>
            </a:r>
          </a:p>
        </p:txBody>
      </p:sp>
      <p:sp>
        <p:nvSpPr>
          <p:cNvPr id="6" name="Прямоугольник 5"/>
          <p:cNvSpPr/>
          <p:nvPr/>
        </p:nvSpPr>
        <p:spPr>
          <a:xfrm>
            <a:off x="623175" y="4581128"/>
            <a:ext cx="7818820" cy="646331"/>
          </a:xfrm>
          <a:prstGeom prst="rect">
            <a:avLst/>
          </a:prstGeom>
        </p:spPr>
        <p:txBody>
          <a:bodyPr wrap="square">
            <a:spAutoFit/>
          </a:bodyPr>
          <a:lstStyle/>
          <a:p>
            <a:r>
              <a:rPr lang="ru-RU" b="1" dirty="0" smtClean="0"/>
              <a:t>Фармакотерапия </a:t>
            </a:r>
            <a:r>
              <a:rPr lang="ru-RU" dirty="0" smtClean="0"/>
              <a:t> </a:t>
            </a:r>
            <a:r>
              <a:rPr lang="ru-RU" dirty="0"/>
              <a:t>— </a:t>
            </a:r>
            <a:r>
              <a:rPr lang="ru-RU" dirty="0" smtClean="0"/>
              <a:t>лечение снотворными препаратами, напр. люминал и т.д. В настоящее </a:t>
            </a:r>
            <a:r>
              <a:rPr lang="ru-RU" dirty="0"/>
              <a:t>в</a:t>
            </a:r>
            <a:r>
              <a:rPr lang="ru-RU" dirty="0" smtClean="0"/>
              <a:t>ремя активно применяется мелатонин.</a:t>
            </a:r>
            <a:endParaRPr lang="ru-RU" dirty="0"/>
          </a:p>
        </p:txBody>
      </p:sp>
      <p:sp>
        <p:nvSpPr>
          <p:cNvPr id="7" name="Прямоугольник 6"/>
          <p:cNvSpPr/>
          <p:nvPr/>
        </p:nvSpPr>
        <p:spPr>
          <a:xfrm>
            <a:off x="647056" y="5373216"/>
            <a:ext cx="7818820" cy="369332"/>
          </a:xfrm>
          <a:prstGeom prst="rect">
            <a:avLst/>
          </a:prstGeom>
        </p:spPr>
        <p:txBody>
          <a:bodyPr wrap="square">
            <a:spAutoFit/>
          </a:bodyPr>
          <a:lstStyle/>
          <a:p>
            <a:r>
              <a:rPr lang="ru-RU" b="1" dirty="0" smtClean="0"/>
              <a:t>Гипнотерапия </a:t>
            </a:r>
            <a:r>
              <a:rPr lang="ru-RU" dirty="0" smtClean="0"/>
              <a:t> </a:t>
            </a:r>
            <a:r>
              <a:rPr lang="ru-RU" dirty="0"/>
              <a:t>— </a:t>
            </a:r>
            <a:r>
              <a:rPr lang="ru-RU" dirty="0" smtClean="0"/>
              <a:t>лечение гипнозом</a:t>
            </a:r>
            <a:endParaRPr lang="ru-RU" dirty="0"/>
          </a:p>
        </p:txBody>
      </p:sp>
    </p:spTree>
    <p:extLst>
      <p:ext uri="{BB962C8B-B14F-4D97-AF65-F5344CB8AC3E}">
        <p14:creationId xmlns:p14="http://schemas.microsoft.com/office/powerpoint/2010/main" val="4220262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pPr eaLnBrk="1" hangingPunct="1"/>
            <a:r>
              <a:rPr lang="ru-RU" altLang="ru-RU" dirty="0" smtClean="0">
                <a:solidFill>
                  <a:srgbClr val="002060"/>
                </a:solidFill>
              </a:rPr>
              <a:t>Рекомендуемая литература</a:t>
            </a:r>
          </a:p>
        </p:txBody>
      </p:sp>
      <p:sp>
        <p:nvSpPr>
          <p:cNvPr id="55299" name="Объект 4"/>
          <p:cNvSpPr>
            <a:spLocks noGrp="1"/>
          </p:cNvSpPr>
          <p:nvPr>
            <p:ph idx="1"/>
          </p:nvPr>
        </p:nvSpPr>
        <p:spPr/>
        <p:txBody>
          <a:bodyPr/>
          <a:lstStyle/>
          <a:p>
            <a:pPr eaLnBrk="1" hangingPunct="1"/>
            <a:r>
              <a:rPr lang="en-US" altLang="ru-RU" sz="1600" dirty="0" smtClean="0">
                <a:hlinkClick r:id="rId2"/>
              </a:rPr>
              <a:t>https://indicator.ru/article/2017/06/09/stiven-strogac-ritm-vselennoy/</a:t>
            </a:r>
            <a:endParaRPr lang="ru-RU" altLang="ru-RU" sz="1600" dirty="0" smtClean="0"/>
          </a:p>
          <a:p>
            <a:pPr eaLnBrk="1" hangingPunct="1"/>
            <a:r>
              <a:rPr lang="en-US" altLang="ru-RU" sz="1600" dirty="0" smtClean="0">
                <a:hlinkClick r:id="rId3"/>
              </a:rPr>
              <a:t>https://postnauka.ru/</a:t>
            </a:r>
            <a:endParaRPr lang="ru-RU" altLang="ru-RU" sz="1600" dirty="0" smtClean="0"/>
          </a:p>
          <a:p>
            <a:pPr eaLnBrk="1" hangingPunct="1"/>
            <a:r>
              <a:rPr lang="ru-RU" altLang="ru-RU" sz="1600" dirty="0" err="1" smtClean="0"/>
              <a:t>Дженифер</a:t>
            </a:r>
            <a:r>
              <a:rPr lang="ru-RU" altLang="ru-RU" sz="1600" dirty="0" smtClean="0"/>
              <a:t> </a:t>
            </a:r>
            <a:r>
              <a:rPr lang="ru-RU" altLang="ru-RU" sz="1600" dirty="0" err="1"/>
              <a:t>Э</a:t>
            </a:r>
            <a:r>
              <a:rPr lang="ru-RU" altLang="ru-RU" sz="1600" dirty="0" err="1" smtClean="0"/>
              <a:t>ккерман</a:t>
            </a:r>
            <a:r>
              <a:rPr lang="ru-RU" altLang="ru-RU" sz="1600" dirty="0" smtClean="0"/>
              <a:t>. Краткая история человеческого тела. 24 часа из жизни тела: секс, еда, сон, работа. </a:t>
            </a:r>
            <a:r>
              <a:rPr lang="ru-RU" altLang="ru-RU" sz="1600" dirty="0" err="1" smtClean="0"/>
              <a:t>СПб.«Амфора</a:t>
            </a:r>
            <a:r>
              <a:rPr lang="ru-RU" altLang="ru-RU" sz="1600" dirty="0" smtClean="0"/>
              <a:t>» 2008</a:t>
            </a:r>
            <a:endParaRPr lang="en-US" altLang="ru-RU" sz="1600" dirty="0" smtClean="0"/>
          </a:p>
          <a:p>
            <a:pPr eaLnBrk="1" hangingPunct="1"/>
            <a:r>
              <a:rPr lang="ru-RU" altLang="ru-RU" sz="1600" dirty="0" err="1" smtClean="0"/>
              <a:t>Б.Баарс</a:t>
            </a:r>
            <a:r>
              <a:rPr lang="ru-RU" altLang="ru-RU" sz="1600" dirty="0" smtClean="0"/>
              <a:t>. Н. </a:t>
            </a:r>
            <a:r>
              <a:rPr lang="ru-RU" altLang="ru-RU" sz="1600" dirty="0" err="1" smtClean="0"/>
              <a:t>Гейдж</a:t>
            </a:r>
            <a:r>
              <a:rPr lang="ru-RU" altLang="ru-RU" sz="1600" dirty="0" smtClean="0"/>
              <a:t> Мозг. Познание. Разум. Введение в когнитивные </a:t>
            </a:r>
            <a:r>
              <a:rPr lang="ru-RU" altLang="ru-RU" sz="1600" dirty="0" err="1" smtClean="0"/>
              <a:t>нейронауки</a:t>
            </a:r>
            <a:r>
              <a:rPr lang="ru-RU" altLang="ru-RU" sz="1600" dirty="0" smtClean="0"/>
              <a:t>. Т.1 «Бином. Лаборатория знаний». 2014</a:t>
            </a:r>
          </a:p>
          <a:p>
            <a:pPr eaLnBrk="1" hangingPunct="1"/>
            <a:r>
              <a:rPr lang="ru-RU" altLang="ru-RU" sz="1600" dirty="0" smtClean="0"/>
              <a:t>Психофизиология : учебник для вузов / под ред. Ю. И. Александрова. СПб. Питер-пресс, 2010</a:t>
            </a:r>
          </a:p>
          <a:p>
            <a:pPr eaLnBrk="1" hangingPunct="1"/>
            <a:r>
              <a:rPr lang="ru-RU" altLang="ru-RU" sz="1600" dirty="0" err="1" smtClean="0"/>
              <a:t>Ковальзон</a:t>
            </a:r>
            <a:r>
              <a:rPr lang="ru-RU" altLang="ru-RU" sz="1600" dirty="0" smtClean="0"/>
              <a:t> В.М. Основы </a:t>
            </a:r>
            <a:r>
              <a:rPr lang="ru-RU" altLang="ru-RU" sz="1600" dirty="0" err="1" smtClean="0"/>
              <a:t>сомнологии</a:t>
            </a:r>
            <a:r>
              <a:rPr lang="ru-RU" altLang="ru-RU" sz="1600" dirty="0" smtClean="0"/>
              <a:t>. Физиология и </a:t>
            </a:r>
            <a:r>
              <a:rPr lang="ru-RU" altLang="ru-RU" sz="1600" dirty="0" err="1" smtClean="0"/>
              <a:t>нейрохимия</a:t>
            </a:r>
            <a:r>
              <a:rPr lang="ru-RU" altLang="ru-RU" sz="1600" dirty="0" smtClean="0"/>
              <a:t> цикла бодрствование-сон. </a:t>
            </a:r>
            <a:r>
              <a:rPr lang="ru-RU" altLang="ru-RU" sz="1600" dirty="0" err="1" smtClean="0"/>
              <a:t>М.:«Бином</a:t>
            </a:r>
            <a:r>
              <a:rPr lang="ru-RU" altLang="ru-RU" sz="1600" dirty="0" smtClean="0"/>
              <a:t>. Лаборатория знаний», 2016</a:t>
            </a:r>
          </a:p>
          <a:p>
            <a:pPr eaLnBrk="1" hangingPunct="1"/>
            <a:r>
              <a:rPr lang="ru-RU" altLang="ru-RU" sz="1600" dirty="0" err="1" smtClean="0"/>
              <a:t>Шульговский</a:t>
            </a:r>
            <a:r>
              <a:rPr lang="ru-RU" altLang="ru-RU" sz="1600" dirty="0" smtClean="0"/>
              <a:t> В.В. Нейрофизиология. Учебник. М. «</a:t>
            </a:r>
            <a:r>
              <a:rPr lang="ru-RU" altLang="ru-RU" sz="1600" dirty="0" err="1" smtClean="0"/>
              <a:t>КноРус</a:t>
            </a:r>
            <a:r>
              <a:rPr lang="ru-RU" altLang="ru-RU" sz="1600" dirty="0" smtClean="0"/>
              <a:t>» 2017</a:t>
            </a:r>
            <a:br>
              <a:rPr lang="ru-RU" altLang="ru-RU" sz="1600" dirty="0" smtClean="0"/>
            </a:br>
            <a:endParaRPr lang="ru-RU" altLang="ru-RU"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340768"/>
            <a:ext cx="8229600" cy="1143000"/>
          </a:xfrm>
        </p:spPr>
        <p:txBody>
          <a:bodyPr/>
          <a:lstStyle/>
          <a:p>
            <a:r>
              <a:rPr lang="ru-RU" dirty="0" smtClean="0">
                <a:solidFill>
                  <a:srgbClr val="002060"/>
                </a:solidFill>
              </a:rPr>
              <a:t>Спасибо за внимание!</a:t>
            </a:r>
            <a:endParaRPr lang="ru-RU" dirty="0">
              <a:solidFill>
                <a:srgbClr val="002060"/>
              </a:solidFill>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4521696" cy="339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31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539552" y="1556792"/>
            <a:ext cx="7668344" cy="5013325"/>
          </a:xfrm>
        </p:spPr>
        <p:txBody>
          <a:bodyPr/>
          <a:lstStyle/>
          <a:p>
            <a:pPr eaLnBrk="1" hangingPunct="1">
              <a:lnSpc>
                <a:spcPct val="80000"/>
              </a:lnSpc>
              <a:buSzPct val="95000"/>
              <a:buFont typeface="Wingdings" panose="05000000000000000000" pitchFamily="2" charset="2"/>
              <a:buChar char="Ø"/>
              <a:tabLst>
                <a:tab pos="274638" algn="l"/>
              </a:tabLst>
            </a:pPr>
            <a:r>
              <a:rPr lang="ru-RU" altLang="ru-RU" sz="2000" dirty="0" smtClean="0">
                <a:cs typeface="Times New Roman" pitchFamily="18" charset="0"/>
              </a:rPr>
              <a:t>Биологические ритмы обнаружены на всех уровнях организации живой природы – от одноклеточных до биосферы. </a:t>
            </a:r>
          </a:p>
          <a:p>
            <a:pPr eaLnBrk="1" hangingPunct="1">
              <a:lnSpc>
                <a:spcPct val="80000"/>
              </a:lnSpc>
              <a:buSzPct val="95000"/>
              <a:buFont typeface="Wingdings" panose="05000000000000000000" pitchFamily="2" charset="2"/>
              <a:buChar char="Ø"/>
              <a:tabLst>
                <a:tab pos="274638" algn="l"/>
              </a:tabLst>
            </a:pPr>
            <a:endParaRPr lang="ru-RU" altLang="ru-RU" sz="2000" dirty="0" smtClean="0">
              <a:cs typeface="Times New Roman" pitchFamily="18" charset="0"/>
            </a:endParaRPr>
          </a:p>
          <a:p>
            <a:pPr eaLnBrk="1" hangingPunct="1">
              <a:lnSpc>
                <a:spcPct val="80000"/>
              </a:lnSpc>
              <a:buSzPct val="95000"/>
              <a:buFont typeface="Wingdings" panose="05000000000000000000" pitchFamily="2" charset="2"/>
              <a:buChar char="Ø"/>
              <a:tabLst>
                <a:tab pos="274638" algn="l"/>
              </a:tabLst>
            </a:pPr>
            <a:r>
              <a:rPr lang="ru-RU" altLang="ru-RU" sz="2000" dirty="0" smtClean="0">
                <a:cs typeface="Times New Roman" pitchFamily="18" charset="0"/>
              </a:rPr>
              <a:t>Биологические ритмы признаны важнейшим механизмом регуляции функций организма, обеспечивающим гомеостаз, динамическое равновесие и процессы адаптации в биологических системах. </a:t>
            </a:r>
          </a:p>
          <a:p>
            <a:pPr eaLnBrk="1" hangingPunct="1">
              <a:lnSpc>
                <a:spcPct val="80000"/>
              </a:lnSpc>
              <a:buSzPct val="95000"/>
              <a:buFont typeface="Wingdings" panose="05000000000000000000" pitchFamily="2" charset="2"/>
              <a:buChar char="Ø"/>
              <a:tabLst>
                <a:tab pos="274638" algn="l"/>
              </a:tabLst>
            </a:pPr>
            <a:endParaRPr lang="ru-RU" altLang="ru-RU" sz="2000" dirty="0" smtClean="0">
              <a:cs typeface="Times New Roman" pitchFamily="18" charset="0"/>
            </a:endParaRPr>
          </a:p>
          <a:p>
            <a:pPr eaLnBrk="1" hangingPunct="1">
              <a:lnSpc>
                <a:spcPct val="80000"/>
              </a:lnSpc>
              <a:buSzPct val="95000"/>
              <a:buFont typeface="Wingdings" panose="05000000000000000000" pitchFamily="2" charset="2"/>
              <a:buChar char="Ø"/>
              <a:tabLst>
                <a:tab pos="274638" algn="l"/>
              </a:tabLst>
            </a:pPr>
            <a:r>
              <a:rPr lang="ru-RU" altLang="ru-RU" sz="2000" dirty="0" smtClean="0">
                <a:cs typeface="Times New Roman" pitchFamily="18" charset="0"/>
              </a:rPr>
              <a:t>Обнаружены биологические ритмы чувствительности организмов к действию факторов химической (среди них лекарственные средства) и физической природы. </a:t>
            </a:r>
          </a:p>
          <a:p>
            <a:pPr eaLnBrk="1" hangingPunct="1">
              <a:lnSpc>
                <a:spcPct val="80000"/>
              </a:lnSpc>
              <a:buSzPct val="95000"/>
              <a:buFont typeface="Wingdings" panose="05000000000000000000" pitchFamily="2" charset="2"/>
              <a:buChar char="Ø"/>
              <a:tabLst>
                <a:tab pos="274638" algn="l"/>
              </a:tabLst>
            </a:pPr>
            <a:endParaRPr lang="ru-RU" altLang="ru-RU" sz="2000" dirty="0" smtClean="0">
              <a:cs typeface="Times New Roman" pitchFamily="18" charset="0"/>
            </a:endParaRPr>
          </a:p>
          <a:p>
            <a:pPr eaLnBrk="1" hangingPunct="1">
              <a:lnSpc>
                <a:spcPct val="80000"/>
              </a:lnSpc>
              <a:buSzPct val="95000"/>
              <a:buFont typeface="Wingdings" panose="05000000000000000000" pitchFamily="2" charset="2"/>
              <a:buChar char="Ø"/>
              <a:tabLst>
                <a:tab pos="274638" algn="l"/>
              </a:tabLst>
            </a:pPr>
            <a:r>
              <a:rPr lang="ru-RU" altLang="ru-RU" sz="2000" dirty="0" smtClean="0">
                <a:cs typeface="Times New Roman" pitchFamily="18" charset="0"/>
              </a:rPr>
              <a:t>Закономерности биологических ритмов необходимо учитывать при профилактике, диагностике и лечении заболеваний. </a:t>
            </a:r>
          </a:p>
          <a:p>
            <a:pPr algn="just" eaLnBrk="1" hangingPunct="1">
              <a:lnSpc>
                <a:spcPct val="80000"/>
              </a:lnSpc>
              <a:buSzPct val="95000"/>
              <a:buFont typeface="Wingdings" pitchFamily="2" charset="2"/>
              <a:buChar char="v"/>
              <a:tabLst>
                <a:tab pos="274638" algn="l"/>
              </a:tabLst>
            </a:pPr>
            <a:endParaRPr lang="ru-RU" altLang="ru-RU" sz="2400" dirty="0" smtClean="0">
              <a:latin typeface="Bookman Old Style" pitchFamily="18" charset="0"/>
            </a:endParaRPr>
          </a:p>
        </p:txBody>
      </p:sp>
      <p:sp>
        <p:nvSpPr>
          <p:cNvPr id="2" name="Заголовок 1"/>
          <p:cNvSpPr>
            <a:spLocks noGrp="1"/>
          </p:cNvSpPr>
          <p:nvPr>
            <p:ph type="title"/>
          </p:nvPr>
        </p:nvSpPr>
        <p:spPr/>
        <p:txBody>
          <a:bodyPr/>
          <a:lstStyle/>
          <a:p>
            <a:r>
              <a:rPr lang="ru-RU" dirty="0" smtClean="0">
                <a:solidFill>
                  <a:srgbClr val="002060"/>
                </a:solidFill>
              </a:rPr>
              <a:t>Биоритмы</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1000"/>
                                        <p:tgtEl>
                                          <p:spTgt spid="50179">
                                            <p:txEl>
                                              <p:pRg st="2" end="2"/>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fade">
                                      <p:cBhvr>
                                        <p:cTn id="15" dur="1000"/>
                                        <p:tgtEl>
                                          <p:spTgt spid="50179">
                                            <p:txEl>
                                              <p:pRg st="4" end="4"/>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animEffect transition="in" filter="fade">
                                      <p:cBhvr>
                                        <p:cTn id="19" dur="10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2268538" y="549275"/>
            <a:ext cx="4751387" cy="9144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800" b="1" dirty="0" smtClean="0">
                <a:latin typeface="+mn-lt"/>
              </a:rPr>
              <a:t>Основные природные </a:t>
            </a:r>
            <a:r>
              <a:rPr lang="ru-RU" altLang="ru-RU" sz="2800" b="1" dirty="0">
                <a:latin typeface="+mn-lt"/>
              </a:rPr>
              <a:t>ритмы</a:t>
            </a:r>
          </a:p>
        </p:txBody>
      </p:sp>
      <p:sp>
        <p:nvSpPr>
          <p:cNvPr id="5125" name="AutoShape 5"/>
          <p:cNvSpPr>
            <a:spLocks noChangeArrowheads="1"/>
          </p:cNvSpPr>
          <p:nvPr/>
        </p:nvSpPr>
        <p:spPr bwMode="auto">
          <a:xfrm>
            <a:off x="4643438" y="2420938"/>
            <a:ext cx="2016125" cy="8636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dirty="0">
                <a:latin typeface="+mn-lt"/>
              </a:rPr>
              <a:t>Приливные</a:t>
            </a:r>
          </a:p>
        </p:txBody>
      </p:sp>
      <p:sp>
        <p:nvSpPr>
          <p:cNvPr id="5126" name="AutoShape 6"/>
          <p:cNvSpPr>
            <a:spLocks noChangeArrowheads="1"/>
          </p:cNvSpPr>
          <p:nvPr/>
        </p:nvSpPr>
        <p:spPr bwMode="auto">
          <a:xfrm>
            <a:off x="395288" y="2420938"/>
            <a:ext cx="2016125" cy="8636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dirty="0">
                <a:latin typeface="+mn-lt"/>
              </a:rPr>
              <a:t>Суточные</a:t>
            </a:r>
          </a:p>
        </p:txBody>
      </p:sp>
      <p:sp>
        <p:nvSpPr>
          <p:cNvPr id="5127" name="AutoShape 7"/>
          <p:cNvSpPr>
            <a:spLocks noChangeArrowheads="1"/>
          </p:cNvSpPr>
          <p:nvPr/>
        </p:nvSpPr>
        <p:spPr bwMode="auto">
          <a:xfrm>
            <a:off x="6804025" y="2420938"/>
            <a:ext cx="2016125" cy="8636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dirty="0" smtClean="0">
                <a:latin typeface="+mn-lt"/>
              </a:rPr>
              <a:t>Годовые</a:t>
            </a:r>
            <a:br>
              <a:rPr lang="ru-RU" altLang="ru-RU" sz="2400" b="1" dirty="0" smtClean="0">
                <a:latin typeface="+mn-lt"/>
              </a:rPr>
            </a:br>
            <a:r>
              <a:rPr lang="ru-RU" altLang="ru-RU" sz="2400" b="1" dirty="0" smtClean="0">
                <a:latin typeface="+mn-lt"/>
              </a:rPr>
              <a:t>(сезонные)</a:t>
            </a:r>
            <a:endParaRPr lang="ru-RU" altLang="ru-RU" sz="2400" b="1" dirty="0">
              <a:latin typeface="+mn-lt"/>
            </a:endParaRPr>
          </a:p>
        </p:txBody>
      </p:sp>
      <p:sp>
        <p:nvSpPr>
          <p:cNvPr id="5128" name="AutoShape 8"/>
          <p:cNvSpPr>
            <a:spLocks noChangeArrowheads="1"/>
          </p:cNvSpPr>
          <p:nvPr/>
        </p:nvSpPr>
        <p:spPr bwMode="auto">
          <a:xfrm>
            <a:off x="2555875" y="2420938"/>
            <a:ext cx="2016125" cy="8636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dirty="0">
                <a:latin typeface="+mn-lt"/>
              </a:rPr>
              <a:t>Лунные</a:t>
            </a:r>
            <a:r>
              <a:rPr lang="ru-RU" altLang="ru-RU" sz="2400" b="1" dirty="0" smtClean="0">
                <a:effectLst>
                  <a:outerShdw blurRad="38100" dist="38100" dir="2700000" algn="tl">
                    <a:srgbClr val="000000"/>
                  </a:outerShdw>
                </a:effectLst>
                <a:latin typeface="+mn-lt"/>
              </a:rPr>
              <a:t> </a:t>
            </a:r>
            <a:endParaRPr lang="ru-RU" altLang="ru-RU" sz="2400" b="1" dirty="0">
              <a:effectLst>
                <a:outerShdw blurRad="38100" dist="38100" dir="2700000" algn="tl">
                  <a:srgbClr val="000000"/>
                </a:outerShdw>
              </a:effectLst>
              <a:latin typeface="+mn-lt"/>
            </a:endParaRPr>
          </a:p>
        </p:txBody>
      </p:sp>
      <p:pic>
        <p:nvPicPr>
          <p:cNvPr id="10247" name="Picture 9" descr="document_1567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94113"/>
            <a:ext cx="185160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Dop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60" y="3645904"/>
            <a:ext cx="2022278" cy="17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Line 13"/>
          <p:cNvSpPr>
            <a:spLocks noChangeShapeType="1"/>
          </p:cNvSpPr>
          <p:nvPr/>
        </p:nvSpPr>
        <p:spPr bwMode="auto">
          <a:xfrm flipH="1">
            <a:off x="1331913" y="1412875"/>
            <a:ext cx="1008062" cy="1008063"/>
          </a:xfrm>
          <a:prstGeom prst="line">
            <a:avLst/>
          </a:prstGeom>
          <a:noFill/>
          <a:ln w="603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50" name="Line 14"/>
          <p:cNvSpPr>
            <a:spLocks noChangeShapeType="1"/>
          </p:cNvSpPr>
          <p:nvPr/>
        </p:nvSpPr>
        <p:spPr bwMode="auto">
          <a:xfrm flipH="1">
            <a:off x="3563938" y="1484313"/>
            <a:ext cx="0" cy="936625"/>
          </a:xfrm>
          <a:prstGeom prst="line">
            <a:avLst/>
          </a:prstGeom>
          <a:noFill/>
          <a:ln w="603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51" name="Line 15"/>
          <p:cNvSpPr>
            <a:spLocks noChangeShapeType="1"/>
          </p:cNvSpPr>
          <p:nvPr/>
        </p:nvSpPr>
        <p:spPr bwMode="auto">
          <a:xfrm>
            <a:off x="5580063" y="1484313"/>
            <a:ext cx="0" cy="936625"/>
          </a:xfrm>
          <a:prstGeom prst="line">
            <a:avLst/>
          </a:prstGeom>
          <a:noFill/>
          <a:ln w="603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52" name="Line 16"/>
          <p:cNvSpPr>
            <a:spLocks noChangeShapeType="1"/>
          </p:cNvSpPr>
          <p:nvPr/>
        </p:nvSpPr>
        <p:spPr bwMode="auto">
          <a:xfrm>
            <a:off x="6948488" y="1412875"/>
            <a:ext cx="863600" cy="1008063"/>
          </a:xfrm>
          <a:prstGeom prst="line">
            <a:avLst/>
          </a:prstGeom>
          <a:noFill/>
          <a:ln w="603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10253" name="Picture 18" descr="48166945_Lun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789363"/>
            <a:ext cx="22320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488" y="3694113"/>
            <a:ext cx="2000361" cy="160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Физиологические ритмы</a:t>
            </a:r>
            <a:endParaRPr lang="ru-RU" dirty="0">
              <a:solidFill>
                <a:srgbClr val="002060"/>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34702"/>
            <a:ext cx="6165868" cy="532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60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95288" y="161925"/>
            <a:ext cx="8229600" cy="1143000"/>
          </a:xfrm>
        </p:spPr>
        <p:txBody>
          <a:bodyPr/>
          <a:lstStyle/>
          <a:p>
            <a:pPr eaLnBrk="1" hangingPunct="1"/>
            <a:r>
              <a:rPr lang="ru-RU" altLang="ru-RU" dirty="0" smtClean="0">
                <a:solidFill>
                  <a:srgbClr val="002060"/>
                </a:solidFill>
              </a:rPr>
              <a:t>Циркадные ритмы</a:t>
            </a:r>
          </a:p>
        </p:txBody>
      </p:sp>
      <p:sp>
        <p:nvSpPr>
          <p:cNvPr id="12291" name="Прямоугольник 1"/>
          <p:cNvSpPr>
            <a:spLocks noChangeArrowheads="1"/>
          </p:cNvSpPr>
          <p:nvPr/>
        </p:nvSpPr>
        <p:spPr bwMode="auto">
          <a:xfrm>
            <a:off x="1619672" y="1196751"/>
            <a:ext cx="820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err="1"/>
              <a:t>Circa</a:t>
            </a:r>
            <a:r>
              <a:rPr lang="ru-RU" altLang="ru-RU" dirty="0"/>
              <a:t> </a:t>
            </a:r>
            <a:r>
              <a:rPr lang="ru-RU" altLang="ru-RU" dirty="0" err="1"/>
              <a:t>diem</a:t>
            </a:r>
            <a:r>
              <a:rPr lang="ru-RU" altLang="ru-RU" dirty="0"/>
              <a:t> с латинского переводится как «вокруг дня».</a:t>
            </a:r>
          </a:p>
        </p:txBody>
      </p:sp>
      <p:pic>
        <p:nvPicPr>
          <p:cNvPr id="35846" name="Picture 6" descr="https://upload.wikimedia.org/wikipedia/commons/5/5f/Biological_clock_hu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7391278" cy="4130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9792" y="404664"/>
            <a:ext cx="5976664" cy="5184576"/>
          </a:xfrm>
        </p:spPr>
        <p:txBody>
          <a:bodyPr/>
          <a:lstStyle/>
          <a:p>
            <a:pPr marL="0" indent="0">
              <a:buNone/>
            </a:pPr>
            <a:r>
              <a:rPr lang="ru-RU" sz="1800" dirty="0" smtClean="0">
                <a:cs typeface="Arial" panose="020B0604020202020204" pitchFamily="34" charset="0"/>
              </a:rPr>
              <a:t>6:00 </a:t>
            </a:r>
            <a:r>
              <a:rPr lang="ru-RU" sz="1800" dirty="0">
                <a:cs typeface="Arial" panose="020B0604020202020204" pitchFamily="34" charset="0"/>
              </a:rPr>
              <a:t>— повышается уровень кортизола, чтобы заставить ваше тело </a:t>
            </a:r>
            <a:r>
              <a:rPr lang="ru-RU" sz="1800" dirty="0" smtClean="0">
                <a:cs typeface="Arial" panose="020B0604020202020204" pitchFamily="34" charset="0"/>
              </a:rPr>
              <a:t>проснуться</a:t>
            </a:r>
            <a:endParaRPr lang="ru-RU" sz="1800" dirty="0">
              <a:cs typeface="Arial" panose="020B0604020202020204" pitchFamily="34" charset="0"/>
            </a:endParaRPr>
          </a:p>
          <a:p>
            <a:pPr marL="0" indent="0">
              <a:buNone/>
            </a:pPr>
            <a:r>
              <a:rPr lang="ru-RU" sz="1800" dirty="0">
                <a:cs typeface="Arial" panose="020B0604020202020204" pitchFamily="34" charset="0"/>
              </a:rPr>
              <a:t>7:00 — прекращается выработка </a:t>
            </a:r>
            <a:r>
              <a:rPr lang="ru-RU" sz="1800" dirty="0" smtClean="0">
                <a:cs typeface="Arial" panose="020B0604020202020204" pitchFamily="34" charset="0"/>
              </a:rPr>
              <a:t>мелатонина</a:t>
            </a:r>
            <a:endParaRPr lang="en-US" sz="1800" dirty="0" smtClean="0">
              <a:cs typeface="Arial" panose="020B0604020202020204" pitchFamily="34" charset="0"/>
            </a:endParaRPr>
          </a:p>
          <a:p>
            <a:pPr marL="0" indent="0">
              <a:buNone/>
            </a:pPr>
            <a:r>
              <a:rPr lang="en-US" sz="1800" dirty="0" smtClean="0">
                <a:cs typeface="Arial" panose="020B0604020202020204" pitchFamily="34" charset="0"/>
              </a:rPr>
              <a:t>8</a:t>
            </a:r>
            <a:r>
              <a:rPr lang="ru-RU" sz="1800" dirty="0" smtClean="0">
                <a:cs typeface="Arial" panose="020B0604020202020204" pitchFamily="34" charset="0"/>
              </a:rPr>
              <a:t>:00 — макс. уровень факторов свертываемости крови</a:t>
            </a:r>
          </a:p>
          <a:p>
            <a:pPr marL="0" indent="0">
              <a:buNone/>
            </a:pPr>
            <a:r>
              <a:rPr lang="ru-RU" sz="1800" dirty="0" smtClean="0">
                <a:cs typeface="Arial" panose="020B0604020202020204" pitchFamily="34" charset="0"/>
              </a:rPr>
              <a:t>10:00 </a:t>
            </a:r>
            <a:r>
              <a:rPr lang="ru-RU" sz="1800" dirty="0">
                <a:cs typeface="Arial" panose="020B0604020202020204" pitchFamily="34" charset="0"/>
              </a:rPr>
              <a:t>— пик умственной </a:t>
            </a:r>
            <a:r>
              <a:rPr lang="ru-RU" sz="1800" dirty="0" smtClean="0">
                <a:cs typeface="Arial" panose="020B0604020202020204" pitchFamily="34" charset="0"/>
              </a:rPr>
              <a:t>активности</a:t>
            </a:r>
            <a:endParaRPr lang="ru-RU" sz="1800" dirty="0">
              <a:cs typeface="Arial" panose="020B0604020202020204" pitchFamily="34" charset="0"/>
            </a:endParaRPr>
          </a:p>
          <a:p>
            <a:pPr marL="0" indent="0">
              <a:buNone/>
            </a:pPr>
            <a:r>
              <a:rPr lang="ru-RU" sz="1800" dirty="0">
                <a:cs typeface="Arial" panose="020B0604020202020204" pitchFamily="34" charset="0"/>
              </a:rPr>
              <a:t>14:30 — лучший уровень координации </a:t>
            </a:r>
            <a:r>
              <a:rPr lang="ru-RU" sz="1800" dirty="0" smtClean="0">
                <a:cs typeface="Arial" panose="020B0604020202020204" pitchFamily="34" charset="0"/>
              </a:rPr>
              <a:t>движений</a:t>
            </a:r>
            <a:endParaRPr lang="ru-RU" sz="1800" dirty="0">
              <a:cs typeface="Arial" panose="020B0604020202020204" pitchFamily="34" charset="0"/>
            </a:endParaRPr>
          </a:p>
          <a:p>
            <a:pPr marL="0" indent="0">
              <a:buNone/>
            </a:pPr>
            <a:r>
              <a:rPr lang="ru-RU" sz="1800" dirty="0">
                <a:cs typeface="Arial" panose="020B0604020202020204" pitchFamily="34" charset="0"/>
              </a:rPr>
              <a:t>15:30 — время лучшей </a:t>
            </a:r>
            <a:r>
              <a:rPr lang="ru-RU" sz="1800" dirty="0" smtClean="0">
                <a:cs typeface="Arial" panose="020B0604020202020204" pitchFamily="34" charset="0"/>
              </a:rPr>
              <a:t>реакции</a:t>
            </a:r>
            <a:endParaRPr lang="ru-RU" sz="1800" dirty="0">
              <a:cs typeface="Arial" panose="020B0604020202020204" pitchFamily="34" charset="0"/>
            </a:endParaRPr>
          </a:p>
          <a:p>
            <a:pPr marL="0" indent="0">
              <a:buNone/>
            </a:pPr>
            <a:r>
              <a:rPr lang="ru-RU" sz="1800" dirty="0">
                <a:cs typeface="Arial" panose="020B0604020202020204" pitchFamily="34" charset="0"/>
              </a:rPr>
              <a:t>17:00 — лучшая работа сердечно-сосудистой системы и эластичность </a:t>
            </a:r>
            <a:r>
              <a:rPr lang="ru-RU" sz="1800" dirty="0" smtClean="0">
                <a:cs typeface="Arial" panose="020B0604020202020204" pitchFamily="34" charset="0"/>
              </a:rPr>
              <a:t>мышц</a:t>
            </a:r>
          </a:p>
          <a:p>
            <a:pPr marL="0" indent="0">
              <a:buNone/>
            </a:pPr>
            <a:r>
              <a:rPr lang="ru-RU" sz="1800" dirty="0" smtClean="0">
                <a:cs typeface="Arial" panose="020B0604020202020204" pitchFamily="34" charset="0"/>
              </a:rPr>
              <a:t>17:00</a:t>
            </a:r>
            <a:r>
              <a:rPr lang="ru-RU" sz="1800" dirty="0">
                <a:cs typeface="Arial" panose="020B0604020202020204" pitchFamily="34" charset="0"/>
              </a:rPr>
              <a:t> — </a:t>
            </a:r>
            <a:r>
              <a:rPr lang="ru-RU" sz="1800" dirty="0" smtClean="0">
                <a:cs typeface="Arial" panose="020B0604020202020204" pitchFamily="34" charset="0"/>
              </a:rPr>
              <a:t>печень наиболее активно выводит токсины</a:t>
            </a:r>
            <a:endParaRPr lang="ru-RU" sz="1800" dirty="0">
              <a:cs typeface="Arial" panose="020B0604020202020204" pitchFamily="34" charset="0"/>
            </a:endParaRPr>
          </a:p>
          <a:p>
            <a:pPr marL="0" indent="0">
              <a:buNone/>
            </a:pPr>
            <a:r>
              <a:rPr lang="ru-RU" sz="1800" dirty="0">
                <a:cs typeface="Arial" panose="020B0604020202020204" pitchFamily="34" charset="0"/>
              </a:rPr>
              <a:t>19:00 — самый высокий уровень кровяного давления и самая высокая температура </a:t>
            </a:r>
            <a:r>
              <a:rPr lang="ru-RU" sz="1800" dirty="0" smtClean="0">
                <a:cs typeface="Arial" panose="020B0604020202020204" pitchFamily="34" charset="0"/>
              </a:rPr>
              <a:t>тела</a:t>
            </a:r>
            <a:endParaRPr lang="ru-RU" sz="1800" dirty="0">
              <a:cs typeface="Arial" panose="020B0604020202020204" pitchFamily="34" charset="0"/>
            </a:endParaRPr>
          </a:p>
          <a:p>
            <a:pPr marL="0" indent="0">
              <a:buNone/>
            </a:pPr>
            <a:r>
              <a:rPr lang="ru-RU" sz="1800" dirty="0">
                <a:cs typeface="Arial" panose="020B0604020202020204" pitchFamily="34" charset="0"/>
              </a:rPr>
              <a:t>21:00 — начинает вырабатываться мелатонин, чтобы подготовить тело ко </a:t>
            </a:r>
            <a:r>
              <a:rPr lang="ru-RU" sz="1800" dirty="0" smtClean="0">
                <a:cs typeface="Arial" panose="020B0604020202020204" pitchFamily="34" charset="0"/>
              </a:rPr>
              <a:t>сну</a:t>
            </a:r>
            <a:endParaRPr lang="ru-RU" sz="1800" dirty="0">
              <a:cs typeface="Arial" panose="020B0604020202020204" pitchFamily="34" charset="0"/>
            </a:endParaRPr>
          </a:p>
          <a:p>
            <a:pPr marL="0" indent="0">
              <a:buNone/>
            </a:pPr>
            <a:r>
              <a:rPr lang="ru-RU" sz="1800" dirty="0">
                <a:cs typeface="Arial" panose="020B0604020202020204" pitchFamily="34" charset="0"/>
              </a:rPr>
              <a:t>22:00 — успокаивается работа пищеварительной системы, поскольку тело готовится ко </a:t>
            </a:r>
            <a:r>
              <a:rPr lang="ru-RU" sz="1800" dirty="0" smtClean="0">
                <a:cs typeface="Arial" panose="020B0604020202020204" pitchFamily="34" charset="0"/>
              </a:rPr>
              <a:t>сну</a:t>
            </a:r>
            <a:endParaRPr lang="ru-RU" sz="1800" dirty="0">
              <a:cs typeface="Arial" panose="020B0604020202020204" pitchFamily="34" charset="0"/>
            </a:endParaRPr>
          </a:p>
          <a:p>
            <a:pPr marL="0" indent="0">
              <a:buNone/>
            </a:pPr>
            <a:r>
              <a:rPr lang="ru-RU" sz="1800" dirty="0">
                <a:cs typeface="Arial" panose="020B0604020202020204" pitchFamily="34" charset="0"/>
              </a:rPr>
              <a:t>2:00 — самый глубокий </a:t>
            </a:r>
            <a:r>
              <a:rPr lang="ru-RU" sz="1800" dirty="0" smtClean="0">
                <a:cs typeface="Arial" panose="020B0604020202020204" pitchFamily="34" charset="0"/>
              </a:rPr>
              <a:t>сон</a:t>
            </a:r>
            <a:endParaRPr lang="ru-RU" sz="1800" dirty="0">
              <a:cs typeface="Arial" panose="020B0604020202020204" pitchFamily="34" charset="0"/>
            </a:endParaRPr>
          </a:p>
          <a:p>
            <a:pPr marL="0" indent="0">
              <a:buNone/>
            </a:pPr>
            <a:r>
              <a:rPr lang="ru-RU" sz="1800" dirty="0">
                <a:cs typeface="Arial" panose="020B0604020202020204" pitchFamily="34" charset="0"/>
              </a:rPr>
              <a:t>4:00 — самая низкая температура тела.</a:t>
            </a:r>
          </a:p>
          <a:p>
            <a:pPr marL="0" indent="0">
              <a:buNone/>
            </a:pPr>
            <a:endParaRPr lang="ru-RU" sz="18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1193"/>
            <a:ext cx="2217296" cy="559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2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08" y="169237"/>
            <a:ext cx="8229600" cy="1143000"/>
          </a:xfrm>
        </p:spPr>
        <p:txBody>
          <a:bodyPr/>
          <a:lstStyle/>
          <a:p>
            <a:r>
              <a:rPr lang="ru-RU" dirty="0" smtClean="0">
                <a:solidFill>
                  <a:srgbClr val="002060"/>
                </a:solidFill>
              </a:rPr>
              <a:t>Изучение циркадных ритмов</a:t>
            </a:r>
            <a:endParaRPr lang="ru-RU" dirty="0">
              <a:solidFill>
                <a:srgbClr val="002060"/>
              </a:solidFill>
            </a:endParaRPr>
          </a:p>
        </p:txBody>
      </p:sp>
      <p:sp>
        <p:nvSpPr>
          <p:cNvPr id="5" name="Прямоугольник 3"/>
          <p:cNvSpPr>
            <a:spLocks noChangeArrowheads="1"/>
          </p:cNvSpPr>
          <p:nvPr/>
        </p:nvSpPr>
        <p:spPr bwMode="auto">
          <a:xfrm>
            <a:off x="511040" y="3861048"/>
            <a:ext cx="7992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dirty="0" smtClean="0">
                <a:latin typeface="+mn-lt"/>
              </a:rPr>
              <a:t>растения </a:t>
            </a:r>
            <a:r>
              <a:rPr lang="ru-RU" altLang="ru-RU" sz="2000" dirty="0">
                <a:latin typeface="+mn-lt"/>
              </a:rPr>
              <a:t>демонстрируют 24-часовой период изменения жизнедеятельности, даже если они изолированы от источников света</a:t>
            </a:r>
            <a:r>
              <a:rPr lang="ru-RU" altLang="ru-RU" sz="2000" dirty="0" smtClean="0">
                <a:latin typeface="+mn-lt"/>
              </a:rPr>
              <a:t>.</a:t>
            </a:r>
          </a:p>
          <a:p>
            <a:pPr eaLnBrk="1" hangingPunct="1"/>
            <a:endParaRPr lang="ru-RU" altLang="ru-RU" sz="2000" dirty="0" smtClean="0">
              <a:latin typeface="+mn-lt"/>
            </a:endParaRPr>
          </a:p>
          <a:p>
            <a:pPr eaLnBrk="1" hangingPunct="1"/>
            <a:r>
              <a:rPr lang="ru-RU" altLang="ru-RU" sz="2000" dirty="0" smtClean="0">
                <a:latin typeface="+mn-lt"/>
              </a:rPr>
              <a:t>в </a:t>
            </a:r>
            <a:r>
              <a:rPr lang="ru-RU" altLang="ru-RU" sz="2000" dirty="0">
                <a:latin typeface="+mn-lt"/>
              </a:rPr>
              <a:t>1960–1970-х годах Сеймур </a:t>
            </a:r>
            <a:r>
              <a:rPr lang="ru-RU" altLang="ru-RU" sz="2000" dirty="0" err="1">
                <a:latin typeface="+mn-lt"/>
              </a:rPr>
              <a:t>Бензер</a:t>
            </a:r>
            <a:r>
              <a:rPr lang="ru-RU" altLang="ru-RU" sz="2000" dirty="0">
                <a:latin typeface="+mn-lt"/>
              </a:rPr>
              <a:t> и Рональд </a:t>
            </a:r>
            <a:r>
              <a:rPr lang="ru-RU" altLang="ru-RU" sz="2000" dirty="0" smtClean="0">
                <a:latin typeface="+mn-lt"/>
              </a:rPr>
              <a:t>Конопка </a:t>
            </a:r>
            <a:r>
              <a:rPr lang="ru-RU" altLang="ru-RU" sz="2000" dirty="0">
                <a:latin typeface="+mn-lt"/>
              </a:rPr>
              <a:t>изучали мутантные линии дрозофил: у мушек дикого типа колебания циркадного ритма имели период 24 часа, у одних мутантов — 19 часов, у других — 29 часов, а у третьих ритм вообще отсутствовал. </a:t>
            </a:r>
          </a:p>
          <a:p>
            <a:pPr eaLnBrk="1" hangingPunct="1"/>
            <a:endParaRPr lang="ru-RU" altLang="ru-RU" sz="2000" dirty="0">
              <a:latin typeface="+mn-lt"/>
            </a:endParaRPr>
          </a:p>
        </p:txBody>
      </p:sp>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08" y="1327500"/>
            <a:ext cx="3008892" cy="224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851920" y="1628800"/>
            <a:ext cx="4091185" cy="1015663"/>
          </a:xfrm>
          <a:prstGeom prst="rect">
            <a:avLst/>
          </a:prstGeom>
        </p:spPr>
        <p:txBody>
          <a:bodyPr wrap="none">
            <a:spAutoFit/>
          </a:bodyPr>
          <a:lstStyle/>
          <a:p>
            <a:r>
              <a:rPr lang="ru-RU" sz="2000" dirty="0">
                <a:latin typeface="+mn-lt"/>
              </a:rPr>
              <a:t>Мишель </a:t>
            </a:r>
            <a:r>
              <a:rPr lang="ru-RU" sz="2000" dirty="0" err="1" smtClean="0">
                <a:latin typeface="+mn-lt"/>
              </a:rPr>
              <a:t>Сиффр</a:t>
            </a:r>
            <a:r>
              <a:rPr lang="ru-RU" sz="2000" dirty="0" smtClean="0">
                <a:latin typeface="+mn-lt"/>
              </a:rPr>
              <a:t/>
            </a:r>
            <a:br>
              <a:rPr lang="ru-RU" sz="2000" dirty="0" smtClean="0">
                <a:latin typeface="+mn-lt"/>
              </a:rPr>
            </a:br>
            <a:endParaRPr lang="ru-RU" sz="2000" dirty="0" smtClean="0">
              <a:latin typeface="+mn-lt"/>
            </a:endParaRPr>
          </a:p>
          <a:p>
            <a:r>
              <a:rPr lang="ru-RU" sz="2000" dirty="0" smtClean="0">
                <a:latin typeface="+mn-lt"/>
              </a:rPr>
              <a:t>«Внутренний цикл» – 24.5; 48 часов</a:t>
            </a:r>
            <a:endParaRPr lang="ru-RU" sz="2000" dirty="0">
              <a:latin typeface="+mn-lt"/>
            </a:endParaRPr>
          </a:p>
        </p:txBody>
      </p:sp>
    </p:spTree>
    <p:extLst>
      <p:ext uri="{BB962C8B-B14F-4D97-AF65-F5344CB8AC3E}">
        <p14:creationId xmlns:p14="http://schemas.microsoft.com/office/powerpoint/2010/main" val="357132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TotalTime>
  <Words>1956</Words>
  <Application>Microsoft Office PowerPoint</Application>
  <PresentationFormat>Экран (4:3)</PresentationFormat>
  <Paragraphs>185</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Біоритит і сон</vt:lpstr>
      <vt:lpstr>Презентация PowerPoint</vt:lpstr>
      <vt:lpstr>Презентация PowerPoint</vt:lpstr>
      <vt:lpstr>Биоритмы</vt:lpstr>
      <vt:lpstr>Презентация PowerPoint</vt:lpstr>
      <vt:lpstr>Физиологические ритмы</vt:lpstr>
      <vt:lpstr>Циркадные ритмы</vt:lpstr>
      <vt:lpstr>Презентация PowerPoint</vt:lpstr>
      <vt:lpstr>Изучение циркадных ритмов</vt:lpstr>
      <vt:lpstr>Нобелевская премия  по физиологии и медицине 2017</vt:lpstr>
      <vt:lpstr>Презентация PowerPoint</vt:lpstr>
      <vt:lpstr>Главные ритмоводители</vt:lpstr>
      <vt:lpstr>Презентация PowerPoint</vt:lpstr>
      <vt:lpstr>Причины рассогласования биоритмов  </vt:lpstr>
      <vt:lpstr>Презентация PowerPoint</vt:lpstr>
      <vt:lpstr>Сон</vt:lpstr>
      <vt:lpstr>История изучения сна</vt:lpstr>
      <vt:lpstr>История изучения сна</vt:lpstr>
      <vt:lpstr>Сон животных</vt:lpstr>
      <vt:lpstr>Три главных источника</vt:lpstr>
      <vt:lpstr>Цикл ночного сна</vt:lpstr>
      <vt:lpstr>Медленный сон (75-85%)</vt:lpstr>
      <vt:lpstr>Быстрый(REM) сон </vt:lpstr>
      <vt:lpstr>Механизмы сна</vt:lpstr>
      <vt:lpstr>Мелатонин</vt:lpstr>
      <vt:lpstr>Функции сна</vt:lpstr>
      <vt:lpstr>Сколько нужно спать?</vt:lpstr>
      <vt:lpstr>Последствия недостатка сна</vt:lpstr>
      <vt:lpstr>Основные нарушения сна</vt:lpstr>
      <vt:lpstr>Нарколепсия</vt:lpstr>
      <vt:lpstr>     Правила хорошего сна</vt:lpstr>
      <vt:lpstr>Презентация PowerPoint</vt:lpstr>
      <vt:lpstr>Презентация PowerPoint</vt:lpstr>
      <vt:lpstr>Презентация PowerPoint</vt:lpstr>
      <vt:lpstr>Лечение расстройств сна</vt:lpstr>
      <vt:lpstr>Рекомендуемая 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Ilya Sidorov</dc:creator>
  <cp:lastModifiedBy>user</cp:lastModifiedBy>
  <cp:revision>80</cp:revision>
  <dcterms:created xsi:type="dcterms:W3CDTF">2010-04-11T05:33:31Z</dcterms:created>
  <dcterms:modified xsi:type="dcterms:W3CDTF">2022-01-14T07:30:28Z</dcterms:modified>
</cp:coreProperties>
</file>