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1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88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E9081-FAA9-49B2-B071-64185815589B}" type="doc">
      <dgm:prSet loTypeId="urn:microsoft.com/office/officeart/2005/8/layout/hProcess11" loCatId="process" qsTypeId="urn:microsoft.com/office/officeart/2005/8/quickstyle/3d1" qsCatId="3D" csTypeId="urn:microsoft.com/office/officeart/2005/8/colors/accent6_4" csCatId="accent6" phldr="1"/>
      <dgm:spPr/>
    </dgm:pt>
    <dgm:pt modelId="{157A5866-07E1-4FB9-AA2E-58FE8B091560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Вуглеводні</a:t>
          </a:r>
          <a:endParaRPr lang="ru-RU" sz="2000" dirty="0">
            <a:latin typeface="Georgia" pitchFamily="18" charset="0"/>
          </a:endParaRPr>
        </a:p>
      </dgm:t>
    </dgm:pt>
    <dgm:pt modelId="{C92F8D89-D5C9-494D-A375-58B2D8E9EFAE}" type="parTrans" cxnId="{D5BAD5DE-842B-46B8-899C-E02E71A89F67}">
      <dgm:prSet/>
      <dgm:spPr/>
      <dgm:t>
        <a:bodyPr/>
        <a:lstStyle/>
        <a:p>
          <a:endParaRPr lang="ru-RU"/>
        </a:p>
      </dgm:t>
    </dgm:pt>
    <dgm:pt modelId="{57DFB864-AAEB-490B-BAEF-31979B2C26C9}" type="sibTrans" cxnId="{D5BAD5DE-842B-46B8-899C-E02E71A89F67}">
      <dgm:prSet/>
      <dgm:spPr/>
      <dgm:t>
        <a:bodyPr/>
        <a:lstStyle/>
        <a:p>
          <a:endParaRPr lang="ru-RU"/>
        </a:p>
      </dgm:t>
    </dgm:pt>
    <dgm:pt modelId="{F321A0C8-73E6-4A91-AE32-859983B41B78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Оксигено-вмісні органічні речовини</a:t>
          </a:r>
          <a:endParaRPr lang="ru-RU" sz="2000" dirty="0">
            <a:latin typeface="Georgia" pitchFamily="18" charset="0"/>
          </a:endParaRPr>
        </a:p>
      </dgm:t>
    </dgm:pt>
    <dgm:pt modelId="{68C8B254-95DE-4F10-9F37-B8741F8A70ED}" type="parTrans" cxnId="{12E0479A-8F1C-4899-9328-ECE7CFAB09B6}">
      <dgm:prSet/>
      <dgm:spPr/>
      <dgm:t>
        <a:bodyPr/>
        <a:lstStyle/>
        <a:p>
          <a:endParaRPr lang="ru-RU"/>
        </a:p>
      </dgm:t>
    </dgm:pt>
    <dgm:pt modelId="{B4D7176D-3C9E-4882-A0D3-E3D7435B4B2E}" type="sibTrans" cxnId="{12E0479A-8F1C-4899-9328-ECE7CFAB09B6}">
      <dgm:prSet/>
      <dgm:spPr/>
      <dgm:t>
        <a:bodyPr/>
        <a:lstStyle/>
        <a:p>
          <a:endParaRPr lang="ru-RU"/>
        </a:p>
      </dgm:t>
    </dgm:pt>
    <dgm:pt modelId="{F9DE16A4-63D9-43C3-B8F9-8F22BFF0D6AA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Нітрогено-вмісні органічні речовини</a:t>
          </a:r>
          <a:endParaRPr lang="ru-RU" sz="2000" dirty="0">
            <a:latin typeface="Georgia" pitchFamily="18" charset="0"/>
          </a:endParaRPr>
        </a:p>
      </dgm:t>
    </dgm:pt>
    <dgm:pt modelId="{568633F1-D3DC-4486-8C59-C7167E7AD444}" type="parTrans" cxnId="{56E66E16-94D5-44D7-94FB-EDF4E1E2003C}">
      <dgm:prSet/>
      <dgm:spPr/>
      <dgm:t>
        <a:bodyPr/>
        <a:lstStyle/>
        <a:p>
          <a:endParaRPr lang="ru-RU"/>
        </a:p>
      </dgm:t>
    </dgm:pt>
    <dgm:pt modelId="{3381F9DB-6B9B-4542-8D01-799B6FE56EED}" type="sibTrans" cxnId="{56E66E16-94D5-44D7-94FB-EDF4E1E2003C}">
      <dgm:prSet/>
      <dgm:spPr/>
      <dgm:t>
        <a:bodyPr/>
        <a:lstStyle/>
        <a:p>
          <a:endParaRPr lang="ru-RU"/>
        </a:p>
      </dgm:t>
    </dgm:pt>
    <dgm:pt modelId="{EBC8DF5E-ABB2-4AED-A548-D93BF7C4D1C9}" type="pres">
      <dgm:prSet presAssocID="{AA8E9081-FAA9-49B2-B071-64185815589B}" presName="Name0" presStyleCnt="0">
        <dgm:presLayoutVars>
          <dgm:dir/>
          <dgm:resizeHandles val="exact"/>
        </dgm:presLayoutVars>
      </dgm:prSet>
      <dgm:spPr/>
    </dgm:pt>
    <dgm:pt modelId="{AB3C7039-86C3-4D8A-91FF-84F31DC99F40}" type="pres">
      <dgm:prSet presAssocID="{AA8E9081-FAA9-49B2-B071-64185815589B}" presName="arrow" presStyleLbl="bgShp" presStyleIdx="0" presStyleCnt="1"/>
      <dgm:spPr/>
    </dgm:pt>
    <dgm:pt modelId="{7B87363A-C04F-4858-BBE0-27F2E3CA3FA6}" type="pres">
      <dgm:prSet presAssocID="{AA8E9081-FAA9-49B2-B071-64185815589B}" presName="points" presStyleCnt="0"/>
      <dgm:spPr/>
    </dgm:pt>
    <dgm:pt modelId="{86612011-56F6-48EE-ABC1-D784E5D3BCF9}" type="pres">
      <dgm:prSet presAssocID="{157A5866-07E1-4FB9-AA2E-58FE8B091560}" presName="compositeA" presStyleCnt="0"/>
      <dgm:spPr/>
    </dgm:pt>
    <dgm:pt modelId="{67318315-2AF9-4361-9849-07D2AF63D1DF}" type="pres">
      <dgm:prSet presAssocID="{157A5866-07E1-4FB9-AA2E-58FE8B09156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187E9-7219-4BA0-80CA-5CF9D8DEB08D}" type="pres">
      <dgm:prSet presAssocID="{157A5866-07E1-4FB9-AA2E-58FE8B091560}" presName="circleA" presStyleLbl="node1" presStyleIdx="0" presStyleCnt="3"/>
      <dgm:spPr/>
    </dgm:pt>
    <dgm:pt modelId="{EA495A3D-A5A2-473E-8E1F-4AC44849941C}" type="pres">
      <dgm:prSet presAssocID="{157A5866-07E1-4FB9-AA2E-58FE8B091560}" presName="spaceA" presStyleCnt="0"/>
      <dgm:spPr/>
    </dgm:pt>
    <dgm:pt modelId="{B6618A78-DAC5-4201-BFF2-AE317F1759B1}" type="pres">
      <dgm:prSet presAssocID="{57DFB864-AAEB-490B-BAEF-31979B2C26C9}" presName="space" presStyleCnt="0"/>
      <dgm:spPr/>
    </dgm:pt>
    <dgm:pt modelId="{0F65E720-0853-4555-A8C2-F9EBC60B9134}" type="pres">
      <dgm:prSet presAssocID="{F321A0C8-73E6-4A91-AE32-859983B41B78}" presName="compositeB" presStyleCnt="0"/>
      <dgm:spPr/>
    </dgm:pt>
    <dgm:pt modelId="{D8CCCF6A-7D0A-4329-8F93-79A0B0FB713B}" type="pres">
      <dgm:prSet presAssocID="{F321A0C8-73E6-4A91-AE32-859983B41B78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F2EAB-A240-4F25-8C14-C66AF7FB0DC1}" type="pres">
      <dgm:prSet presAssocID="{F321A0C8-73E6-4A91-AE32-859983B41B78}" presName="circleB" presStyleLbl="node1" presStyleIdx="1" presStyleCnt="3"/>
      <dgm:spPr/>
    </dgm:pt>
    <dgm:pt modelId="{7D55FE17-827D-4AA8-A45E-0AB94229E910}" type="pres">
      <dgm:prSet presAssocID="{F321A0C8-73E6-4A91-AE32-859983B41B78}" presName="spaceB" presStyleCnt="0"/>
      <dgm:spPr/>
    </dgm:pt>
    <dgm:pt modelId="{E57D846C-1516-4B40-9999-00F5C5502766}" type="pres">
      <dgm:prSet presAssocID="{B4D7176D-3C9E-4882-A0D3-E3D7435B4B2E}" presName="space" presStyleCnt="0"/>
      <dgm:spPr/>
    </dgm:pt>
    <dgm:pt modelId="{6D1C8B8A-8F43-48FB-9340-3CBC4698BC42}" type="pres">
      <dgm:prSet presAssocID="{F9DE16A4-63D9-43C3-B8F9-8F22BFF0D6AA}" presName="compositeA" presStyleCnt="0"/>
      <dgm:spPr/>
    </dgm:pt>
    <dgm:pt modelId="{1D225C1F-C506-4AC4-87F3-D53EBBDEEA84}" type="pres">
      <dgm:prSet presAssocID="{F9DE16A4-63D9-43C3-B8F9-8F22BFF0D6AA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39361-0ED4-4E4C-A469-CAACD10A2BE1}" type="pres">
      <dgm:prSet presAssocID="{F9DE16A4-63D9-43C3-B8F9-8F22BFF0D6AA}" presName="circleA" presStyleLbl="node1" presStyleIdx="2" presStyleCnt="3"/>
      <dgm:spPr/>
    </dgm:pt>
    <dgm:pt modelId="{6354D4BB-15B9-4163-AD23-EEABCBD38D79}" type="pres">
      <dgm:prSet presAssocID="{F9DE16A4-63D9-43C3-B8F9-8F22BFF0D6AA}" presName="spaceA" presStyleCnt="0"/>
      <dgm:spPr/>
    </dgm:pt>
  </dgm:ptLst>
  <dgm:cxnLst>
    <dgm:cxn modelId="{DB008F45-0A08-41BF-840A-56A39BAA4E9E}" type="presOf" srcId="{F9DE16A4-63D9-43C3-B8F9-8F22BFF0D6AA}" destId="{1D225C1F-C506-4AC4-87F3-D53EBBDEEA84}" srcOrd="0" destOrd="0" presId="urn:microsoft.com/office/officeart/2005/8/layout/hProcess11"/>
    <dgm:cxn modelId="{9352C119-05B9-4549-B3CF-373B8C79F397}" type="presOf" srcId="{AA8E9081-FAA9-49B2-B071-64185815589B}" destId="{EBC8DF5E-ABB2-4AED-A548-D93BF7C4D1C9}" srcOrd="0" destOrd="0" presId="urn:microsoft.com/office/officeart/2005/8/layout/hProcess11"/>
    <dgm:cxn modelId="{D5BAD5DE-842B-46B8-899C-E02E71A89F67}" srcId="{AA8E9081-FAA9-49B2-B071-64185815589B}" destId="{157A5866-07E1-4FB9-AA2E-58FE8B091560}" srcOrd="0" destOrd="0" parTransId="{C92F8D89-D5C9-494D-A375-58B2D8E9EFAE}" sibTransId="{57DFB864-AAEB-490B-BAEF-31979B2C26C9}"/>
    <dgm:cxn modelId="{A708FB12-1BD9-4CF3-8BEF-432BAA216C01}" type="presOf" srcId="{F321A0C8-73E6-4A91-AE32-859983B41B78}" destId="{D8CCCF6A-7D0A-4329-8F93-79A0B0FB713B}" srcOrd="0" destOrd="0" presId="urn:microsoft.com/office/officeart/2005/8/layout/hProcess11"/>
    <dgm:cxn modelId="{12E0479A-8F1C-4899-9328-ECE7CFAB09B6}" srcId="{AA8E9081-FAA9-49B2-B071-64185815589B}" destId="{F321A0C8-73E6-4A91-AE32-859983B41B78}" srcOrd="1" destOrd="0" parTransId="{68C8B254-95DE-4F10-9F37-B8741F8A70ED}" sibTransId="{B4D7176D-3C9E-4882-A0D3-E3D7435B4B2E}"/>
    <dgm:cxn modelId="{B6637543-BB61-456C-869E-0BE84CE6D5DF}" type="presOf" srcId="{157A5866-07E1-4FB9-AA2E-58FE8B091560}" destId="{67318315-2AF9-4361-9849-07D2AF63D1DF}" srcOrd="0" destOrd="0" presId="urn:microsoft.com/office/officeart/2005/8/layout/hProcess11"/>
    <dgm:cxn modelId="{56E66E16-94D5-44D7-94FB-EDF4E1E2003C}" srcId="{AA8E9081-FAA9-49B2-B071-64185815589B}" destId="{F9DE16A4-63D9-43C3-B8F9-8F22BFF0D6AA}" srcOrd="2" destOrd="0" parTransId="{568633F1-D3DC-4486-8C59-C7167E7AD444}" sibTransId="{3381F9DB-6B9B-4542-8D01-799B6FE56EED}"/>
    <dgm:cxn modelId="{F4B5531A-986C-4641-A7C8-A8099FE7146C}" type="presParOf" srcId="{EBC8DF5E-ABB2-4AED-A548-D93BF7C4D1C9}" destId="{AB3C7039-86C3-4D8A-91FF-84F31DC99F40}" srcOrd="0" destOrd="0" presId="urn:microsoft.com/office/officeart/2005/8/layout/hProcess11"/>
    <dgm:cxn modelId="{B24DFBF7-D101-46D1-ADFE-F36C38ACFAD1}" type="presParOf" srcId="{EBC8DF5E-ABB2-4AED-A548-D93BF7C4D1C9}" destId="{7B87363A-C04F-4858-BBE0-27F2E3CA3FA6}" srcOrd="1" destOrd="0" presId="urn:microsoft.com/office/officeart/2005/8/layout/hProcess11"/>
    <dgm:cxn modelId="{8D8E27B1-1BF6-48BE-89CD-CD040E05F4EE}" type="presParOf" srcId="{7B87363A-C04F-4858-BBE0-27F2E3CA3FA6}" destId="{86612011-56F6-48EE-ABC1-D784E5D3BCF9}" srcOrd="0" destOrd="0" presId="urn:microsoft.com/office/officeart/2005/8/layout/hProcess11"/>
    <dgm:cxn modelId="{6C80A456-7D94-4832-9AA8-72C169B99778}" type="presParOf" srcId="{86612011-56F6-48EE-ABC1-D784E5D3BCF9}" destId="{67318315-2AF9-4361-9849-07D2AF63D1DF}" srcOrd="0" destOrd="0" presId="urn:microsoft.com/office/officeart/2005/8/layout/hProcess11"/>
    <dgm:cxn modelId="{235EA3D9-11A9-4B52-B123-6DFD0679BF0A}" type="presParOf" srcId="{86612011-56F6-48EE-ABC1-D784E5D3BCF9}" destId="{FAE187E9-7219-4BA0-80CA-5CF9D8DEB08D}" srcOrd="1" destOrd="0" presId="urn:microsoft.com/office/officeart/2005/8/layout/hProcess11"/>
    <dgm:cxn modelId="{599D0FF6-6B98-41E2-8CFD-6C847A0BBEBF}" type="presParOf" srcId="{86612011-56F6-48EE-ABC1-D784E5D3BCF9}" destId="{EA495A3D-A5A2-473E-8E1F-4AC44849941C}" srcOrd="2" destOrd="0" presId="urn:microsoft.com/office/officeart/2005/8/layout/hProcess11"/>
    <dgm:cxn modelId="{3D26FD74-1573-45D2-8F98-B99132352963}" type="presParOf" srcId="{7B87363A-C04F-4858-BBE0-27F2E3CA3FA6}" destId="{B6618A78-DAC5-4201-BFF2-AE317F1759B1}" srcOrd="1" destOrd="0" presId="urn:microsoft.com/office/officeart/2005/8/layout/hProcess11"/>
    <dgm:cxn modelId="{3415890A-B595-4EBB-A7AF-4B90BFA59E60}" type="presParOf" srcId="{7B87363A-C04F-4858-BBE0-27F2E3CA3FA6}" destId="{0F65E720-0853-4555-A8C2-F9EBC60B9134}" srcOrd="2" destOrd="0" presId="urn:microsoft.com/office/officeart/2005/8/layout/hProcess11"/>
    <dgm:cxn modelId="{462D535F-DFFC-4DD4-BADC-ADE562EECF91}" type="presParOf" srcId="{0F65E720-0853-4555-A8C2-F9EBC60B9134}" destId="{D8CCCF6A-7D0A-4329-8F93-79A0B0FB713B}" srcOrd="0" destOrd="0" presId="urn:microsoft.com/office/officeart/2005/8/layout/hProcess11"/>
    <dgm:cxn modelId="{0ED5F0CB-42F0-416A-8BEC-BB192083BDF4}" type="presParOf" srcId="{0F65E720-0853-4555-A8C2-F9EBC60B9134}" destId="{AD6F2EAB-A240-4F25-8C14-C66AF7FB0DC1}" srcOrd="1" destOrd="0" presId="urn:microsoft.com/office/officeart/2005/8/layout/hProcess11"/>
    <dgm:cxn modelId="{A9A2ADB3-A1D0-4EB8-B531-717C450B9E1A}" type="presParOf" srcId="{0F65E720-0853-4555-A8C2-F9EBC60B9134}" destId="{7D55FE17-827D-4AA8-A45E-0AB94229E910}" srcOrd="2" destOrd="0" presId="urn:microsoft.com/office/officeart/2005/8/layout/hProcess11"/>
    <dgm:cxn modelId="{72947EC8-4563-4A9B-8782-CDD0200A9AA7}" type="presParOf" srcId="{7B87363A-C04F-4858-BBE0-27F2E3CA3FA6}" destId="{E57D846C-1516-4B40-9999-00F5C5502766}" srcOrd="3" destOrd="0" presId="urn:microsoft.com/office/officeart/2005/8/layout/hProcess11"/>
    <dgm:cxn modelId="{B1353C87-DB74-4378-BA9D-ED57B4CC5276}" type="presParOf" srcId="{7B87363A-C04F-4858-BBE0-27F2E3CA3FA6}" destId="{6D1C8B8A-8F43-48FB-9340-3CBC4698BC42}" srcOrd="4" destOrd="0" presId="urn:microsoft.com/office/officeart/2005/8/layout/hProcess11"/>
    <dgm:cxn modelId="{D766CBF2-EEC5-4C54-B2DA-E3834A56F927}" type="presParOf" srcId="{6D1C8B8A-8F43-48FB-9340-3CBC4698BC42}" destId="{1D225C1F-C506-4AC4-87F3-D53EBBDEEA84}" srcOrd="0" destOrd="0" presId="urn:microsoft.com/office/officeart/2005/8/layout/hProcess11"/>
    <dgm:cxn modelId="{32D29A36-84D4-4F0E-BA72-926F71AB430E}" type="presParOf" srcId="{6D1C8B8A-8F43-48FB-9340-3CBC4698BC42}" destId="{02C39361-0ED4-4E4C-A469-CAACD10A2BE1}" srcOrd="1" destOrd="0" presId="urn:microsoft.com/office/officeart/2005/8/layout/hProcess11"/>
    <dgm:cxn modelId="{CCB50B53-DB82-40D6-8FCF-B0B0386F4A19}" type="presParOf" srcId="{6D1C8B8A-8F43-48FB-9340-3CBC4698BC42}" destId="{6354D4BB-15B9-4163-AD23-EEABCBD38D7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C7039-86C3-4D8A-91FF-84F31DC99F40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7318315-2AF9-4361-9849-07D2AF63D1DF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Вуглеводні</a:t>
          </a:r>
          <a:endParaRPr lang="ru-RU" sz="2000" kern="1200" dirty="0">
            <a:latin typeface="Georgia" pitchFamily="18" charset="0"/>
          </a:endParaRPr>
        </a:p>
      </dsp:txBody>
      <dsp:txXfrm>
        <a:off x="3616" y="0"/>
        <a:ext cx="2386905" cy="1810385"/>
      </dsp:txXfrm>
    </dsp:sp>
    <dsp:sp modelId="{FAE187E9-7219-4BA0-80CA-5CF9D8DEB08D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CCCF6A-7D0A-4329-8F93-79A0B0FB713B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Оксигено-вмісні органічні речовини</a:t>
          </a:r>
          <a:endParaRPr lang="ru-RU" sz="2000" kern="1200" dirty="0">
            <a:latin typeface="Georgia" pitchFamily="18" charset="0"/>
          </a:endParaRPr>
        </a:p>
      </dsp:txBody>
      <dsp:txXfrm>
        <a:off x="2509867" y="2715577"/>
        <a:ext cx="2386905" cy="1810385"/>
      </dsp:txXfrm>
    </dsp:sp>
    <dsp:sp modelId="{AD6F2EAB-A240-4F25-8C14-C66AF7FB0DC1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25C1F-C506-4AC4-87F3-D53EBBDEEA84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Нітрогено-вмісні органічні речовини</a:t>
          </a:r>
          <a:endParaRPr lang="ru-RU" sz="2000" kern="1200" dirty="0">
            <a:latin typeface="Georgia" pitchFamily="18" charset="0"/>
          </a:endParaRPr>
        </a:p>
      </dsp:txBody>
      <dsp:txXfrm>
        <a:off x="5016118" y="0"/>
        <a:ext cx="2386905" cy="1810385"/>
      </dsp:txXfrm>
    </dsp:sp>
    <dsp:sp modelId="{02C39361-0ED4-4E4C-A469-CAACD10A2BE1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4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0D90-4BC4-4555-9D2F-F7664D74A14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9510-641B-4795-9B1B-21AC2E3F53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>
                <a:latin typeface="Georgia" pitchFamily="18" charset="0"/>
              </a:rPr>
              <a:t>М</a:t>
            </a:r>
            <a:r>
              <a:rPr lang="uk-UA" b="1" i="1" dirty="0" smtClean="0">
                <a:latin typeface="Georgia" pitchFamily="18" charset="0"/>
              </a:rPr>
              <a:t>ЕТОДИКА </a:t>
            </a:r>
            <a:r>
              <a:rPr lang="uk-UA" b="1" i="1" dirty="0">
                <a:latin typeface="Georgia" pitchFamily="18" charset="0"/>
              </a:rPr>
              <a:t>ВИВЧЕННЯ ОРГАНІЧНИХ СПОЛУК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Систематична хімічна </a:t>
            </a:r>
            <a:r>
              <a:rPr lang="uk-UA" sz="3200" b="1" dirty="0">
                <a:latin typeface="Georgia" pitchFamily="18" charset="0"/>
              </a:rPr>
              <a:t>номенклатура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10" name="Содержимое 9" descr="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70012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uk-UA" sz="3200" dirty="0">
                <a:latin typeface="Georgia" pitchFamily="18" charset="0"/>
              </a:rPr>
              <a:t>У початковий період </a:t>
            </a:r>
            <a:r>
              <a:rPr lang="uk-UA" sz="3200" dirty="0" smtClean="0">
                <a:latin typeface="Georgia" pitchFamily="18" charset="0"/>
              </a:rPr>
              <a:t>учні мають дійти таких  </a:t>
            </a:r>
            <a:r>
              <a:rPr lang="uk-UA" sz="3200" b="1" dirty="0">
                <a:latin typeface="Georgia" pitchFamily="18" charset="0"/>
              </a:rPr>
              <a:t>узагальнень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ctr">
            <a:noAutofit/>
          </a:bodyPr>
          <a:lstStyle/>
          <a:p>
            <a:pPr marL="449263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Georgia" pitchFamily="18" charset="0"/>
              </a:rPr>
              <a:t>органічні сполуки </a:t>
            </a:r>
            <a:r>
              <a:rPr lang="uk-UA" sz="2300" b="1" dirty="0" smtClean="0">
                <a:latin typeface="Georgia" pitchFamily="18" charset="0"/>
              </a:rPr>
              <a:t>поширені в природі</a:t>
            </a:r>
            <a:r>
              <a:rPr lang="uk-UA" sz="2300" dirty="0" smtClean="0">
                <a:latin typeface="Georgia" pitchFamily="18" charset="0"/>
              </a:rPr>
              <a:t>, вони становлять основу рослинних і тваринних організмів;</a:t>
            </a:r>
            <a:endParaRPr lang="ru-RU" sz="2300" dirty="0" smtClean="0">
              <a:latin typeface="Georgia" pitchFamily="18" charset="0"/>
            </a:endParaRPr>
          </a:p>
          <a:p>
            <a:pPr marL="449263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b="1" dirty="0" smtClean="0">
                <a:latin typeface="Georgia" pitchFamily="18" charset="0"/>
              </a:rPr>
              <a:t>розвиток</a:t>
            </a:r>
            <a:r>
              <a:rPr lang="uk-UA" sz="2300" dirty="0" smtClean="0">
                <a:latin typeface="Georgia" pitchFamily="18" charset="0"/>
              </a:rPr>
              <a:t> органічної хімії розпочався </a:t>
            </a:r>
            <a:r>
              <a:rPr lang="uk-UA" sz="2300" b="1" dirty="0" smtClean="0">
                <a:latin typeface="Georgia" pitchFamily="18" charset="0"/>
              </a:rPr>
              <a:t>після перших </a:t>
            </a:r>
            <a:r>
              <a:rPr lang="uk-UA" sz="2300" dirty="0" smtClean="0">
                <a:latin typeface="Georgia" pitchFamily="18" charset="0"/>
              </a:rPr>
              <a:t>лабораторних </a:t>
            </a:r>
            <a:r>
              <a:rPr lang="uk-UA" sz="2300" b="1" dirty="0" smtClean="0">
                <a:latin typeface="Georgia" pitchFamily="18" charset="0"/>
              </a:rPr>
              <a:t>синтезів</a:t>
            </a:r>
            <a:r>
              <a:rPr lang="uk-UA" sz="2300" dirty="0" smtClean="0">
                <a:latin typeface="Georgia" pitchFamily="18" charset="0"/>
              </a:rPr>
              <a:t> органічних речовин;</a:t>
            </a:r>
            <a:endParaRPr lang="ru-RU" sz="2300" dirty="0" smtClean="0">
              <a:latin typeface="Georgia" pitchFamily="18" charset="0"/>
            </a:endParaRPr>
          </a:p>
          <a:p>
            <a:pPr marL="449263" lvl="0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Georgia" pitchFamily="18" charset="0"/>
              </a:rPr>
              <a:t>органічна </a:t>
            </a:r>
            <a:r>
              <a:rPr lang="uk-UA" sz="2300" dirty="0">
                <a:latin typeface="Georgia" pitchFamily="18" charset="0"/>
              </a:rPr>
              <a:t>хімія вивчає </a:t>
            </a:r>
            <a:r>
              <a:rPr lang="uk-UA" sz="2300" b="1" dirty="0">
                <a:latin typeface="Georgia" pitchFamily="18" charset="0"/>
              </a:rPr>
              <a:t>сполуки Карбону</a:t>
            </a:r>
            <a:r>
              <a:rPr lang="uk-UA" sz="2300" dirty="0">
                <a:latin typeface="Georgia" pitchFamily="18" charset="0"/>
              </a:rPr>
              <a:t>;</a:t>
            </a:r>
            <a:endParaRPr lang="ru-RU" sz="2300" dirty="0">
              <a:latin typeface="Georgia" pitchFamily="18" charset="0"/>
            </a:endParaRPr>
          </a:p>
          <a:p>
            <a:pPr marL="449263" lvl="0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 smtClean="0">
                <a:latin typeface="Georgia" pitchFamily="18" charset="0"/>
              </a:rPr>
              <a:t>атоми </a:t>
            </a:r>
            <a:r>
              <a:rPr lang="uk-UA" sz="2300" dirty="0">
                <a:latin typeface="Georgia" pitchFamily="18" charset="0"/>
              </a:rPr>
              <a:t>Карбону можуть утворювати </a:t>
            </a:r>
            <a:r>
              <a:rPr lang="uk-UA" sz="2300" b="1" dirty="0">
                <a:latin typeface="Georgia" pitchFamily="18" charset="0"/>
              </a:rPr>
              <a:t>молекули різноманітної форми</a:t>
            </a:r>
            <a:r>
              <a:rPr lang="uk-UA" sz="2300" dirty="0">
                <a:latin typeface="Georgia" pitchFamily="18" charset="0"/>
              </a:rPr>
              <a:t>;</a:t>
            </a:r>
            <a:endParaRPr lang="ru-RU" sz="2300" dirty="0">
              <a:latin typeface="Georgia" pitchFamily="18" charset="0"/>
            </a:endParaRPr>
          </a:p>
          <a:p>
            <a:pPr marL="449263" lvl="0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dirty="0">
                <a:latin typeface="Georgia" pitchFamily="18" charset="0"/>
              </a:rPr>
              <a:t>характерні ознаки органічних речовин: </a:t>
            </a:r>
            <a:r>
              <a:rPr lang="uk-UA" sz="2300" b="1" dirty="0">
                <a:latin typeface="Georgia" pitchFamily="18" charset="0"/>
              </a:rPr>
              <a:t>ковалентні зв’язки, молекулярні кристалічні ґратки, горючість, низька термостійкість, погана розчинність у воді</a:t>
            </a:r>
            <a:r>
              <a:rPr lang="uk-UA" sz="2300" dirty="0">
                <a:latin typeface="Georgia" pitchFamily="18" charset="0"/>
              </a:rPr>
              <a:t>;</a:t>
            </a:r>
            <a:endParaRPr lang="ru-RU" sz="2300" dirty="0">
              <a:latin typeface="Georgia" pitchFamily="18" charset="0"/>
            </a:endParaRPr>
          </a:p>
          <a:p>
            <a:pPr marL="449263" lvl="0" indent="-449263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b="1" dirty="0">
                <a:latin typeface="Georgia" pitchFamily="18" charset="0"/>
              </a:rPr>
              <a:t>поділ</a:t>
            </a:r>
            <a:r>
              <a:rPr lang="uk-UA" sz="2300" dirty="0">
                <a:latin typeface="Georgia" pitchFamily="18" charset="0"/>
              </a:rPr>
              <a:t> на органічні і неорганічні речовини </a:t>
            </a:r>
            <a:r>
              <a:rPr lang="uk-UA" sz="2300" b="1" dirty="0">
                <a:latin typeface="Georgia" pitchFamily="18" charset="0"/>
              </a:rPr>
              <a:t>умовний</a:t>
            </a:r>
            <a:r>
              <a:rPr lang="uk-UA" sz="2300" dirty="0" smtClean="0">
                <a:latin typeface="Georgia" pitchFamily="18" charset="0"/>
              </a:rPr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План вивчення метану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8" name="Содержимое 7" descr="мет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4117381" cy="287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 anchor="ctr"/>
          <a:lstStyle/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latin typeface="Georgia" pitchFamily="18" charset="0"/>
              </a:rPr>
              <a:t>Назва речовини.</a:t>
            </a:r>
            <a:endParaRPr lang="ru-RU" sz="2400" b="1" dirty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latin typeface="Georgia" pitchFamily="18" charset="0"/>
              </a:rPr>
              <a:t>Молекулярна, структурна, електронна формули.</a:t>
            </a:r>
            <a:endParaRPr lang="ru-RU" sz="2400" b="1" dirty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latin typeface="Georgia" pitchFamily="18" charset="0"/>
              </a:rPr>
              <a:t>Поширення у природі, фізичні властивості.</a:t>
            </a:r>
            <a:endParaRPr lang="ru-RU" sz="2400" b="1" dirty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latin typeface="Georgia" pitchFamily="18" charset="0"/>
              </a:rPr>
              <a:t>Хімічні властивості.</a:t>
            </a:r>
            <a:endParaRPr lang="ru-RU" sz="2400" b="1" dirty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latin typeface="Georgia" pitchFamily="18" charset="0"/>
              </a:rPr>
              <a:t>Застосування.</a:t>
            </a:r>
            <a:endParaRPr lang="ru-RU" sz="2400" b="1" dirty="0">
              <a:latin typeface="Georgia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Гомологічний ряд </a:t>
            </a:r>
            <a:r>
              <a:rPr lang="uk-UA" sz="3200" b="1" dirty="0">
                <a:latin typeface="Georgia" pitchFamily="18" charset="0"/>
              </a:rPr>
              <a:t>метану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66782"/>
            <a:ext cx="6048672" cy="45365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Ланцюгова будова молекул алканів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пент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5542" y="1600200"/>
            <a:ext cx="423291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Ненасичені </a:t>
            </a:r>
            <a:r>
              <a:rPr lang="uk-UA" sz="3200" b="1" dirty="0">
                <a:latin typeface="Georgia" pitchFamily="18" charset="0"/>
              </a:rPr>
              <a:t>вуглеводні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uk-UA" dirty="0" err="1">
                <a:latin typeface="Georgia" pitchFamily="18" charset="0"/>
              </a:rPr>
              <a:t>етен</a:t>
            </a:r>
            <a:r>
              <a:rPr lang="uk-UA" dirty="0">
                <a:latin typeface="Georgia" pitchFamily="18" charset="0"/>
              </a:rPr>
              <a:t> (етилен)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uk-UA" dirty="0" err="1">
                <a:latin typeface="Georgia" pitchFamily="18" charset="0"/>
              </a:rPr>
              <a:t>етин</a:t>
            </a:r>
            <a:r>
              <a:rPr lang="uk-UA" dirty="0">
                <a:latin typeface="Georgia" pitchFamily="18" charset="0"/>
              </a:rPr>
              <a:t> (ацетилен)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43 (1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093538"/>
            <a:ext cx="4032448" cy="1919638"/>
          </a:xfrm>
        </p:spPr>
      </p:pic>
      <p:pic>
        <p:nvPicPr>
          <p:cNvPr id="12" name="Содержимое 11" descr="eтен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68960"/>
            <a:ext cx="4040188" cy="192727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Реакція полімеризації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9" name="Содержимое 8" descr="489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7594387" cy="222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Georgia" pitchFamily="18" charset="0"/>
              </a:rPr>
              <a:t>Ознайомлення зі зразками виробів із поліетилену. Виявлення властивостей поліетилену: відношення до нагрівання, розчинів кислот, лугів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Содержимое 3" descr="поліетил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448208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Нафта, природний газ, кам’яне </a:t>
            </a:r>
            <a:r>
              <a:rPr lang="uk-UA" sz="3200" b="1" dirty="0">
                <a:latin typeface="Georgia" pitchFamily="18" charset="0"/>
              </a:rPr>
              <a:t>вугілля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18810"/>
            <a:ext cx="5603304" cy="420247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Перегонка</a:t>
            </a:r>
            <a:r>
              <a:rPr lang="uk-UA" sz="3200" dirty="0" smtClean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нафти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1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4120" y="1988840"/>
            <a:ext cx="5384183" cy="381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ПЛАН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Зміст теми «Початкові поняття про органічні сполуки».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 і засоби вивчення органічної хімії.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Методичні прийоми вивчення органічних речовин.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Екологічні проблеми</a:t>
            </a:r>
            <a:r>
              <a:rPr lang="uk-UA" sz="3200" dirty="0" smtClean="0">
                <a:latin typeface="Georgia" pitchFamily="18" charset="0"/>
              </a:rPr>
              <a:t> – </a:t>
            </a:r>
            <a:r>
              <a:rPr lang="uk-UA" sz="3200" b="1" dirty="0">
                <a:latin typeface="Georgia" pitchFamily="18" charset="0"/>
              </a:rPr>
              <a:t>парниковий ефект</a:t>
            </a:r>
            <a:r>
              <a:rPr lang="uk-UA" sz="3200" dirty="0">
                <a:latin typeface="Georgia" pitchFamily="18" charset="0"/>
              </a:rPr>
              <a:t> і </a:t>
            </a:r>
            <a:r>
              <a:rPr lang="uk-UA" sz="3200" b="1" dirty="0">
                <a:latin typeface="Georgia" pitchFamily="18" charset="0"/>
              </a:rPr>
              <a:t>фотохімічний смог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парниковий ефе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79376"/>
            <a:ext cx="5119869" cy="289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Спирти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uk-UA" dirty="0" smtClean="0">
                <a:latin typeface="Georgia" pitchFamily="18" charset="0"/>
              </a:rPr>
              <a:t>етанол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Содержимое 7" descr="етано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4077"/>
            <a:ext cx="4040188" cy="221288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uk-UA" dirty="0" err="1" smtClean="0">
                <a:latin typeface="Georgia" pitchFamily="18" charset="0"/>
              </a:rPr>
              <a:t>гліцерол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9" name="Содержимое 8" descr="глицеро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4712" y="2597563"/>
            <a:ext cx="3962400" cy="31059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Отруйність спиртів, їх згубна дія на організм людини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0" name="Содержимое 9" descr="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491395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Карбонові кислоти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a2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1653" y="2132856"/>
            <a:ext cx="6504724" cy="365890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-1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056183" cy="529766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Стеаринова</a:t>
            </a:r>
            <a:r>
              <a:rPr lang="uk-UA" sz="3200" dirty="0" smtClean="0">
                <a:latin typeface="Georgia" pitchFamily="18" charset="0"/>
              </a:rPr>
              <a:t>, </a:t>
            </a:r>
            <a:r>
              <a:rPr lang="uk-UA" sz="3200" b="1" dirty="0" smtClean="0">
                <a:latin typeface="Georgia" pitchFamily="18" charset="0"/>
              </a:rPr>
              <a:t>пальмітинова, олеїнова кислоти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Palmitinsäure-3D-bäl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2037" y="1639341"/>
            <a:ext cx="7159925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Georgia" pitchFamily="18" charset="0"/>
              </a:rPr>
              <a:t>Матеріал про </a:t>
            </a:r>
            <a:r>
              <a:rPr lang="uk-UA" sz="3200" b="1" dirty="0">
                <a:latin typeface="Georgia" pitchFamily="18" charset="0"/>
              </a:rPr>
              <a:t>мило</a:t>
            </a:r>
            <a:r>
              <a:rPr lang="uk-UA" sz="3200" dirty="0">
                <a:latin typeface="Georgia" pitchFamily="18" charset="0"/>
              </a:rPr>
              <a:t>, </a:t>
            </a:r>
            <a:r>
              <a:rPr lang="uk-UA" sz="3200" b="1" dirty="0">
                <a:latin typeface="Georgia" pitchFamily="18" charset="0"/>
              </a:rPr>
              <a:t>його склад і мийну дію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008b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latin typeface="Georgia" pitchFamily="18" charset="0"/>
              </a:rPr>
              <a:t>Жири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874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804498" cy="2562861"/>
          </a:xfrm>
        </p:spPr>
      </p:pic>
      <p:pic>
        <p:nvPicPr>
          <p:cNvPr id="7" name="Содержимое 6" descr="408098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3826768" cy="255245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Вуглеводи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вуглевод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3109" y="2276872"/>
            <a:ext cx="2968811" cy="2653109"/>
          </a:xfrm>
        </p:spPr>
      </p:pic>
      <p:pic>
        <p:nvPicPr>
          <p:cNvPr id="6" name="Содержимое 5" descr="вуглеводи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4875" y="2338915"/>
            <a:ext cx="3837075" cy="253024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Амінокислоти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амінокисло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336704" cy="40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50676"/>
            <a:ext cx="3280163" cy="294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4906888" cy="5577483"/>
          </a:xfrm>
        </p:spPr>
        <p:txBody>
          <a:bodyPr>
            <a:noAutofit/>
          </a:bodyPr>
          <a:lstStyle/>
          <a:p>
            <a:r>
              <a:rPr lang="uk-UA" sz="2400" dirty="0">
                <a:latin typeface="Georgia" pitchFamily="18" charset="0"/>
              </a:rPr>
              <a:t>В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основній школі хімія є </a:t>
            </a:r>
            <a:r>
              <a:rPr lang="uk-UA" sz="2400" b="1" dirty="0">
                <a:latin typeface="Georgia" pitchFamily="18" charset="0"/>
              </a:rPr>
              <a:t>базовим курсом,</a:t>
            </a:r>
            <a:r>
              <a:rPr lang="uk-UA" sz="2400" dirty="0">
                <a:latin typeface="Georgia" pitchFamily="18" charset="0"/>
              </a:rPr>
              <a:t> то включення відомостей з органічної хімії </a:t>
            </a:r>
            <a:r>
              <a:rPr lang="uk-UA" sz="2400" b="1" dirty="0">
                <a:latin typeface="Georgia" pitchFamily="18" charset="0"/>
              </a:rPr>
              <a:t>цілком закономірне </a:t>
            </a:r>
            <a:r>
              <a:rPr lang="uk-UA" sz="2400" dirty="0">
                <a:latin typeface="Georgia" pitchFamily="18" charset="0"/>
              </a:rPr>
              <a:t>і необхідне як </a:t>
            </a:r>
            <a:r>
              <a:rPr lang="uk-UA" sz="2400" b="1" dirty="0">
                <a:latin typeface="Georgia" pitchFamily="18" charset="0"/>
              </a:rPr>
              <a:t>для цілісного сприйняття хімічних знань</a:t>
            </a:r>
            <a:r>
              <a:rPr lang="uk-UA" sz="2400" dirty="0">
                <a:latin typeface="Georgia" pitchFamily="18" charset="0"/>
              </a:rPr>
              <a:t>, так і для </a:t>
            </a:r>
            <a:r>
              <a:rPr lang="uk-UA" sz="2400" b="1" dirty="0">
                <a:latin typeface="Georgia" pitchFamily="18" charset="0"/>
              </a:rPr>
              <a:t>реалізації </a:t>
            </a:r>
            <a:r>
              <a:rPr lang="uk-UA" sz="2400" b="1" dirty="0" err="1">
                <a:latin typeface="Georgia" pitchFamily="18" charset="0"/>
              </a:rPr>
              <a:t>міжпредметних</a:t>
            </a:r>
            <a:r>
              <a:rPr lang="uk-UA" sz="2400" b="1" dirty="0">
                <a:latin typeface="Georgia" pitchFamily="18" charset="0"/>
              </a:rPr>
              <a:t> зв’язків </a:t>
            </a:r>
            <a:r>
              <a:rPr lang="uk-UA" sz="2400" dirty="0">
                <a:latin typeface="Georgia" pitchFamily="18" charset="0"/>
              </a:rPr>
              <a:t>з біологією (вчитель хімії може спиратися на знання щодо основних біологічно важливих речовин, сформованих в учнів на уроках біології з вивчення молекулярних основ життя).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Білки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Содержимое 6" descr="дипепти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748511" cy="455494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Виявлення органічних сполук у харчових продуктах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крохма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880870" cy="331236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Нуклеїнові кислоти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днк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3025" y="1643856"/>
            <a:ext cx="6457950" cy="44386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Природні </a:t>
            </a:r>
            <a:r>
              <a:rPr lang="uk-UA" sz="3200" b="1" dirty="0">
                <a:latin typeface="Georgia" pitchFamily="18" charset="0"/>
              </a:rPr>
              <a:t>і синтетичні органічні сполуки і значення продуктів органічної хімії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0o7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28059"/>
            <a:ext cx="5184575" cy="407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Georgia" pitchFamily="18" charset="0"/>
              </a:rPr>
              <a:t>У </a:t>
            </a:r>
            <a:r>
              <a:rPr lang="uk-UA" sz="3200" b="1" dirty="0">
                <a:latin typeface="Georgia" pitchFamily="18" charset="0"/>
              </a:rPr>
              <a:t>10 класі</a:t>
            </a:r>
            <a:r>
              <a:rPr lang="uk-UA" sz="3200" dirty="0">
                <a:latin typeface="Georgia" pitchFamily="18" charset="0"/>
              </a:rPr>
              <a:t> продовжується вивчення хімії органічних сполук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70147"/>
            <a:ext cx="2664296" cy="3872111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В </a:t>
            </a:r>
            <a:r>
              <a:rPr lang="uk-UA" dirty="0">
                <a:latin typeface="Georgia" pitchFamily="18" charset="0"/>
              </a:rPr>
              <a:t>основній школі </a:t>
            </a:r>
            <a:r>
              <a:rPr lang="uk-UA" dirty="0" smtClean="0">
                <a:latin typeface="Georgia" pitchFamily="18" charset="0"/>
              </a:rPr>
              <a:t>формуються </a:t>
            </a:r>
            <a:r>
              <a:rPr lang="uk-UA" b="1" dirty="0" smtClean="0">
                <a:latin typeface="Georgia" pitchFamily="18" charset="0"/>
              </a:rPr>
              <a:t>початкові поняття </a:t>
            </a:r>
            <a:r>
              <a:rPr lang="uk-UA" dirty="0" smtClean="0">
                <a:latin typeface="Georgia" pitchFamily="18" charset="0"/>
              </a:rPr>
              <a:t>про </a:t>
            </a:r>
            <a:r>
              <a:rPr lang="uk-UA" b="1" dirty="0">
                <a:latin typeface="Georgia" pitchFamily="18" charset="0"/>
              </a:rPr>
              <a:t>найважливіші органічні сполуки </a:t>
            </a:r>
            <a:r>
              <a:rPr lang="uk-UA" dirty="0">
                <a:latin typeface="Georgia" pitchFamily="18" charset="0"/>
              </a:rPr>
              <a:t>на </a:t>
            </a:r>
            <a:r>
              <a:rPr lang="uk-UA" b="1" dirty="0">
                <a:latin typeface="Georgia" pitchFamily="18" charset="0"/>
              </a:rPr>
              <a:t>рівні молекулярного складу </a:t>
            </a:r>
            <a:r>
              <a:rPr lang="uk-UA" dirty="0">
                <a:latin typeface="Georgia" pitchFamily="18" charset="0"/>
              </a:rPr>
              <a:t>в напрямку ускладнення їхнього складу, будови і властивостей. Вивчення носить описовий характер, </a:t>
            </a:r>
            <a:r>
              <a:rPr lang="uk-UA" b="1" dirty="0">
                <a:latin typeface="Georgia" pitchFamily="18" charset="0"/>
              </a:rPr>
              <a:t>без детальних теоретичних пояснень</a:t>
            </a:r>
            <a:r>
              <a:rPr lang="uk-UA" dirty="0">
                <a:latin typeface="Georgia" pitchFamily="18" charset="0"/>
              </a:rPr>
              <a:t>. </a:t>
            </a:r>
            <a:r>
              <a:rPr lang="uk-UA" b="1" dirty="0">
                <a:latin typeface="Georgia" pitchFamily="18" charset="0"/>
              </a:rPr>
              <a:t>Хімічні властивості </a:t>
            </a:r>
            <a:r>
              <a:rPr lang="uk-UA" dirty="0">
                <a:latin typeface="Georgia" pitchFamily="18" charset="0"/>
              </a:rPr>
              <a:t>розглядаються </a:t>
            </a:r>
            <a:r>
              <a:rPr lang="uk-UA" b="1" dirty="0">
                <a:latin typeface="Georgia" pitchFamily="18" charset="0"/>
              </a:rPr>
              <a:t>в обмеженому обсязі</a:t>
            </a:r>
            <a:r>
              <a:rPr lang="uk-UA" dirty="0">
                <a:latin typeface="Georgia" pitchFamily="18" charset="0"/>
              </a:rPr>
              <a:t>. Поняття про </a:t>
            </a:r>
            <a:r>
              <a:rPr lang="uk-UA" b="1" dirty="0">
                <a:latin typeface="Georgia" pitchFamily="18" charset="0"/>
              </a:rPr>
              <a:t>гомологію</a:t>
            </a:r>
            <a:r>
              <a:rPr lang="uk-UA" dirty="0">
                <a:latin typeface="Georgia" pitchFamily="18" charset="0"/>
              </a:rPr>
              <a:t> розглядається на прикладі гомологів метану. </a:t>
            </a:r>
            <a:r>
              <a:rPr lang="uk-UA" b="1" dirty="0">
                <a:latin typeface="Georgia" pitchFamily="18" charset="0"/>
              </a:rPr>
              <a:t>Ізомерія</a:t>
            </a:r>
            <a:r>
              <a:rPr lang="uk-UA" dirty="0">
                <a:latin typeface="Georgia" pitchFamily="18" charset="0"/>
              </a:rPr>
              <a:t>, </a:t>
            </a:r>
            <a:r>
              <a:rPr lang="uk-UA" b="1" dirty="0" smtClean="0">
                <a:latin typeface="Georgia" pitchFamily="18" charset="0"/>
              </a:rPr>
              <a:t>правила утворення назв </a:t>
            </a:r>
            <a:r>
              <a:rPr lang="uk-UA" dirty="0" smtClean="0">
                <a:latin typeface="Georgia" pitchFamily="18" charset="0"/>
              </a:rPr>
              <a:t>органічних </a:t>
            </a:r>
            <a:r>
              <a:rPr lang="uk-UA" dirty="0">
                <a:latin typeface="Georgia" pitchFamily="18" charset="0"/>
              </a:rPr>
              <a:t>сполук </a:t>
            </a:r>
            <a:r>
              <a:rPr lang="uk-UA" b="1" dirty="0" smtClean="0">
                <a:latin typeface="Georgia" pitchFamily="18" charset="0"/>
              </a:rPr>
              <a:t>не </a:t>
            </a:r>
            <a:r>
              <a:rPr lang="uk-UA" b="1" dirty="0">
                <a:latin typeface="Georgia" pitchFamily="18" charset="0"/>
              </a:rPr>
              <a:t>вивчаються</a:t>
            </a:r>
            <a:r>
              <a:rPr lang="uk-UA" dirty="0">
                <a:latin typeface="Georgia" pitchFamily="18" charset="0"/>
              </a:rPr>
              <a:t>. </a:t>
            </a:r>
            <a:endParaRPr lang="ru-RU" dirty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dirty="0">
                <a:latin typeface="Georgia" pitchFamily="18" charset="0"/>
              </a:rPr>
              <a:t>Ознайомлення з основними біологічно важливими речовинами </a:t>
            </a:r>
            <a:r>
              <a:rPr lang="uk-UA" b="1" dirty="0">
                <a:latin typeface="Georgia" pitchFamily="18" charset="0"/>
              </a:rPr>
              <a:t>базується на знаннях </a:t>
            </a:r>
            <a:r>
              <a:rPr lang="uk-UA" dirty="0">
                <a:latin typeface="Georgia" pitchFamily="18" charset="0"/>
              </a:rPr>
              <a:t>молекулярних основ життя, отриманих учнями в розділі </a:t>
            </a:r>
            <a:r>
              <a:rPr lang="uk-UA" b="1" dirty="0">
                <a:latin typeface="Georgia" pitchFamily="18" charset="0"/>
              </a:rPr>
              <a:t>«Основи системної біології» курсу біології 9 класу</a:t>
            </a:r>
            <a:r>
              <a:rPr lang="uk-UA" dirty="0">
                <a:latin typeface="Georgia" pitchFamily="18" charset="0"/>
              </a:rPr>
              <a:t>. Вивчення органічних сполук у основній школі слугує підґрунтям щодо вивчення хімії у </a:t>
            </a:r>
            <a:r>
              <a:rPr lang="uk-UA" dirty="0" smtClean="0">
                <a:latin typeface="Georgia" pitchFamily="18" charset="0"/>
              </a:rPr>
              <a:t>старшій профільній </a:t>
            </a:r>
            <a:r>
              <a:rPr lang="uk-UA" dirty="0">
                <a:latin typeface="Georgia" pitchFamily="18" charset="0"/>
              </a:rPr>
              <a:t>школі.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b="0" dirty="0">
                <a:latin typeface="Georgia" pitchFamily="18" charset="0"/>
              </a:rPr>
              <a:t>Тема 3.</a:t>
            </a:r>
            <a:r>
              <a:rPr lang="uk-UA" sz="3200" dirty="0">
                <a:latin typeface="Georgia" pitchFamily="18" charset="0"/>
              </a:rPr>
              <a:t> Початкові поняття про органічні сполуки </a:t>
            </a:r>
            <a:r>
              <a:rPr lang="uk-UA" sz="3200" b="0" dirty="0">
                <a:latin typeface="Georgia" pitchFamily="18" charset="0"/>
              </a:rPr>
              <a:t>(орієнтовно 20 </a:t>
            </a:r>
            <a:r>
              <a:rPr lang="uk-UA" sz="3200" b="0" dirty="0" err="1" smtClean="0">
                <a:latin typeface="Georgia" pitchFamily="18" charset="0"/>
              </a:rPr>
              <a:t>год</a:t>
            </a:r>
            <a:r>
              <a:rPr lang="uk-UA" sz="3200" b="0" dirty="0" smtClean="0">
                <a:latin typeface="Georgia" pitchFamily="18" charset="0"/>
              </a:rPr>
              <a:t>).</a:t>
            </a:r>
            <a:endParaRPr lang="ru-RU" sz="3200" b="0" dirty="0">
              <a:latin typeface="Georgia" pitchFamily="18" charset="0"/>
            </a:endParaRPr>
          </a:p>
        </p:txBody>
      </p:sp>
      <p:pic>
        <p:nvPicPr>
          <p:cNvPr id="5" name="Содержимое 4" descr="960995_155619648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132856"/>
            <a:ext cx="4474840" cy="357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250704" cy="4281339"/>
          </a:xfrm>
        </p:spPr>
        <p:txBody>
          <a:bodyPr anchor="ctr">
            <a:normAutofit/>
          </a:bodyPr>
          <a:lstStyle/>
          <a:p>
            <a:r>
              <a:rPr lang="uk-UA" sz="2400" dirty="0">
                <a:latin typeface="Georgia" pitchFamily="18" charset="0"/>
              </a:rPr>
              <a:t>В якій розглядаються найважливіші органічні сполуки в напрямку ускладнення їхнього складу, будови і властивостей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 </a:t>
            </a:r>
            <a:r>
              <a:rPr lang="uk-UA" sz="3200" b="1" dirty="0">
                <a:latin typeface="Georgia" pitchFamily="18" charset="0"/>
              </a:rPr>
              <a:t>відомостей про </a:t>
            </a:r>
            <a:r>
              <a:rPr lang="uk-UA" sz="3200" b="1" dirty="0" smtClean="0">
                <a:latin typeface="Georgia" pitchFamily="18" charset="0"/>
              </a:rPr>
              <a:t>органічні сполуки </a:t>
            </a:r>
            <a:r>
              <a:rPr lang="uk-UA" sz="3200" b="1" dirty="0">
                <a:latin typeface="Georgia" pitchFamily="18" charset="0"/>
              </a:rPr>
              <a:t>має відбивати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449263" lvl="0" indent="-449263"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розвиток</a:t>
            </a:r>
            <a:r>
              <a:rPr lang="uk-UA" sz="2400" dirty="0">
                <a:latin typeface="Georgia" pitchFamily="18" charset="0"/>
              </a:rPr>
              <a:t> органічних речовин від простих до складних, що виконують </a:t>
            </a:r>
            <a:r>
              <a:rPr lang="uk-UA" sz="2400" b="1" dirty="0">
                <a:latin typeface="Georgia" pitchFamily="18" charset="0"/>
              </a:rPr>
              <a:t>біологічні функції</a:t>
            </a:r>
            <a:r>
              <a:rPr lang="uk-UA" sz="2400" dirty="0">
                <a:latin typeface="Georgia" pitchFamily="18" charset="0"/>
              </a:rPr>
              <a:t>;</a:t>
            </a:r>
            <a:endParaRPr lang="ru-RU" sz="2400" dirty="0">
              <a:latin typeface="Georgia" pitchFamily="18" charset="0"/>
            </a:endParaRPr>
          </a:p>
          <a:p>
            <a:pPr marL="449263" lvl="0" indent="-449263"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багатоманітність</a:t>
            </a:r>
            <a:r>
              <a:rPr lang="uk-UA" sz="2400" dirty="0">
                <a:latin typeface="Georgia" pitchFamily="18" charset="0"/>
              </a:rPr>
              <a:t> органічних речовин, їх </a:t>
            </a:r>
            <a:r>
              <a:rPr lang="uk-UA" sz="2400" b="1" dirty="0">
                <a:latin typeface="Georgia" pitchFamily="18" charset="0"/>
              </a:rPr>
              <a:t>форм</a:t>
            </a:r>
            <a:r>
              <a:rPr lang="uk-UA" sz="2400" dirty="0">
                <a:latin typeface="Georgia" pitchFamily="18" charset="0"/>
              </a:rPr>
              <a:t> і </a:t>
            </a:r>
            <a:r>
              <a:rPr lang="uk-UA" sz="2400" b="1" dirty="0">
                <a:latin typeface="Georgia" pitchFamily="18" charset="0"/>
              </a:rPr>
              <a:t>властивостей</a:t>
            </a:r>
            <a:r>
              <a:rPr lang="uk-UA" sz="2400" dirty="0">
                <a:latin typeface="Georgia" pitchFamily="18" charset="0"/>
              </a:rPr>
              <a:t>;</a:t>
            </a:r>
            <a:endParaRPr lang="ru-RU" sz="2400" dirty="0">
              <a:latin typeface="Georgia" pitchFamily="18" charset="0"/>
            </a:endParaRPr>
          </a:p>
          <a:p>
            <a:pPr marL="449263" lvl="0" indent="-449263"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залежність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властивостей</a:t>
            </a:r>
            <a:r>
              <a:rPr lang="uk-UA" sz="2400" dirty="0">
                <a:latin typeface="Georgia" pitchFamily="18" charset="0"/>
              </a:rPr>
              <a:t> органічних речовин </a:t>
            </a:r>
            <a:r>
              <a:rPr lang="uk-UA" sz="2400" b="1" dirty="0">
                <a:latin typeface="Georgia" pitchFamily="18" charset="0"/>
              </a:rPr>
              <a:t>від</a:t>
            </a:r>
            <a:r>
              <a:rPr lang="uk-UA" sz="2400" dirty="0">
                <a:latin typeface="Georgia" pitchFamily="18" charset="0"/>
              </a:rPr>
              <a:t> їх </a:t>
            </a:r>
            <a:r>
              <a:rPr lang="uk-UA" sz="2400" b="1" dirty="0">
                <a:latin typeface="Georgia" pitchFamily="18" charset="0"/>
              </a:rPr>
              <a:t>будови</a:t>
            </a:r>
            <a:r>
              <a:rPr lang="uk-UA" sz="2400" dirty="0">
                <a:latin typeface="Georgia" pitchFamily="18" charset="0"/>
              </a:rPr>
              <a:t>, обумовленість </a:t>
            </a:r>
            <a:r>
              <a:rPr lang="uk-UA" sz="2400" b="1" dirty="0">
                <a:latin typeface="Georgia" pitchFamily="18" charset="0"/>
              </a:rPr>
              <a:t>застосування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властивостями</a:t>
            </a:r>
            <a:r>
              <a:rPr lang="uk-UA" sz="2400" dirty="0">
                <a:latin typeface="Georgia" pitchFamily="18" charset="0"/>
              </a:rPr>
              <a:t>;</a:t>
            </a:r>
            <a:endParaRPr lang="ru-RU" sz="2400" dirty="0">
              <a:latin typeface="Georgia" pitchFamily="18" charset="0"/>
            </a:endParaRPr>
          </a:p>
          <a:p>
            <a:pPr marL="449263" lvl="0" indent="-449263"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генетичні зв’язки </a:t>
            </a:r>
            <a:r>
              <a:rPr lang="uk-UA" sz="2400" dirty="0">
                <a:latin typeface="Georgia" pitchFamily="18" charset="0"/>
              </a:rPr>
              <a:t>між органічними речовинами, а також між органічними і неорганічними;</a:t>
            </a:r>
            <a:endParaRPr lang="ru-RU" sz="2400" dirty="0">
              <a:latin typeface="Georgia" pitchFamily="18" charset="0"/>
            </a:endParaRPr>
          </a:p>
          <a:p>
            <a:pPr marL="449263" indent="-449263"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практичне значення </a:t>
            </a:r>
            <a:r>
              <a:rPr lang="uk-UA" sz="2400" dirty="0">
                <a:latin typeface="Georgia" pitchFamily="18" charset="0"/>
              </a:rPr>
              <a:t>органічних сполук у житті і техніці, </a:t>
            </a:r>
            <a:r>
              <a:rPr lang="uk-UA" sz="2400" b="1" dirty="0">
                <a:latin typeface="Georgia" pitchFamily="18" charset="0"/>
              </a:rPr>
              <a:t>вирішення</a:t>
            </a:r>
            <a:r>
              <a:rPr lang="uk-UA" sz="2400" dirty="0">
                <a:latin typeface="Georgia" pitchFamily="18" charset="0"/>
              </a:rPr>
              <a:t> екологічної, енергетичної, сировинної </a:t>
            </a:r>
            <a:r>
              <a:rPr lang="uk-UA" sz="2400" b="1" dirty="0">
                <a:latin typeface="Georgia" pitchFamily="18" charset="0"/>
              </a:rPr>
              <a:t>проблем людства</a:t>
            </a:r>
            <a:r>
              <a:rPr lang="uk-UA" sz="2400" dirty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Генетичний шлях вивчення органічних речовин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Умови успішного вивчення органічної хімії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 anchor="ctr">
            <a:normAutofit/>
          </a:bodyPr>
          <a:lstStyle/>
          <a:p>
            <a:pPr marL="514350" lvl="0" indent="-514350">
              <a:buFont typeface="Wingdings" pitchFamily="2" charset="2"/>
              <a:buChar char="q"/>
            </a:pPr>
            <a:r>
              <a:rPr lang="uk-UA" sz="2400" dirty="0">
                <a:latin typeface="Georgia" pitchFamily="18" charset="0"/>
              </a:rPr>
              <a:t>Встановлення </a:t>
            </a:r>
            <a:r>
              <a:rPr lang="uk-UA" sz="2400" b="1" dirty="0">
                <a:latin typeface="Georgia" pitchFamily="18" charset="0"/>
              </a:rPr>
              <a:t>внішньопредметних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зв’язків</a:t>
            </a:r>
            <a:r>
              <a:rPr lang="uk-UA" sz="2400" dirty="0">
                <a:latin typeface="Georgia" pitchFamily="18" charset="0"/>
              </a:rPr>
              <a:t> з неорганічною хімією.</a:t>
            </a:r>
            <a:endParaRPr lang="ru-RU" sz="2400" dirty="0">
              <a:latin typeface="Georgia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uk-UA" sz="2400" dirty="0">
                <a:latin typeface="Georgia" pitchFamily="18" charset="0"/>
              </a:rPr>
              <a:t>Проведення ідей </a:t>
            </a:r>
            <a:r>
              <a:rPr lang="uk-UA" sz="2400" b="1" dirty="0">
                <a:latin typeface="Georgia" pitchFamily="18" charset="0"/>
              </a:rPr>
              <a:t>залежності властивостей речовин від їх будови.</a:t>
            </a:r>
            <a:endParaRPr lang="ru-RU" sz="2400" b="1" dirty="0">
              <a:latin typeface="Georgia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uk-UA" sz="2400" dirty="0">
                <a:latin typeface="Georgia" pitchFamily="18" charset="0"/>
              </a:rPr>
              <a:t>Використання </a:t>
            </a:r>
            <a:r>
              <a:rPr lang="uk-UA" sz="2400" b="1" dirty="0">
                <a:latin typeface="Georgia" pitchFamily="18" charset="0"/>
              </a:rPr>
              <a:t>засобів наочності</a:t>
            </a:r>
            <a:r>
              <a:rPr lang="uk-UA" sz="2400" dirty="0">
                <a:latin typeface="Georgia" pitchFamily="18" charset="0"/>
              </a:rPr>
              <a:t>, зокрема, моделей, екранних приладь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Хімічний </a:t>
            </a:r>
            <a:r>
              <a:rPr lang="uk-UA" sz="3200" dirty="0">
                <a:latin typeface="Georgia" pitchFamily="18" charset="0"/>
              </a:rPr>
              <a:t>експеримент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" name="Содержимое 6" descr="8276256-chemical-laboratory-glassware-with-blue-solu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2785110" cy="390144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12777"/>
            <a:ext cx="4546848" cy="4248472"/>
          </a:xfrm>
        </p:spPr>
        <p:txBody>
          <a:bodyPr anchor="ctr">
            <a:noAutofit/>
          </a:bodyPr>
          <a:lstStyle/>
          <a:p>
            <a:r>
              <a:rPr lang="uk-UA" sz="2400" b="1" dirty="0">
                <a:latin typeface="Georgia" pitchFamily="18" charset="0"/>
              </a:rPr>
              <a:t>5 демонстраційних експериментів</a:t>
            </a:r>
            <a:r>
              <a:rPr lang="uk-UA" sz="2400" b="1" dirty="0" smtClean="0">
                <a:latin typeface="Georgia" pitchFamily="18" charset="0"/>
              </a:rPr>
              <a:t>,</a:t>
            </a:r>
          </a:p>
          <a:p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4 лабораторних досліди</a:t>
            </a:r>
            <a:r>
              <a:rPr lang="uk-UA" sz="2400" b="1" dirty="0" smtClean="0">
                <a:latin typeface="Georgia" pitchFamily="18" charset="0"/>
              </a:rPr>
              <a:t>,</a:t>
            </a:r>
          </a:p>
          <a:p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2 практичні </a:t>
            </a:r>
            <a:r>
              <a:rPr lang="uk-UA" sz="2400" b="1" dirty="0" smtClean="0">
                <a:latin typeface="Georgia" pitchFamily="18" charset="0"/>
              </a:rPr>
              <a:t>роботи,</a:t>
            </a:r>
          </a:p>
          <a:p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2 домашніх </a:t>
            </a:r>
            <a:r>
              <a:rPr lang="uk-UA" sz="2400" b="1" dirty="0" smtClean="0">
                <a:latin typeface="Georgia" pitchFamily="18" charset="0"/>
              </a:rPr>
              <a:t>експерименти.</a:t>
            </a:r>
          </a:p>
          <a:p>
            <a:r>
              <a:rPr lang="uk-UA" sz="2400" dirty="0" smtClean="0">
                <a:latin typeface="Georgia" pitchFamily="18" charset="0"/>
              </a:rPr>
              <a:t>Головне </a:t>
            </a:r>
            <a:r>
              <a:rPr lang="uk-UA" sz="2400" dirty="0">
                <a:latin typeface="Georgia" pitchFamily="18" charset="0"/>
              </a:rPr>
              <a:t>їх завдання – допомогти </a:t>
            </a:r>
            <a:r>
              <a:rPr lang="uk-UA" sz="2400" b="1" dirty="0">
                <a:latin typeface="Georgia" pitchFamily="18" charset="0"/>
              </a:rPr>
              <a:t>з’ясувати залежність властивостей органічних речовин від їх будови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Моделі </a:t>
            </a:r>
            <a:r>
              <a:rPr lang="uk-UA" sz="3200" dirty="0">
                <a:latin typeface="Georgia" pitchFamily="18" charset="0"/>
              </a:rPr>
              <a:t>молекул органічних речовин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моделі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204864"/>
            <a:ext cx="4876800" cy="347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Georgia" pitchFamily="18" charset="0"/>
              </a:rPr>
              <a:t>Модель механічна</a:t>
            </a:r>
            <a:r>
              <a:rPr lang="uk-UA" sz="2400" dirty="0">
                <a:latin typeface="Georgia" pitchFamily="18" charset="0"/>
              </a:rPr>
              <a:t>, особливо коли </a:t>
            </a:r>
            <a:r>
              <a:rPr lang="uk-UA" sz="2400" dirty="0" err="1">
                <a:latin typeface="Georgia" pitchFamily="18" charset="0"/>
              </a:rPr>
              <a:t>макрозасобами</a:t>
            </a:r>
            <a:r>
              <a:rPr lang="uk-UA" sz="2400" dirty="0">
                <a:latin typeface="Georgia" pitchFamily="18" charset="0"/>
              </a:rPr>
              <a:t> моделюються об’єкти мікросвіту. До того ж ніяка </a:t>
            </a:r>
            <a:r>
              <a:rPr lang="uk-UA" sz="2400" dirty="0" smtClean="0">
                <a:latin typeface="Georgia" pitchFamily="18" charset="0"/>
              </a:rPr>
              <a:t>модель </a:t>
            </a:r>
            <a:r>
              <a:rPr lang="uk-UA" sz="2400" b="1" dirty="0" smtClean="0">
                <a:latin typeface="Georgia" pitchFamily="18" charset="0"/>
              </a:rPr>
              <a:t>не може відбивати всього різноманіття сторін об’єкту</a:t>
            </a:r>
            <a:r>
              <a:rPr lang="uk-UA" sz="2400" dirty="0" smtClean="0">
                <a:latin typeface="Georgia" pitchFamily="18" charset="0"/>
              </a:rPr>
              <a:t>,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що вивчається</a:t>
            </a:r>
            <a:r>
              <a:rPr lang="uk-UA" sz="2400" dirty="0">
                <a:latin typeface="Georgia" pitchFamily="18" charset="0"/>
              </a:rPr>
              <a:t>, а лише деякі з них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624</Words>
  <Application>Microsoft Office PowerPoint</Application>
  <PresentationFormat>Экран (4:3)</PresentationFormat>
  <Paragraphs>72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МЕТОДИКА ВИВЧЕННЯ ОРГАНІЧНИХ СПОЛУК</vt:lpstr>
      <vt:lpstr>ПЛАН</vt:lpstr>
      <vt:lpstr>Слайд 3</vt:lpstr>
      <vt:lpstr>Тема 3. Початкові поняття про органічні сполуки (орієнтовно 20 год).</vt:lpstr>
      <vt:lpstr>Зміст відомостей про органічні сполуки має відбивати</vt:lpstr>
      <vt:lpstr>Генетичний шлях вивчення органічних речовин</vt:lpstr>
      <vt:lpstr>Умови успішного вивчення органічної хімії</vt:lpstr>
      <vt:lpstr>Хімічний експеримент </vt:lpstr>
      <vt:lpstr>Моделі молекул органічних речовин</vt:lpstr>
      <vt:lpstr>Систематична хімічна номенклатура</vt:lpstr>
      <vt:lpstr>У початковий період учні мають дійти таких  узагальнень</vt:lpstr>
      <vt:lpstr>План вивчення метану</vt:lpstr>
      <vt:lpstr>Гомологічний ряд метану </vt:lpstr>
      <vt:lpstr>Ланцюгова будова молекул алканів</vt:lpstr>
      <vt:lpstr>Ненасичені вуглеводні</vt:lpstr>
      <vt:lpstr>Реакція полімеризації </vt:lpstr>
      <vt:lpstr>Ознайомлення зі зразками виробів із поліетилену. Виявлення властивостей поліетилену: відношення до нагрівання, розчинів кислот, лугів</vt:lpstr>
      <vt:lpstr>Нафта, природний газ, кам’яне вугілля </vt:lpstr>
      <vt:lpstr>Перегонка нафти</vt:lpstr>
      <vt:lpstr>Екологічні проблеми – парниковий ефект і фотохімічний смог</vt:lpstr>
      <vt:lpstr>Спирти</vt:lpstr>
      <vt:lpstr>Отруйність спиртів, їх згубна дія на організм людини</vt:lpstr>
      <vt:lpstr>Карбонові кислоти </vt:lpstr>
      <vt:lpstr>Слайд 24</vt:lpstr>
      <vt:lpstr>Стеаринова, пальмітинова, олеїнова кислоти</vt:lpstr>
      <vt:lpstr>Матеріал про мило, його склад і мийну дію </vt:lpstr>
      <vt:lpstr>Жири</vt:lpstr>
      <vt:lpstr>Вуглеводи</vt:lpstr>
      <vt:lpstr>Амінокислоти</vt:lpstr>
      <vt:lpstr>Білки </vt:lpstr>
      <vt:lpstr>Виявлення органічних сполук у харчових продуктах</vt:lpstr>
      <vt:lpstr>Нуклеїнові кислоти </vt:lpstr>
      <vt:lpstr>Природні і синтетичні органічні сполуки і значення продуктів органічної хімії</vt:lpstr>
      <vt:lpstr>У 10 класі продовжується вивчення хімії органічних сполук</vt:lpstr>
      <vt:lpstr>Слайд 35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ВИВЧЕННЯ ОРГАНІЧНИХ СПОЛУК</dc:title>
  <dc:creator>User</dc:creator>
  <cp:lastModifiedBy>User</cp:lastModifiedBy>
  <cp:revision>62</cp:revision>
  <dcterms:created xsi:type="dcterms:W3CDTF">2021-04-01T19:22:25Z</dcterms:created>
  <dcterms:modified xsi:type="dcterms:W3CDTF">2021-04-02T08:15:37Z</dcterms:modified>
</cp:coreProperties>
</file>