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4044" r:id="rId1"/>
  </p:sldMasterIdLst>
  <p:sldIdLst>
    <p:sldId id="276" r:id="rId2"/>
    <p:sldId id="277" r:id="rId3"/>
    <p:sldId id="257" r:id="rId4"/>
    <p:sldId id="260" r:id="rId5"/>
    <p:sldId id="261" r:id="rId6"/>
    <p:sldId id="262" r:id="rId7"/>
    <p:sldId id="279" r:id="rId8"/>
    <p:sldId id="263" r:id="rId9"/>
    <p:sldId id="264" r:id="rId10"/>
    <p:sldId id="266" r:id="rId11"/>
    <p:sldId id="265" r:id="rId12"/>
    <p:sldId id="267" r:id="rId13"/>
    <p:sldId id="268" r:id="rId14"/>
    <p:sldId id="269" r:id="rId15"/>
    <p:sldId id="271" r:id="rId16"/>
    <p:sldId id="273" r:id="rId17"/>
    <p:sldId id="270" r:id="rId18"/>
    <p:sldId id="278" r:id="rId19"/>
    <p:sldId id="280" r:id="rId20"/>
    <p:sldId id="281" r:id="rId21"/>
    <p:sldId id="282" r:id="rId22"/>
    <p:sldId id="283" r:id="rId23"/>
    <p:sldId id="284" r:id="rId24"/>
    <p:sldId id="285" r:id="rId25"/>
    <p:sldId id="286" r:id="rId26"/>
    <p:sldId id="287" r:id="rId27"/>
    <p:sldId id="288" r:id="rId28"/>
    <p:sldId id="290" r:id="rId29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Средний стиль 2 — акцент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588" autoAdjust="0"/>
    <p:restoredTop sz="94671" autoAdjust="0"/>
  </p:normalViewPr>
  <p:slideViewPr>
    <p:cSldViewPr>
      <p:cViewPr varScale="1">
        <p:scale>
          <a:sx n="69" d="100"/>
          <a:sy n="69" d="100"/>
        </p:scale>
        <p:origin x="1416" y="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theme" Target="theme/theme1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presProps" Target="presProps.xml"/><Relationship Id="rId8" Type="http://schemas.openxmlformats.org/officeDocument/2006/relationships/slide" Target="slides/slide7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Прямоугольный треугольник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grpSp>
        <p:nvGrpSpPr>
          <p:cNvPr id="2" name="Группа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Полилиния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Полилиния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Полилиния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 cstate="print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Прямая соединительная линия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Заголовок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7" name="Нашивка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Нашивка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6" name="Заголовок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Полилиния 8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Прямоугольный треугольник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Прямая соединительная линия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Нашивка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Нашивка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Полилиния 12"/>
          <p:cNvSpPr>
            <a:spLocks/>
          </p:cNvSpPr>
          <p:nvPr/>
        </p:nvSpPr>
        <p:spPr bwMode="auto">
          <a:xfrm>
            <a:off x="499273" y="5944936"/>
            <a:ext cx="4940624" cy="921076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7485" h="337">
                <a:moveTo>
                  <a:pt x="0" y="2"/>
                </a:moveTo>
                <a:lnTo>
                  <a:pt x="7485" y="337"/>
                </a:lnTo>
                <a:lnTo>
                  <a:pt x="5558" y="337"/>
                </a:lnTo>
                <a:lnTo>
                  <a:pt x="1" y="0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олилиния 11"/>
          <p:cNvSpPr>
            <a:spLocks/>
          </p:cNvSpPr>
          <p:nvPr/>
        </p:nvSpPr>
        <p:spPr bwMode="auto">
          <a:xfrm>
            <a:off x="485717" y="5939011"/>
            <a:ext cx="3690451" cy="93345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591" h="588">
                <a:moveTo>
                  <a:pt x="0" y="0"/>
                </a:moveTo>
                <a:lnTo>
                  <a:pt x="5591" y="585"/>
                </a:lnTo>
                <a:lnTo>
                  <a:pt x="4415" y="588"/>
                </a:lnTo>
                <a:lnTo>
                  <a:pt x="12" y="4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Прямоугольный треугольник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 cstate="print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Прямая соединительная линия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76EAE2CC-43C6-4A53-B8AE-8B79A1F7C2DA}" type="datetimeFigureOut">
              <a:rPr lang="ru-RU" smtClean="0"/>
              <a:pPr/>
              <a:t>03.10.2022</a:t>
            </a:fld>
            <a:endParaRPr lang="ru-RU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452833B-7BD9-45A3-BA92-F9FA20FC663E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4045" r:id="rId1"/>
    <p:sldLayoutId id="2147484046" r:id="rId2"/>
    <p:sldLayoutId id="2147484047" r:id="rId3"/>
    <p:sldLayoutId id="2147484048" r:id="rId4"/>
    <p:sldLayoutId id="2147484049" r:id="rId5"/>
    <p:sldLayoutId id="2147484050" r:id="rId6"/>
    <p:sldLayoutId id="2147484051" r:id="rId7"/>
    <p:sldLayoutId id="2147484052" r:id="rId8"/>
    <p:sldLayoutId id="2147484053" r:id="rId9"/>
    <p:sldLayoutId id="2147484054" r:id="rId10"/>
    <p:sldLayoutId id="2147484055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Заголовок 1"/>
          <p:cNvSpPr>
            <a:spLocks noGrp="1"/>
          </p:cNvSpPr>
          <p:nvPr>
            <p:ph type="ctrTitle" idx="4294967295"/>
          </p:nvPr>
        </p:nvSpPr>
        <p:spPr>
          <a:xfrm>
            <a:off x="395536" y="1628800"/>
            <a:ext cx="8064500" cy="2303462"/>
          </a:xfrm>
        </p:spPr>
        <p:txBody>
          <a:bodyPr lIns="45720" rIns="45720" anchor="b"/>
          <a:lstStyle/>
          <a:p>
            <a:pPr algn="ctr"/>
            <a:r>
              <a:rPr lang="uk-UA" sz="3600" b="1" dirty="0" smtClean="0">
                <a:solidFill>
                  <a:srgbClr val="A50021"/>
                </a:solidFill>
                <a:latin typeface="Arial" charset="0"/>
              </a:rPr>
              <a:t>ЛЕКЦІЯ 2</a:t>
            </a:r>
            <a:r>
              <a:rPr lang="en-US" sz="3600" b="1" dirty="0">
                <a:solidFill>
                  <a:srgbClr val="A50021"/>
                </a:solidFill>
                <a:latin typeface="Arial" charset="0"/>
              </a:rPr>
              <a:t/>
            </a:r>
            <a:br>
              <a:rPr lang="en-US" sz="3600" b="1" dirty="0">
                <a:solidFill>
                  <a:srgbClr val="A50021"/>
                </a:solidFill>
                <a:latin typeface="Arial" charset="0"/>
              </a:rPr>
            </a:b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Особливості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і структура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аналізу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зовнішнього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середовища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діяльності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міжнародної</a:t>
            </a:r>
            <a:r>
              <a:rPr lang="ru-RU" sz="3600" dirty="0">
                <a:solidFill>
                  <a:srgbClr val="A50021"/>
                </a:solidFill>
                <a:latin typeface="Arial" charset="0"/>
              </a:rPr>
              <a:t> </a:t>
            </a:r>
            <a:r>
              <a:rPr lang="ru-RU" sz="3600" dirty="0" err="1">
                <a:solidFill>
                  <a:srgbClr val="A50021"/>
                </a:solidFill>
                <a:latin typeface="Arial" charset="0"/>
              </a:rPr>
              <a:t>компанії</a:t>
            </a:r>
            <a:endParaRPr lang="ru-RU" sz="3600" b="1" i="1" dirty="0" smtClean="0">
              <a:solidFill>
                <a:srgbClr val="A50021"/>
              </a:solidFill>
              <a:latin typeface="Arial" charset="0"/>
            </a:endParaRPr>
          </a:p>
        </p:txBody>
      </p:sp>
      <p:sp>
        <p:nvSpPr>
          <p:cNvPr id="18434" name="Подзаголовок 3"/>
          <p:cNvSpPr>
            <a:spLocks noGrp="1"/>
          </p:cNvSpPr>
          <p:nvPr>
            <p:ph type="subTitle" idx="4294967295"/>
          </p:nvPr>
        </p:nvSpPr>
        <p:spPr>
          <a:xfrm>
            <a:off x="2339752" y="4653136"/>
            <a:ext cx="4897437" cy="1008062"/>
          </a:xfrm>
          <a:solidFill>
            <a:schemeClr val="bg1"/>
          </a:solidFill>
        </p:spPr>
        <p:txBody>
          <a:bodyPr lIns="182880" tIns="0"/>
          <a:lstStyle/>
          <a:p>
            <a:pPr marL="36513" indent="0" eaLnBrk="1" hangingPunct="1">
              <a:spcBef>
                <a:spcPct val="0"/>
              </a:spcBef>
              <a:buFont typeface="Arial" charset="0"/>
              <a:buNone/>
            </a:pPr>
            <a:r>
              <a:rPr lang="uk-UA" b="1" dirty="0" smtClean="0">
                <a:solidFill>
                  <a:srgbClr val="A50021"/>
                </a:solidFill>
                <a:latin typeface="Times New Roman" pitchFamily="18" charset="0"/>
                <a:cs typeface="Times New Roman" pitchFamily="18" charset="0"/>
              </a:rPr>
              <a:t>Лектор: Переверзєва Анна Василівна</a:t>
            </a:r>
          </a:p>
        </p:txBody>
      </p:sp>
      <p:sp>
        <p:nvSpPr>
          <p:cNvPr id="5" name="Заголовок 1"/>
          <p:cNvSpPr txBox="1">
            <a:spLocks/>
          </p:cNvSpPr>
          <p:nvPr/>
        </p:nvSpPr>
        <p:spPr bwMode="auto">
          <a:xfrm>
            <a:off x="757238" y="-56868"/>
            <a:ext cx="8064500" cy="10375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45720" tIns="45720" rIns="45720" bIns="45720" numCol="1" anchor="b" anchorCtr="0" compatLnSpc="1">
            <a:prstTxWarp prst="textNoShape">
              <a:avLst/>
            </a:prstTxWarp>
          </a:bodyPr>
          <a:lstStyle>
            <a:lvl1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5pPr>
            <a:lvl6pPr marL="4572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6pPr>
            <a:lvl7pPr marL="9144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7pPr>
            <a:lvl8pPr marL="13716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8pPr>
            <a:lvl9pPr marL="1828800" algn="l" rtl="0" fontAlgn="base">
              <a:spcBef>
                <a:spcPct val="0"/>
              </a:spcBef>
              <a:spcAft>
                <a:spcPct val="0"/>
              </a:spcAft>
              <a:defRPr sz="4200">
                <a:solidFill>
                  <a:schemeClr val="tx2"/>
                </a:solidFill>
                <a:latin typeface="Times New Roman" pitchFamily="18" charset="0"/>
                <a:cs typeface="Arial" charset="0"/>
              </a:defRPr>
            </a:lvl9pPr>
          </a:lstStyle>
          <a:p>
            <a:pPr algn="ctr" eaLnBrk="1" hangingPunct="1"/>
            <a:r>
              <a:rPr lang="uk-UA" sz="2800" b="1" i="1" kern="0" dirty="0" smtClean="0">
                <a:solidFill>
                  <a:srgbClr val="A50021"/>
                </a:solidFill>
                <a:latin typeface="Arial" charset="0"/>
              </a:rPr>
              <a:t>Запорізький національний університет</a:t>
            </a:r>
          </a:p>
          <a:p>
            <a:pPr algn="ctr" eaLnBrk="1" hangingPunct="1"/>
            <a:endParaRPr lang="uk-UA" sz="2800" b="1" i="1" kern="0" dirty="0" smtClean="0">
              <a:solidFill>
                <a:srgbClr val="A50021"/>
              </a:solidFill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31643279"/>
      </p:ext>
    </p:extLst>
  </p:cSld>
  <p:clrMapOvr>
    <a:masterClrMapping/>
  </p:clrMapOvr>
  <p:transition>
    <p:wedge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052736"/>
            <a:ext cx="8229600" cy="4954555"/>
          </a:xfrm>
        </p:spPr>
        <p:txBody>
          <a:bodyPr>
            <a:normAutofit/>
          </a:bodyPr>
          <a:lstStyle/>
          <a:p>
            <a:pPr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1. Поверховий рівень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м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анера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одягатися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равила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поведінки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ф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ізичні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символи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о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рганізаційні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церемонії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;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озташування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офісів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3200" b="1" dirty="0" err="1" smtClean="0">
                <a:latin typeface="Times New Roman" pitchFamily="18" charset="0"/>
                <a:cs typeface="Times New Roman" pitchFamily="18" charset="0"/>
              </a:rPr>
              <a:t>Підповерховий</a:t>
            </a: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 рівень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озповіді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м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ова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символи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3. Глибинний рівень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: с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тавлення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до природи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ru-RU" sz="3200" dirty="0" err="1" smtClean="0">
                <a:latin typeface="Times New Roman" pitchFamily="18" charset="0"/>
                <a:cs typeface="Times New Roman" pitchFamily="18" charset="0"/>
              </a:rPr>
              <a:t>р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озуміння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реальності, часу і простору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в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заємини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з людьми</a:t>
            </a:r>
            <a:r>
              <a:rPr lang="ru-RU" sz="3200" dirty="0" smtClean="0">
                <a:latin typeface="Times New Roman" pitchFamily="18" charset="0"/>
                <a:cs typeface="Times New Roman" pitchFamily="18" charset="0"/>
              </a:rPr>
              <a:t>, с</a:t>
            </a:r>
            <a:r>
              <a:rPr lang="uk-UA" sz="3200" dirty="0" err="1" smtClean="0">
                <a:latin typeface="Times New Roman" pitchFamily="18" charset="0"/>
                <a:cs typeface="Times New Roman" pitchFamily="18" charset="0"/>
              </a:rPr>
              <a:t>тавлення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до роботи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32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78098"/>
          </a:xfrm>
        </p:spPr>
        <p:txBody>
          <a:bodyPr>
            <a:normAutofit fontScale="90000"/>
          </a:bodyPr>
          <a:lstStyle/>
          <a:p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uk-UA" sz="31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100" dirty="0" smtClean="0">
                <a:effectLst/>
                <a:latin typeface="Times New Roman" pitchFamily="18" charset="0"/>
                <a:cs typeface="Times New Roman" pitchFamily="18" charset="0"/>
              </a:rPr>
              <a:t>Рівні організаційної культури за Е. </a:t>
            </a:r>
            <a:r>
              <a:rPr lang="uk-UA" sz="3100" dirty="0" err="1" smtClean="0">
                <a:effectLst/>
                <a:latin typeface="Times New Roman" pitchFamily="18" charset="0"/>
                <a:cs typeface="Times New Roman" pitchFamily="18" charset="0"/>
              </a:rPr>
              <a:t>Шейном</a:t>
            </a:r>
            <a:r>
              <a:rPr lang="ru-RU" dirty="0" smtClean="0">
                <a:effectLst/>
              </a:rPr>
              <a:t/>
            </a:r>
            <a:br>
              <a:rPr lang="ru-RU" dirty="0" smtClean="0">
                <a:effectLst/>
              </a:rPr>
            </a:br>
            <a:r>
              <a:rPr lang="uk-UA" dirty="0" smtClean="0"/>
              <a:t> </a:t>
            </a:r>
            <a:endParaRPr lang="ru-RU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en-US" b="1" dirty="0" smtClean="0"/>
              <a:t> </a:t>
            </a:r>
            <a:endParaRPr lang="ru-RU" b="1" dirty="0" smtClean="0"/>
          </a:p>
          <a:p>
            <a:pPr>
              <a:buNone/>
            </a:pPr>
            <a:endParaRPr lang="ru-RU" b="1" dirty="0" smtClean="0"/>
          </a:p>
          <a:p>
            <a:pPr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Типи культури організації в залежності від ступеня впливу на людей</a:t>
            </a: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:</a:t>
            </a:r>
          </a:p>
          <a:p>
            <a:pPr lvl="0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Організації із сильною культурою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- основні цінності активно підтримуються  працівниками.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pPr lvl="0">
              <a:buNone/>
            </a:pPr>
            <a:r>
              <a:rPr lang="uk-UA" sz="3200" b="1" dirty="0" smtClean="0">
                <a:latin typeface="Times New Roman" pitchFamily="18" charset="0"/>
                <a:cs typeface="Times New Roman" pitchFamily="18" charset="0"/>
              </a:rPr>
              <a:t>Організації зі слабкою культурою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 - відсутнє чітке визначення системи цінностей, або основні цінності не підтримуються більшістю працівників.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858218"/>
          </a:xfrm>
        </p:spPr>
        <p:txBody>
          <a:bodyPr>
            <a:noAutofit/>
          </a:bodyPr>
          <a:lstStyle/>
          <a:p>
            <a:r>
              <a:rPr lang="uk-UA" sz="3200" dirty="0" smtClean="0">
                <a:effectLst/>
                <a:latin typeface="Times New Roman" pitchFamily="18" charset="0"/>
                <a:cs typeface="Times New Roman" pitchFamily="18" charset="0"/>
              </a:rPr>
              <a:t>Адаптивність організаційної культури </a:t>
            </a:r>
            <a:r>
              <a:rPr lang="uk-UA" sz="3200" dirty="0" smtClean="0">
                <a:latin typeface="Times New Roman" pitchFamily="18" charset="0"/>
                <a:cs typeface="Times New Roman" pitchFamily="18" charset="0"/>
              </a:rPr>
              <a:t>- </a:t>
            </a:r>
            <a:r>
              <a:rPr lang="uk-UA" sz="3200" b="0" dirty="0" smtClean="0">
                <a:effectLst/>
                <a:latin typeface="Times New Roman" pitchFamily="18" charset="0"/>
                <a:cs typeface="Times New Roman" pitchFamily="18" charset="0"/>
              </a:rPr>
              <a:t>це здатність організації швидко реагувати й приймати рішення в ситуаціях ризику.</a:t>
            </a:r>
            <a:endParaRPr lang="ru-RU" sz="3200" b="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268760"/>
            <a:ext cx="8229600" cy="4738531"/>
          </a:xfrm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1. Новаторство й готовність до ризику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2. Увага до деталей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 Орієнтація на кінцевий </a:t>
            </a:r>
            <a:br>
              <a:rPr lang="uk-UA" sz="36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результат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4. Орієнтація на людей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5. Орієнтація на колектив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6. Агресивність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7. Стабільність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Характеристики організаційної культури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24744"/>
            <a:ext cx="8229600" cy="4882547"/>
          </a:xfrm>
        </p:spPr>
        <p:txBody>
          <a:bodyPr>
            <a:normAutofit fontScale="92500" lnSpcReduction="10000"/>
          </a:bodyPr>
          <a:lstStyle/>
          <a:p>
            <a:r>
              <a:rPr lang="uk-UA" sz="2800" i="1" u="sng" dirty="0" smtClean="0">
                <a:latin typeface="Times New Roman" pitchFamily="18" charset="0"/>
                <a:cs typeface="Times New Roman" pitchFamily="18" charset="0"/>
              </a:rPr>
              <a:t>Міжнародний бізнес </a:t>
            </a:r>
            <a:r>
              <a:rPr lang="uk-UA" sz="2800" i="1" dirty="0" smtClean="0">
                <a:latin typeface="Times New Roman" pitchFamily="18" charset="0"/>
                <a:cs typeface="Times New Roman" pitchFamily="18" charset="0"/>
              </a:rPr>
              <a:t>- це підприємницька діяльність того або іншого економічного суб’єкта (компанії, підприємства, банку і т.д.) у двох і більше країнах.</a:t>
            </a:r>
            <a:endParaRPr lang="en-US" sz="2800" i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</a:rPr>
              <a:t>Основні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 причини</a:t>
            </a:r>
            <a:r>
              <a:rPr lang="ru-RU" sz="2800" b="1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</a:rPr>
              <a:t>здійснення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</a:rPr>
              <a:t>міжнародного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u="sng" dirty="0" err="1" smtClean="0">
                <a:latin typeface="Times New Roman" pitchFamily="18" charset="0"/>
                <a:cs typeface="Times New Roman" pitchFamily="18" charset="0"/>
              </a:rPr>
              <a:t>бізнесу</a:t>
            </a:r>
            <a:r>
              <a:rPr lang="ru-RU" sz="2800" i="1" u="sng" dirty="0" smtClean="0">
                <a:latin typeface="Times New Roman" pitchFamily="18" charset="0"/>
                <a:cs typeface="Times New Roman" pitchFamily="18" charset="0"/>
              </a:rPr>
              <a:t>: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Вихід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джерел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корисних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копалин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сировини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2) Доступ до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робочої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сили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;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3)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Прагнення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до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нових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ринків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2800" i="1" dirty="0" err="1" smtClean="0">
                <a:latin typeface="Times New Roman" pitchFamily="18" charset="0"/>
                <a:cs typeface="Times New Roman" pitchFamily="18" charset="0"/>
              </a:rPr>
              <a:t>збуту</a:t>
            </a:r>
            <a:r>
              <a:rPr lang="ru-RU" sz="2800" i="1" dirty="0" smtClean="0">
                <a:latin typeface="Times New Roman" pitchFamily="18" charset="0"/>
                <a:cs typeface="Times New Roman" pitchFamily="18" charset="0"/>
              </a:rPr>
              <a:t>. </a:t>
            </a:r>
            <a:br>
              <a:rPr lang="ru-RU" sz="2800" i="1" dirty="0" smtClean="0">
                <a:latin typeface="Times New Roman" pitchFamily="18" charset="0"/>
                <a:cs typeface="Times New Roman" pitchFamily="18" charset="0"/>
              </a:rPr>
            </a:br>
            <a:endParaRPr lang="en-US" sz="28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ru-RU" sz="2800" u="sng" dirty="0" err="1" smtClean="0">
                <a:latin typeface="Times New Roman" pitchFamily="18" charset="0"/>
                <a:cs typeface="Times New Roman" pitchFamily="18" charset="0"/>
              </a:rPr>
              <a:t>Основн</a:t>
            </a:r>
            <a:r>
              <a:rPr lang="uk-UA" sz="2800" u="sng" dirty="0" smtClean="0">
                <a:latin typeface="Times New Roman" pitchFamily="18" charset="0"/>
                <a:cs typeface="Times New Roman" pitchFamily="18" charset="0"/>
              </a:rPr>
              <a:t>і</a:t>
            </a:r>
            <a:r>
              <a:rPr lang="ru-RU" sz="2800" u="sng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uk-UA" sz="2800" u="sng" dirty="0" smtClean="0">
                <a:latin typeface="Times New Roman" pitchFamily="18" charset="0"/>
                <a:cs typeface="Times New Roman" pitchFamily="18" charset="0"/>
              </a:rPr>
              <a:t>форми міжнародної підприємницької діяльності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: експорт, імпорт, закордонні інвестиції, ліцензування, франчайзинг, управлінський контракт.</a:t>
            </a:r>
            <a:endParaRPr lang="ru-RU" sz="28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3. Глобальне (міжнародне) середовище організації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6525344"/>
          </a:xfrm>
        </p:spPr>
        <p:txBody>
          <a:bodyPr>
            <a:normAutofit fontScale="92500" lnSpcReduction="20000"/>
          </a:bodyPr>
          <a:lstStyle/>
          <a:p>
            <a:pPr>
              <a:buNone/>
            </a:pPr>
            <a:r>
              <a:rPr lang="uk-UA" sz="3000" b="1" i="1" dirty="0" smtClean="0">
                <a:latin typeface="Times New Roman" pitchFamily="18" charset="0"/>
                <a:cs typeface="Times New Roman" pitchFamily="18" charset="0"/>
              </a:rPr>
              <a:t>Міжнародне середовище</a:t>
            </a:r>
            <a:r>
              <a:rPr lang="uk-UA" sz="3000" i="1" dirty="0" smtClean="0">
                <a:latin typeface="Times New Roman" pitchFamily="18" charset="0"/>
                <a:cs typeface="Times New Roman" pitchFamily="18" charset="0"/>
              </a:rPr>
              <a:t>– це сукупність  відносин і інтересів різних груп і організацій, які складаються у всіх країнах, де корпорація здійснює свої ділові операції.</a:t>
            </a:r>
            <a:endParaRPr lang="uk-UA" sz="3000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Міжнародне середовище має </a:t>
            </a:r>
            <a:r>
              <a:rPr lang="uk-UA" sz="3000" u="sng" dirty="0" smtClean="0">
                <a:latin typeface="Times New Roman" pitchFamily="18" charset="0"/>
                <a:cs typeface="Times New Roman" pitchFamily="18" charset="0"/>
              </a:rPr>
              <a:t>географічний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та </a:t>
            </a:r>
            <a:r>
              <a:rPr lang="uk-UA" sz="3000" u="sng" dirty="0" smtClean="0">
                <a:latin typeface="Times New Roman" pitchFamily="18" charset="0"/>
                <a:cs typeface="Times New Roman" pitchFamily="18" charset="0"/>
              </a:rPr>
              <a:t>галузевий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аспект. </a:t>
            </a:r>
          </a:p>
          <a:p>
            <a:pPr>
              <a:buNone/>
            </a:pPr>
            <a:r>
              <a:rPr lang="uk-UA" sz="3000" u="sng" dirty="0" smtClean="0">
                <a:latin typeface="Times New Roman" pitchFamily="18" charset="0"/>
                <a:cs typeface="Times New Roman" pitchFamily="18" charset="0"/>
              </a:rPr>
              <a:t>Географічний аспект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включає три елементи: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1) середовище материнської країни ( країни походження корпорації). 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2) середовище приймаючих країн ( країн-господарів);</a:t>
            </a:r>
          </a:p>
          <a:p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3) нейтральне середовище ( нейтральні води і повітряні простори, території міжнародних організацій та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ін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r>
              <a:rPr lang="uk-UA" sz="3000" i="1" dirty="0" smtClean="0">
                <a:latin typeface="Times New Roman" pitchFamily="18" charset="0"/>
                <a:cs typeface="Times New Roman" pitchFamily="18" charset="0"/>
              </a:rPr>
              <a:t> </a:t>
            </a:r>
          </a:p>
          <a:p>
            <a:pPr>
              <a:buNone/>
            </a:pPr>
            <a:r>
              <a:rPr lang="uk-UA" sz="3000" u="sng" dirty="0" smtClean="0">
                <a:latin typeface="Times New Roman" pitchFamily="18" charset="0"/>
                <a:cs typeface="Times New Roman" pitchFamily="18" charset="0"/>
              </a:rPr>
              <a:t>  Галузевий аспект  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представлений формулою    </a:t>
            </a:r>
          </a:p>
          <a:p>
            <a:pPr>
              <a:buNone/>
            </a:pPr>
            <a:r>
              <a:rPr lang="uk-UA" sz="3000" b="1" dirty="0" smtClean="0">
                <a:latin typeface="Times New Roman" pitchFamily="18" charset="0"/>
                <a:cs typeface="Times New Roman" pitchFamily="18" charset="0"/>
              </a:rPr>
              <a:t>                  PEST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(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politic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economic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social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,          </a:t>
            </a:r>
          </a:p>
          <a:p>
            <a:pPr>
              <a:buNone/>
            </a:pP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                                  </a:t>
            </a:r>
            <a:r>
              <a:rPr lang="uk-UA" sz="3000" dirty="0" err="1" smtClean="0">
                <a:latin typeface="Times New Roman" pitchFamily="18" charset="0"/>
                <a:cs typeface="Times New Roman" pitchFamily="18" charset="0"/>
              </a:rPr>
              <a:t>technological</a:t>
            </a:r>
            <a:r>
              <a:rPr lang="uk-UA" sz="3000" dirty="0" smtClean="0">
                <a:latin typeface="Times New Roman" pitchFamily="18" charset="0"/>
                <a:cs typeface="Times New Roman" pitchFamily="18" charset="0"/>
              </a:rPr>
              <a:t>)</a:t>
            </a:r>
            <a:endParaRPr lang="uk-UA" b="1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/>
          <a:lstStyle/>
          <a:p>
            <a:pPr algn="ctr">
              <a:buNone/>
            </a:pPr>
            <a:r>
              <a:rPr lang="ru-RU" sz="3200" b="1" dirty="0" smtClean="0">
                <a:latin typeface="Times New Roman" pitchFamily="18" charset="0"/>
                <a:cs typeface="Times New Roman" pitchFamily="18" charset="0"/>
              </a:rPr>
              <a:t>PEST </a:t>
            </a:r>
          </a:p>
          <a:p>
            <a:pPr algn="just">
              <a:buNone/>
            </a:pP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1.Політичне середовище: 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п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олітична система, ідеологія, політична стабільність ( рівень політичного ризику - можливість конфіскації, експропріації, валютні ризики, тероризм). </a:t>
            </a:r>
          </a:p>
          <a:p>
            <a:pPr algn="just">
              <a:buNone/>
            </a:pPr>
            <a:r>
              <a:rPr lang="uk-UA" b="1" i="1" dirty="0" smtClean="0">
                <a:latin typeface="Times New Roman" pitchFamily="18" charset="0"/>
                <a:cs typeface="Times New Roman" pitchFamily="18" charset="0"/>
              </a:rPr>
              <a:t>2. Правове середовище.</a:t>
            </a:r>
            <a:r>
              <a:rPr lang="ru-RU" b="1" i="1" dirty="0" smtClean="0">
                <a:latin typeface="Times New Roman" pitchFamily="18" charset="0"/>
                <a:cs typeface="Times New Roman" pitchFamily="18" charset="0"/>
              </a:rPr>
              <a:t> </a:t>
            </a:r>
          </a:p>
          <a:p>
            <a:pPr algn="just"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3. Економічне середовище </a:t>
            </a:r>
          </a:p>
          <a:p>
            <a:pPr algn="just"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4.Соціально-культурне середовище </a:t>
            </a:r>
            <a:r>
              <a:rPr lang="uk-UA" sz="2800" dirty="0" smtClean="0">
                <a:latin typeface="Times New Roman" pitchFamily="18" charset="0"/>
                <a:cs typeface="Times New Roman" pitchFamily="18" charset="0"/>
              </a:rPr>
              <a:t>- це певні фізичні, демографічні і поведінкові норми, характерні для кожної країни, що впливають на методи ведення справ. </a:t>
            </a:r>
            <a:endParaRPr lang="uk-UA" sz="2800" b="1" i="1" dirty="0" smtClean="0">
              <a:latin typeface="Times New Roman" pitchFamily="18" charset="0"/>
              <a:cs typeface="Times New Roman" pitchFamily="18" charset="0"/>
            </a:endParaRPr>
          </a:p>
          <a:p>
            <a:pPr algn="just">
              <a:buNone/>
            </a:pPr>
            <a:r>
              <a:rPr lang="uk-UA" sz="2800" b="1" i="1" dirty="0" smtClean="0">
                <a:latin typeface="Times New Roman" pitchFamily="18" charset="0"/>
                <a:cs typeface="Times New Roman" pitchFamily="18" charset="0"/>
              </a:rPr>
              <a:t>5.Технологічне середовище </a:t>
            </a:r>
          </a:p>
          <a:p>
            <a:pPr>
              <a:buNone/>
            </a:pP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1196752"/>
            <a:ext cx="8229600" cy="4810539"/>
          </a:xfrm>
        </p:spPr>
        <p:txBody>
          <a:bodyPr/>
          <a:lstStyle/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1</a:t>
            </a: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. Соціальна орієнтація </a:t>
            </a:r>
          </a:p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(індивідуалізм          колективізм)</a:t>
            </a:r>
          </a:p>
          <a:p>
            <a:pPr marL="624078" indent="-51435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2.Відношення до влади</a:t>
            </a:r>
          </a:p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(повага         терпимість)</a:t>
            </a:r>
          </a:p>
          <a:p>
            <a:pPr marL="624078" indent="-51435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3.Відношення до невизначеності</a:t>
            </a:r>
          </a:p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(прийняття          неприйняття)</a:t>
            </a:r>
          </a:p>
          <a:p>
            <a:pPr marL="624078" indent="-51435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4.Орієнтація на досягнення мети</a:t>
            </a:r>
          </a:p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(активна поведінка        пасивна поведінка)</a:t>
            </a:r>
          </a:p>
          <a:p>
            <a:pPr marL="624078" indent="-514350"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5.Орієнтація в часі</a:t>
            </a:r>
          </a:p>
          <a:p>
            <a:pPr marL="624078" indent="-514350">
              <a:buNone/>
            </a:pP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(довгострокова         короткострокова)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3600" dirty="0" smtClean="0"/>
              <a:t>П</a:t>
            </a:r>
            <a:r>
              <a:rPr lang="en-US" sz="3600" dirty="0" smtClean="0"/>
              <a:t>’</a:t>
            </a:r>
            <a:r>
              <a:rPr lang="uk-UA" sz="3600" dirty="0" smtClean="0"/>
              <a:t>ять факторів національної культури </a:t>
            </a:r>
            <a:r>
              <a:rPr lang="uk-UA" sz="3600" dirty="0" err="1" smtClean="0"/>
              <a:t>Хофстеде</a:t>
            </a:r>
            <a:r>
              <a:rPr lang="ru-RU" sz="3600" dirty="0" smtClean="0"/>
              <a:t/>
            </a:r>
            <a:br>
              <a:rPr lang="ru-RU" sz="3600" dirty="0" smtClean="0"/>
            </a:br>
            <a:endParaRPr lang="ru-RU" sz="3600" dirty="0"/>
          </a:p>
        </p:txBody>
      </p:sp>
      <p:sp>
        <p:nvSpPr>
          <p:cNvPr id="7" name="Стрелка вправо 6"/>
          <p:cNvSpPr/>
          <p:nvPr/>
        </p:nvSpPr>
        <p:spPr>
          <a:xfrm flipV="1">
            <a:off x="2915816" y="1916832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8" name="Стрелка вправо 7"/>
          <p:cNvSpPr/>
          <p:nvPr/>
        </p:nvSpPr>
        <p:spPr>
          <a:xfrm flipV="1">
            <a:off x="1835696" y="2852936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9" name="Стрелка вправо 8"/>
          <p:cNvSpPr/>
          <p:nvPr/>
        </p:nvSpPr>
        <p:spPr>
          <a:xfrm flipV="1">
            <a:off x="2411760" y="3717032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0" name="Стрелка вправо 9"/>
          <p:cNvSpPr/>
          <p:nvPr/>
        </p:nvSpPr>
        <p:spPr>
          <a:xfrm flipV="1">
            <a:off x="3419872" y="4653136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  <p:sp>
        <p:nvSpPr>
          <p:cNvPr id="11" name="Стрелка вправо 10"/>
          <p:cNvSpPr/>
          <p:nvPr/>
        </p:nvSpPr>
        <p:spPr>
          <a:xfrm flipV="1">
            <a:off x="2987824" y="5589240"/>
            <a:ext cx="648072" cy="72008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ru-RU"/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06090"/>
          </a:xfrm>
        </p:spPr>
        <p:txBody>
          <a:bodyPr>
            <a:normAutofit/>
          </a:bodyPr>
          <a:lstStyle/>
          <a:p>
            <a:pPr algn="ctr"/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Стратегії </a:t>
            </a:r>
            <a:r>
              <a:rPr lang="ru-RU" sz="3100" dirty="0" err="1" smtClean="0">
                <a:latin typeface="Times New Roman" pitchFamily="18" charset="0"/>
                <a:cs typeface="Times New Roman" pitchFamily="18" charset="0"/>
              </a:rPr>
              <a:t>виходу</a:t>
            </a:r>
            <a:r>
              <a:rPr lang="uk-UA" sz="3100" dirty="0" smtClean="0">
                <a:latin typeface="Times New Roman" pitchFamily="18" charset="0"/>
                <a:cs typeface="Times New Roman" pitchFamily="18" charset="0"/>
              </a:rPr>
              <a:t> на зарубіжні ринки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24592" name="Rectangle 16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24577" name="Group 1"/>
          <p:cNvGrpSpPr>
            <a:grpSpLocks noChangeAspect="1"/>
          </p:cNvGrpSpPr>
          <p:nvPr/>
        </p:nvGrpSpPr>
        <p:grpSpPr bwMode="auto">
          <a:xfrm>
            <a:off x="179070" y="908721"/>
            <a:ext cx="9144000" cy="4581489"/>
            <a:chOff x="2449" y="6501"/>
            <a:chExt cx="7200" cy="4115"/>
          </a:xfrm>
        </p:grpSpPr>
        <p:sp>
          <p:nvSpPr>
            <p:cNvPr id="24591" name="AutoShape 15"/>
            <p:cNvSpPr>
              <a:spLocks noChangeAspect="1" noChangeArrowheads="1" noTextEdit="1"/>
            </p:cNvSpPr>
            <p:nvPr/>
          </p:nvSpPr>
          <p:spPr bwMode="auto">
            <a:xfrm>
              <a:off x="2449" y="6566"/>
              <a:ext cx="7200" cy="405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24590" name="Text Box 14"/>
            <p:cNvSpPr txBox="1">
              <a:spLocks noChangeArrowheads="1"/>
            </p:cNvSpPr>
            <p:nvPr/>
          </p:nvSpPr>
          <p:spPr bwMode="auto">
            <a:xfrm>
              <a:off x="3531" y="6501"/>
              <a:ext cx="5569" cy="3375"/>
            </a:xfrm>
            <a:prstGeom prst="rect">
              <a:avLst/>
            </a:prstGeom>
            <a:solidFill>
              <a:srgbClr val="C0C0C0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ru-RU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9" name="Text Box 13"/>
            <p:cNvSpPr txBox="1">
              <a:spLocks noChangeArrowheads="1"/>
            </p:cNvSpPr>
            <p:nvPr/>
          </p:nvSpPr>
          <p:spPr bwMode="auto">
            <a:xfrm>
              <a:off x="3666" y="9201"/>
              <a:ext cx="81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Експорт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8" name="Text Box 12"/>
            <p:cNvSpPr txBox="1">
              <a:spLocks noChangeArrowheads="1"/>
            </p:cNvSpPr>
            <p:nvPr/>
          </p:nvSpPr>
          <p:spPr bwMode="auto">
            <a:xfrm>
              <a:off x="5433" y="8256"/>
              <a:ext cx="1382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Франчайзинг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7" name="Text Box 11"/>
            <p:cNvSpPr txBox="1">
              <a:spLocks noChangeArrowheads="1"/>
            </p:cNvSpPr>
            <p:nvPr/>
          </p:nvSpPr>
          <p:spPr bwMode="auto">
            <a:xfrm>
              <a:off x="4264" y="8526"/>
              <a:ext cx="1304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Ліцензування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6" name="Text Box 10"/>
            <p:cNvSpPr txBox="1">
              <a:spLocks noChangeArrowheads="1"/>
            </p:cNvSpPr>
            <p:nvPr/>
          </p:nvSpPr>
          <p:spPr bwMode="auto">
            <a:xfrm>
              <a:off x="5433" y="7581"/>
              <a:ext cx="1325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Спільне </a:t>
              </a: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підприємство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5" name="Text Box 9"/>
            <p:cNvSpPr txBox="1">
              <a:spLocks noChangeArrowheads="1"/>
            </p:cNvSpPr>
            <p:nvPr/>
          </p:nvSpPr>
          <p:spPr bwMode="auto">
            <a:xfrm>
              <a:off x="7742" y="6636"/>
              <a:ext cx="1341" cy="540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Нове підприємство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4" name="Text Box 8"/>
            <p:cNvSpPr txBox="1">
              <a:spLocks noChangeArrowheads="1"/>
            </p:cNvSpPr>
            <p:nvPr/>
          </p:nvSpPr>
          <p:spPr bwMode="auto">
            <a:xfrm>
              <a:off x="6655" y="7041"/>
              <a:ext cx="1223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Поглинання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  <p:sp>
          <p:nvSpPr>
            <p:cNvPr id="24583" name="Text Box 7"/>
            <p:cNvSpPr txBox="1">
              <a:spLocks noChangeArrowheads="1"/>
            </p:cNvSpPr>
            <p:nvPr/>
          </p:nvSpPr>
          <p:spPr bwMode="auto">
            <a:xfrm>
              <a:off x="3123" y="8931"/>
              <a:ext cx="408" cy="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Низька</a:t>
              </a:r>
              <a:endParaRPr kumimoji="0" lang="uk-UA" sz="18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2" name="Text Box 6"/>
            <p:cNvSpPr txBox="1">
              <a:spLocks noChangeArrowheads="1"/>
            </p:cNvSpPr>
            <p:nvPr/>
          </p:nvSpPr>
          <p:spPr bwMode="auto">
            <a:xfrm>
              <a:off x="3123" y="6501"/>
              <a:ext cx="408" cy="94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12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Висока</a:t>
              </a:r>
              <a:endParaRPr kumimoji="0" lang="uk-UA" sz="1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1" name="Text Box 5"/>
            <p:cNvSpPr txBox="1">
              <a:spLocks noChangeArrowheads="1"/>
            </p:cNvSpPr>
            <p:nvPr/>
          </p:nvSpPr>
          <p:spPr bwMode="auto">
            <a:xfrm>
              <a:off x="2580" y="6501"/>
              <a:ext cx="679" cy="337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0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Частка власності в іноземному підприємстві</a:t>
              </a:r>
              <a:endParaRPr kumimoji="0" lang="uk-UA" sz="20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80" name="Text Box 4"/>
            <p:cNvSpPr txBox="1">
              <a:spLocks noChangeArrowheads="1"/>
            </p:cNvSpPr>
            <p:nvPr/>
          </p:nvSpPr>
          <p:spPr bwMode="auto">
            <a:xfrm>
              <a:off x="3531" y="9876"/>
              <a:ext cx="95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l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Низькі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79" name="Text Box 3"/>
            <p:cNvSpPr txBox="1">
              <a:spLocks noChangeArrowheads="1"/>
            </p:cNvSpPr>
            <p:nvPr/>
          </p:nvSpPr>
          <p:spPr bwMode="auto">
            <a:xfrm>
              <a:off x="8150" y="9876"/>
              <a:ext cx="951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Високі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24578" name="Text Box 2"/>
            <p:cNvSpPr txBox="1">
              <a:spLocks noChangeArrowheads="1"/>
            </p:cNvSpPr>
            <p:nvPr/>
          </p:nvSpPr>
          <p:spPr bwMode="auto">
            <a:xfrm>
              <a:off x="3531" y="10146"/>
              <a:ext cx="5569" cy="405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  <a:ea typeface="Times New Roman" pitchFamily="18" charset="0"/>
                  <a:cs typeface="Times New Roman" pitchFamily="18" charset="0"/>
                </a:rPr>
                <a:t>Витрати, пов'язані з початком зарубіжних операцій</a:t>
              </a:r>
              <a:endParaRPr kumimoji="0" lang="uk-UA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endParaRPr>
            </a:p>
          </p:txBody>
        </p:sp>
      </p:grp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83568" y="980728"/>
            <a:ext cx="8229600" cy="4248472"/>
          </a:xfrm>
        </p:spPr>
        <p:txBody>
          <a:bodyPr>
            <a:normAutofit/>
          </a:bodyPr>
          <a:lstStyle/>
          <a:p>
            <a:pPr algn="ctr"/>
            <a:r>
              <a:rPr lang="ru-RU" dirty="0"/>
              <a:t>2.	</a:t>
            </a:r>
            <a:r>
              <a:rPr lang="uk-UA" dirty="0" smtClean="0"/>
              <a:t>Рольові функції міжнародного менеджера</a:t>
            </a:r>
            <a:br>
              <a:rPr lang="uk-UA" dirty="0" smtClean="0"/>
            </a:br>
            <a:r>
              <a:rPr lang="uk-UA" dirty="0" smtClean="0"/>
              <a:t>в контексті аналізу зовнішнього середовища</a:t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15994374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395536" y="1481328"/>
            <a:ext cx="8291264" cy="4525963"/>
          </a:xfrm>
        </p:spPr>
        <p:txBody>
          <a:bodyPr>
            <a:normAutofit fontScale="55000" lnSpcReduction="20000"/>
          </a:bodyPr>
          <a:lstStyle/>
          <a:p>
            <a:pPr algn="just">
              <a:lnSpc>
                <a:spcPct val="170000"/>
              </a:lnSpc>
            </a:pPr>
            <a:r>
              <a:rPr lang="uk-UA" dirty="0" smtClean="0"/>
              <a:t>1.	</a:t>
            </a:r>
            <a:r>
              <a:rPr lang="uk-UA" b="1" dirty="0" smtClean="0"/>
              <a:t>Міжнародний менеджер як організатор стратегічного пошуку можливостей фірми на зовнішньому ринку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У цій якості організуюча роль міжнародного менеджера припускає вирішення трьох ключових проблем: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-	виділення разом із командою ключових напрямків пошуку можливостей для реалізації інтересів фірми на зовнішньому ринку;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-	організація зусиль служб і зовнішніх консультантів на проведення попереднього аналізу;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-	остаточний вибір попередніх можливостей (з особливим упором на контроль результатів аналізу і головної ролі міжнародного менеджера у всіх попередніх переговорах із ймовірними партнерами).</a:t>
            </a: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0" y="548680"/>
            <a:ext cx="9144000" cy="1143000"/>
          </a:xfrm>
        </p:spPr>
        <p:txBody>
          <a:bodyPr>
            <a:normAutofit fontScale="90000"/>
          </a:bodyPr>
          <a:lstStyle/>
          <a:p>
            <a:pPr algn="ctr"/>
            <a:r>
              <a:rPr lang="uk-UA" sz="3100" dirty="0" smtClean="0"/>
              <a:t>У контексті аналізу зовнішнього середовища міжнародний менеджер виконує сім основних ролей.</a:t>
            </a:r>
            <a:r>
              <a:rPr lang="uk-UA" dirty="0" smtClean="0"/>
              <a:t/>
            </a:r>
            <a:br>
              <a:rPr lang="uk-UA" dirty="0" smtClean="0"/>
            </a:b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15390443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Rectangle 2"/>
          <p:cNvSpPr>
            <a:spLocks noGrp="1"/>
          </p:cNvSpPr>
          <p:nvPr>
            <p:ph type="title" idx="4294967295"/>
          </p:nvPr>
        </p:nvSpPr>
        <p:spPr>
          <a:xfrm>
            <a:off x="1249363" y="404813"/>
            <a:ext cx="7894637" cy="720725"/>
          </a:xfrm>
        </p:spPr>
        <p:txBody>
          <a:bodyPr anchor="b"/>
          <a:lstStyle/>
          <a:p>
            <a:pPr eaLnBrk="1" hangingPunct="1"/>
            <a:r>
              <a:rPr lang="uk-UA" sz="3800" b="1" smtClean="0">
                <a:solidFill>
                  <a:srgbClr val="CC3300"/>
                </a:solidFill>
                <a:latin typeface="Arial" charset="0"/>
              </a:rPr>
              <a:t>Питання лекції:</a:t>
            </a:r>
            <a:endParaRPr lang="ru-RU" sz="3800" b="1" smtClean="0">
              <a:solidFill>
                <a:srgbClr val="CC3300"/>
              </a:solidFill>
              <a:latin typeface="Arial" charset="0"/>
            </a:endParaRPr>
          </a:p>
        </p:txBody>
      </p:sp>
      <p:sp>
        <p:nvSpPr>
          <p:cNvPr id="15362" name="Rectangle 3"/>
          <p:cNvSpPr>
            <a:spLocks noGrp="1"/>
          </p:cNvSpPr>
          <p:nvPr>
            <p:ph type="body" idx="4294967295"/>
          </p:nvPr>
        </p:nvSpPr>
        <p:spPr>
          <a:xfrm>
            <a:off x="0" y="1556792"/>
            <a:ext cx="7967662" cy="4319588"/>
          </a:xfrm>
        </p:spPr>
        <p:txBody>
          <a:bodyPr lIns="182880" tIns="91440">
            <a:normAutofit fontScale="92500" lnSpcReduction="20000"/>
          </a:bodyPr>
          <a:lstStyle/>
          <a:p>
            <a:pPr marL="0" indent="0">
              <a:buNone/>
              <a:defRPr/>
            </a:pPr>
            <a:r>
              <a:rPr lang="ru-RU" sz="3200" b="1" dirty="0">
                <a:latin typeface="+mj-lt"/>
              </a:rPr>
              <a:t>1.	Особливості і структура </a:t>
            </a:r>
            <a:r>
              <a:rPr lang="ru-RU" sz="3200" b="1" dirty="0" err="1">
                <a:latin typeface="+mj-lt"/>
              </a:rPr>
              <a:t>аналізу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 smtClean="0">
                <a:latin typeface="+mj-lt"/>
              </a:rPr>
              <a:t>середовища</a:t>
            </a:r>
            <a:r>
              <a:rPr lang="ru-RU" sz="3200" b="1" dirty="0" smtClean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діяльності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міжнародної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компанії</a:t>
            </a:r>
            <a:r>
              <a:rPr lang="ru-RU" sz="3200" b="1" dirty="0" smtClean="0">
                <a:latin typeface="+mj-lt"/>
              </a:rPr>
              <a:t>.</a:t>
            </a:r>
          </a:p>
          <a:p>
            <a:pPr marL="0" indent="0">
              <a:buNone/>
              <a:defRPr/>
            </a:pPr>
            <a:endParaRPr lang="ru-RU" sz="3200" b="1" dirty="0" smtClean="0">
              <a:latin typeface="+mj-lt"/>
            </a:endParaRPr>
          </a:p>
          <a:p>
            <a:pPr marL="0" indent="0">
              <a:buNone/>
              <a:defRPr/>
            </a:pPr>
            <a:r>
              <a:rPr lang="ru-RU" sz="3200" b="1" dirty="0" smtClean="0">
                <a:latin typeface="+mj-lt"/>
              </a:rPr>
              <a:t>2. </a:t>
            </a:r>
            <a:r>
              <a:rPr lang="ru-RU" sz="3200" b="1" dirty="0" err="1" smtClean="0">
                <a:latin typeface="+mj-lt"/>
              </a:rPr>
              <a:t>Рольові</a:t>
            </a:r>
            <a:r>
              <a:rPr lang="ru-RU" sz="3200" b="1" dirty="0" smtClean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функції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міжнародного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smtClean="0">
                <a:latin typeface="+mj-lt"/>
              </a:rPr>
              <a:t>менеджера в </a:t>
            </a:r>
            <a:r>
              <a:rPr lang="ru-RU" sz="3200" b="1" dirty="0" err="1">
                <a:latin typeface="+mj-lt"/>
              </a:rPr>
              <a:t>контексті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аналізу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зовнішнього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 smtClean="0">
                <a:latin typeface="+mj-lt"/>
              </a:rPr>
              <a:t>середовища</a:t>
            </a:r>
            <a:endParaRPr lang="ru-RU" sz="3200" b="1" dirty="0" smtClean="0">
              <a:latin typeface="+mj-lt"/>
            </a:endParaRPr>
          </a:p>
          <a:p>
            <a:pPr marL="0" indent="0">
              <a:buNone/>
              <a:defRPr/>
            </a:pPr>
            <a:endParaRPr lang="ru-RU" sz="3200" b="1" dirty="0" smtClean="0">
              <a:latin typeface="+mj-lt"/>
            </a:endParaRPr>
          </a:p>
          <a:p>
            <a:pPr marL="0" indent="0">
              <a:buNone/>
              <a:defRPr/>
            </a:pPr>
            <a:r>
              <a:rPr lang="ru-RU" sz="3200" b="1" dirty="0">
                <a:latin typeface="+mj-lt"/>
              </a:rPr>
              <a:t>3. </a:t>
            </a:r>
            <a:r>
              <a:rPr lang="ru-RU" sz="3200" b="1" dirty="0" smtClean="0">
                <a:latin typeface="+mj-lt"/>
              </a:rPr>
              <a:t>Особливості </a:t>
            </a:r>
            <a:r>
              <a:rPr lang="ru-RU" sz="3200" b="1" dirty="0" err="1">
                <a:latin typeface="+mj-lt"/>
              </a:rPr>
              <a:t>аналізу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зовнішнього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>
                <a:latin typeface="+mj-lt"/>
              </a:rPr>
              <a:t>середовища</a:t>
            </a:r>
            <a:r>
              <a:rPr lang="ru-RU" sz="3200" b="1" dirty="0">
                <a:latin typeface="+mj-lt"/>
              </a:rPr>
              <a:t> в </a:t>
            </a:r>
            <a:r>
              <a:rPr lang="ru-RU" sz="3200" b="1" dirty="0" err="1">
                <a:latin typeface="+mj-lt"/>
              </a:rPr>
              <a:t>умовах</a:t>
            </a:r>
            <a:r>
              <a:rPr lang="ru-RU" sz="3200" b="1" dirty="0">
                <a:latin typeface="+mj-lt"/>
              </a:rPr>
              <a:t> </a:t>
            </a:r>
            <a:r>
              <a:rPr lang="ru-RU" sz="3200" b="1" dirty="0" err="1" smtClean="0">
                <a:latin typeface="+mj-lt"/>
              </a:rPr>
              <a:t>України</a:t>
            </a:r>
            <a:endParaRPr lang="ru-RU" sz="3200" b="1" dirty="0">
              <a:latin typeface="+mj-lt"/>
            </a:endParaRPr>
          </a:p>
        </p:txBody>
      </p:sp>
      <p:sp>
        <p:nvSpPr>
          <p:cNvPr id="20483" name="Oval 4"/>
          <p:cNvSpPr>
            <a:spLocks noChangeArrowheads="1"/>
          </p:cNvSpPr>
          <p:nvPr/>
        </p:nvSpPr>
        <p:spPr bwMode="auto">
          <a:xfrm>
            <a:off x="7956550" y="404813"/>
            <a:ext cx="627063" cy="6477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/>
              <a:t>2</a:t>
            </a:r>
            <a:endParaRPr lang="ru-RU" b="1"/>
          </a:p>
        </p:txBody>
      </p:sp>
    </p:spTree>
    <p:extLst>
      <p:ext uri="{BB962C8B-B14F-4D97-AF65-F5344CB8AC3E}">
        <p14:creationId xmlns:p14="http://schemas.microsoft.com/office/powerpoint/2010/main" val="2056324839"/>
      </p:ext>
    </p:extLst>
  </p:cSld>
  <p:clrMapOvr>
    <a:masterClrMapping/>
  </p:clrMapOvr>
  <p:transition>
    <p:wheel spokes="1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9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6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66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  <p:animEffect transition="in" filter="wipe(right)" prLst="gradientSize: 0.1">
                                      <p:cBhvr>
                                        <p:cTn id="9" dur="1000"/>
                                        <p:tgtEl>
                                          <p:spTgt spid="266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1000"/>
                            </p:stCondLst>
                            <p:childTnLst>
                              <p:par>
                                <p:cTn id="11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3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1536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1500"/>
                            </p:stCondLst>
                            <p:childTnLst>
                              <p:par>
                                <p:cTn id="18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0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1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536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2000"/>
                            </p:stCondLst>
                            <p:childTnLst>
                              <p:par>
                                <p:cTn id="25" presetID="39" presetClass="entr" presetSubtype="0" accel="10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7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h/20"/>
                                          </p:val>
                                        </p:tav>
                                        <p:tav tm="50000">
                                          <p:val>
                                            <p:strVal val="#ppt_h/2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w+.3"/>
                                          </p:val>
                                        </p:tav>
                                        <p:tav tm="50000">
                                          <p:val>
                                            <p:strVal val="#ppt_w+.3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9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3"/>
                                          </p:val>
                                        </p:tav>
                                        <p:tav tm="5000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500" fill="hold"/>
                                        <p:tgtEl>
                                          <p:spTgt spid="1536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6625" grpId="0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332656"/>
            <a:ext cx="8229600" cy="5674635"/>
          </a:xfrm>
        </p:spPr>
        <p:txBody>
          <a:bodyPr>
            <a:normAutofit/>
          </a:bodyPr>
          <a:lstStyle/>
          <a:p>
            <a:r>
              <a:rPr lang="ru-RU" b="1" dirty="0"/>
              <a:t>2.	</a:t>
            </a:r>
            <a:r>
              <a:rPr lang="ru-RU" b="1" dirty="0" err="1"/>
              <a:t>Міжнародний</a:t>
            </a:r>
            <a:r>
              <a:rPr lang="ru-RU" b="1" dirty="0"/>
              <a:t> менеджер як </a:t>
            </a:r>
            <a:r>
              <a:rPr lang="ru-RU" b="1" dirty="0" err="1"/>
              <a:t>стратегічний</a:t>
            </a:r>
            <a:r>
              <a:rPr lang="ru-RU" b="1" dirty="0"/>
              <a:t> </a:t>
            </a:r>
            <a:r>
              <a:rPr lang="ru-RU" b="1" dirty="0" err="1"/>
              <a:t>мотиватор</a:t>
            </a:r>
            <a:endParaRPr lang="ru-RU" b="1" dirty="0"/>
          </a:p>
          <a:p>
            <a:pPr algn="just"/>
            <a:r>
              <a:rPr lang="ru-RU" dirty="0"/>
              <a:t>Тут </a:t>
            </a:r>
            <a:r>
              <a:rPr lang="ru-RU" dirty="0" err="1"/>
              <a:t>передбачається</a:t>
            </a:r>
            <a:r>
              <a:rPr lang="ru-RU" dirty="0"/>
              <a:t> </a:t>
            </a:r>
            <a:r>
              <a:rPr lang="ru-RU" dirty="0" err="1"/>
              <a:t>особлива</a:t>
            </a:r>
            <a:r>
              <a:rPr lang="ru-RU" dirty="0"/>
              <a:t> роль </a:t>
            </a:r>
            <a:r>
              <a:rPr lang="ru-RU" dirty="0" err="1"/>
              <a:t>міжнародного</a:t>
            </a:r>
            <a:r>
              <a:rPr lang="ru-RU" dirty="0"/>
              <a:t> менеджера в </a:t>
            </a:r>
            <a:r>
              <a:rPr lang="ru-RU" dirty="0" smtClean="0"/>
              <a:t>остаточному </a:t>
            </a:r>
            <a:r>
              <a:rPr lang="ru-RU" dirty="0" err="1"/>
              <a:t>визначенні</a:t>
            </a:r>
            <a:r>
              <a:rPr lang="ru-RU" dirty="0"/>
              <a:t> тих </a:t>
            </a:r>
            <a:r>
              <a:rPr lang="ru-RU" dirty="0" err="1"/>
              <a:t>стратегічних</a:t>
            </a:r>
            <a:r>
              <a:rPr lang="ru-RU" dirty="0"/>
              <a:t> </a:t>
            </a:r>
            <a:r>
              <a:rPr lang="ru-RU" dirty="0" err="1"/>
              <a:t>мотивів</a:t>
            </a:r>
            <a:r>
              <a:rPr lang="ru-RU" dirty="0"/>
              <a:t>, </a:t>
            </a:r>
            <a:r>
              <a:rPr lang="ru-RU" dirty="0" err="1"/>
              <a:t>який</a:t>
            </a:r>
            <a:r>
              <a:rPr lang="ru-RU" dirty="0"/>
              <a:t> буде </a:t>
            </a:r>
            <a:r>
              <a:rPr lang="ru-RU" dirty="0" err="1"/>
              <a:t>керуватися</a:t>
            </a:r>
            <a:r>
              <a:rPr lang="ru-RU" dirty="0"/>
              <a:t> </a:t>
            </a:r>
            <a:r>
              <a:rPr lang="ru-RU" dirty="0" err="1"/>
              <a:t>фірма</a:t>
            </a:r>
            <a:r>
              <a:rPr lang="ru-RU" dirty="0"/>
              <a:t>, </a:t>
            </a:r>
            <a:r>
              <a:rPr lang="ru-RU" dirty="0" err="1"/>
              <a:t>обираючи</a:t>
            </a:r>
            <a:r>
              <a:rPr lang="ru-RU" dirty="0"/>
              <a:t> </a:t>
            </a:r>
            <a:r>
              <a:rPr lang="ru-RU" dirty="0" err="1"/>
              <a:t>ті</a:t>
            </a:r>
            <a:r>
              <a:rPr lang="ru-RU" dirty="0"/>
              <a:t> </a:t>
            </a:r>
            <a:r>
              <a:rPr lang="ru-RU" dirty="0" err="1"/>
              <a:t>або</a:t>
            </a:r>
            <a:r>
              <a:rPr lang="ru-RU" dirty="0"/>
              <a:t> </a:t>
            </a:r>
            <a:r>
              <a:rPr lang="ru-RU" dirty="0" err="1"/>
              <a:t>інші</a:t>
            </a:r>
            <a:r>
              <a:rPr lang="ru-RU" dirty="0"/>
              <a:t> </a:t>
            </a:r>
            <a:r>
              <a:rPr lang="ru-RU" dirty="0" err="1"/>
              <a:t>можливості</a:t>
            </a:r>
            <a:r>
              <a:rPr lang="ru-RU" dirty="0"/>
              <a:t> і напрямки </a:t>
            </a:r>
            <a:r>
              <a:rPr lang="ru-RU" dirty="0" err="1"/>
              <a:t>виходу</a:t>
            </a:r>
            <a:r>
              <a:rPr lang="ru-RU" dirty="0"/>
              <a:t> на </a:t>
            </a:r>
            <a:r>
              <a:rPr lang="ru-RU" dirty="0" err="1" smtClean="0"/>
              <a:t>міжнародний</a:t>
            </a:r>
            <a:r>
              <a:rPr lang="ru-RU" dirty="0" smtClean="0"/>
              <a:t> </a:t>
            </a:r>
            <a:r>
              <a:rPr lang="ru-RU" dirty="0" err="1"/>
              <a:t>ринок</a:t>
            </a:r>
            <a:r>
              <a:rPr lang="ru-RU" dirty="0"/>
              <a:t>. </a:t>
            </a:r>
            <a:r>
              <a:rPr lang="ru-RU" dirty="0" err="1"/>
              <a:t>Іншими</a:t>
            </a:r>
            <a:r>
              <a:rPr lang="ru-RU" dirty="0"/>
              <a:t> словами, менеджер </a:t>
            </a:r>
            <a:r>
              <a:rPr lang="ru-RU" dirty="0" err="1"/>
              <a:t>міжнародної</a:t>
            </a:r>
            <a:r>
              <a:rPr lang="ru-RU" dirty="0"/>
              <a:t> </a:t>
            </a:r>
            <a:r>
              <a:rPr lang="ru-RU" dirty="0" err="1"/>
              <a:t>діяльності</a:t>
            </a:r>
            <a:r>
              <a:rPr lang="ru-RU" dirty="0"/>
              <a:t> повинен </a:t>
            </a:r>
            <a:r>
              <a:rPr lang="ru-RU" dirty="0" err="1"/>
              <a:t>грати</a:t>
            </a:r>
            <a:r>
              <a:rPr lang="ru-RU" dirty="0"/>
              <a:t> </a:t>
            </a:r>
            <a:r>
              <a:rPr lang="ru-RU" dirty="0" err="1"/>
              <a:t>визначальну</a:t>
            </a:r>
            <a:r>
              <a:rPr lang="ru-RU" dirty="0"/>
              <a:t> роль у </a:t>
            </a:r>
            <a:r>
              <a:rPr lang="ru-RU" dirty="0" err="1"/>
              <a:t>формуванні</a:t>
            </a:r>
            <a:r>
              <a:rPr lang="ru-RU" dirty="0"/>
              <a:t> і </a:t>
            </a:r>
            <a:r>
              <a:rPr lang="ru-RU" dirty="0" err="1"/>
              <a:t>реалізації</a:t>
            </a:r>
            <a:r>
              <a:rPr lang="ru-RU" dirty="0"/>
              <a:t> </a:t>
            </a:r>
            <a:r>
              <a:rPr lang="ru-RU" dirty="0" err="1"/>
              <a:t>місії</a:t>
            </a:r>
            <a:r>
              <a:rPr lang="ru-RU" dirty="0"/>
              <a:t> </a:t>
            </a:r>
            <a:r>
              <a:rPr lang="ru-RU" dirty="0" err="1"/>
              <a:t>фірми</a:t>
            </a:r>
            <a:r>
              <a:rPr lang="ru-RU" dirty="0"/>
              <a:t>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77630978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116632"/>
            <a:ext cx="8229600" cy="5890659"/>
          </a:xfrm>
        </p:spPr>
        <p:txBody>
          <a:bodyPr>
            <a:normAutofit fontScale="70000" lnSpcReduction="20000"/>
          </a:bodyPr>
          <a:lstStyle/>
          <a:p>
            <a:pPr>
              <a:lnSpc>
                <a:spcPct val="170000"/>
              </a:lnSpc>
            </a:pPr>
            <a:r>
              <a:rPr lang="ru-RU" b="1" dirty="0"/>
              <a:t>3.	</a:t>
            </a:r>
            <a:r>
              <a:rPr lang="uk-UA" b="1" dirty="0" smtClean="0"/>
              <a:t>Міжнародний менеджер як культурний аналітик</a:t>
            </a:r>
          </a:p>
          <a:p>
            <a:pPr algn="just">
              <a:lnSpc>
                <a:spcPct val="170000"/>
              </a:lnSpc>
            </a:pPr>
            <a:r>
              <a:rPr lang="uk-UA" dirty="0" smtClean="0"/>
              <a:t>Цю роль на відміну від маркетингових, економічних або юридичних задач ніхто, крім самого менеджера, виконати не може. Саме він повинен бачити і розуміти особливості національної культури, на які може спиратися фірма, саме він повинен передбачати всі проблеми комунікацій для забезпечення ефективності менеджменту і, нарешті, тільки він може контактувати з топ – менеджерами закордонних фірм з урахуванням їхніх національних стереотипів. Тому саме культурний аналіз є основою роботи менеджера з зовнішнім середовищем.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480079050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92500"/>
          </a:bodyPr>
          <a:lstStyle/>
          <a:p>
            <a:r>
              <a:rPr lang="ru-RU" b="1" dirty="0"/>
              <a:t>4.	</a:t>
            </a:r>
            <a:r>
              <a:rPr lang="uk-UA" b="1" dirty="0" smtClean="0"/>
              <a:t>Міжнародний менеджер як ефективний організатор і керівник інтернаціонального колективу</a:t>
            </a:r>
          </a:p>
          <a:p>
            <a:pPr algn="just"/>
            <a:r>
              <a:rPr lang="uk-UA" dirty="0" smtClean="0"/>
              <a:t>Менеджер як керівник повинен спрямовувати зусилля колективу і кожного його члена на виконання загальних задач, навіть коли існуючі при цьому взаємовідносини перешкоджають цьому, що часто буває в інтернаціональному середовищі. Керівник організації – це людина, що одночасно є лідером і ефективно управляє своїми підлеглими. Для цього міжнародному менеджеру необхідні знання в галузі культури, а також залучення економічних, політичних і юридичних знань.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752512520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260648"/>
            <a:ext cx="8229600" cy="5746643"/>
          </a:xfrm>
        </p:spPr>
        <p:txBody>
          <a:bodyPr>
            <a:normAutofit fontScale="92500" lnSpcReduction="20000"/>
          </a:bodyPr>
          <a:lstStyle/>
          <a:p>
            <a:pPr algn="just"/>
            <a:r>
              <a:rPr lang="uk-UA" b="1" dirty="0" smtClean="0"/>
              <a:t>5.	Міжнародний менеджер як дипломат</a:t>
            </a:r>
          </a:p>
          <a:p>
            <a:pPr algn="just"/>
            <a:r>
              <a:rPr lang="uk-UA" dirty="0" smtClean="0"/>
              <a:t>Ця роль припускає не просто знання всіх елементів зовнішнього середовища, але і значний, саме дипломатичний талант, що практично необхідний скрізь: від грамотних, тонко проведених переговорів до рішення найчастіше дуже непростих проблем взаємовідносин із владою в країні перебування.</a:t>
            </a:r>
          </a:p>
          <a:p>
            <a:pPr algn="just"/>
            <a:endParaRPr lang="uk-UA" dirty="0" smtClean="0"/>
          </a:p>
          <a:p>
            <a:pPr algn="just"/>
            <a:r>
              <a:rPr lang="uk-UA" b="1" dirty="0" smtClean="0"/>
              <a:t>6.	Міжнародний менеджер як суспільний діяч</a:t>
            </a:r>
          </a:p>
          <a:p>
            <a:pPr algn="just"/>
            <a:r>
              <a:rPr lang="uk-UA" dirty="0" smtClean="0"/>
              <a:t>У цій ролі міжнародний менеджер виступає досить часто, оскільки він представляє за кордоном не тільки свою фірму, але й у відомих обставинах свою країну і свій народ. Участь у громадському житті країни перебування – неодмінна умова стабільності й ефективності бізнесу за кордоном.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3300353926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404664"/>
            <a:ext cx="8229600" cy="5602627"/>
          </a:xfrm>
        </p:spPr>
        <p:txBody>
          <a:bodyPr>
            <a:normAutofit/>
          </a:bodyPr>
          <a:lstStyle/>
          <a:p>
            <a:pPr algn="just"/>
            <a:r>
              <a:rPr lang="uk-UA" b="1" dirty="0" smtClean="0"/>
              <a:t>7.	Міжнародний менеджер як «стратегічний оптимізатор» міжнародного бізнесу</a:t>
            </a:r>
          </a:p>
          <a:p>
            <a:pPr algn="just"/>
            <a:r>
              <a:rPr lang="uk-UA" dirty="0" smtClean="0"/>
              <a:t>В цій особливій ролі міжнародний менеджер виходить за рамки даної країни перебування, турбуючись про оптимальність бізнесу фірми в цілому. Тут йому часто доводиться приймати вкрай непрості рішення, у яких особливого врахування і тонкої, із численними нюансами, оцінки потребують політичні й економічні аспекти зовнішнього середовища.</a:t>
            </a:r>
          </a:p>
          <a:p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2230928388"/>
      </p:ext>
    </p:extLst>
  </p:cSld>
  <p:clrMapOvr>
    <a:masterClrMapping/>
  </p:clrMapOvr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827584" y="2132856"/>
            <a:ext cx="8229600" cy="2592288"/>
          </a:xfrm>
        </p:spPr>
        <p:txBody>
          <a:bodyPr>
            <a:normAutofit/>
          </a:bodyPr>
          <a:lstStyle/>
          <a:p>
            <a:pPr algn="ctr"/>
            <a:r>
              <a:rPr lang="uk-UA" dirty="0" smtClean="0"/>
              <a:t>3.	Особливості аналізу зовнішнього середовища в умовах України</a:t>
            </a:r>
            <a:endParaRPr lang="uk-UA" dirty="0"/>
          </a:p>
        </p:txBody>
      </p:sp>
    </p:spTree>
    <p:extLst>
      <p:ext uri="{BB962C8B-B14F-4D97-AF65-F5344CB8AC3E}">
        <p14:creationId xmlns:p14="http://schemas.microsoft.com/office/powerpoint/2010/main" val="329511979"/>
      </p:ext>
    </p:extLst>
  </p:cSld>
  <p:clrMapOvr>
    <a:masterClrMapping/>
  </p:clrMapOvr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ъект 1"/>
          <p:cNvSpPr>
            <a:spLocks noGrp="1"/>
          </p:cNvSpPr>
          <p:nvPr>
            <p:ph idx="1"/>
          </p:nvPr>
        </p:nvSpPr>
        <p:spPr>
          <a:xfrm>
            <a:off x="457200" y="0"/>
            <a:ext cx="8229600" cy="6007291"/>
          </a:xfrm>
        </p:spPr>
        <p:txBody>
          <a:bodyPr>
            <a:normAutofit fontScale="77500" lnSpcReduction="20000"/>
          </a:bodyPr>
          <a:lstStyle/>
          <a:p>
            <a:pPr algn="just">
              <a:lnSpc>
                <a:spcPct val="170000"/>
              </a:lnSpc>
            </a:pPr>
            <a:r>
              <a:rPr lang="uk-UA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В Україні існують значні особливості здійснення міжнародного бізнесу. Середовище діяльності українських підприємств є вкрай несприятливим. Тут і наша бідність, і катастрофічна недостача серйозної і надійної бізнес – інформації, значні трудності в контактах із закордонними партнерами (від мовних до культурних), неосвіченість і недосвідченість наших бізнесменів і менеджерів. Тому є сенс спростити і звузити рамки підходу до аналізу зовнішнього середовища міжнародного бізнесу в інтересах його реалізованості й одержання практично значимих результатів. Частіше усього аналіз зовнішнього середовища провадиться українськими підприємцями в контексті пошуку можливостей виходу на міжнародні ринки.</a:t>
            </a:r>
            <a:endParaRPr lang="uk-UA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15163699"/>
      </p:ext>
    </p:extLst>
  </p:cSld>
  <p:clrMapOvr>
    <a:masterClrMapping/>
  </p:clrMapOvr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Объект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44869778"/>
              </p:ext>
            </p:extLst>
          </p:nvPr>
        </p:nvGraphicFramePr>
        <p:xfrm>
          <a:off x="539552" y="1340768"/>
          <a:ext cx="8352928" cy="4824537"/>
        </p:xfrm>
        <a:graphic>
          <a:graphicData uri="http://schemas.openxmlformats.org/drawingml/2006/table">
            <a:tbl>
              <a:tblPr firstRow="1" firstCol="1" lastRow="1" lastCol="1" bandRow="1" bandCol="1">
                <a:tableStyleId>{5C22544A-7EE6-4342-B048-85BDC9FD1C3A}</a:tableStyleId>
              </a:tblPr>
              <a:tblGrid>
                <a:gridCol w="3109131">
                  <a:extLst>
                    <a:ext uri="{9D8B030D-6E8A-4147-A177-3AD203B41FA5}">
                      <a16:colId xmlns:a16="http://schemas.microsoft.com/office/drawing/2014/main" val="636930379"/>
                    </a:ext>
                  </a:extLst>
                </a:gridCol>
                <a:gridCol w="5243797">
                  <a:extLst>
                    <a:ext uri="{9D8B030D-6E8A-4147-A177-3AD203B41FA5}">
                      <a16:colId xmlns:a16="http://schemas.microsoft.com/office/drawing/2014/main" val="2340778403"/>
                    </a:ext>
                  </a:extLst>
                </a:gridCol>
              </a:tblGrid>
              <a:tr h="373977">
                <a:tc>
                  <a:txBody>
                    <a:bodyPr/>
                    <a:lstStyle/>
                    <a:p>
                      <a:pPr marL="146685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Окремі</a:t>
                      </a:r>
                      <a:r>
                        <a:rPr lang="uk-UA" sz="1400" spc="-1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регіони</a:t>
                      </a:r>
                      <a:r>
                        <a:rPr lang="uk-UA" sz="1400" spc="-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</a:t>
                      </a:r>
                      <a:r>
                        <a:rPr lang="uk-UA" sz="1400" spc="-1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галузі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760730"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400">
                          <a:effectLst/>
                        </a:rPr>
                        <a:t>Галузеві</a:t>
                      </a:r>
                      <a:r>
                        <a:rPr lang="uk-UA" sz="1400" spc="-60">
                          <a:effectLst/>
                        </a:rPr>
                        <a:t> </a:t>
                      </a:r>
                      <a:r>
                        <a:rPr lang="uk-UA" sz="1400">
                          <a:effectLst/>
                        </a:rPr>
                        <a:t>пріоритети</a:t>
                      </a:r>
                      <a:endParaRPr lang="ru-RU" sz="14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613043248"/>
                  </a:ext>
                </a:extLst>
              </a:tr>
              <a:tr h="1313566">
                <a:tc>
                  <a:txBody>
                    <a:bodyPr/>
                    <a:lstStyle/>
                    <a:p>
                      <a:pPr marL="35560">
                        <a:lnSpc>
                          <a:spcPts val="1070"/>
                        </a:lnSpc>
                        <a:spcBef>
                          <a:spcPts val="30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Захід</a:t>
                      </a:r>
                      <a:r>
                        <a:rPr lang="uk-UA" sz="1400" spc="-4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України</a:t>
                      </a:r>
                      <a:endParaRPr lang="ru-RU" sz="1400" dirty="0">
                        <a:effectLst/>
                      </a:endParaRPr>
                    </a:p>
                    <a:p>
                      <a:pPr marL="35560" marR="45085">
                        <a:lnSpc>
                          <a:spcPct val="95000"/>
                        </a:lnSpc>
                        <a:spcBef>
                          <a:spcPts val="1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(Львівська, Івано-Франків-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spc="-5" dirty="0" err="1">
                          <a:effectLst/>
                        </a:rPr>
                        <a:t>ська</a:t>
                      </a:r>
                      <a:r>
                        <a:rPr lang="uk-UA" sz="1400" spc="-5" dirty="0">
                          <a:effectLst/>
                        </a:rPr>
                        <a:t>,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spc="-5" dirty="0">
                          <a:effectLst/>
                        </a:rPr>
                        <a:t>Тернопільська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області)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41910" indent="-635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Створення виробництв із використанням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місцевих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ресурсів:</a:t>
                      </a:r>
                      <a:r>
                        <a:rPr lang="uk-UA" sz="1400" spc="-1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сірки,</a:t>
                      </a:r>
                      <a:r>
                        <a:rPr lang="uk-UA" sz="1400" spc="-1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повареної</a:t>
                      </a:r>
                      <a:r>
                        <a:rPr lang="uk-UA" sz="1400" spc="-2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солі,</a:t>
                      </a:r>
                      <a:r>
                        <a:rPr lang="uk-UA" sz="1400" spc="-2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вугілля,</a:t>
                      </a:r>
                      <a:r>
                        <a:rPr lang="uk-UA" sz="1400" spc="-22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нафти</a:t>
                      </a:r>
                      <a:r>
                        <a:rPr lang="uk-UA" sz="1400" spc="-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 газу.</a:t>
                      </a:r>
                      <a:endParaRPr lang="ru-RU" sz="1400" dirty="0">
                        <a:effectLst/>
                      </a:endParaRPr>
                    </a:p>
                    <a:p>
                      <a:pPr marL="35560" marR="288290">
                        <a:lnSpc>
                          <a:spcPct val="9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 spc="-5" dirty="0">
                          <a:effectLst/>
                        </a:rPr>
                        <a:t>Розвиток</a:t>
                      </a:r>
                      <a:r>
                        <a:rPr lang="uk-UA" sz="1400" spc="-50" dirty="0">
                          <a:effectLst/>
                        </a:rPr>
                        <a:t> </a:t>
                      </a:r>
                      <a:r>
                        <a:rPr lang="uk-UA" sz="1400" spc="-5" dirty="0">
                          <a:effectLst/>
                        </a:rPr>
                        <a:t>оздоровчих</a:t>
                      </a:r>
                      <a:r>
                        <a:rPr lang="uk-UA" sz="1400" spc="-5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курортно-туристичних</a:t>
                      </a:r>
                      <a:r>
                        <a:rPr lang="uk-UA" sz="1400" spc="-2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комплексів.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36970888"/>
                  </a:ext>
                </a:extLst>
              </a:tr>
              <a:tr h="1801362">
                <a:tc>
                  <a:txBody>
                    <a:bodyPr/>
                    <a:lstStyle/>
                    <a:p>
                      <a:pPr marL="35560" marR="117475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spc="-5" dirty="0" err="1">
                          <a:effectLst/>
                        </a:rPr>
                        <a:t>Донецько-Придніпровский</a:t>
                      </a:r>
                      <a:r>
                        <a:rPr lang="uk-UA" sz="1400" spc="-2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регіон (Донецька,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Луганська, Запорізька,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Дніпропетровська</a:t>
                      </a:r>
                      <a:r>
                        <a:rPr lang="uk-UA" sz="1400" spc="-5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області)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46990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Реконструкція і технічне переоснащення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металургійних, хімічних виробництв на базі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безвідхідних,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маловідходних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екологічно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чистих</a:t>
                      </a:r>
                      <a:r>
                        <a:rPr lang="uk-UA" sz="1400" spc="-22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технологій.</a:t>
                      </a:r>
                      <a:endParaRPr lang="ru-RU" sz="1400" dirty="0">
                        <a:effectLst/>
                      </a:endParaRPr>
                    </a:p>
                    <a:p>
                      <a:pPr marL="35560" marR="181610" indent="-635">
                        <a:lnSpc>
                          <a:spcPct val="95000"/>
                        </a:lnSpc>
                        <a:spcBef>
                          <a:spcPts val="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Розвиток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малоенергоємних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виробництв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 smtClean="0">
                          <a:effectLst/>
                        </a:rPr>
                        <a:t>середнього </a:t>
                      </a:r>
                      <a:r>
                        <a:rPr lang="uk-UA" sz="1400" dirty="0">
                          <a:effectLst/>
                        </a:rPr>
                        <a:t>і точного машинобудування. Розвиток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 err="1">
                          <a:effectLst/>
                        </a:rPr>
                        <a:t>автомобіле</a:t>
                      </a:r>
                      <a:r>
                        <a:rPr lang="uk-UA" sz="1400" dirty="0">
                          <a:effectLst/>
                        </a:rPr>
                        <a:t>-</a:t>
                      </a:r>
                      <a:r>
                        <a:rPr lang="uk-UA" sz="1400" spc="-1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</a:t>
                      </a:r>
                      <a:r>
                        <a:rPr lang="uk-UA" sz="1400" spc="-1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літакобудування.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731842945"/>
                  </a:ext>
                </a:extLst>
              </a:tr>
              <a:tr h="1335632">
                <a:tc>
                  <a:txBody>
                    <a:bodyPr/>
                    <a:lstStyle/>
                    <a:p>
                      <a:pPr marL="35560" marR="135890" algn="just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spc="-5" dirty="0">
                          <a:effectLst/>
                        </a:rPr>
                        <a:t>Південь</a:t>
                      </a:r>
                      <a:r>
                        <a:rPr lang="uk-UA" sz="1400" spc="-5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України</a:t>
                      </a:r>
                      <a:r>
                        <a:rPr lang="uk-UA" sz="1400" spc="-5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(Одеська,</a:t>
                      </a:r>
                      <a:r>
                        <a:rPr lang="uk-UA" sz="1400" spc="-225" dirty="0">
                          <a:effectLst/>
                        </a:rPr>
                        <a:t> </a:t>
                      </a:r>
                      <a:r>
                        <a:rPr lang="uk-UA" sz="1400" spc="-5" dirty="0">
                          <a:effectLst/>
                        </a:rPr>
                        <a:t>Миколаївська, Херсонська</a:t>
                      </a:r>
                      <a:r>
                        <a:rPr lang="uk-UA" sz="1400" spc="-2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області)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tc>
                  <a:txBody>
                    <a:bodyPr/>
                    <a:lstStyle/>
                    <a:p>
                      <a:pPr marL="35560" marR="104140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Реконструкція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технічне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переоснащення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 smtClean="0">
                          <a:effectLst/>
                        </a:rPr>
                        <a:t>портового</a:t>
                      </a:r>
                      <a:r>
                        <a:rPr lang="uk-UA" sz="1400" spc="-5" dirty="0" smtClean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господарства.</a:t>
                      </a:r>
                      <a:endParaRPr lang="ru-RU" sz="1400" dirty="0">
                        <a:effectLst/>
                      </a:endParaRPr>
                    </a:p>
                    <a:p>
                      <a:pPr marL="35560" marR="81280" indent="-635">
                        <a:lnSpc>
                          <a:spcPct val="95000"/>
                        </a:lnSpc>
                        <a:spcBef>
                          <a:spcPts val="65"/>
                        </a:spcBef>
                        <a:spcAft>
                          <a:spcPts val="0"/>
                        </a:spcAft>
                      </a:pPr>
                      <a:r>
                        <a:rPr lang="uk-UA" sz="1400" dirty="0">
                          <a:effectLst/>
                        </a:rPr>
                        <a:t>Розвиток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виробництва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оснащення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для</a:t>
                      </a:r>
                      <a:r>
                        <a:rPr lang="uk-UA" sz="1400" spc="-3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харчової</a:t>
                      </a:r>
                      <a:r>
                        <a:rPr lang="uk-UA" sz="1400" spc="-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і</a:t>
                      </a:r>
                      <a:r>
                        <a:rPr lang="uk-UA" sz="1400" spc="-22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консервної промисловості. Розширення мережі</a:t>
                      </a:r>
                      <a:r>
                        <a:rPr lang="uk-UA" sz="1400" spc="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оздоровчих</a:t>
                      </a:r>
                      <a:r>
                        <a:rPr lang="uk-UA" sz="1400" spc="-40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курортно-туристичних</a:t>
                      </a:r>
                      <a:r>
                        <a:rPr lang="uk-UA" sz="1400" spc="-35" dirty="0">
                          <a:effectLst/>
                        </a:rPr>
                        <a:t> </a:t>
                      </a:r>
                      <a:r>
                        <a:rPr lang="uk-UA" sz="1400" dirty="0">
                          <a:effectLst/>
                        </a:rPr>
                        <a:t>комплексів</a:t>
                      </a:r>
                      <a:endParaRPr lang="ru-RU" sz="14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  <a:cs typeface="Times New Roman" panose="02020603050405020304" pitchFamily="18" charset="0"/>
                      </a:endParaRPr>
                    </a:p>
                  </a:txBody>
                  <a:tcPr marL="0" marR="0" marT="0" marB="0"/>
                </a:tc>
                <a:extLst>
                  <a:ext uri="{0D108BD9-81ED-4DB2-BD59-A6C34878D82A}">
                    <a16:rowId xmlns:a16="http://schemas.microsoft.com/office/drawing/2014/main" val="2714583282"/>
                  </a:ext>
                </a:extLst>
              </a:tr>
            </a:tbl>
          </a:graphicData>
        </a:graphic>
      </p:graphicFrame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611560" y="692696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ru-RU" sz="3100" dirty="0" err="1"/>
              <a:t>Регіональні</a:t>
            </a:r>
            <a:r>
              <a:rPr lang="ru-RU" sz="3100" dirty="0"/>
              <a:t> і </a:t>
            </a:r>
            <a:r>
              <a:rPr lang="ru-RU" sz="3100" dirty="0" err="1"/>
              <a:t>галузеві</a:t>
            </a:r>
            <a:r>
              <a:rPr lang="ru-RU" sz="3100" dirty="0"/>
              <a:t> </a:t>
            </a:r>
            <a:r>
              <a:rPr lang="ru-RU" sz="3100" dirty="0" err="1"/>
              <a:t>пріоритети</a:t>
            </a:r>
            <a:r>
              <a:rPr lang="ru-RU" sz="3100" dirty="0"/>
              <a:t> </a:t>
            </a:r>
            <a:r>
              <a:rPr lang="ru-RU" sz="3100" dirty="0" err="1"/>
              <a:t>іноземного</a:t>
            </a:r>
            <a:r>
              <a:rPr lang="ru-RU" sz="3100" dirty="0"/>
              <a:t> </a:t>
            </a:r>
            <a:r>
              <a:rPr lang="ru-RU" sz="3100" dirty="0" err="1"/>
              <a:t>інвестування</a:t>
            </a:r>
            <a:r>
              <a:rPr lang="ru-RU" sz="3100" dirty="0"/>
              <a:t> в </a:t>
            </a:r>
            <a:r>
              <a:rPr lang="ru-RU" sz="3100" dirty="0" err="1"/>
              <a:t>економіку</a:t>
            </a:r>
            <a:r>
              <a:rPr lang="ru-RU" sz="3100" dirty="0"/>
              <a:t> </a:t>
            </a:r>
            <a:r>
              <a:rPr lang="ru-RU" sz="3100" dirty="0" err="1"/>
              <a:t>України</a:t>
            </a:r>
            <a:r>
              <a:rPr lang="ru-RU" dirty="0"/>
              <a:t/>
            </a:r>
            <a:br>
              <a:rPr lang="ru-RU" dirty="0"/>
            </a:br>
            <a:r>
              <a:rPr lang="ru-RU" dirty="0"/>
              <a:t/>
            </a:r>
            <a:br>
              <a:rPr lang="ru-RU" dirty="0"/>
            </a:b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139184528"/>
      </p:ext>
    </p:extLst>
  </p:cSld>
  <p:clrMapOvr>
    <a:masterClrMapping/>
  </p:clrMapOvr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3249" name="Rectangle 3"/>
          <p:cNvSpPr>
            <a:spLocks noGrp="1"/>
          </p:cNvSpPr>
          <p:nvPr>
            <p:ph type="body" idx="4294967295"/>
          </p:nvPr>
        </p:nvSpPr>
        <p:spPr>
          <a:xfrm>
            <a:off x="0" y="893763"/>
            <a:ext cx="5111750" cy="2160587"/>
          </a:xfrm>
          <a:solidFill>
            <a:srgbClr val="FFFFCC"/>
          </a:solidFill>
        </p:spPr>
        <p:txBody>
          <a:bodyPr lIns="91440" tIns="45720">
            <a:normAutofit fontScale="62500" lnSpcReduction="20000"/>
          </a:bodyPr>
          <a:lstStyle/>
          <a:p>
            <a:pPr algn="ctr">
              <a:buFont typeface="Wingdings 2" pitchFamily="18" charset="2"/>
              <a:buNone/>
            </a:pPr>
            <a:r>
              <a:rPr lang="uk-UA" sz="4800" b="1" dirty="0" smtClean="0">
                <a:solidFill>
                  <a:srgbClr val="800000"/>
                </a:solidFill>
                <a:latin typeface="Verdana" pitchFamily="34" charset="0"/>
              </a:rPr>
              <a:t>ЛЕКЦІЮ ЗАВЕРШЕНО </a:t>
            </a:r>
          </a:p>
          <a:p>
            <a:pPr algn="ctr">
              <a:buFont typeface="Wingdings 2" pitchFamily="18" charset="2"/>
              <a:buNone/>
            </a:pPr>
            <a:endParaRPr lang="uk-UA" sz="4800" b="1" dirty="0" smtClean="0">
              <a:solidFill>
                <a:srgbClr val="800000"/>
              </a:solidFill>
              <a:latin typeface="Verdana" pitchFamily="34" charset="0"/>
            </a:endParaRPr>
          </a:p>
          <a:p>
            <a:pPr algn="ctr">
              <a:buFont typeface="Wingdings 2" pitchFamily="18" charset="2"/>
              <a:buNone/>
            </a:pPr>
            <a:r>
              <a:rPr lang="uk-UA" sz="4800" b="1" dirty="0" smtClean="0">
                <a:solidFill>
                  <a:srgbClr val="800000"/>
                </a:solidFill>
                <a:latin typeface="Verdana" pitchFamily="34" charset="0"/>
              </a:rPr>
              <a:t>Дякую</a:t>
            </a:r>
          </a:p>
          <a:p>
            <a:pPr algn="ctr">
              <a:buFont typeface="Wingdings 2" pitchFamily="18" charset="2"/>
              <a:buNone/>
            </a:pPr>
            <a:r>
              <a:rPr lang="uk-UA" sz="4800" b="1" dirty="0" smtClean="0">
                <a:solidFill>
                  <a:srgbClr val="800000"/>
                </a:solidFill>
                <a:latin typeface="Verdana" pitchFamily="34" charset="0"/>
              </a:rPr>
              <a:t>за увагу !</a:t>
            </a:r>
            <a:endParaRPr lang="ru-RU" sz="4800" b="1" dirty="0" smtClean="0">
              <a:solidFill>
                <a:srgbClr val="800000"/>
              </a:solidFill>
              <a:latin typeface="Verdana" pitchFamily="34" charset="0"/>
            </a:endParaRPr>
          </a:p>
        </p:txBody>
      </p:sp>
      <p:pic>
        <p:nvPicPr>
          <p:cNvPr id="53250" name="Picture 4" descr="x_c914df6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4787900" y="3213100"/>
            <a:ext cx="4095750" cy="3395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53251" name="Oval 6"/>
          <p:cNvSpPr>
            <a:spLocks noChangeArrowheads="1"/>
          </p:cNvSpPr>
          <p:nvPr/>
        </p:nvSpPr>
        <p:spPr bwMode="auto">
          <a:xfrm>
            <a:off x="8243888" y="404813"/>
            <a:ext cx="627062" cy="647700"/>
          </a:xfrm>
          <a:prstGeom prst="ellipse">
            <a:avLst/>
          </a:prstGeom>
          <a:solidFill>
            <a:srgbClr val="FFFF99"/>
          </a:solidFill>
          <a:ln w="9525">
            <a:solidFill>
              <a:srgbClr val="CC3300"/>
            </a:solidFill>
            <a:round/>
            <a:headEnd/>
            <a:tailEnd/>
          </a:ln>
        </p:spPr>
        <p:txBody>
          <a:bodyPr wrap="none" anchor="ctr"/>
          <a:lstStyle/>
          <a:p>
            <a:pPr algn="ctr"/>
            <a:r>
              <a:rPr lang="uk-UA" b="1" dirty="0" smtClean="0"/>
              <a:t>35</a:t>
            </a:r>
            <a:endParaRPr lang="ru-RU" b="1" dirty="0"/>
          </a:p>
        </p:txBody>
      </p:sp>
      <p:pic>
        <p:nvPicPr>
          <p:cNvPr id="53252" name="Picture 7" descr="итог заставочка"/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5722938" y="728663"/>
            <a:ext cx="2520950" cy="2487613"/>
          </a:xfrm>
          <a:prstGeom prst="rect">
            <a:avLst/>
          </a:prstGeom>
          <a:noFill/>
          <a:ln w="9525">
            <a:solidFill>
              <a:srgbClr val="A50021"/>
            </a:solidFill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259295842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04864"/>
            <a:ext cx="8229600" cy="4525963"/>
          </a:xfrm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/>
          <a:lstStyle/>
          <a:p>
            <a:pPr>
              <a:buNone/>
            </a:pPr>
            <a:r>
              <a:rPr lang="uk-UA" b="1" dirty="0"/>
              <a:t> </a:t>
            </a:r>
            <a:endParaRPr lang="ru-RU" dirty="0"/>
          </a:p>
          <a:p>
            <a:pPr>
              <a:buNone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1. Зовнішнє середовище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uk-UA" sz="4000" dirty="0" smtClean="0">
                <a:latin typeface="Times New Roman" pitchFamily="18" charset="0"/>
                <a:cs typeface="Times New Roman" pitchFamily="18" charset="0"/>
              </a:rPr>
              <a:t>Внутрішнє </a:t>
            </a: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середовище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3. Глобальне середовище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sz="4000" dirty="0">
                <a:latin typeface="Times New Roman" pitchFamily="18" charset="0"/>
                <a:cs typeface="Times New Roman" pitchFamily="18" charset="0"/>
              </a:rPr>
              <a:t> </a:t>
            </a:r>
            <a:endParaRPr lang="ru-RU" sz="4000" dirty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930226"/>
          </a:xfrm>
        </p:spPr>
        <p:txBody>
          <a:bodyPr>
            <a:noAutofit/>
          </a:bodyPr>
          <a:lstStyle/>
          <a:p>
            <a:pPr algn="just"/>
            <a:r>
              <a:rPr lang="uk-UA" sz="4000" dirty="0" smtClean="0">
                <a:effectLst/>
                <a:latin typeface="Times New Roman" pitchFamily="18" charset="0"/>
                <a:cs typeface="Times New Roman" pitchFamily="18" charset="0"/>
              </a:rPr>
              <a:t>Питання 1. 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Особливості і структура </a:t>
            </a:r>
            <a:r>
              <a:rPr lang="ru-RU" sz="4000" dirty="0" err="1">
                <a:effectLst/>
                <a:latin typeface="Times New Roman" pitchFamily="18" charset="0"/>
                <a:cs typeface="Times New Roman" pitchFamily="18" charset="0"/>
              </a:rPr>
              <a:t>аналізу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effectLst/>
                <a:latin typeface="Times New Roman" pitchFamily="18" charset="0"/>
                <a:cs typeface="Times New Roman" pitchFamily="18" charset="0"/>
              </a:rPr>
              <a:t>середовища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effectLst/>
                <a:latin typeface="Times New Roman" pitchFamily="18" charset="0"/>
                <a:cs typeface="Times New Roman" pitchFamily="18" charset="0"/>
              </a:rPr>
              <a:t>діяльності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effectLst/>
                <a:latin typeface="Times New Roman" pitchFamily="18" charset="0"/>
                <a:cs typeface="Times New Roman" pitchFamily="18" charset="0"/>
              </a:rPr>
              <a:t>міжнародної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4000" dirty="0" err="1">
                <a:effectLst/>
                <a:latin typeface="Times New Roman" pitchFamily="18" charset="0"/>
                <a:cs typeface="Times New Roman" pitchFamily="18" charset="0"/>
              </a:rPr>
              <a:t>компанії</a:t>
            </a:r>
            <a:r>
              <a:rPr lang="ru-RU" sz="4000" dirty="0">
                <a:effectLst/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2132856"/>
            <a:ext cx="8229600" cy="3874435"/>
          </a:xfrm>
        </p:spPr>
        <p:txBody>
          <a:bodyPr>
            <a:normAutofit lnSpcReduction="10000"/>
          </a:bodyPr>
          <a:lstStyle/>
          <a:p>
            <a:pPr>
              <a:buNone/>
            </a:pPr>
            <a:endParaRPr lang="uk-UA" b="1" dirty="0" smtClean="0">
              <a:latin typeface="Times New Roman" pitchFamily="18" charset="0"/>
              <a:cs typeface="Times New Roman" pitchFamily="18" charset="0"/>
            </a:endParaRPr>
          </a:p>
          <a:p>
            <a:pPr>
              <a:buNone/>
            </a:pPr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Типи зовнішнього середовища</a:t>
            </a:r>
            <a:r>
              <a:rPr lang="ru-RU" b="1" dirty="0" smtClean="0">
                <a:latin typeface="Times New Roman" pitchFamily="18" charset="0"/>
                <a:cs typeface="Times New Roman" pitchFamily="18" charset="0"/>
              </a:rPr>
              <a:t>: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Загальне (генеральне) середовище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це сукупність факторів, що посередньо впливають на діяльність організації (соціокультурні, економічні, законодавчо-політичні, технологічні, міжнародні фактори).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Середовище задач (функціональне)</a:t>
            </a:r>
            <a:r>
              <a:rPr lang="uk-UA" sz="2400" dirty="0" smtClean="0">
                <a:latin typeface="Times New Roman" pitchFamily="18" charset="0"/>
                <a:cs typeface="Times New Roman" pitchFamily="18" charset="0"/>
              </a:rPr>
              <a:t> - це сукупність факторів, що безпосередньо впливають на діяльність організації (споживачі, конкуренти, постачальники, ринок праці, закони і місцеві органи).</a:t>
            </a:r>
            <a:endParaRPr lang="ru-RU" sz="24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2146250"/>
          </a:xfrm>
        </p:spPr>
        <p:txBody>
          <a:bodyPr>
            <a:noAutofit/>
          </a:bodyPr>
          <a:lstStyle/>
          <a:p>
            <a:r>
              <a:rPr lang="uk-UA" sz="3600" i="1" dirty="0" smtClean="0">
                <a:effectLst/>
                <a:latin typeface="Times New Roman" pitchFamily="18" charset="0"/>
                <a:cs typeface="Times New Roman" pitchFamily="18" charset="0"/>
              </a:rPr>
              <a:t>1. Зовнішнє середовище - </a:t>
            </a:r>
            <a:r>
              <a:rPr lang="uk-UA" sz="3600" b="0" i="1" dirty="0" smtClean="0">
                <a:effectLst/>
                <a:latin typeface="Times New Roman" pitchFamily="18" charset="0"/>
                <a:cs typeface="Times New Roman" pitchFamily="18" charset="0"/>
              </a:rPr>
              <a:t>це сукупність факторів, що знаходяться поза організацією і потенційно впливають на результати її діяльності.</a:t>
            </a:r>
            <a:endParaRPr lang="ru-RU" sz="3600" b="0" i="1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>
            <a:normAutofit/>
          </a:bodyPr>
          <a:lstStyle/>
          <a:p>
            <a:pPr marL="0" lvl="0" indent="228600" fontAlgn="base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1447800" algn="l"/>
              </a:tabLst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Взаємопов'язаність факторів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рівень сили, з якою зміна одного фактора впливає на інші фактори.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286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1447800" algn="l"/>
              </a:tabLst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Невизначеність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відносна кількість інформації про середовище й ступінь упевненості в її вірогідності.</a:t>
            </a:r>
            <a:endParaRPr lang="ru-RU" sz="1200" dirty="0" smtClean="0">
              <a:latin typeface="Times New Roman" pitchFamily="18" charset="0"/>
              <a:cs typeface="Times New Roman" pitchFamily="18" charset="0"/>
            </a:endParaRPr>
          </a:p>
          <a:p>
            <a:pPr marL="0" lvl="0" indent="2286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FontTx/>
              <a:buChar char="•"/>
              <a:tabLst>
                <a:tab pos="457200" algn="l"/>
                <a:tab pos="1447800" algn="l"/>
              </a:tabLst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Динамічність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(рухливість) - це швидкість, з якою відбуваються зміни в зовнішньому середовищі.</a:t>
            </a:r>
            <a:endParaRPr lang="uk-UA" sz="2800" b="1" dirty="0" smtClean="0">
              <a:latin typeface="Times New Roman" pitchFamily="18" charset="0"/>
              <a:ea typeface="Times New Roman" pitchFamily="18" charset="0"/>
              <a:cs typeface="Times New Roman" pitchFamily="18" charset="0"/>
            </a:endParaRPr>
          </a:p>
          <a:p>
            <a:pPr marL="0" lvl="0" indent="228600" eaLnBrk="0" fontAlgn="base" hangingPunct="0">
              <a:spcBef>
                <a:spcPct val="0"/>
              </a:spcBef>
              <a:spcAft>
                <a:spcPct val="0"/>
              </a:spcAft>
              <a:buClrTx/>
              <a:buSzTx/>
              <a:buNone/>
              <a:tabLst>
                <a:tab pos="457200" algn="l"/>
                <a:tab pos="1447800" algn="l"/>
              </a:tabLst>
            </a:pPr>
            <a:r>
              <a:rPr lang="uk-UA" sz="2800" b="1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Складність</a:t>
            </a:r>
            <a:r>
              <a:rPr lang="uk-UA" sz="2800" dirty="0" smtClean="0">
                <a:latin typeface="Times New Roman" pitchFamily="18" charset="0"/>
                <a:ea typeface="Times New Roman" pitchFamily="18" charset="0"/>
                <a:cs typeface="Times New Roman" pitchFamily="18" charset="0"/>
              </a:rPr>
              <a:t> - це число факторів, на які організація зобов'язана реагувати.</a:t>
            </a:r>
            <a:r>
              <a:rPr lang="ru-RU" sz="1200" dirty="0" smtClean="0">
                <a:latin typeface="Times New Roman" pitchFamily="18" charset="0"/>
                <a:cs typeface="Times New Roman" pitchFamily="18" charset="0"/>
              </a:rPr>
              <a:t> 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endParaRPr lang="ru-RU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indent="228600" fontAlgn="base">
              <a:spcAft>
                <a:spcPct val="0"/>
              </a:spcAft>
              <a:tabLst>
                <a:tab pos="457200" algn="l"/>
                <a:tab pos="1447800" algn="l"/>
              </a:tabLst>
            </a:pPr>
            <a:r>
              <a:rPr lang="uk-UA" sz="44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lang="uk-UA" sz="44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lang="uk-UA" sz="4400" dirty="0" smtClean="0">
                <a:latin typeface="Arial" pitchFamily="34" charset="0"/>
                <a:ea typeface="Times New Roman" pitchFamily="18" charset="0"/>
              </a:rPr>
              <a:t/>
            </a:r>
            <a:br>
              <a:rPr lang="uk-UA" sz="4400" dirty="0" smtClean="0">
                <a:latin typeface="Arial" pitchFamily="34" charset="0"/>
                <a:ea typeface="Times New Roman" pitchFamily="18" charset="0"/>
              </a:rPr>
            </a:br>
            <a:r>
              <a:rPr lang="uk-UA" sz="4400" dirty="0" smtClean="0">
                <a:latin typeface="Arial" pitchFamily="34" charset="0"/>
                <a:ea typeface="Times New Roman" pitchFamily="18" charset="0"/>
              </a:rPr>
              <a:t/>
            </a:r>
            <a:br>
              <a:rPr lang="uk-UA" sz="4400" dirty="0" smtClean="0">
                <a:latin typeface="Arial" pitchFamily="34" charset="0"/>
                <a:ea typeface="Times New Roman" pitchFamily="18" charset="0"/>
              </a:rPr>
            </a:br>
            <a:r>
              <a:rPr lang="uk-UA" sz="4000" dirty="0" smtClean="0">
                <a:effectLst/>
                <a:latin typeface="Times New Roman" pitchFamily="18" charset="0"/>
                <a:cs typeface="Times New Roman" pitchFamily="18" charset="0"/>
              </a:rPr>
              <a:t>Загальні характеристики зовнішнього середовища:</a:t>
            </a:r>
            <a:r>
              <a:rPr lang="ru-RU" sz="4000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sz="4000" dirty="0" smtClean="0">
                <a:latin typeface="Times New Roman" pitchFamily="18" charset="0"/>
                <a:cs typeface="Times New Roman" pitchFamily="18" charset="0"/>
              </a:rPr>
            </a:br>
            <a:r>
              <a:rPr lang="uk-UA" sz="44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  <a:t/>
            </a:r>
            <a:br>
              <a:rPr lang="uk-UA" sz="4400" dirty="0" smtClean="0">
                <a:solidFill>
                  <a:schemeClr val="tx1"/>
                </a:solidFill>
                <a:effectLst/>
                <a:latin typeface="Arial" pitchFamily="34" charset="0"/>
                <a:ea typeface="Times New Roman" pitchFamily="18" charset="0"/>
              </a:rPr>
            </a:br>
            <a:r>
              <a:rPr lang="uk-UA" sz="4400" dirty="0" smtClean="0">
                <a:latin typeface="Arial" pitchFamily="34" charset="0"/>
                <a:ea typeface="Times New Roman" pitchFamily="18" charset="0"/>
              </a:rPr>
              <a:t/>
            </a:r>
            <a:br>
              <a:rPr lang="uk-UA" sz="4400" dirty="0" smtClean="0">
                <a:latin typeface="Arial" pitchFamily="34" charset="0"/>
                <a:ea typeface="Times New Roman" pitchFamily="18" charset="0"/>
              </a:rPr>
            </a:br>
            <a:endParaRPr lang="ru-RU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Введення посад спостерігачів - "дипломатів".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Економічна розвідка.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Конкурентна розвідка.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sz="3600" dirty="0" err="1" smtClean="0">
                <a:latin typeface="Times New Roman" pitchFamily="18" charset="0"/>
                <a:cs typeface="Times New Roman" pitchFamily="18" charset="0"/>
              </a:rPr>
              <a:t>Міжорганізаційне</a:t>
            </a:r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 партнерство.</a:t>
            </a:r>
            <a:endParaRPr lang="ru-RU" sz="36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sz="3600" dirty="0" smtClean="0">
                <a:latin typeface="Times New Roman" pitchFamily="18" charset="0"/>
                <a:cs typeface="Times New Roman" pitchFamily="18" charset="0"/>
              </a:rPr>
              <a:t>Злиття й створення спільних підприємств</a:t>
            </a:r>
            <a:r>
              <a:rPr lang="uk-UA" sz="3600" dirty="0" smtClean="0"/>
              <a:t>.</a:t>
            </a:r>
            <a:endParaRPr lang="ru-RU" sz="3600" dirty="0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uk-UA" sz="4000" dirty="0" smtClean="0">
                <a:effectLst/>
                <a:latin typeface="Times New Roman" pitchFamily="18" charset="0"/>
                <a:cs typeface="Times New Roman" pitchFamily="18" charset="0"/>
              </a:rPr>
              <a:t>Стратегії адаптації до зовнішнього середовища:</a:t>
            </a:r>
            <a:endParaRPr lang="ru-RU" sz="4000" dirty="0">
              <a:effectLst/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Объект 4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467544" y="1700808"/>
            <a:ext cx="8424936" cy="4680520"/>
          </a:xfrm>
          <a:prstGeom prst="rect">
            <a:avLst/>
          </a:prstGeom>
        </p:spPr>
      </p:pic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/>
              <a:t>Схема </a:t>
            </a:r>
            <a:r>
              <a:rPr lang="ru-RU" dirty="0" err="1"/>
              <a:t>середовища</a:t>
            </a:r>
            <a:r>
              <a:rPr lang="ru-RU" dirty="0"/>
              <a:t> </a:t>
            </a:r>
            <a:r>
              <a:rPr lang="ru-RU" dirty="0" err="1"/>
              <a:t>міжнародного</a:t>
            </a:r>
            <a:r>
              <a:rPr lang="ru-RU" dirty="0"/>
              <a:t> менеджменту</a:t>
            </a:r>
          </a:p>
        </p:txBody>
      </p:sp>
    </p:spTree>
    <p:extLst>
      <p:ext uri="{BB962C8B-B14F-4D97-AF65-F5344CB8AC3E}">
        <p14:creationId xmlns:p14="http://schemas.microsoft.com/office/powerpoint/2010/main" val="1389382625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67544" y="44624"/>
            <a:ext cx="8229600" cy="1656184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uk-UA" dirty="0" smtClean="0"/>
              <a:t> </a:t>
            </a:r>
            <a:r>
              <a:rPr lang="uk-UA" dirty="0" smtClean="0">
                <a:effectLst/>
                <a:latin typeface="Times New Roman" pitchFamily="18" charset="0"/>
                <a:cs typeface="Times New Roman" pitchFamily="18" charset="0"/>
              </a:rPr>
              <a:t>2. Внутрішнє середовище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9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Фактори внутрішнього середовища:</a:t>
            </a:r>
            <a:br>
              <a:rPr lang="uk-UA" sz="2900" b="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sz="2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1) </a:t>
            </a:r>
            <a:r>
              <a:rPr lang="en-US" sz="2900" dirty="0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O</a:t>
            </a:r>
            <a:r>
              <a:rPr lang="uk-UA" sz="2900" dirty="0" err="1" smtClean="0">
                <a:solidFill>
                  <a:schemeClr val="tx1"/>
                </a:solidFill>
                <a:effectLst/>
                <a:latin typeface="Times New Roman" pitchFamily="18" charset="0"/>
                <a:cs typeface="Times New Roman" pitchFamily="18" charset="0"/>
              </a:rPr>
              <a:t>рганізація</a:t>
            </a:r>
            <a: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effectLst/>
                <a:latin typeface="Times New Roman" pitchFamily="18" charset="0"/>
                <a:cs typeface="Times New Roman" pitchFamily="18" charset="0"/>
              </a:rPr>
            </a:br>
            <a:r>
              <a:rPr lang="uk-UA" dirty="0" smtClean="0"/>
              <a:t> 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sp>
        <p:nvSpPr>
          <p:cNvPr id="154645" name="Rectangle 21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ru-RU"/>
          </a:p>
        </p:txBody>
      </p:sp>
      <p:grpSp>
        <p:nvGrpSpPr>
          <p:cNvPr id="154625" name="Group 1"/>
          <p:cNvGrpSpPr>
            <a:grpSpLocks noChangeAspect="1"/>
          </p:cNvGrpSpPr>
          <p:nvPr/>
        </p:nvGrpSpPr>
        <p:grpSpPr bwMode="auto">
          <a:xfrm>
            <a:off x="179512" y="1484784"/>
            <a:ext cx="8640960" cy="3672408"/>
            <a:chOff x="2308" y="3021"/>
            <a:chExt cx="7200" cy="3240"/>
          </a:xfrm>
        </p:grpSpPr>
        <p:sp>
          <p:nvSpPr>
            <p:cNvPr id="154644" name="AutoShape 20"/>
            <p:cNvSpPr>
              <a:spLocks noChangeAspect="1" noChangeArrowheads="1" noTextEdit="1"/>
            </p:cNvSpPr>
            <p:nvPr/>
          </p:nvSpPr>
          <p:spPr bwMode="auto">
            <a:xfrm>
              <a:off x="2308" y="3021"/>
              <a:ext cx="7200" cy="3240"/>
            </a:xfrm>
            <a:prstGeom prst="rect">
              <a:avLst/>
            </a:prstGeom>
            <a:noFill/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42" name="Text Box 18"/>
            <p:cNvSpPr txBox="1">
              <a:spLocks noChangeArrowheads="1"/>
            </p:cNvSpPr>
            <p:nvPr/>
          </p:nvSpPr>
          <p:spPr bwMode="auto">
            <a:xfrm>
              <a:off x="5025" y="3696"/>
              <a:ext cx="176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Культура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641" name="Text Box 17"/>
            <p:cNvSpPr txBox="1">
              <a:spLocks noChangeArrowheads="1"/>
            </p:cNvSpPr>
            <p:nvPr/>
          </p:nvSpPr>
          <p:spPr bwMode="auto">
            <a:xfrm>
              <a:off x="7168" y="4667"/>
              <a:ext cx="176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Структура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640" name="Text Box 16"/>
            <p:cNvSpPr txBox="1">
              <a:spLocks noChangeArrowheads="1"/>
            </p:cNvSpPr>
            <p:nvPr/>
          </p:nvSpPr>
          <p:spPr bwMode="auto">
            <a:xfrm>
              <a:off x="5025" y="5586"/>
              <a:ext cx="176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Ресурси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639" name="Text Box 15"/>
            <p:cNvSpPr txBox="1">
              <a:spLocks noChangeArrowheads="1"/>
            </p:cNvSpPr>
            <p:nvPr/>
          </p:nvSpPr>
          <p:spPr bwMode="auto">
            <a:xfrm>
              <a:off x="2728" y="4615"/>
              <a:ext cx="2126" cy="405"/>
            </a:xfrm>
            <a:prstGeom prst="rect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0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Менеджмент</a:t>
              </a:r>
              <a:endParaRPr kumimoji="0" lang="uk-UA" sz="28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638" name="Line 14"/>
            <p:cNvSpPr>
              <a:spLocks noChangeShapeType="1"/>
            </p:cNvSpPr>
            <p:nvPr/>
          </p:nvSpPr>
          <p:spPr bwMode="auto">
            <a:xfrm>
              <a:off x="3938" y="3831"/>
              <a:ext cx="10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7" name="Line 13"/>
            <p:cNvSpPr>
              <a:spLocks noChangeShapeType="1"/>
            </p:cNvSpPr>
            <p:nvPr/>
          </p:nvSpPr>
          <p:spPr bwMode="auto">
            <a:xfrm>
              <a:off x="3938" y="3831"/>
              <a:ext cx="1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6" name="Oval 12"/>
            <p:cNvSpPr>
              <a:spLocks noChangeArrowheads="1"/>
            </p:cNvSpPr>
            <p:nvPr/>
          </p:nvSpPr>
          <p:spPr bwMode="auto">
            <a:xfrm>
              <a:off x="5368" y="4358"/>
              <a:ext cx="1260" cy="945"/>
            </a:xfrm>
            <a:prstGeom prst="ellipse">
              <a:avLst/>
            </a:prstGeom>
            <a:solidFill>
              <a:srgbClr val="FFFFFF"/>
            </a:solidFill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pPr marL="0" marR="0" lvl="0" indent="0" algn="ct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r>
                <a:rPr kumimoji="0" lang="uk-UA" sz="2800" b="1" i="0" u="none" strike="noStrike" cap="none" normalizeH="0" baseline="0" dirty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Arial" pitchFamily="34" charset="0"/>
                  <a:ea typeface="Times New Roman" pitchFamily="18" charset="0"/>
                </a:rPr>
                <a:t>ЦІЛІ</a:t>
              </a:r>
              <a:endParaRPr kumimoji="0" lang="uk-UA" sz="28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Arial" pitchFamily="34" charset="0"/>
              </a:endParaRPr>
            </a:p>
          </p:txBody>
        </p:sp>
        <p:sp>
          <p:nvSpPr>
            <p:cNvPr id="154635" name="Line 11"/>
            <p:cNvSpPr>
              <a:spLocks noChangeShapeType="1"/>
            </p:cNvSpPr>
            <p:nvPr/>
          </p:nvSpPr>
          <p:spPr bwMode="auto">
            <a:xfrm>
              <a:off x="3938" y="5721"/>
              <a:ext cx="10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4" name="Line 10"/>
            <p:cNvSpPr>
              <a:spLocks noChangeShapeType="1"/>
            </p:cNvSpPr>
            <p:nvPr/>
          </p:nvSpPr>
          <p:spPr bwMode="auto">
            <a:xfrm flipV="1">
              <a:off x="3938" y="5046"/>
              <a:ext cx="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3" name="Line 9"/>
            <p:cNvSpPr>
              <a:spLocks noChangeShapeType="1"/>
            </p:cNvSpPr>
            <p:nvPr/>
          </p:nvSpPr>
          <p:spPr bwMode="auto">
            <a:xfrm flipH="1">
              <a:off x="6808" y="5753"/>
              <a:ext cx="10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2" name="Line 8"/>
            <p:cNvSpPr>
              <a:spLocks noChangeShapeType="1"/>
            </p:cNvSpPr>
            <p:nvPr/>
          </p:nvSpPr>
          <p:spPr bwMode="auto">
            <a:xfrm flipV="1">
              <a:off x="7878" y="5046"/>
              <a:ext cx="1" cy="675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1" name="Line 7"/>
            <p:cNvSpPr>
              <a:spLocks noChangeShapeType="1"/>
            </p:cNvSpPr>
            <p:nvPr/>
          </p:nvSpPr>
          <p:spPr bwMode="auto">
            <a:xfrm>
              <a:off x="6791" y="3831"/>
              <a:ext cx="1087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30" name="Line 6"/>
            <p:cNvSpPr>
              <a:spLocks noChangeShapeType="1"/>
            </p:cNvSpPr>
            <p:nvPr/>
          </p:nvSpPr>
          <p:spPr bwMode="auto">
            <a:xfrm>
              <a:off x="7878" y="3831"/>
              <a:ext cx="1" cy="81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29" name="Line 5"/>
            <p:cNvSpPr>
              <a:spLocks noChangeShapeType="1"/>
            </p:cNvSpPr>
            <p:nvPr/>
          </p:nvSpPr>
          <p:spPr bwMode="auto">
            <a:xfrm>
              <a:off x="6568" y="4924"/>
              <a:ext cx="54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28" name="Line 4"/>
            <p:cNvSpPr>
              <a:spLocks noChangeShapeType="1"/>
            </p:cNvSpPr>
            <p:nvPr/>
          </p:nvSpPr>
          <p:spPr bwMode="auto">
            <a:xfrm>
              <a:off x="4888" y="4924"/>
              <a:ext cx="544" cy="1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27" name="Line 3"/>
            <p:cNvSpPr>
              <a:spLocks noChangeShapeType="1"/>
            </p:cNvSpPr>
            <p:nvPr/>
          </p:nvSpPr>
          <p:spPr bwMode="auto">
            <a:xfrm>
              <a:off x="5976" y="5316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  <p:sp>
          <p:nvSpPr>
            <p:cNvPr id="154626" name="Line 2"/>
            <p:cNvSpPr>
              <a:spLocks noChangeShapeType="1"/>
            </p:cNvSpPr>
            <p:nvPr/>
          </p:nvSpPr>
          <p:spPr bwMode="auto">
            <a:xfrm>
              <a:off x="5976" y="4101"/>
              <a:ext cx="1" cy="270"/>
            </a:xfrm>
            <a:prstGeom prst="line">
              <a:avLst/>
            </a:prstGeom>
            <a:noFill/>
            <a:ln w="9525">
              <a:solidFill>
                <a:srgbClr val="000000"/>
              </a:solidFill>
              <a:round/>
              <a:headEnd type="triangle" w="med" len="med"/>
              <a:tailEnd type="triangle" w="med" len="med"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ru-RU"/>
            </a:p>
          </p:txBody>
        </p:sp>
      </p:grpSp>
      <p:sp>
        <p:nvSpPr>
          <p:cNvPr id="25" name="Прямоугольник 24"/>
          <p:cNvSpPr/>
          <p:nvPr/>
        </p:nvSpPr>
        <p:spPr>
          <a:xfrm>
            <a:off x="539552" y="5157192"/>
            <a:ext cx="8352928" cy="83099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2400" b="1" dirty="0" smtClean="0">
                <a:latin typeface="Times New Roman" pitchFamily="18" charset="0"/>
                <a:cs typeface="Times New Roman" pitchFamily="18" charset="0"/>
              </a:rPr>
              <a:t>2) </a:t>
            </a:r>
            <a:r>
              <a:rPr lang="uk-UA" sz="2400" b="1" dirty="0" smtClean="0">
                <a:latin typeface="Times New Roman" pitchFamily="18" charset="0"/>
                <a:cs typeface="Times New Roman" pitchFamily="18" charset="0"/>
              </a:rPr>
              <a:t>Організаційна </a:t>
            </a:r>
            <a:r>
              <a:rPr lang="uk-UA" sz="2400" b="1" dirty="0">
                <a:latin typeface="Times New Roman" pitchFamily="18" charset="0"/>
                <a:cs typeface="Times New Roman" pitchFamily="18" charset="0"/>
              </a:rPr>
              <a:t>культура</a:t>
            </a:r>
            <a:r>
              <a:rPr lang="uk-UA" sz="2400" dirty="0">
                <a:latin typeface="Times New Roman" pitchFamily="18" charset="0"/>
                <a:cs typeface="Times New Roman" pitchFamily="18" charset="0"/>
              </a:rPr>
              <a:t> - це система базових цінностей, переконань і норм, що поділяють усі члени організації.</a:t>
            </a:r>
            <a:endParaRPr lang="ru-RU" sz="2400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Содержимое 1"/>
          <p:cNvSpPr>
            <a:spLocks noGrp="1"/>
          </p:cNvSpPr>
          <p:nvPr>
            <p:ph idx="1"/>
          </p:nvPr>
        </p:nvSpPr>
        <p:spPr>
          <a:xfrm>
            <a:off x="457200" y="908720"/>
            <a:ext cx="8229600" cy="5328592"/>
          </a:xfrm>
        </p:spPr>
        <p:txBody>
          <a:bodyPr>
            <a:normAutofit/>
          </a:bodyPr>
          <a:lstStyle/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Символ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об'єкт, дія або подія, що має сенс для оточення.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Легенди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розповіді, що засновані на реальних подіях і відомі членам організації.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Герої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люди, які уособлюють собою дії, подвиги, характер або атрибути організаційної культури.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pPr lvl="0"/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Девіз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(слоган, гасло) - це речення, в якому коротко формулюється основна цінність організаційної культури.</a:t>
            </a:r>
            <a:endParaRPr lang="ru-RU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uk-UA" b="1" dirty="0" smtClean="0">
                <a:latin typeface="Times New Roman" pitchFamily="18" charset="0"/>
                <a:cs typeface="Times New Roman" pitchFamily="18" charset="0"/>
              </a:rPr>
              <a:t>Церемонії</a:t>
            </a:r>
            <a:r>
              <a:rPr lang="uk-UA" dirty="0" smtClean="0">
                <a:latin typeface="Times New Roman" pitchFamily="18" charset="0"/>
                <a:cs typeface="Times New Roman" pitchFamily="18" charset="0"/>
              </a:rPr>
              <a:t> - це планові заходи, що проводяться для членів організації.</a:t>
            </a: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pPr algn="ctr"/>
            <a:r>
              <a:rPr lang="uk-UA" sz="4000" dirty="0" smtClean="0">
                <a:effectLst/>
                <a:latin typeface="Times New Roman" pitchFamily="18" charset="0"/>
                <a:cs typeface="Times New Roman" pitchFamily="18" charset="0"/>
              </a:rPr>
              <a:t>Елементи організаційної культури</a:t>
            </a:r>
            <a:r>
              <a:rPr lang="ru-RU" dirty="0" smtClean="0">
                <a:latin typeface="Times New Roman" pitchFamily="18" charset="0"/>
                <a:cs typeface="Times New Roman" pitchFamily="18" charset="0"/>
              </a:rPr>
              <a:t/>
            </a:r>
            <a:br>
              <a:rPr lang="ru-RU" dirty="0" smtClean="0">
                <a:latin typeface="Times New Roman" pitchFamily="18" charset="0"/>
                <a:cs typeface="Times New Roman" pitchFamily="18" charset="0"/>
              </a:rPr>
            </a:br>
            <a:endParaRPr lang="ru-RU" dirty="0"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Открытая">
  <a:themeElements>
    <a:clrScheme name="Изящная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Открытая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65000" b="98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490</TotalTime>
  <Words>935</Words>
  <Application>Microsoft Office PowerPoint</Application>
  <PresentationFormat>Экран (4:3)</PresentationFormat>
  <Paragraphs>148</Paragraphs>
  <Slides>28</Slides>
  <Notes>0</Notes>
  <HiddenSlides>0</HiddenSlides>
  <MMClips>0</MMClips>
  <ScaleCrop>false</ScaleCrop>
  <HeadingPairs>
    <vt:vector size="6" baseType="variant">
      <vt:variant>
        <vt:lpstr>Использованные шрифты</vt:lpstr>
      </vt:variant>
      <vt:variant>
        <vt:i4>6</vt:i4>
      </vt:variant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28</vt:i4>
      </vt:variant>
    </vt:vector>
  </HeadingPairs>
  <TitlesOfParts>
    <vt:vector size="35" baseType="lpstr">
      <vt:lpstr>Arial</vt:lpstr>
      <vt:lpstr>Lucida Sans Unicode</vt:lpstr>
      <vt:lpstr>Times New Roman</vt:lpstr>
      <vt:lpstr>Verdana</vt:lpstr>
      <vt:lpstr>Wingdings 2</vt:lpstr>
      <vt:lpstr>Wingdings 3</vt:lpstr>
      <vt:lpstr>Открытая</vt:lpstr>
      <vt:lpstr>ЛЕКЦІЯ 2 Особливості і структура аналізу зовнішнього середовища діяльності міжнародної компанії</vt:lpstr>
      <vt:lpstr>Питання лекції:</vt:lpstr>
      <vt:lpstr>Питання 1. Особливості і структура аналізу середовища діяльності міжнародної компанії.</vt:lpstr>
      <vt:lpstr>1. Зовнішнє середовище - це сукупність факторів, що знаходяться поза організацією і потенційно впливають на результати її діяльності.</vt:lpstr>
      <vt:lpstr>   Загальні характеристики зовнішнього середовища:   </vt:lpstr>
      <vt:lpstr>Стратегії адаптації до зовнішнього середовища:</vt:lpstr>
      <vt:lpstr>Схема середовища міжнародного менеджменту</vt:lpstr>
      <vt:lpstr>    2. Внутрішнє середовище Фактори внутрішнього середовища: 1) Oрганізація   </vt:lpstr>
      <vt:lpstr>Елементи організаційної культури </vt:lpstr>
      <vt:lpstr> Рівні організаційної культури за Е. Шейном  </vt:lpstr>
      <vt:lpstr>Адаптивність організаційної культури - це здатність організації швидко реагувати й приймати рішення в ситуаціях ризику.</vt:lpstr>
      <vt:lpstr>Характеристики організаційної культури </vt:lpstr>
      <vt:lpstr>3. Глобальне (міжнародне) середовище організації </vt:lpstr>
      <vt:lpstr>Презентация PowerPoint</vt:lpstr>
      <vt:lpstr>Презентация PowerPoint</vt:lpstr>
      <vt:lpstr>П’ять факторів національної культури Хофстеде </vt:lpstr>
      <vt:lpstr>Стратегії виходу на зарубіжні ринки</vt:lpstr>
      <vt:lpstr>2. Рольові функції міжнародного менеджера в контексті аналізу зовнішнього середовища </vt:lpstr>
      <vt:lpstr>У контексті аналізу зовнішнього середовища міжнародний менеджер виконує сім основних ролей.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3. Особливості аналізу зовнішнього середовища в умовах України</vt:lpstr>
      <vt:lpstr>Презентация PowerPoint</vt:lpstr>
      <vt:lpstr>Регіональні і галузеві пріоритети іноземного інвестування в економіку України  </vt:lpstr>
      <vt:lpstr>Презентация PowerPoint</vt:lpstr>
    </vt:vector>
  </TitlesOfParts>
  <Company>Home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Тема 3. Середовище менеджменту </dc:title>
  <dc:creator>Natala</dc:creator>
  <cp:lastModifiedBy>RePack by Diakov</cp:lastModifiedBy>
  <cp:revision>51</cp:revision>
  <dcterms:created xsi:type="dcterms:W3CDTF">2012-09-03T17:23:30Z</dcterms:created>
  <dcterms:modified xsi:type="dcterms:W3CDTF">2022-10-03T20:40:02Z</dcterms:modified>
</cp:coreProperties>
</file>