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4">
  <p:sldMasterIdLst>
    <p:sldMasterId id="2147483648" r:id="rId1"/>
    <p:sldMasterId id="2147483661" r:id="rId2"/>
    <p:sldMasterId id="2147483674" r:id="rId3"/>
    <p:sldMasterId id="2147483700" r:id="rId4"/>
  </p:sldMasterIdLst>
  <p:notesMasterIdLst>
    <p:notesMasterId r:id="rId136"/>
  </p:notesMasterIdLst>
  <p:sldIdLst>
    <p:sldId id="256" r:id="rId5"/>
    <p:sldId id="257" r:id="rId6"/>
    <p:sldId id="377" r:id="rId7"/>
    <p:sldId id="378" r:id="rId8"/>
    <p:sldId id="379" r:id="rId9"/>
    <p:sldId id="380" r:id="rId10"/>
    <p:sldId id="381" r:id="rId11"/>
    <p:sldId id="383" r:id="rId12"/>
    <p:sldId id="384" r:id="rId13"/>
    <p:sldId id="386" r:id="rId14"/>
    <p:sldId id="388" r:id="rId15"/>
    <p:sldId id="389" r:id="rId16"/>
    <p:sldId id="390" r:id="rId17"/>
    <p:sldId id="391" r:id="rId18"/>
    <p:sldId id="393" r:id="rId19"/>
    <p:sldId id="394" r:id="rId20"/>
    <p:sldId id="526" r:id="rId21"/>
    <p:sldId id="527" r:id="rId22"/>
    <p:sldId id="428" r:id="rId23"/>
    <p:sldId id="396" r:id="rId24"/>
    <p:sldId id="429" r:id="rId25"/>
    <p:sldId id="39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528" r:id="rId35"/>
    <p:sldId id="529" r:id="rId36"/>
    <p:sldId id="530" r:id="rId37"/>
    <p:sldId id="531" r:id="rId38"/>
    <p:sldId id="497" r:id="rId39"/>
    <p:sldId id="498" r:id="rId40"/>
    <p:sldId id="499" r:id="rId41"/>
    <p:sldId id="500" r:id="rId42"/>
    <p:sldId id="501" r:id="rId43"/>
    <p:sldId id="542" r:id="rId44"/>
    <p:sldId id="543" r:id="rId45"/>
    <p:sldId id="502" r:id="rId46"/>
    <p:sldId id="503" r:id="rId47"/>
    <p:sldId id="504" r:id="rId48"/>
    <p:sldId id="505" r:id="rId49"/>
    <p:sldId id="506" r:id="rId50"/>
    <p:sldId id="507" r:id="rId51"/>
    <p:sldId id="546" r:id="rId52"/>
    <p:sldId id="508" r:id="rId53"/>
    <p:sldId id="509" r:id="rId54"/>
    <p:sldId id="547" r:id="rId55"/>
    <p:sldId id="544" r:id="rId56"/>
    <p:sldId id="545" r:id="rId57"/>
    <p:sldId id="553" r:id="rId58"/>
    <p:sldId id="554" r:id="rId59"/>
    <p:sldId id="511" r:id="rId60"/>
    <p:sldId id="512" r:id="rId61"/>
    <p:sldId id="550" r:id="rId62"/>
    <p:sldId id="551" r:id="rId63"/>
    <p:sldId id="552" r:id="rId64"/>
    <p:sldId id="514" r:id="rId65"/>
    <p:sldId id="515" r:id="rId66"/>
    <p:sldId id="532" r:id="rId67"/>
    <p:sldId id="533" r:id="rId68"/>
    <p:sldId id="534" r:id="rId69"/>
    <p:sldId id="535" r:id="rId70"/>
    <p:sldId id="536" r:id="rId71"/>
    <p:sldId id="516" r:id="rId72"/>
    <p:sldId id="517" r:id="rId73"/>
    <p:sldId id="540" r:id="rId74"/>
    <p:sldId id="541" r:id="rId75"/>
    <p:sldId id="537" r:id="rId76"/>
    <p:sldId id="538" r:id="rId77"/>
    <p:sldId id="518" r:id="rId78"/>
    <p:sldId id="519" r:id="rId79"/>
    <p:sldId id="520" r:id="rId80"/>
    <p:sldId id="521" r:id="rId81"/>
    <p:sldId id="539" r:id="rId82"/>
    <p:sldId id="522" r:id="rId83"/>
    <p:sldId id="523" r:id="rId84"/>
    <p:sldId id="524" r:id="rId85"/>
    <p:sldId id="525" r:id="rId86"/>
    <p:sldId id="453" r:id="rId87"/>
    <p:sldId id="454" r:id="rId88"/>
    <p:sldId id="455" r:id="rId89"/>
    <p:sldId id="456" r:id="rId90"/>
    <p:sldId id="457" r:id="rId91"/>
    <p:sldId id="559" r:id="rId92"/>
    <p:sldId id="560" r:id="rId93"/>
    <p:sldId id="555" r:id="rId94"/>
    <p:sldId id="556" r:id="rId95"/>
    <p:sldId id="557" r:id="rId96"/>
    <p:sldId id="558" r:id="rId97"/>
    <p:sldId id="458" r:id="rId98"/>
    <p:sldId id="459" r:id="rId99"/>
    <p:sldId id="460" r:id="rId100"/>
    <p:sldId id="463" r:id="rId101"/>
    <p:sldId id="464" r:id="rId102"/>
    <p:sldId id="465" r:id="rId103"/>
    <p:sldId id="466" r:id="rId104"/>
    <p:sldId id="467" r:id="rId105"/>
    <p:sldId id="468" r:id="rId106"/>
    <p:sldId id="469" r:id="rId107"/>
    <p:sldId id="470" r:id="rId108"/>
    <p:sldId id="471" r:id="rId109"/>
    <p:sldId id="472" r:id="rId110"/>
    <p:sldId id="473" r:id="rId111"/>
    <p:sldId id="474" r:id="rId112"/>
    <p:sldId id="475" r:id="rId113"/>
    <p:sldId id="476" r:id="rId114"/>
    <p:sldId id="477" r:id="rId115"/>
    <p:sldId id="478" r:id="rId116"/>
    <p:sldId id="479" r:id="rId117"/>
    <p:sldId id="480" r:id="rId118"/>
    <p:sldId id="481" r:id="rId119"/>
    <p:sldId id="482" r:id="rId120"/>
    <p:sldId id="483" r:id="rId121"/>
    <p:sldId id="484" r:id="rId122"/>
    <p:sldId id="485" r:id="rId123"/>
    <p:sldId id="486" r:id="rId124"/>
    <p:sldId id="487" r:id="rId125"/>
    <p:sldId id="488" r:id="rId126"/>
    <p:sldId id="489" r:id="rId127"/>
    <p:sldId id="490" r:id="rId128"/>
    <p:sldId id="491" r:id="rId129"/>
    <p:sldId id="492" r:id="rId130"/>
    <p:sldId id="493" r:id="rId131"/>
    <p:sldId id="494" r:id="rId132"/>
    <p:sldId id="495" r:id="rId133"/>
    <p:sldId id="496" r:id="rId134"/>
    <p:sldId id="292" r:id="rId135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66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EE2A1-41A3-4D15-86FE-AA8E2E84B4BF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7E3B0-7B2B-489D-9887-CA67EC019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Медична і соціальна реабілітація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6EDD8-D9F5-4020-8F1E-F7E50D920CA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661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uk-UA" dirty="0" smtClean="0"/>
              <a:t> 1991 р. було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6EDD8-D9F5-4020-8F1E-F7E50D920CA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5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Мета реабілітації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6EDD8-D9F5-4020-8F1E-F7E50D920CA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2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6EDD8-D9F5-4020-8F1E-F7E50D920CA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487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Відновлення </a:t>
            </a:r>
            <a:r>
              <a:rPr lang="uk-UA" dirty="0" err="1" smtClean="0"/>
              <a:t>здоровя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6EDD8-D9F5-4020-8F1E-F7E50D920CA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38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CAF94-17F0-42F8-AD01-3EDD40260C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7D51E-2FAE-423D-A623-062A197BD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"/>
          <p:cNvGrpSpPr/>
          <p:nvPr/>
        </p:nvGrpSpPr>
        <p:grpSpPr>
          <a:xfrm>
            <a:off x="0" y="228600"/>
            <a:ext cx="2849040" cy="6636240"/>
            <a:chOff x="0" y="228600"/>
            <a:chExt cx="2849040" cy="6636240"/>
          </a:xfrm>
        </p:grpSpPr>
        <p:sp>
          <p:nvSpPr>
            <p:cNvPr id="31" name="CustomShape 2"/>
            <p:cNvSpPr/>
            <p:nvPr/>
          </p:nvSpPr>
          <p:spPr>
            <a:xfrm>
              <a:off x="0" y="2575080"/>
              <a:ext cx="98280" cy="62352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28520" y="3156480"/>
              <a:ext cx="644040" cy="231984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807120" y="5447160"/>
              <a:ext cx="606960" cy="141768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59760" y="6503760"/>
              <a:ext cx="168840" cy="36108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100800" y="3201120"/>
              <a:ext cx="819360" cy="332604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2320" y="228600"/>
              <a:ext cx="103680" cy="292536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8120" y="2944080"/>
              <a:ext cx="75600" cy="491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769680" y="5478840"/>
              <a:ext cx="187560" cy="10224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775440" y="1398960"/>
              <a:ext cx="2073600" cy="404568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922680" y="6530040"/>
              <a:ext cx="159480" cy="33480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769680" y="5359320"/>
              <a:ext cx="34920" cy="21924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849960" y="6244560"/>
              <a:ext cx="236160" cy="61992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" name="Group 14"/>
          <p:cNvGrpSpPr/>
          <p:nvPr/>
        </p:nvGrpSpPr>
        <p:grpSpPr>
          <a:xfrm>
            <a:off x="27360" y="-720"/>
            <a:ext cx="2354040" cy="6851520"/>
            <a:chOff x="27360" y="-720"/>
            <a:chExt cx="2354040" cy="6851520"/>
          </a:xfrm>
        </p:grpSpPr>
        <p:sp>
          <p:nvSpPr>
            <p:cNvPr id="14" name="CustomShape 15"/>
            <p:cNvSpPr/>
            <p:nvPr/>
          </p:nvSpPr>
          <p:spPr>
            <a:xfrm>
              <a:off x="27360" y="-720"/>
              <a:ext cx="491760" cy="439848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550440" y="4316400"/>
              <a:ext cx="420840" cy="157824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006200" y="5862600"/>
              <a:ext cx="428400" cy="98820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521640" y="4364280"/>
              <a:ext cx="549360" cy="223344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468000" y="1289160"/>
              <a:ext cx="171720" cy="302472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111680" y="6571440"/>
              <a:ext cx="131760" cy="2790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502560" y="4107600"/>
              <a:ext cx="79920" cy="5090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973800" y="3145680"/>
              <a:ext cx="1407600" cy="271440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1073520" y="6600240"/>
              <a:ext cx="118080" cy="25056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973800" y="5897160"/>
              <a:ext cx="135360" cy="67176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973800" y="5772600"/>
              <a:ext cx="35640" cy="2253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1006200" y="6322680"/>
              <a:ext cx="208080" cy="5281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" name="CustomShape 27"/>
          <p:cNvSpPr/>
          <p:nvPr/>
        </p:nvSpPr>
        <p:spPr>
          <a:xfrm>
            <a:off x="0" y="0"/>
            <a:ext cx="180360" cy="68554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>
          <a:xfrm>
            <a:off x="0" y="4323960"/>
            <a:ext cx="1742040" cy="776160"/>
          </a:xfrm>
          <a:custGeom>
            <a:avLst/>
            <a:gdLst/>
            <a:ahLst/>
            <a:cxnLst/>
            <a:rect l="l" t="t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9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1"/>
          <p:cNvGrpSpPr/>
          <p:nvPr/>
        </p:nvGrpSpPr>
        <p:grpSpPr>
          <a:xfrm>
            <a:off x="0" y="228600"/>
            <a:ext cx="2849040" cy="6636240"/>
            <a:chOff x="0" y="228600"/>
            <a:chExt cx="2849040" cy="6636240"/>
          </a:xfrm>
        </p:grpSpPr>
        <p:sp>
          <p:nvSpPr>
            <p:cNvPr id="67" name="CustomShape 2"/>
            <p:cNvSpPr/>
            <p:nvPr/>
          </p:nvSpPr>
          <p:spPr>
            <a:xfrm>
              <a:off x="0" y="2575080"/>
              <a:ext cx="98280" cy="62352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" name="CustomShape 3"/>
            <p:cNvSpPr/>
            <p:nvPr/>
          </p:nvSpPr>
          <p:spPr>
            <a:xfrm>
              <a:off x="128520" y="3156480"/>
              <a:ext cx="644040" cy="231984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CustomShape 4"/>
            <p:cNvSpPr/>
            <p:nvPr/>
          </p:nvSpPr>
          <p:spPr>
            <a:xfrm>
              <a:off x="807120" y="5447160"/>
              <a:ext cx="606960" cy="141768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CustomShape 5"/>
            <p:cNvSpPr/>
            <p:nvPr/>
          </p:nvSpPr>
          <p:spPr>
            <a:xfrm>
              <a:off x="959760" y="6503760"/>
              <a:ext cx="168840" cy="36108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CustomShape 6"/>
            <p:cNvSpPr/>
            <p:nvPr/>
          </p:nvSpPr>
          <p:spPr>
            <a:xfrm>
              <a:off x="100800" y="3201120"/>
              <a:ext cx="819360" cy="332604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CustomShape 7"/>
            <p:cNvSpPr/>
            <p:nvPr/>
          </p:nvSpPr>
          <p:spPr>
            <a:xfrm>
              <a:off x="22320" y="228600"/>
              <a:ext cx="103680" cy="292536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CustomShape 8"/>
            <p:cNvSpPr/>
            <p:nvPr/>
          </p:nvSpPr>
          <p:spPr>
            <a:xfrm>
              <a:off x="78120" y="2944080"/>
              <a:ext cx="75600" cy="491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CustomShape 9"/>
            <p:cNvSpPr/>
            <p:nvPr/>
          </p:nvSpPr>
          <p:spPr>
            <a:xfrm>
              <a:off x="769680" y="5478840"/>
              <a:ext cx="187560" cy="10224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CustomShape 10"/>
            <p:cNvSpPr/>
            <p:nvPr/>
          </p:nvSpPr>
          <p:spPr>
            <a:xfrm>
              <a:off x="775440" y="1398960"/>
              <a:ext cx="2073600" cy="404568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CustomShape 11"/>
            <p:cNvSpPr/>
            <p:nvPr/>
          </p:nvSpPr>
          <p:spPr>
            <a:xfrm>
              <a:off x="922680" y="6530040"/>
              <a:ext cx="159480" cy="33480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CustomShape 12"/>
            <p:cNvSpPr/>
            <p:nvPr/>
          </p:nvSpPr>
          <p:spPr>
            <a:xfrm>
              <a:off x="769680" y="5359320"/>
              <a:ext cx="34920" cy="21924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13"/>
            <p:cNvSpPr/>
            <p:nvPr/>
          </p:nvSpPr>
          <p:spPr>
            <a:xfrm>
              <a:off x="849960" y="6244560"/>
              <a:ext cx="236160" cy="61992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9" name="Group 14"/>
          <p:cNvGrpSpPr/>
          <p:nvPr/>
        </p:nvGrpSpPr>
        <p:grpSpPr>
          <a:xfrm>
            <a:off x="27360" y="-720"/>
            <a:ext cx="2354040" cy="6851520"/>
            <a:chOff x="27360" y="-720"/>
            <a:chExt cx="2354040" cy="6851520"/>
          </a:xfrm>
        </p:grpSpPr>
        <p:sp>
          <p:nvSpPr>
            <p:cNvPr id="80" name="CustomShape 15"/>
            <p:cNvSpPr/>
            <p:nvPr/>
          </p:nvSpPr>
          <p:spPr>
            <a:xfrm>
              <a:off x="27360" y="-720"/>
              <a:ext cx="491760" cy="439848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16"/>
            <p:cNvSpPr/>
            <p:nvPr/>
          </p:nvSpPr>
          <p:spPr>
            <a:xfrm>
              <a:off x="550440" y="4316400"/>
              <a:ext cx="420840" cy="157824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CustomShape 17"/>
            <p:cNvSpPr/>
            <p:nvPr/>
          </p:nvSpPr>
          <p:spPr>
            <a:xfrm>
              <a:off x="1006200" y="5862600"/>
              <a:ext cx="428400" cy="98820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CustomShape 18"/>
            <p:cNvSpPr/>
            <p:nvPr/>
          </p:nvSpPr>
          <p:spPr>
            <a:xfrm>
              <a:off x="521640" y="4364280"/>
              <a:ext cx="549360" cy="223344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9"/>
            <p:cNvSpPr/>
            <p:nvPr/>
          </p:nvSpPr>
          <p:spPr>
            <a:xfrm>
              <a:off x="468000" y="1289160"/>
              <a:ext cx="171720" cy="302472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20"/>
            <p:cNvSpPr/>
            <p:nvPr/>
          </p:nvSpPr>
          <p:spPr>
            <a:xfrm>
              <a:off x="1111680" y="6571440"/>
              <a:ext cx="131760" cy="2790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21"/>
            <p:cNvSpPr/>
            <p:nvPr/>
          </p:nvSpPr>
          <p:spPr>
            <a:xfrm>
              <a:off x="502560" y="4107600"/>
              <a:ext cx="79920" cy="5090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22"/>
            <p:cNvSpPr/>
            <p:nvPr/>
          </p:nvSpPr>
          <p:spPr>
            <a:xfrm>
              <a:off x="973800" y="3145680"/>
              <a:ext cx="1407600" cy="271440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23"/>
            <p:cNvSpPr/>
            <p:nvPr/>
          </p:nvSpPr>
          <p:spPr>
            <a:xfrm>
              <a:off x="1073520" y="6600240"/>
              <a:ext cx="118080" cy="25056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24"/>
            <p:cNvSpPr/>
            <p:nvPr/>
          </p:nvSpPr>
          <p:spPr>
            <a:xfrm>
              <a:off x="973800" y="5897160"/>
              <a:ext cx="135360" cy="67176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25"/>
            <p:cNvSpPr/>
            <p:nvPr/>
          </p:nvSpPr>
          <p:spPr>
            <a:xfrm>
              <a:off x="973800" y="5772600"/>
              <a:ext cx="35640" cy="2253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26"/>
            <p:cNvSpPr/>
            <p:nvPr/>
          </p:nvSpPr>
          <p:spPr>
            <a:xfrm>
              <a:off x="1006200" y="6322680"/>
              <a:ext cx="208080" cy="5281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2" name="CustomShape 27"/>
          <p:cNvSpPr/>
          <p:nvPr/>
        </p:nvSpPr>
        <p:spPr>
          <a:xfrm>
            <a:off x="0" y="0"/>
            <a:ext cx="180360" cy="68554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3" name="CustomShape 28"/>
          <p:cNvSpPr/>
          <p:nvPr/>
        </p:nvSpPr>
        <p:spPr>
          <a:xfrm flipV="1">
            <a:off x="-1800" y="709560"/>
            <a:ext cx="1586160" cy="50472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5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3" r:id="rId13"/>
    <p:sldLayoutId id="2147483714" r:id="rId14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"/>
          <p:cNvGrpSpPr/>
          <p:nvPr/>
        </p:nvGrpSpPr>
        <p:grpSpPr>
          <a:xfrm>
            <a:off x="0" y="228600"/>
            <a:ext cx="2849040" cy="6636240"/>
            <a:chOff x="0" y="228600"/>
            <a:chExt cx="2849040" cy="6636240"/>
          </a:xfrm>
        </p:grpSpPr>
        <p:sp>
          <p:nvSpPr>
            <p:cNvPr id="133" name="CustomShape 2"/>
            <p:cNvSpPr/>
            <p:nvPr/>
          </p:nvSpPr>
          <p:spPr>
            <a:xfrm>
              <a:off x="0" y="2575080"/>
              <a:ext cx="98280" cy="62352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CustomShape 3"/>
            <p:cNvSpPr/>
            <p:nvPr/>
          </p:nvSpPr>
          <p:spPr>
            <a:xfrm>
              <a:off x="128520" y="3156480"/>
              <a:ext cx="644040" cy="231984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CustomShape 4"/>
            <p:cNvSpPr/>
            <p:nvPr/>
          </p:nvSpPr>
          <p:spPr>
            <a:xfrm>
              <a:off x="807120" y="5447160"/>
              <a:ext cx="606960" cy="141768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" name="CustomShape 5"/>
            <p:cNvSpPr/>
            <p:nvPr/>
          </p:nvSpPr>
          <p:spPr>
            <a:xfrm>
              <a:off x="959760" y="6503760"/>
              <a:ext cx="168840" cy="36108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7" name="CustomShape 6"/>
            <p:cNvSpPr/>
            <p:nvPr/>
          </p:nvSpPr>
          <p:spPr>
            <a:xfrm>
              <a:off x="100800" y="3201120"/>
              <a:ext cx="819360" cy="332604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8" name="CustomShape 7"/>
            <p:cNvSpPr/>
            <p:nvPr/>
          </p:nvSpPr>
          <p:spPr>
            <a:xfrm>
              <a:off x="22320" y="228600"/>
              <a:ext cx="103680" cy="292536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CustomShape 8"/>
            <p:cNvSpPr/>
            <p:nvPr/>
          </p:nvSpPr>
          <p:spPr>
            <a:xfrm>
              <a:off x="78120" y="2944080"/>
              <a:ext cx="75600" cy="491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CustomShape 9"/>
            <p:cNvSpPr/>
            <p:nvPr/>
          </p:nvSpPr>
          <p:spPr>
            <a:xfrm>
              <a:off x="769680" y="5478840"/>
              <a:ext cx="187560" cy="10224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CustomShape 10"/>
            <p:cNvSpPr/>
            <p:nvPr/>
          </p:nvSpPr>
          <p:spPr>
            <a:xfrm>
              <a:off x="775440" y="1398960"/>
              <a:ext cx="2073600" cy="404568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11"/>
            <p:cNvSpPr/>
            <p:nvPr/>
          </p:nvSpPr>
          <p:spPr>
            <a:xfrm>
              <a:off x="922680" y="6530040"/>
              <a:ext cx="159480" cy="33480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12"/>
            <p:cNvSpPr/>
            <p:nvPr/>
          </p:nvSpPr>
          <p:spPr>
            <a:xfrm>
              <a:off x="769680" y="5359320"/>
              <a:ext cx="34920" cy="21924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13"/>
            <p:cNvSpPr/>
            <p:nvPr/>
          </p:nvSpPr>
          <p:spPr>
            <a:xfrm>
              <a:off x="849960" y="6244560"/>
              <a:ext cx="236160" cy="61992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5" name="Group 14"/>
          <p:cNvGrpSpPr/>
          <p:nvPr/>
        </p:nvGrpSpPr>
        <p:grpSpPr>
          <a:xfrm>
            <a:off x="27360" y="-720"/>
            <a:ext cx="2354040" cy="6851520"/>
            <a:chOff x="27360" y="-720"/>
            <a:chExt cx="2354040" cy="6851520"/>
          </a:xfrm>
        </p:grpSpPr>
        <p:sp>
          <p:nvSpPr>
            <p:cNvPr id="146" name="CustomShape 15"/>
            <p:cNvSpPr/>
            <p:nvPr/>
          </p:nvSpPr>
          <p:spPr>
            <a:xfrm>
              <a:off x="27360" y="-720"/>
              <a:ext cx="491760" cy="439848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16"/>
            <p:cNvSpPr/>
            <p:nvPr/>
          </p:nvSpPr>
          <p:spPr>
            <a:xfrm>
              <a:off x="550440" y="4316400"/>
              <a:ext cx="420840" cy="157824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17"/>
            <p:cNvSpPr/>
            <p:nvPr/>
          </p:nvSpPr>
          <p:spPr>
            <a:xfrm>
              <a:off x="1006200" y="5862600"/>
              <a:ext cx="428400" cy="98820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18"/>
            <p:cNvSpPr/>
            <p:nvPr/>
          </p:nvSpPr>
          <p:spPr>
            <a:xfrm>
              <a:off x="521640" y="4364280"/>
              <a:ext cx="549360" cy="223344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" name="CustomShape 19"/>
            <p:cNvSpPr/>
            <p:nvPr/>
          </p:nvSpPr>
          <p:spPr>
            <a:xfrm>
              <a:off x="468000" y="1289160"/>
              <a:ext cx="171720" cy="302472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1" name="CustomShape 20"/>
            <p:cNvSpPr/>
            <p:nvPr/>
          </p:nvSpPr>
          <p:spPr>
            <a:xfrm>
              <a:off x="1111680" y="6571440"/>
              <a:ext cx="131760" cy="2790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2" name="CustomShape 21"/>
            <p:cNvSpPr/>
            <p:nvPr/>
          </p:nvSpPr>
          <p:spPr>
            <a:xfrm>
              <a:off x="502560" y="4107600"/>
              <a:ext cx="79920" cy="5090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3" name="CustomShape 22"/>
            <p:cNvSpPr/>
            <p:nvPr/>
          </p:nvSpPr>
          <p:spPr>
            <a:xfrm>
              <a:off x="973800" y="3145680"/>
              <a:ext cx="1407600" cy="271440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CustomShape 23"/>
            <p:cNvSpPr/>
            <p:nvPr/>
          </p:nvSpPr>
          <p:spPr>
            <a:xfrm>
              <a:off x="1073520" y="6600240"/>
              <a:ext cx="118080" cy="25056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CustomShape 24"/>
            <p:cNvSpPr/>
            <p:nvPr/>
          </p:nvSpPr>
          <p:spPr>
            <a:xfrm>
              <a:off x="973800" y="5897160"/>
              <a:ext cx="135360" cy="67176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" name="CustomShape 25"/>
            <p:cNvSpPr/>
            <p:nvPr/>
          </p:nvSpPr>
          <p:spPr>
            <a:xfrm>
              <a:off x="973800" y="5772600"/>
              <a:ext cx="35640" cy="2253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" name="CustomShape 26"/>
            <p:cNvSpPr/>
            <p:nvPr/>
          </p:nvSpPr>
          <p:spPr>
            <a:xfrm>
              <a:off x="1006200" y="6322680"/>
              <a:ext cx="208080" cy="5281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8" name="CustomShape 27"/>
          <p:cNvSpPr/>
          <p:nvPr/>
        </p:nvSpPr>
        <p:spPr>
          <a:xfrm>
            <a:off x="0" y="0"/>
            <a:ext cx="180360" cy="68554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9" name="CustomShape 28"/>
          <p:cNvSpPr/>
          <p:nvPr/>
        </p:nvSpPr>
        <p:spPr>
          <a:xfrm flipV="1">
            <a:off x="-1800" y="709560"/>
            <a:ext cx="1586160" cy="50472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PlaceHolder 29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1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1"/>
          <p:cNvGrpSpPr/>
          <p:nvPr/>
        </p:nvGrpSpPr>
        <p:grpSpPr>
          <a:xfrm>
            <a:off x="0" y="228600"/>
            <a:ext cx="2849040" cy="6636240"/>
            <a:chOff x="0" y="228600"/>
            <a:chExt cx="2849040" cy="6636240"/>
          </a:xfrm>
        </p:grpSpPr>
        <p:sp>
          <p:nvSpPr>
            <p:cNvPr id="265" name="CustomShape 2"/>
            <p:cNvSpPr/>
            <p:nvPr/>
          </p:nvSpPr>
          <p:spPr>
            <a:xfrm>
              <a:off x="0" y="2575080"/>
              <a:ext cx="98280" cy="62352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6" name="CustomShape 3"/>
            <p:cNvSpPr/>
            <p:nvPr/>
          </p:nvSpPr>
          <p:spPr>
            <a:xfrm>
              <a:off x="128520" y="3156480"/>
              <a:ext cx="644040" cy="231984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7" name="CustomShape 4"/>
            <p:cNvSpPr/>
            <p:nvPr/>
          </p:nvSpPr>
          <p:spPr>
            <a:xfrm>
              <a:off x="807120" y="5447160"/>
              <a:ext cx="606960" cy="141768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8" name="CustomShape 5"/>
            <p:cNvSpPr/>
            <p:nvPr/>
          </p:nvSpPr>
          <p:spPr>
            <a:xfrm>
              <a:off x="959760" y="6503760"/>
              <a:ext cx="168840" cy="36108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" name="CustomShape 6"/>
            <p:cNvSpPr/>
            <p:nvPr/>
          </p:nvSpPr>
          <p:spPr>
            <a:xfrm>
              <a:off x="100800" y="3201120"/>
              <a:ext cx="819360" cy="332604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0" name="CustomShape 7"/>
            <p:cNvSpPr/>
            <p:nvPr/>
          </p:nvSpPr>
          <p:spPr>
            <a:xfrm>
              <a:off x="22320" y="228600"/>
              <a:ext cx="103680" cy="292536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" name="CustomShape 8"/>
            <p:cNvSpPr/>
            <p:nvPr/>
          </p:nvSpPr>
          <p:spPr>
            <a:xfrm>
              <a:off x="78120" y="2944080"/>
              <a:ext cx="75600" cy="491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CustomShape 9"/>
            <p:cNvSpPr/>
            <p:nvPr/>
          </p:nvSpPr>
          <p:spPr>
            <a:xfrm>
              <a:off x="769680" y="5478840"/>
              <a:ext cx="187560" cy="10224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CustomShape 10"/>
            <p:cNvSpPr/>
            <p:nvPr/>
          </p:nvSpPr>
          <p:spPr>
            <a:xfrm>
              <a:off x="775440" y="1398960"/>
              <a:ext cx="2073600" cy="404568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4" name="CustomShape 11"/>
            <p:cNvSpPr/>
            <p:nvPr/>
          </p:nvSpPr>
          <p:spPr>
            <a:xfrm>
              <a:off x="922680" y="6530040"/>
              <a:ext cx="159480" cy="33480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CustomShape 12"/>
            <p:cNvSpPr/>
            <p:nvPr/>
          </p:nvSpPr>
          <p:spPr>
            <a:xfrm>
              <a:off x="769680" y="5359320"/>
              <a:ext cx="34920" cy="21924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6" name="CustomShape 13"/>
            <p:cNvSpPr/>
            <p:nvPr/>
          </p:nvSpPr>
          <p:spPr>
            <a:xfrm>
              <a:off x="849960" y="6244560"/>
              <a:ext cx="236160" cy="61992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77" name="Group 14"/>
          <p:cNvGrpSpPr/>
          <p:nvPr/>
        </p:nvGrpSpPr>
        <p:grpSpPr>
          <a:xfrm>
            <a:off x="27360" y="-720"/>
            <a:ext cx="2354040" cy="6851520"/>
            <a:chOff x="27360" y="-720"/>
            <a:chExt cx="2354040" cy="6851520"/>
          </a:xfrm>
        </p:grpSpPr>
        <p:sp>
          <p:nvSpPr>
            <p:cNvPr id="278" name="CustomShape 15"/>
            <p:cNvSpPr/>
            <p:nvPr/>
          </p:nvSpPr>
          <p:spPr>
            <a:xfrm>
              <a:off x="27360" y="-720"/>
              <a:ext cx="491760" cy="439848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9" name="CustomShape 16"/>
            <p:cNvSpPr/>
            <p:nvPr/>
          </p:nvSpPr>
          <p:spPr>
            <a:xfrm>
              <a:off x="550440" y="4316400"/>
              <a:ext cx="420840" cy="157824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CustomShape 17"/>
            <p:cNvSpPr/>
            <p:nvPr/>
          </p:nvSpPr>
          <p:spPr>
            <a:xfrm>
              <a:off x="1006200" y="5862600"/>
              <a:ext cx="428400" cy="98820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1" name="CustomShape 18"/>
            <p:cNvSpPr/>
            <p:nvPr/>
          </p:nvSpPr>
          <p:spPr>
            <a:xfrm>
              <a:off x="521640" y="4364280"/>
              <a:ext cx="549360" cy="223344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2" name="CustomShape 19"/>
            <p:cNvSpPr/>
            <p:nvPr/>
          </p:nvSpPr>
          <p:spPr>
            <a:xfrm>
              <a:off x="468000" y="1289160"/>
              <a:ext cx="171720" cy="302472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3" name="CustomShape 20"/>
            <p:cNvSpPr/>
            <p:nvPr/>
          </p:nvSpPr>
          <p:spPr>
            <a:xfrm>
              <a:off x="1111680" y="6571440"/>
              <a:ext cx="131760" cy="2790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4" name="CustomShape 21"/>
            <p:cNvSpPr/>
            <p:nvPr/>
          </p:nvSpPr>
          <p:spPr>
            <a:xfrm>
              <a:off x="502560" y="4107600"/>
              <a:ext cx="79920" cy="5090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5" name="CustomShape 22"/>
            <p:cNvSpPr/>
            <p:nvPr/>
          </p:nvSpPr>
          <p:spPr>
            <a:xfrm>
              <a:off x="973800" y="3145680"/>
              <a:ext cx="1407600" cy="271440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6" name="CustomShape 23"/>
            <p:cNvSpPr/>
            <p:nvPr/>
          </p:nvSpPr>
          <p:spPr>
            <a:xfrm>
              <a:off x="1073520" y="6600240"/>
              <a:ext cx="118080" cy="25056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7" name="CustomShape 24"/>
            <p:cNvSpPr/>
            <p:nvPr/>
          </p:nvSpPr>
          <p:spPr>
            <a:xfrm>
              <a:off x="973800" y="5897160"/>
              <a:ext cx="135360" cy="67176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CustomShape 25"/>
            <p:cNvSpPr/>
            <p:nvPr/>
          </p:nvSpPr>
          <p:spPr>
            <a:xfrm>
              <a:off x="973800" y="5772600"/>
              <a:ext cx="35640" cy="2253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9" name="CustomShape 26"/>
            <p:cNvSpPr/>
            <p:nvPr/>
          </p:nvSpPr>
          <p:spPr>
            <a:xfrm>
              <a:off x="1006200" y="6322680"/>
              <a:ext cx="208080" cy="5281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90" name="CustomShape 27"/>
          <p:cNvSpPr/>
          <p:nvPr/>
        </p:nvSpPr>
        <p:spPr>
          <a:xfrm>
            <a:off x="0" y="0"/>
            <a:ext cx="180360" cy="68554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1" name="CustomShape 28"/>
          <p:cNvSpPr/>
          <p:nvPr/>
        </p:nvSpPr>
        <p:spPr>
          <a:xfrm flipV="1">
            <a:off x="-1800" y="709560"/>
            <a:ext cx="1586160" cy="50472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93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8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238084" y="285840"/>
            <a:ext cx="11787270" cy="3026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solidFill>
                  <a:srgbClr val="FF0000"/>
                </a:solidFill>
                <a:latin typeface="Century Gothic"/>
                <a:ea typeface="DejaVu Sans"/>
              </a:rPr>
              <a:t>Лекція</a:t>
            </a:r>
            <a:r>
              <a:rPr lang="ru-RU" sz="5400" b="1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 № </a:t>
            </a:r>
            <a:r>
              <a:rPr lang="ru-RU" sz="5400" b="1" strike="noStrike" spc="-1" dirty="0" smtClean="0">
                <a:solidFill>
                  <a:srgbClr val="FF0000"/>
                </a:solidFill>
                <a:latin typeface="Century Gothic"/>
                <a:ea typeface="DejaVu Sans"/>
              </a:rPr>
              <a:t>12</a:t>
            </a:r>
            <a:endParaRPr lang="ru-RU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t/>
            </a:r>
            <a:br/>
            <a:r>
              <a:rPr lang="ru-RU" sz="3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Тема: </a:t>
            </a:r>
            <a:r>
              <a:rPr lang="ru-RU" sz="5200" b="1" spc="-1" dirty="0" smtClean="0">
                <a:solidFill>
                  <a:srgbClr val="7030A0"/>
                </a:solidFill>
              </a:rPr>
              <a:t>ЗАГАЛЬНА ФІЗІОТЕРАПІЯ ТА КУРОРТОЛОГІЯ</a:t>
            </a:r>
            <a:r>
              <a:rPr lang="en-US" sz="5200" b="1" spc="-1" dirty="0" smtClean="0">
                <a:solidFill>
                  <a:srgbClr val="7030A0"/>
                </a:solidFill>
              </a:rPr>
              <a:t>. </a:t>
            </a:r>
            <a:endParaRPr lang="en-US" sz="4800" b="1" spc="-1" dirty="0" smtClean="0">
              <a:solidFill>
                <a:srgbClr val="7030A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uk-UA" sz="5200" b="1" cap="all" dirty="0" smtClean="0">
                <a:solidFill>
                  <a:srgbClr val="7030A0"/>
                </a:solidFill>
              </a:rPr>
              <a:t>Фізична реабілітація.</a:t>
            </a:r>
            <a:endParaRPr lang="ru-RU" sz="5200" b="1" strike="noStrike" cap="all" spc="-1" dirty="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1030" name="Picture 6" descr="ÐÐ°ÑÑÐ¸Ð½ÐºÐ¸ Ð¿Ð¾ Ð·Ð°Ð¿ÑÐ¾ÑÑ ÑÑÐ·ÑÐ¾ÑÐµÑÐ°Ð¿ÑÑ ppt"/>
          <p:cNvPicPr>
            <a:picLocks noChangeAspect="1" noChangeArrowheads="1"/>
          </p:cNvPicPr>
          <p:nvPr/>
        </p:nvPicPr>
        <p:blipFill>
          <a:blip r:embed="rId2"/>
          <a:srcRect b="17071"/>
          <a:stretch>
            <a:fillRect/>
          </a:stretch>
        </p:blipFill>
        <p:spPr bwMode="auto">
          <a:xfrm>
            <a:off x="3566695" y="3501008"/>
            <a:ext cx="5130047" cy="31868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588" y="1000108"/>
            <a:ext cx="11001452" cy="5509200"/>
          </a:xfrm>
          <a:prstGeom prst="rect">
            <a:avLst/>
          </a:prstGeom>
          <a:solidFill>
            <a:schemeClr val="bg1"/>
          </a:solidFill>
          <a:ln w="1905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rgbClr val="FF0000"/>
                </a:solidFill>
              </a:rPr>
              <a:t>Основна</a:t>
            </a:r>
            <a:r>
              <a:rPr lang="ru-RU" sz="2400" b="1" dirty="0" smtClean="0">
                <a:solidFill>
                  <a:srgbClr val="FF0000"/>
                </a:solidFill>
              </a:rPr>
              <a:t> мета </a:t>
            </a:r>
            <a:r>
              <a:rPr lang="ru-RU" sz="2400" b="1" dirty="0" err="1" smtClean="0">
                <a:solidFill>
                  <a:srgbClr val="FF0000"/>
                </a:solidFill>
              </a:rPr>
              <a:t>реабілітації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/>
              <a:t>— </a:t>
            </a:r>
            <a:r>
              <a:rPr lang="ru-RU" sz="2000" b="1" dirty="0" err="1" smtClean="0"/>
              <a:t>повернення</a:t>
            </a:r>
            <a:r>
              <a:rPr lang="ru-RU" sz="2000" b="1" dirty="0" smtClean="0"/>
              <a:t> хворого </a:t>
            </a:r>
            <a:r>
              <a:rPr lang="ru-RU" sz="2000" b="1" dirty="0" err="1" smtClean="0"/>
              <a:t>чи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інваліда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активної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праці</a:t>
            </a:r>
            <a:r>
              <a:rPr lang="ru-RU" sz="2000" b="1" dirty="0"/>
              <a:t>.</a:t>
            </a:r>
            <a:r>
              <a:rPr lang="ru-RU" sz="2000" b="1" dirty="0" smtClean="0"/>
              <a:t> </a:t>
            </a:r>
          </a:p>
          <a:p>
            <a:pPr algn="just"/>
            <a:r>
              <a:rPr lang="ru-RU" sz="2000" b="1" dirty="0" smtClean="0"/>
              <a:t>В </a:t>
            </a:r>
            <a:r>
              <a:rPr lang="ru-RU" sz="2000" b="1" dirty="0" err="1" smtClean="0"/>
              <a:t>інших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випадках</a:t>
            </a:r>
            <a:r>
              <a:rPr lang="ru-RU" sz="2000" b="1" dirty="0" smtClean="0"/>
              <a:t> метою </a:t>
            </a:r>
            <a:r>
              <a:rPr lang="ru-RU" sz="2000" b="1" dirty="0" err="1" smtClean="0"/>
              <a:t>реабілітації</a:t>
            </a:r>
            <a:r>
              <a:rPr lang="ru-RU" sz="2000" b="1" dirty="0" smtClean="0"/>
              <a:t> є </a:t>
            </a:r>
            <a:r>
              <a:rPr lang="ru-RU" sz="2000" b="1" dirty="0" err="1" smtClean="0"/>
              <a:t>перекваліфікація</a:t>
            </a:r>
            <a:r>
              <a:rPr lang="ru-RU" sz="2000" b="1" dirty="0" smtClean="0"/>
              <a:t> і </a:t>
            </a:r>
            <a:r>
              <a:rPr lang="ru-RU" sz="2000" b="1" dirty="0" err="1" smtClean="0"/>
              <a:t>праця</a:t>
            </a:r>
            <a:r>
              <a:rPr lang="ru-RU" sz="2000" b="1" dirty="0" smtClean="0"/>
              <a:t> на тому самому </a:t>
            </a:r>
            <a:r>
              <a:rPr lang="ru-RU" sz="2000" b="1" dirty="0" err="1" smtClean="0"/>
              <a:t>підприємстві</a:t>
            </a:r>
            <a:r>
              <a:rPr lang="ru-RU" sz="2000" b="1" dirty="0" smtClean="0"/>
              <a:t>, а в </a:t>
            </a:r>
            <a:r>
              <a:rPr lang="ru-RU" sz="2000" b="1" dirty="0" err="1" smtClean="0"/>
              <a:t>разі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неможливості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перекваліфікація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реабілітаційному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центрі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працевлаштування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відповідно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нової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професії</a:t>
            </a:r>
            <a:r>
              <a:rPr lang="ru-RU" sz="2000" b="1" dirty="0" smtClean="0"/>
              <a:t> і стану </a:t>
            </a:r>
            <a:r>
              <a:rPr lang="ru-RU" sz="2000" b="1" dirty="0" err="1" smtClean="0"/>
              <a:t>людини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400" b="1" dirty="0" err="1" smtClean="0">
                <a:solidFill>
                  <a:srgbClr val="FF0000"/>
                </a:solidFill>
              </a:rPr>
              <a:t>Завдання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лікаря-реабілітолога</a:t>
            </a:r>
            <a:r>
              <a:rPr lang="ru-RU" sz="2000" b="1" dirty="0" smtClean="0"/>
              <a:t>- </a:t>
            </a:r>
            <a:r>
              <a:rPr lang="ru-RU" sz="2000" b="1" dirty="0" err="1" smtClean="0"/>
              <a:t>зробити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людину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матеріально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незалежною</a:t>
            </a:r>
            <a:r>
              <a:rPr lang="ru-RU" sz="2000" b="1" dirty="0" smtClean="0"/>
              <a:t>, морально </a:t>
            </a:r>
            <a:r>
              <a:rPr lang="ru-RU" sz="2000" b="1" dirty="0" err="1" smtClean="0"/>
              <a:t>задоволеною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психічно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стійкою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активним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учасником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громадського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життя</a:t>
            </a:r>
            <a:r>
              <a:rPr lang="ru-RU" sz="2000" b="1" dirty="0" smtClean="0"/>
              <a:t>.</a:t>
            </a:r>
          </a:p>
          <a:p>
            <a:pPr marL="342900" indent="-342900" algn="just"/>
            <a:r>
              <a:rPr lang="ru-RU" sz="2400" b="1" dirty="0" err="1" smtClean="0">
                <a:solidFill>
                  <a:srgbClr val="7030A0"/>
                </a:solidFill>
              </a:rPr>
              <a:t>Принципи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реабілітації</a:t>
            </a:r>
            <a:r>
              <a:rPr lang="ru-RU" sz="2400" b="1" dirty="0" smtClean="0">
                <a:solidFill>
                  <a:srgbClr val="7030A0"/>
                </a:solidFill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 err="1" smtClean="0"/>
              <a:t>Ранній</a:t>
            </a:r>
            <a:r>
              <a:rPr lang="ru-RU" sz="2000" b="1" dirty="0" smtClean="0"/>
              <a:t> початок </a:t>
            </a:r>
            <a:r>
              <a:rPr lang="ru-RU" sz="2000" b="1" dirty="0" err="1" smtClean="0"/>
              <a:t>реабілітаційних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заходів</a:t>
            </a:r>
            <a:r>
              <a:rPr lang="ru-RU" sz="2000" b="1" dirty="0" smtClean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/>
              <a:t>Етапність лікування: від початку виникнення захворювання до його завершення;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/>
              <a:t>Послідовність і безперервність лікування на всіх етапах;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/>
              <a:t>Комплексний характер реабілітаційних заходів;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/>
              <a:t>Індивідуальність реабілітаційних заходів;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/>
              <a:t>Доступність;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/>
              <a:t>Повернення до активної праці;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/>
              <a:t>Продовження лікування після повернення до суспільно корисної праці;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/>
              <a:t>Необхідність реабілітації у колективі разом з іншими хворими.</a:t>
            </a:r>
            <a:endParaRPr lang="ru-RU" sz="2000" b="1" dirty="0" smtClean="0"/>
          </a:p>
          <a:p>
            <a:pPr algn="just"/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52530" y="285728"/>
            <a:ext cx="89769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Мета </a:t>
            </a:r>
            <a:r>
              <a:rPr lang="ru-RU" sz="4000" b="1" dirty="0" err="1" smtClean="0">
                <a:solidFill>
                  <a:srgbClr val="7030A0"/>
                </a:solidFill>
              </a:rPr>
              <a:t>реабілітації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39184" y="71438"/>
            <a:ext cx="1168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spcBef>
                <a:spcPct val="20000"/>
              </a:spcBef>
            </a:pPr>
            <a:r>
              <a:rPr lang="uk-UA" sz="2800" b="1">
                <a:solidFill>
                  <a:srgbClr val="000074"/>
                </a:solidFill>
                <a:latin typeface="Tahoma" charset="0"/>
              </a:rPr>
              <a:t>Циркулярний душ</a:t>
            </a:r>
            <a:endParaRPr lang="ru-RU" sz="2800" b="1">
              <a:solidFill>
                <a:srgbClr val="000074"/>
              </a:solidFill>
              <a:latin typeface="Tahoma" charset="0"/>
            </a:endParaRPr>
          </a:p>
        </p:txBody>
      </p:sp>
      <p:pic>
        <p:nvPicPr>
          <p:cNvPr id="6147" name="Picture 6" descr="cirkul"/>
          <p:cNvPicPr>
            <a:picLocks noChangeAspect="1" noChangeArrowheads="1"/>
          </p:cNvPicPr>
          <p:nvPr/>
        </p:nvPicPr>
        <p:blipFill>
          <a:blip r:embed="rId2">
            <a:lum contrast="42000"/>
          </a:blip>
          <a:srcRect/>
          <a:stretch>
            <a:fillRect/>
          </a:stretch>
        </p:blipFill>
        <p:spPr bwMode="auto">
          <a:xfrm>
            <a:off x="2673351" y="620713"/>
            <a:ext cx="6752167" cy="598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39184" y="71438"/>
            <a:ext cx="1168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spcBef>
                <a:spcPct val="20000"/>
              </a:spcBef>
            </a:pPr>
            <a:r>
              <a:rPr lang="uk-UA" sz="2800" b="1">
                <a:solidFill>
                  <a:srgbClr val="000074"/>
                </a:solidFill>
                <a:latin typeface="Tahoma" charset="0"/>
              </a:rPr>
              <a:t>Висхідний душ</a:t>
            </a:r>
            <a:endParaRPr lang="ru-RU" sz="2800" b="1">
              <a:solidFill>
                <a:srgbClr val="000074"/>
              </a:solidFill>
              <a:latin typeface="Tahoma" charset="0"/>
            </a:endParaRPr>
          </a:p>
        </p:txBody>
      </p:sp>
      <p:pic>
        <p:nvPicPr>
          <p:cNvPr id="7171" name="Picture 4" descr="DYSH20V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3854451" y="692151"/>
            <a:ext cx="4476749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39184" y="71438"/>
            <a:ext cx="1168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/>
            <a:r>
              <a:rPr lang="uk-UA" sz="2800" b="1">
                <a:solidFill>
                  <a:srgbClr val="000074"/>
                </a:solidFill>
                <a:latin typeface="Tahoma" charset="0"/>
              </a:rPr>
              <a:t>Струминний душ</a:t>
            </a:r>
          </a:p>
          <a:p>
            <a:pPr marL="3175" indent="-3175" algn="ctr"/>
            <a:r>
              <a:rPr lang="uk-UA" sz="2400" b="1">
                <a:solidFill>
                  <a:srgbClr val="000074"/>
                </a:solidFill>
                <a:latin typeface="Tahoma" charset="0"/>
              </a:rPr>
              <a:t>(Душ Шарко)</a:t>
            </a:r>
            <a:endParaRPr lang="ru-RU" sz="2400" b="1">
              <a:solidFill>
                <a:srgbClr val="000074"/>
              </a:solidFill>
              <a:latin typeface="Tahoma" charset="0"/>
            </a:endParaRPr>
          </a:p>
        </p:txBody>
      </p:sp>
      <p:pic>
        <p:nvPicPr>
          <p:cNvPr id="8195" name="Picture 6" descr="kontrast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667934" y="981076"/>
            <a:ext cx="8854017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39184" y="71438"/>
            <a:ext cx="1168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spcBef>
                <a:spcPct val="20000"/>
              </a:spcBef>
            </a:pPr>
            <a:r>
              <a:rPr lang="uk-UA" sz="2800" b="1">
                <a:solidFill>
                  <a:srgbClr val="000074"/>
                </a:solidFill>
                <a:latin typeface="Tahoma" charset="0"/>
              </a:rPr>
              <a:t>Шотландський (контрастний) душ</a:t>
            </a:r>
            <a:endParaRPr lang="ru-RU" sz="2800" b="1">
              <a:solidFill>
                <a:srgbClr val="000074"/>
              </a:solidFill>
              <a:latin typeface="Tahoma" charset="0"/>
            </a:endParaRPr>
          </a:p>
        </p:txBody>
      </p:sp>
      <p:pic>
        <p:nvPicPr>
          <p:cNvPr id="9219" name="Picture 7" descr="SERV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02" y="928670"/>
            <a:ext cx="10632051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39184" y="71438"/>
            <a:ext cx="1168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spcBef>
                <a:spcPct val="20000"/>
              </a:spcBef>
            </a:pPr>
            <a:r>
              <a:rPr lang="uk-UA" sz="2800" b="1">
                <a:solidFill>
                  <a:srgbClr val="000074"/>
                </a:solidFill>
                <a:latin typeface="Tahoma" charset="0"/>
              </a:rPr>
              <a:t>Віяловий душ</a:t>
            </a:r>
            <a:endParaRPr lang="ru-RU" sz="2800" b="1">
              <a:solidFill>
                <a:srgbClr val="000074"/>
              </a:solidFill>
              <a:latin typeface="Tahoma" charset="0"/>
            </a:endParaRPr>
          </a:p>
        </p:txBody>
      </p:sp>
      <p:pic>
        <p:nvPicPr>
          <p:cNvPr id="10243" name="Picture 5" descr="gidroma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0651" y="836614"/>
            <a:ext cx="9577916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39184" y="71438"/>
            <a:ext cx="1168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spcBef>
                <a:spcPct val="20000"/>
              </a:spcBef>
            </a:pPr>
            <a:r>
              <a:rPr lang="uk-UA" sz="2800" b="1">
                <a:solidFill>
                  <a:srgbClr val="000074"/>
                </a:solidFill>
                <a:latin typeface="Tahoma" charset="0"/>
              </a:rPr>
              <a:t>Підводний душ-масаж</a:t>
            </a:r>
            <a:endParaRPr lang="ru-RU" sz="2800" b="1">
              <a:solidFill>
                <a:srgbClr val="000074"/>
              </a:solidFill>
              <a:latin typeface="Tahoma" charset="0"/>
            </a:endParaRPr>
          </a:p>
        </p:txBody>
      </p:sp>
      <p:pic>
        <p:nvPicPr>
          <p:cNvPr id="11267" name="Picture 6" descr="SERV4"/>
          <p:cNvPicPr>
            <a:picLocks noChangeAspect="1" noChangeArrowheads="1"/>
          </p:cNvPicPr>
          <p:nvPr/>
        </p:nvPicPr>
        <p:blipFill>
          <a:blip r:embed="rId2">
            <a:lum bright="-12000" contrast="12000"/>
          </a:blip>
          <a:srcRect/>
          <a:stretch>
            <a:fillRect/>
          </a:stretch>
        </p:blipFill>
        <p:spPr bwMode="auto">
          <a:xfrm>
            <a:off x="512234" y="692150"/>
            <a:ext cx="11180233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738150" y="0"/>
            <a:ext cx="10715700" cy="5929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spcBef>
                <a:spcPct val="20000"/>
              </a:spcBef>
            </a:pPr>
            <a:r>
              <a:rPr lang="uk-UA" sz="2600" b="1" dirty="0">
                <a:solidFill>
                  <a:srgbClr val="000074"/>
                </a:solidFill>
                <a:latin typeface="Tahoma" charset="0"/>
              </a:rPr>
              <a:t>Лікувальні ефекти: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Для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душів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низького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тиску</a:t>
            </a:r>
            <a:r>
              <a:rPr lang="ru-RU" sz="2300" dirty="0">
                <a:latin typeface="Tahoma" charset="0"/>
              </a:rPr>
              <a:t> 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–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седативна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дія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.</a:t>
            </a:r>
            <a:r>
              <a:rPr lang="ru-RU" sz="2300" dirty="0">
                <a:latin typeface="Tahoma" charset="0"/>
              </a:rPr>
              <a:t> 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Для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душів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середнього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і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високого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тиску</a:t>
            </a:r>
            <a:r>
              <a:rPr lang="ru-RU" sz="2300" dirty="0"/>
              <a:t> 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–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тонізуюча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трофічна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імуностимулююча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endParaRPr lang="uk-UA" sz="800" b="1" dirty="0">
              <a:solidFill>
                <a:srgbClr val="214C55"/>
              </a:solidFill>
              <a:latin typeface="Tahoma" charset="0"/>
            </a:endParaRPr>
          </a:p>
          <a:p>
            <a:pPr marL="3175" indent="-3175" algn="ctr">
              <a:lnSpc>
                <a:spcPct val="90000"/>
              </a:lnSpc>
              <a:spcBef>
                <a:spcPct val="20000"/>
              </a:spcBef>
            </a:pPr>
            <a:r>
              <a:rPr lang="uk-UA" sz="2400" b="1" dirty="0">
                <a:solidFill>
                  <a:srgbClr val="000074"/>
                </a:solidFill>
                <a:latin typeface="Tahoma" charset="0"/>
              </a:rPr>
              <a:t>Показання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Для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душів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низького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тиску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:</a:t>
            </a:r>
            <a:r>
              <a:rPr lang="ru-RU" sz="23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неврози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неврозоподібні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стани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неврастенія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гіпертонічна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хвороба І–ІІ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стадії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стабільні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форми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стенокардії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І-ІІ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функціонального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класу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післяінфарктний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кардіосклероз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нейроциркулярна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дистонія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виразкова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хвороба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шлунка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12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палої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кишки.</a:t>
            </a:r>
            <a:r>
              <a:rPr lang="ru-RU" sz="2300" dirty="0">
                <a:solidFill>
                  <a:srgbClr val="005254"/>
                </a:solidFill>
              </a:rPr>
              <a:t> </a:t>
            </a:r>
            <a:endParaRPr lang="uk-UA" sz="2300" b="1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Для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душів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середнього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і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високого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тиску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:</a:t>
            </a:r>
            <a:r>
              <a:rPr lang="ru-RU" sz="2300" b="1" dirty="0">
                <a:solidFill>
                  <a:srgbClr val="005254"/>
                </a:solidFill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астенічні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депресивні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стани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гіпотонічна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хвороба, гастрит,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дискінезія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жовчовивідних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шляхів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кишечника,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захворювання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периферичних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судин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остеохондроз,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невралгія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плексит,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міозит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травматичні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ураження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суглобів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контрактури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ожиріння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Для </a:t>
            </a:r>
            <a:r>
              <a:rPr lang="ru-RU" sz="2300" b="1" dirty="0" err="1">
                <a:solidFill>
                  <a:srgbClr val="540012"/>
                </a:solidFill>
                <a:latin typeface="Tahoma" charset="0"/>
              </a:rPr>
              <a:t>висхідного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 душу:</a:t>
            </a:r>
            <a:r>
              <a:rPr lang="ru-RU" sz="2300" dirty="0">
                <a:solidFill>
                  <a:srgbClr val="005254"/>
                </a:solidFill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хронічний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коліт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геморой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хронічний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сальпінгоофорит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клімакс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порушення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менструального циклу, простатит,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сексуальні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розлади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738150" y="71438"/>
            <a:ext cx="10715700" cy="60722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spcBef>
                <a:spcPct val="20000"/>
              </a:spcBef>
            </a:pPr>
            <a:r>
              <a:rPr lang="ru-RU" sz="2800" b="1" dirty="0" err="1">
                <a:solidFill>
                  <a:srgbClr val="000074"/>
                </a:solidFill>
                <a:latin typeface="Tahoma" charset="0"/>
              </a:rPr>
              <a:t>Ванни</a:t>
            </a:r>
            <a:r>
              <a:rPr lang="ru-RU" sz="2800" b="1" dirty="0">
                <a:solidFill>
                  <a:srgbClr val="000074"/>
                </a:solidFill>
                <a:latin typeface="Tahoma" charset="0"/>
              </a:rPr>
              <a:t>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–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водолікувальні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процедури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при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яких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тіло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повністю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(за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винятком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голови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шиї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)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або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частково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занурюється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у воду 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визначеної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температури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певний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час.</a:t>
            </a:r>
          </a:p>
          <a:p>
            <a:pPr marL="3175" indent="-3175">
              <a:spcBef>
                <a:spcPct val="20000"/>
              </a:spcBef>
            </a:pPr>
            <a:endParaRPr lang="uk-UA" sz="800" b="1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400" b="1" dirty="0">
                <a:solidFill>
                  <a:srgbClr val="540012"/>
                </a:solidFill>
                <a:latin typeface="Tahoma" charset="0"/>
              </a:rPr>
              <a:t>Ванни розрізняють: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300" b="1" dirty="0">
                <a:solidFill>
                  <a:srgbClr val="540012"/>
                </a:solidFill>
                <a:latin typeface="Tahoma" charset="0"/>
              </a:rPr>
              <a:t>за об</a:t>
            </a:r>
            <a:r>
              <a:rPr lang="ru-RU" sz="2300" b="1" dirty="0">
                <a:solidFill>
                  <a:srgbClr val="540012"/>
                </a:solidFill>
                <a:latin typeface="Tahoma" charset="0"/>
              </a:rPr>
              <a:t>’</a:t>
            </a:r>
            <a:r>
              <a:rPr lang="uk-UA" sz="2300" b="1" dirty="0" err="1">
                <a:solidFill>
                  <a:srgbClr val="540012"/>
                </a:solidFill>
                <a:latin typeface="Tahoma" charset="0"/>
              </a:rPr>
              <a:t>ємом</a:t>
            </a:r>
            <a:r>
              <a:rPr lang="uk-UA" sz="2300" b="1" dirty="0">
                <a:solidFill>
                  <a:srgbClr val="540012"/>
                </a:solidFill>
                <a:latin typeface="Tahoma" charset="0"/>
              </a:rPr>
              <a:t>: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загальні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(коли у ванну занурюють все тіло до шиї) і  </a:t>
            </a:r>
            <a:r>
              <a:rPr lang="uk-UA" sz="2300" b="1" dirty="0" err="1">
                <a:solidFill>
                  <a:srgbClr val="005254"/>
                </a:solidFill>
                <a:latin typeface="Tahoma" charset="0"/>
              </a:rPr>
              <a:t>напівванни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(коли хворий занурюється по пояс),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місцеві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(коли занурюється у воду частина тіла);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300" b="1" dirty="0">
                <a:solidFill>
                  <a:srgbClr val="540012"/>
                </a:solidFill>
                <a:latin typeface="Tahoma" charset="0"/>
              </a:rPr>
              <a:t>за тривалістю: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короткочасні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(1-5 хвилин);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середньої тривалості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(10-30 хвилин);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тривалі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(до кількох годин);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300" b="1" dirty="0">
                <a:solidFill>
                  <a:srgbClr val="540012"/>
                </a:solidFill>
                <a:latin typeface="Tahoma" charset="0"/>
              </a:rPr>
              <a:t>за температурою: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холодні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(нижче 20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С);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прохолодні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(20…34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С),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індиферентні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(34…37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С),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теплі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(37…39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С) і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 гарячі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(від 39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 і вище);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300" b="1" dirty="0">
                <a:solidFill>
                  <a:srgbClr val="540012"/>
                </a:solidFill>
                <a:latin typeface="Tahoma" charset="0"/>
              </a:rPr>
              <a:t>за складом: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прості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або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прісні 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(із однієї прісної води) і 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складні 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– газові, мінеральні, ароматичні;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300" b="1" dirty="0">
                <a:solidFill>
                  <a:srgbClr val="540012"/>
                </a:solidFill>
                <a:latin typeface="Tahoma" charset="0"/>
              </a:rPr>
              <a:t>комбіновані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, коли до звичайних водних ванн приєднують </a:t>
            </a:r>
            <a:r>
              <a:rPr lang="uk-UA" sz="2300" dirty="0" err="1">
                <a:solidFill>
                  <a:srgbClr val="005254"/>
                </a:solidFill>
                <a:latin typeface="Tahoma" charset="0"/>
              </a:rPr>
              <a:t>який–небудь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 інший фізіологічний фактор: електричний або механічний.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52397" y="71438"/>
            <a:ext cx="11144329" cy="23574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Газові ванни</a:t>
            </a:r>
            <a:r>
              <a:rPr lang="uk-UA" sz="2400" b="1" dirty="0">
                <a:solidFill>
                  <a:srgbClr val="242A62"/>
                </a:solidFill>
                <a:latin typeface="Tahoma" charset="0"/>
              </a:rPr>
              <a:t> </a:t>
            </a:r>
            <a:r>
              <a:rPr lang="uk-UA" sz="2400" dirty="0">
                <a:solidFill>
                  <a:srgbClr val="005254"/>
                </a:solidFill>
                <a:latin typeface="Tahoma" charset="0"/>
              </a:rPr>
              <a:t>– лікувальна дія на тіло хворого прісної води, насиченої газом.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Воду для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газових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ванн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насичують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газом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або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ж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він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утворюється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при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реакції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хімічних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речовин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У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механізмі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дії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газових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ванн,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крім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температури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гідростатичного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тиску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води,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велике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значення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мають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розчинені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у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воді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гази,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які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відзначаються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специфічною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дією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. На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рецептори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шкіри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впливає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двофазне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середовище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вода – газ.</a:t>
            </a:r>
            <a:endParaRPr lang="uk-UA" sz="2300" dirty="0">
              <a:solidFill>
                <a:srgbClr val="005254"/>
              </a:solidFill>
            </a:endParaRPr>
          </a:p>
        </p:txBody>
      </p:sp>
      <p:pic>
        <p:nvPicPr>
          <p:cNvPr id="14339" name="Picture 7" descr="MI003"/>
          <p:cNvPicPr>
            <a:picLocks noChangeAspect="1" noChangeArrowheads="1"/>
          </p:cNvPicPr>
          <p:nvPr/>
        </p:nvPicPr>
        <p:blipFill>
          <a:blip r:embed="rId2">
            <a:lum bright="-6000" contrast="24000"/>
          </a:blip>
          <a:srcRect/>
          <a:stretch>
            <a:fillRect/>
          </a:stretch>
        </p:blipFill>
        <p:spPr bwMode="auto">
          <a:xfrm>
            <a:off x="2832101" y="2497138"/>
            <a:ext cx="6506633" cy="388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023902" y="71438"/>
            <a:ext cx="10715700" cy="3500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15000"/>
              </a:spcBef>
            </a:pPr>
            <a:r>
              <a:rPr lang="uk-UA" sz="2400" b="1" dirty="0">
                <a:solidFill>
                  <a:srgbClr val="000074"/>
                </a:solidFill>
                <a:latin typeface="Tahoma" charset="0"/>
              </a:rPr>
              <a:t>Перлисті ванни.</a:t>
            </a:r>
            <a:r>
              <a:rPr lang="uk-UA" sz="2400" b="1" dirty="0">
                <a:solidFill>
                  <a:srgbClr val="242A62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Це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звичайної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температури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в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яких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через воду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протягом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усієї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процедури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пропускають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пухирці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повітря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під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тиском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1,5-2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атм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який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створюється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за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допомогою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компресора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15000"/>
              </a:spcBef>
            </a:pPr>
            <a:r>
              <a:rPr lang="uk-UA" sz="2300" b="1" dirty="0">
                <a:solidFill>
                  <a:srgbClr val="540012"/>
                </a:solidFill>
                <a:latin typeface="Tahoma" charset="0"/>
              </a:rPr>
              <a:t>Лікувальна дія: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седативна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помірна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гіпотензивна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15000"/>
              </a:spcBef>
            </a:pPr>
            <a:r>
              <a:rPr lang="uk-UA" sz="2300" b="1" dirty="0">
                <a:solidFill>
                  <a:srgbClr val="540012"/>
                </a:solidFill>
                <a:latin typeface="Tahoma" charset="0"/>
              </a:rPr>
              <a:t>Показання: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функціональні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розлади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нервової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системи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(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неврастенія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астенія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психоневрози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),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клімакс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міокардіодистрофія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пороки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серця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з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недостатністю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кровообігу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не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вище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І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ст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нейроциркуляторна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дистонія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гіпертонічна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хвороба І-ІІ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стадії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300" b="1" dirty="0">
              <a:solidFill>
                <a:srgbClr val="005254"/>
              </a:solidFill>
              <a:latin typeface="Tahoma" charset="0"/>
            </a:endParaRPr>
          </a:p>
        </p:txBody>
      </p:sp>
      <p:pic>
        <p:nvPicPr>
          <p:cNvPr id="15363" name="Picture 4" descr="OXYGEN"/>
          <p:cNvPicPr>
            <a:picLocks noChangeAspect="1" noChangeArrowheads="1"/>
          </p:cNvPicPr>
          <p:nvPr/>
        </p:nvPicPr>
        <p:blipFill>
          <a:blip r:embed="rId2">
            <a:lum contrast="-6000"/>
          </a:blip>
          <a:srcRect/>
          <a:stretch>
            <a:fillRect/>
          </a:stretch>
        </p:blipFill>
        <p:spPr bwMode="auto">
          <a:xfrm>
            <a:off x="3215218" y="2928934"/>
            <a:ext cx="668148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267" y="193050"/>
            <a:ext cx="681675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Види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реабілітації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2464" y="1071546"/>
            <a:ext cx="6516224" cy="2554545"/>
          </a:xfrm>
          <a:prstGeom prst="rect">
            <a:avLst/>
          </a:prstGeom>
          <a:solidFill>
            <a:srgbClr val="FFFF00"/>
          </a:solidFill>
          <a:ln w="1905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200" b="1" dirty="0" err="1" smtClean="0"/>
              <a:t>Медична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реабілітація</a:t>
            </a:r>
            <a:r>
              <a:rPr lang="ru-RU" sz="3200" b="1" dirty="0" smtClean="0"/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200" b="1" dirty="0" smtClean="0"/>
              <a:t>Фізична реабілітація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200" b="1" dirty="0" smtClean="0"/>
              <a:t>Психологічна </a:t>
            </a:r>
            <a:r>
              <a:rPr lang="uk-UA" sz="3200" b="1" dirty="0"/>
              <a:t>р</a:t>
            </a:r>
            <a:r>
              <a:rPr lang="uk-UA" sz="3200" b="1" dirty="0" smtClean="0"/>
              <a:t>еабілітація</a:t>
            </a:r>
            <a:endParaRPr lang="ru-RU" sz="3200" b="1" dirty="0" smtClean="0"/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200" b="1" dirty="0" err="1" smtClean="0"/>
              <a:t>Соціальна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реабілітація</a:t>
            </a:r>
            <a:r>
              <a:rPr lang="ru-RU" sz="3200" b="1" dirty="0" smtClean="0"/>
              <a:t>.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200" b="1" dirty="0" err="1" smtClean="0"/>
              <a:t>Професійна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реабілітація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0" y="3861049"/>
            <a:ext cx="4512501" cy="29969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50" y="214290"/>
            <a:ext cx="3996070" cy="2000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702" y="2500306"/>
            <a:ext cx="3791744" cy="22922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68" y="4327367"/>
            <a:ext cx="4002021" cy="25306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6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23836" y="357166"/>
            <a:ext cx="11501518" cy="65008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80000"/>
              </a:lnSpc>
              <a:spcBef>
                <a:spcPct val="1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Вуглекислі ванни.</a:t>
            </a:r>
            <a:r>
              <a:rPr lang="uk-UA" sz="2400" b="1" dirty="0">
                <a:solidFill>
                  <a:srgbClr val="242A62"/>
                </a:solidFill>
                <a:latin typeface="Tahoma" charset="0"/>
              </a:rPr>
              <a:t>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До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лікувальних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вуглекислих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вод належать води,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що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містять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не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менш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як 0,75 г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вуглекислоти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 1 л води.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</a:p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Вуглекислі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викликають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подовження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діастоли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посилення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систоли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сповільнення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серцевих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скорочень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пульсу.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Знімається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спазм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периферичних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судин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Полегшується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розвантажується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робота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серця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Артеріальний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тиск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після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короткочасного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підвищення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знижується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Поліпшується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нирковий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кровотік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підвищується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діурез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Всі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ці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впливи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серцево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–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судинну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систему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нагадують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дію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серцевих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глікозидів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r>
              <a:rPr lang="uk-UA" sz="2100" b="1" dirty="0">
                <a:solidFill>
                  <a:srgbClr val="540012"/>
                </a:solidFill>
                <a:latin typeface="Tahoma" charset="0"/>
              </a:rPr>
              <a:t>Лікувальні ефекти:</a:t>
            </a:r>
            <a:r>
              <a:rPr lang="uk-UA" sz="21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дигіталісоподібний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метаболічний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100" dirty="0">
              <a:solidFill>
                <a:srgbClr val="005254"/>
              </a:solidFill>
              <a:latin typeface="Tahoma" charset="0"/>
            </a:endParaRPr>
          </a:p>
        </p:txBody>
      </p:sp>
      <p:pic>
        <p:nvPicPr>
          <p:cNvPr id="16387" name="Picture 9" descr="C-BATHES"/>
          <p:cNvPicPr>
            <a:picLocks noChangeAspect="1" noChangeArrowheads="1"/>
          </p:cNvPicPr>
          <p:nvPr/>
        </p:nvPicPr>
        <p:blipFill>
          <a:blip r:embed="rId2">
            <a:lum bright="-18000" contrast="6000"/>
          </a:blip>
          <a:srcRect/>
          <a:stretch>
            <a:fillRect/>
          </a:stretch>
        </p:blipFill>
        <p:spPr bwMode="auto">
          <a:xfrm>
            <a:off x="309522" y="3357562"/>
            <a:ext cx="530811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5881685" y="3251200"/>
            <a:ext cx="592935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85000"/>
              </a:lnSpc>
              <a:spcBef>
                <a:spcPct val="15000"/>
              </a:spcBef>
            </a:pPr>
            <a:r>
              <a:rPr lang="uk-UA" sz="2100" b="1" dirty="0">
                <a:solidFill>
                  <a:srgbClr val="540012"/>
                </a:solidFill>
                <a:latin typeface="Tahoma" charset="0"/>
              </a:rPr>
              <a:t>Показання:</a:t>
            </a:r>
            <a:r>
              <a:rPr lang="uk-UA" sz="2100" b="1" dirty="0">
                <a:latin typeface="Tahoma" charset="0"/>
              </a:rPr>
              <a:t> 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пороки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серця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(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субкомпенсовані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),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міокардіодистрофія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післяінфарктний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кардіосклероз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без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приступів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стенокардії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гіпертонічна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хвороба І-ІІ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стадії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без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кризів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порушення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мозкового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коронарного та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ниркового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кровообігу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діабет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ожиріння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клімакс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гіпотиреоз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легкого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ступеня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неврастенія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(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гіпостенічна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форма), 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астенізація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схильність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до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депресії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перевантаження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розумові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фізичні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емфізема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легень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артрози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І-ІІ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стадії</a:t>
            </a:r>
            <a:r>
              <a:rPr lang="ru-RU" sz="2100" dirty="0" smtClean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100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23836" y="214290"/>
            <a:ext cx="11287204" cy="31432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Азотні ванни.</a:t>
            </a:r>
            <a:r>
              <a:rPr lang="uk-UA" sz="2400" b="1" dirty="0">
                <a:solidFill>
                  <a:srgbClr val="242A62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Готують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ці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окремій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газовій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колонці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насичуючи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воду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з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балона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із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стисненим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 азотом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або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стиснутим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повітрям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при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тиску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2-3 атм.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Азотні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діють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седативно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заспокійливо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центральну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нервову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систему.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Сповільнюється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ритм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збільшується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діастола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серцевої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діяльності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Нормалізується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також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функція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кори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підкірки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Азотні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діють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десенсибілізуюче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знижують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рівень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цукру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крові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спостерігається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болезаспокійлива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дія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uk-UA" sz="2100" b="1" dirty="0">
                <a:solidFill>
                  <a:srgbClr val="540012"/>
                </a:solidFill>
                <a:latin typeface="Tahoma" charset="0"/>
              </a:rPr>
              <a:t>Лікувальні ефекти:</a:t>
            </a:r>
            <a:r>
              <a:rPr lang="uk-UA" sz="21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седативний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гіпотензивний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трофічний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, 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метаболічний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болезаспокійливий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десенсибілізуючий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100" dirty="0">
              <a:solidFill>
                <a:srgbClr val="005254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6881818" y="3500438"/>
            <a:ext cx="494880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spcBef>
                <a:spcPct val="20000"/>
              </a:spcBef>
            </a:pPr>
            <a:r>
              <a:rPr lang="uk-UA" sz="2100" b="1" dirty="0">
                <a:solidFill>
                  <a:srgbClr val="540012"/>
                </a:solidFill>
                <a:latin typeface="Tahoma" charset="0"/>
              </a:rPr>
              <a:t>Показання:</a:t>
            </a:r>
            <a:r>
              <a:rPr lang="uk-UA" sz="2100" b="1" dirty="0">
                <a:solidFill>
                  <a:srgbClr val="4E262A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гіпертонічна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хвороба І-ІІ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стадії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захворювання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суглобів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підгострій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хронічній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стадіях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неврози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захворювання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периферичної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нервової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системи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діабет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облітеруючий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ендатеріїт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хронічні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захворювання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шкіри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безсоння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100" b="1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spcBef>
                <a:spcPct val="20000"/>
              </a:spcBef>
            </a:pPr>
            <a:endParaRPr lang="uk-UA" sz="2100" dirty="0">
              <a:solidFill>
                <a:srgbClr val="214C55"/>
              </a:solidFill>
              <a:latin typeface="Tahoma" charset="0"/>
            </a:endParaRPr>
          </a:p>
        </p:txBody>
      </p:sp>
      <p:pic>
        <p:nvPicPr>
          <p:cNvPr id="17412" name="Picture 5" descr="1200"/>
          <p:cNvPicPr>
            <a:picLocks noChangeAspect="1" noChangeArrowheads="1"/>
          </p:cNvPicPr>
          <p:nvPr/>
        </p:nvPicPr>
        <p:blipFill>
          <a:blip r:embed="rId2">
            <a:lum bright="-6000" contrast="-24000"/>
          </a:blip>
          <a:srcRect/>
          <a:stretch>
            <a:fillRect/>
          </a:stretch>
        </p:blipFill>
        <p:spPr bwMode="auto">
          <a:xfrm>
            <a:off x="166646" y="3429000"/>
            <a:ext cx="662767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09522" y="71438"/>
            <a:ext cx="11644394" cy="15001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Мінеральні ванни</a:t>
            </a:r>
            <a:r>
              <a:rPr lang="ru-RU" sz="20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–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з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вмістом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 1 л води не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менше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як 2 г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розчинених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мінеральних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речовин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. 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Мінеральні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крім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температурного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механічного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подразнення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організм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здійснюють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ще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хімічний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вплив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</a:t>
            </a:r>
            <a:r>
              <a:rPr lang="ru-RU" sz="2400" dirty="0"/>
              <a:t> </a:t>
            </a:r>
            <a:endParaRPr lang="ru-RU" sz="2000" dirty="0">
              <a:solidFill>
                <a:srgbClr val="214C55"/>
              </a:solidFill>
              <a:latin typeface="Tahoma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66712" y="1628774"/>
            <a:ext cx="11001452" cy="43005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spcBef>
                <a:spcPct val="20000"/>
              </a:spcBef>
            </a:pPr>
            <a:r>
              <a:rPr lang="uk-UA" sz="2400" b="1" dirty="0" err="1">
                <a:solidFill>
                  <a:srgbClr val="000074"/>
                </a:solidFill>
                <a:latin typeface="Tahoma" charset="0"/>
              </a:rPr>
              <a:t>Хлоридно-натрієві</a:t>
            </a:r>
            <a:r>
              <a:rPr lang="uk-UA" sz="2400" b="1" dirty="0">
                <a:solidFill>
                  <a:srgbClr val="000074"/>
                </a:solidFill>
                <a:latin typeface="Tahoma" charset="0"/>
              </a:rPr>
              <a:t> (соляні) ванни.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Штучні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соляні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готують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додаванням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у воду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індиферентної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темпе-ратури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2 кг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кухонної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солі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потім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ванну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доливають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гарячою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водою  до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температури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35 … 38</a:t>
            </a:r>
            <a:r>
              <a:rPr lang="ru-RU" sz="22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С,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тривалість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процедури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10-20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хвилин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через день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або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2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підряд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перервою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на 3-ій день. На курс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лікування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12-15 ванн.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Хлоридно-натрієві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підсилюють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кровообіг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у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шкірі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підвищують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інтенсивність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окисно-відновних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процесів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організмі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збільшують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поглинання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кисню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Ці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нормалізують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стан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центральної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нервової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системи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стимулюють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діяльність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симпато-адреналової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системи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кіркової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речовини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наднирників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змінюють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перебіг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процесів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обміну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речовин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викликають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імунологічну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перебудову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організмі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Лікувальні ефекти:</a:t>
            </a: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болезаспокійливий,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протизапальний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десенсибілізуючий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седативний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нервово-рефлекторний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200" dirty="0">
              <a:solidFill>
                <a:srgbClr val="005254"/>
              </a:solidFill>
            </a:endParaRPr>
          </a:p>
          <a:p>
            <a:pPr marL="3175" indent="-3175">
              <a:spcBef>
                <a:spcPct val="20000"/>
              </a:spcBef>
            </a:pPr>
            <a:endParaRPr lang="ru-RU" sz="2200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91582" y="214290"/>
            <a:ext cx="10833706" cy="54292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 err="1">
                <a:solidFill>
                  <a:srgbClr val="000074"/>
                </a:solidFill>
                <a:latin typeface="Tahoma" charset="0"/>
              </a:rPr>
              <a:t>Йодобромні</a:t>
            </a: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 ванни</a:t>
            </a:r>
            <a:r>
              <a:rPr lang="uk-UA" sz="2400" b="1" dirty="0">
                <a:solidFill>
                  <a:srgbClr val="242A62"/>
                </a:solidFill>
                <a:latin typeface="Tahoma" charset="0"/>
              </a:rPr>
              <a:t> </a:t>
            </a:r>
            <a:r>
              <a:rPr lang="ru-RU" sz="2300" dirty="0">
                <a:solidFill>
                  <a:srgbClr val="214C55"/>
                </a:solidFill>
                <a:latin typeface="Tahoma" charset="0"/>
              </a:rPr>
              <a:t>- </a:t>
            </a:r>
            <a:r>
              <a:rPr lang="ru-RU" sz="2300" dirty="0" err="1">
                <a:solidFill>
                  <a:srgbClr val="214C55"/>
                </a:solidFill>
                <a:latin typeface="Tahoma" charset="0"/>
              </a:rPr>
              <a:t>ванни</a:t>
            </a:r>
            <a:r>
              <a:rPr lang="ru-RU" sz="2300" dirty="0">
                <a:solidFill>
                  <a:srgbClr val="214C55"/>
                </a:solidFill>
                <a:latin typeface="Tahoma" charset="0"/>
              </a:rPr>
              <a:t>, вода </a:t>
            </a:r>
            <a:r>
              <a:rPr lang="ru-RU" sz="2300" dirty="0" err="1">
                <a:solidFill>
                  <a:srgbClr val="214C55"/>
                </a:solidFill>
                <a:latin typeface="Tahoma" charset="0"/>
              </a:rPr>
              <a:t>яких</a:t>
            </a:r>
            <a:r>
              <a:rPr lang="ru-RU" sz="23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214C55"/>
                </a:solidFill>
                <a:latin typeface="Tahoma" charset="0"/>
              </a:rPr>
              <a:t>містить</a:t>
            </a:r>
            <a:r>
              <a:rPr lang="ru-RU" sz="2300" dirty="0">
                <a:solidFill>
                  <a:srgbClr val="214C55"/>
                </a:solidFill>
                <a:latin typeface="Tahoma" charset="0"/>
              </a:rPr>
              <a:t> йод </a:t>
            </a:r>
            <a:r>
              <a:rPr lang="ru-RU" sz="23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214C55"/>
                </a:solidFill>
                <a:latin typeface="Tahoma" charset="0"/>
              </a:rPr>
              <a:t> бром.</a:t>
            </a:r>
          </a:p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Лікувальними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йодобромними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водами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вважають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води,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які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містять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не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менше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5 мг йода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не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менше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25 мг брома на 1 л води.</a:t>
            </a:r>
          </a:p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Йодобромні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ванни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впливають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на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нервову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систему –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здійснюють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болезаспокійливу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дію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підвищують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поріг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больової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тактильної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чутливості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сприяють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перебудові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процесів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збудження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гальмування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корі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великого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мозку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мають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седативну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дію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.</a:t>
            </a:r>
          </a:p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Йодобромні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ванни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викликають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нерізко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виражені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гемодинамічні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зсуви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поліпшують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капілярний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кровообіг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нормалізують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швидкість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кровотоку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судинний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тонус,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декілька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знижують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артеріальний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тиск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. </a:t>
            </a:r>
          </a:p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Йодобромні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ванни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нормалізують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діяльність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ендокринних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органів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(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щитовидної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статевих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залоз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),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активують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різні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процеси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обміну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 особливо основного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ліпідного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.</a:t>
            </a:r>
          </a:p>
        </p:txBody>
      </p:sp>
      <p:pic>
        <p:nvPicPr>
          <p:cNvPr id="19459" name="Picture 7" descr="P7060020op"/>
          <p:cNvPicPr>
            <a:picLocks noChangeAspect="1" noChangeArrowheads="1"/>
          </p:cNvPicPr>
          <p:nvPr/>
        </p:nvPicPr>
        <p:blipFill>
          <a:blip r:embed="rId2">
            <a:lum bright="6000" contrast="18000"/>
          </a:blip>
          <a:srcRect/>
          <a:stretch>
            <a:fillRect/>
          </a:stretch>
        </p:blipFill>
        <p:spPr bwMode="auto">
          <a:xfrm>
            <a:off x="3407834" y="4071942"/>
            <a:ext cx="554674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38150" y="71438"/>
            <a:ext cx="11001452" cy="48577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10000"/>
              </a:spcBef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Лікувальні ефекти:</a:t>
            </a:r>
            <a:r>
              <a:rPr lang="uk-UA" sz="2200" b="1" dirty="0">
                <a:solidFill>
                  <a:srgbClr val="4E262A"/>
                </a:solidFill>
                <a:latin typeface="Tahoma" charset="0"/>
              </a:rPr>
              <a:t> 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</a:pPr>
            <a:endParaRPr lang="uk-UA" sz="300" b="1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нервово-рефлекторний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; 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седативний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болезаспокійливий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протизапальний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трофічний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endParaRPr lang="ru-RU" sz="400" b="1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10000"/>
              </a:spcBef>
            </a:pPr>
            <a:r>
              <a:rPr lang="uk-UA" sz="2100" b="1" dirty="0">
                <a:solidFill>
                  <a:srgbClr val="540012"/>
                </a:solidFill>
                <a:latin typeface="Tahoma" charset="0"/>
              </a:rPr>
              <a:t>Показання:</a:t>
            </a:r>
            <a:r>
              <a:rPr lang="uk-UA" sz="21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церебральний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атеросклероз,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гіпертонічна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хвороба,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гіпотонічна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хвороба,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клапанні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пороки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серця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облітеріруючий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ендатеріїт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хронічний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тромбофлебіт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неврози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неврозоподібні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стани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неврит,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невралгія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радикуліт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розлади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вегетативної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нервової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системи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ревматоїдний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артрит,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дегенеративні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процеси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суглобах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хребті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хронічний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гастрит,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некалькульозний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холецистит,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запальні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захворювання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жіночих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статевих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органів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дисфункція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яєчників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клімакс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ожиріння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тиреотоксикоз І-ІІ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ступеня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екзема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нейродерміт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лускатий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лишай.</a:t>
            </a:r>
            <a:endParaRPr lang="uk-UA" sz="2100" dirty="0">
              <a:solidFill>
                <a:srgbClr val="005254"/>
              </a:solidFill>
              <a:latin typeface="Tahoma" charset="0"/>
            </a:endParaRPr>
          </a:p>
        </p:txBody>
      </p:sp>
      <p:pic>
        <p:nvPicPr>
          <p:cNvPr id="20483" name="Picture 4" descr="IODIUM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2490257" y="4357694"/>
            <a:ext cx="600604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52398" y="71438"/>
            <a:ext cx="11287204" cy="62865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Сірководневі (сульфідні) ванни</a:t>
            </a:r>
            <a:r>
              <a:rPr lang="ru-RU" sz="20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–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це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які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містять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більше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ніж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10 мг/л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сірководню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Під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впливом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сірководневих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ванн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значно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розширюються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судини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шкіри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відкриваються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нові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капіляри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Прискорений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пульс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ритм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серця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сповільнюється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Знижується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артеріальний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тиск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Підвищуються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імунобіологічні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процеси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захисні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механізми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активізується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функція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ретикуло-ендотеліальної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системи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посилюється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розсмоктування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інфільтратів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Рівень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цукру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крові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знижується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Поліпшується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обмін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речовин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шкірі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її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трофіка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прискорюється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ріст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волосся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підсилюється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секреція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сальних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потових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залоз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стимулюються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окисно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–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відновні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процеси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активуються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прискорюються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процеси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регенерації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endParaRPr lang="uk-UA" sz="400" b="1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100" b="1" dirty="0">
                <a:solidFill>
                  <a:srgbClr val="540012"/>
                </a:solidFill>
                <a:latin typeface="Tahoma" charset="0"/>
              </a:rPr>
              <a:t>Лікувальні ефекти:</a:t>
            </a:r>
            <a:r>
              <a:rPr lang="uk-UA" sz="21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протизапальний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трофічний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дигіталісоподібний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005254"/>
                </a:solidFill>
                <a:latin typeface="Tahoma" charset="0"/>
              </a:rPr>
              <a:t>метаболічний</a:t>
            </a:r>
            <a:r>
              <a:rPr lang="ru-RU" sz="2100" b="1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endParaRPr lang="uk-UA" sz="400" b="1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100" b="1" dirty="0">
                <a:solidFill>
                  <a:srgbClr val="540012"/>
                </a:solidFill>
                <a:latin typeface="Tahoma" charset="0"/>
              </a:rPr>
              <a:t>Показання: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100" dirty="0">
                <a:solidFill>
                  <a:srgbClr val="005254"/>
                </a:solidFill>
                <a:latin typeface="Tahoma" charset="0"/>
              </a:rPr>
              <a:t>захворювання органів руху;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100" dirty="0">
                <a:solidFill>
                  <a:srgbClr val="005254"/>
                </a:solidFill>
                <a:latin typeface="Tahoma" charset="0"/>
              </a:rPr>
              <a:t>захворювання нервової системи; 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100" dirty="0">
                <a:solidFill>
                  <a:srgbClr val="005254"/>
                </a:solidFill>
                <a:latin typeface="Tahoma" charset="0"/>
              </a:rPr>
              <a:t>захворювання серцево-судинної системи; 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100" dirty="0">
                <a:solidFill>
                  <a:srgbClr val="005254"/>
                </a:solidFill>
                <a:latin typeface="Tahoma" charset="0"/>
              </a:rPr>
              <a:t>гінекологічні захворювання: </a:t>
            </a:r>
            <a:r>
              <a:rPr lang="uk-UA" sz="2100" dirty="0" err="1">
                <a:solidFill>
                  <a:srgbClr val="005254"/>
                </a:solidFill>
                <a:latin typeface="Tahoma" charset="0"/>
              </a:rPr>
              <a:t>сальпінгоофорит</a:t>
            </a:r>
            <a:r>
              <a:rPr lang="uk-UA" sz="2100" dirty="0">
                <a:solidFill>
                  <a:srgbClr val="005254"/>
                </a:solidFill>
                <a:latin typeface="Tahoma" charset="0"/>
              </a:rPr>
              <a:t>, трубне </a:t>
            </a:r>
            <a:r>
              <a:rPr lang="uk-UA" sz="2100" dirty="0" err="1">
                <a:solidFill>
                  <a:srgbClr val="005254"/>
                </a:solidFill>
                <a:latin typeface="Tahoma" charset="0"/>
              </a:rPr>
              <a:t>безплідя</a:t>
            </a:r>
            <a:r>
              <a:rPr lang="uk-UA" sz="2100" dirty="0">
                <a:solidFill>
                  <a:srgbClr val="005254"/>
                </a:solidFill>
                <a:latin typeface="Tahoma" charset="0"/>
              </a:rPr>
              <a:t>;</a:t>
            </a:r>
            <a:endParaRPr lang="ru-RU" sz="2100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захворювання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шкіри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: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екзема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псоріаз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005254"/>
                </a:solidFill>
                <a:latin typeface="Tahoma" charset="0"/>
              </a:rPr>
              <a:t>нейродерміт</a:t>
            </a:r>
            <a:r>
              <a:rPr lang="ru-RU" sz="2100" dirty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100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23836" y="214290"/>
            <a:ext cx="11144328" cy="60722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r>
              <a:rPr lang="uk-UA" sz="2800" b="1" dirty="0">
                <a:solidFill>
                  <a:srgbClr val="242A62"/>
                </a:solidFill>
                <a:latin typeface="Tahoma" charset="0"/>
              </a:rPr>
              <a:t>Радонові ванни</a:t>
            </a:r>
            <a:r>
              <a:rPr lang="ru-RU" sz="20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–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це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ванни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які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містять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радон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продукти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його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розпаду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.</a:t>
            </a:r>
          </a:p>
          <a:p>
            <a:pPr marL="3175" indent="-3175" algn="just">
              <a:lnSpc>
                <a:spcPct val="85000"/>
              </a:lnSpc>
              <a:spcBef>
                <a:spcPct val="15000"/>
              </a:spcBef>
            </a:pP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Радонові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ванни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впливають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на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процеси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обміну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речовин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в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організмі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. Перш за все, на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мінеральний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обмін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: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під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впливом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радонових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ванн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прискорюється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виведення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із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організму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пуринових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продуктів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(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сечовини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сечової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кислоти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); на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вуглеводневий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обмін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: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зменшується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вміст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цукру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в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крові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за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рахунок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відкладення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глікогену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в м</a:t>
            </a:r>
            <a:r>
              <a:rPr lang="uk-UA" sz="2100" dirty="0">
                <a:solidFill>
                  <a:srgbClr val="214C55"/>
                </a:solidFill>
                <a:latin typeface="Tahoma" charset="0"/>
              </a:rPr>
              <a:t>’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язах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печінці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; на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ліпідний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обмін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: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активізується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ліпаза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внаслідок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чого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зростає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розщеплення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атерогенних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ліпопротеїдів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виведення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їх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з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організму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.</a:t>
            </a:r>
          </a:p>
          <a:p>
            <a:pPr marL="3175" indent="-3175" algn="just">
              <a:lnSpc>
                <a:spcPct val="85000"/>
              </a:lnSpc>
              <a:spcBef>
                <a:spcPct val="15000"/>
              </a:spcBef>
            </a:pP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Під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впливом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радонових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ванн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нормалізується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серцева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діяльність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знижується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артеріальний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тиск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стимулюється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моторна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секреторна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функція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шлунка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печінки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підшлункової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залози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покращується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кровообіг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в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печінці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Радонові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ванни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знижують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підвищену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функцію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щитовидної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залози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нормалізують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оворіальний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цикл при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його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гіпо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-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дисфункції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нормалізують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роботу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гіпофізу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мозкового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кіркового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шару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наднирників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.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Радонові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процедури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стимулюють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імунологічні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реакції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214C55"/>
                </a:solidFill>
                <a:latin typeface="Tahoma" charset="0"/>
              </a:rPr>
              <a:t>організму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.  </a:t>
            </a:r>
            <a:endParaRPr lang="uk-UA" sz="2100" dirty="0">
              <a:solidFill>
                <a:srgbClr val="214C55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endParaRPr lang="uk-UA" sz="400" b="1" dirty="0">
              <a:solidFill>
                <a:srgbClr val="4E262A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r>
              <a:rPr lang="uk-UA" sz="2100" b="1" dirty="0">
                <a:solidFill>
                  <a:srgbClr val="4E262A"/>
                </a:solidFill>
                <a:latin typeface="Tahoma" charset="0"/>
              </a:rPr>
              <a:t>Лікувальні ефекти: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метаболічний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трофічний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протизапальний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десенсибілізуючий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болезаспокійливий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100" b="1" dirty="0" err="1">
                <a:solidFill>
                  <a:srgbClr val="214C55"/>
                </a:solidFill>
                <a:latin typeface="Tahoma" charset="0"/>
              </a:rPr>
              <a:t>дигіталісоподібний</a:t>
            </a:r>
            <a:r>
              <a:rPr lang="ru-RU" sz="2100" b="1" dirty="0">
                <a:solidFill>
                  <a:srgbClr val="214C55"/>
                </a:solidFill>
                <a:latin typeface="Tahoma" charset="0"/>
              </a:rPr>
              <a:t>.</a:t>
            </a:r>
          </a:p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endParaRPr lang="uk-UA" sz="400" b="1" dirty="0">
              <a:solidFill>
                <a:srgbClr val="4E262A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15000"/>
              </a:spcBef>
            </a:pPr>
            <a:r>
              <a:rPr lang="uk-UA" sz="2100" b="1" dirty="0">
                <a:solidFill>
                  <a:srgbClr val="4E262A"/>
                </a:solidFill>
                <a:latin typeface="Tahoma" charset="0"/>
              </a:rPr>
              <a:t>Показання: </a:t>
            </a:r>
            <a:r>
              <a:rPr lang="uk-UA" sz="2100" dirty="0">
                <a:solidFill>
                  <a:srgbClr val="214C55"/>
                </a:solidFill>
                <a:latin typeface="Tahoma" charset="0"/>
              </a:rPr>
              <a:t>широко представлені</a:t>
            </a:r>
            <a:r>
              <a:rPr lang="ru-RU" sz="2100" dirty="0">
                <a:solidFill>
                  <a:srgbClr val="214C55"/>
                </a:solidFill>
                <a:latin typeface="Tahoma" charset="0"/>
              </a:rPr>
              <a:t>.</a:t>
            </a:r>
            <a:endParaRPr lang="uk-UA" sz="2100" dirty="0">
              <a:solidFill>
                <a:srgbClr val="214C55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738150" y="428604"/>
            <a:ext cx="10858576" cy="31432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Ароматичні (лікарські) ванни</a:t>
            </a:r>
            <a:r>
              <a:rPr lang="uk-UA" sz="2400" b="1" dirty="0">
                <a:latin typeface="Tahoma" charset="0"/>
              </a:rPr>
              <a:t>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–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складаються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із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прісної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води та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розчинених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ній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хімічних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речовин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–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лікарських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речовин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трав та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інших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речовин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рослинного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походження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з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приємним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ароматом,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які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додаються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для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підсилення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хімічної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дії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цих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ванн</a:t>
            </a:r>
            <a:r>
              <a:rPr lang="ru-RU" sz="2000" dirty="0">
                <a:solidFill>
                  <a:srgbClr val="214C55"/>
                </a:solidFill>
                <a:latin typeface="Tahoma" charset="0"/>
              </a:rPr>
              <a:t>.</a:t>
            </a:r>
          </a:p>
          <a:p>
            <a:pPr marL="3175" indent="-3175">
              <a:spcBef>
                <a:spcPct val="20000"/>
              </a:spcBef>
            </a:pPr>
            <a:endParaRPr lang="uk-UA" sz="2000" dirty="0">
              <a:solidFill>
                <a:srgbClr val="214C55"/>
              </a:solidFill>
              <a:latin typeface="Tahoma" charset="0"/>
            </a:endParaRPr>
          </a:p>
        </p:txBody>
      </p:sp>
      <p:pic>
        <p:nvPicPr>
          <p:cNvPr id="15362" name="Picture 2" descr="ÐÐ°ÑÑÐ¸Ð½ÐºÐ¸ Ð¿Ð¾ Ð·Ð°Ð¿ÑÐ¾ÑÑ Ð°ÑÐ¾Ð¼Ð°ÑÐ¸ÑÐ½Ñ Ð²Ð°Ð½Ð½Ð¸ Ð»ÑÐºÐ°ÑÑÑÐºÑ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48" y="2049936"/>
            <a:ext cx="7215238" cy="48080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39184" y="71438"/>
            <a:ext cx="11952816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Хвойні ванни.</a:t>
            </a:r>
            <a:r>
              <a:rPr lang="uk-UA" sz="2400" b="1" dirty="0">
                <a:solidFill>
                  <a:srgbClr val="242A62"/>
                </a:solidFill>
                <a:latin typeface="Tahoma" charset="0"/>
              </a:rPr>
              <a:t> 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Для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приготування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хвойної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у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звичайну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ванну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додають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2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столові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ложки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рідкого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або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50-70г сухого хвойного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екстракту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000" dirty="0" err="1">
                <a:solidFill>
                  <a:srgbClr val="005254"/>
                </a:solidFill>
              </a:rPr>
              <a:t>Ці</a:t>
            </a:r>
            <a:r>
              <a:rPr lang="ru-RU" sz="2000" dirty="0">
                <a:solidFill>
                  <a:srgbClr val="005254"/>
                </a:solidFill>
              </a:rPr>
              <a:t> </a:t>
            </a:r>
            <a:r>
              <a:rPr lang="ru-RU" sz="2000" dirty="0" err="1">
                <a:solidFill>
                  <a:srgbClr val="005254"/>
                </a:solidFill>
              </a:rPr>
              <a:t>ванни</a:t>
            </a:r>
            <a:r>
              <a:rPr lang="ru-RU" sz="2000" dirty="0">
                <a:solidFill>
                  <a:srgbClr val="005254"/>
                </a:solidFill>
              </a:rPr>
              <a:t> </a:t>
            </a:r>
            <a:r>
              <a:rPr lang="ru-RU" sz="2000" b="1" dirty="0" err="1">
                <a:solidFill>
                  <a:srgbClr val="540012"/>
                </a:solidFill>
              </a:rPr>
              <a:t>діють</a:t>
            </a:r>
            <a:r>
              <a:rPr lang="ru-RU" sz="2000" b="1" dirty="0">
                <a:solidFill>
                  <a:srgbClr val="005254"/>
                </a:solidFill>
              </a:rPr>
              <a:t> </a:t>
            </a:r>
            <a:r>
              <a:rPr lang="ru-RU" sz="2000" b="1" dirty="0" err="1">
                <a:solidFill>
                  <a:srgbClr val="005254"/>
                </a:solidFill>
              </a:rPr>
              <a:t>заспокійливо</a:t>
            </a:r>
            <a:r>
              <a:rPr lang="ru-RU" sz="2000" b="1" dirty="0">
                <a:solidFill>
                  <a:srgbClr val="005254"/>
                </a:solidFill>
              </a:rPr>
              <a:t>, </a:t>
            </a:r>
            <a:r>
              <a:rPr lang="ru-RU" sz="2000" b="1" dirty="0" err="1">
                <a:solidFill>
                  <a:srgbClr val="005254"/>
                </a:solidFill>
              </a:rPr>
              <a:t>знижують</a:t>
            </a:r>
            <a:r>
              <a:rPr lang="ru-RU" sz="2000" b="1" dirty="0">
                <a:solidFill>
                  <a:srgbClr val="005254"/>
                </a:solidFill>
              </a:rPr>
              <a:t> </a:t>
            </a:r>
            <a:r>
              <a:rPr lang="ru-RU" sz="2000" b="1" dirty="0" err="1">
                <a:solidFill>
                  <a:srgbClr val="005254"/>
                </a:solidFill>
              </a:rPr>
              <a:t>артеріальний</a:t>
            </a:r>
            <a:r>
              <a:rPr lang="ru-RU" sz="2000" b="1" dirty="0">
                <a:solidFill>
                  <a:srgbClr val="005254"/>
                </a:solidFill>
              </a:rPr>
              <a:t> </a:t>
            </a:r>
            <a:r>
              <a:rPr lang="ru-RU" sz="2000" b="1" dirty="0" err="1">
                <a:solidFill>
                  <a:srgbClr val="005254"/>
                </a:solidFill>
              </a:rPr>
              <a:t>тиск</a:t>
            </a:r>
            <a:r>
              <a:rPr lang="ru-RU" sz="2000" dirty="0">
                <a:solidFill>
                  <a:srgbClr val="005254"/>
                </a:solidFill>
              </a:rPr>
              <a:t> при </a:t>
            </a:r>
            <a:r>
              <a:rPr lang="ru-RU" sz="2000" dirty="0" err="1">
                <a:solidFill>
                  <a:srgbClr val="005254"/>
                </a:solidFill>
              </a:rPr>
              <a:t>гіпертонії</a:t>
            </a:r>
            <a:r>
              <a:rPr lang="ru-RU" sz="2000" dirty="0">
                <a:solidFill>
                  <a:srgbClr val="005254"/>
                </a:solidFill>
              </a:rPr>
              <a:t>, </a:t>
            </a:r>
            <a:r>
              <a:rPr lang="ru-RU" sz="2000" b="1" dirty="0" err="1">
                <a:solidFill>
                  <a:srgbClr val="005254"/>
                </a:solidFill>
              </a:rPr>
              <a:t>нормалізують</a:t>
            </a:r>
            <a:r>
              <a:rPr lang="ru-RU" sz="2000" b="1" dirty="0">
                <a:solidFill>
                  <a:srgbClr val="005254"/>
                </a:solidFill>
              </a:rPr>
              <a:t> </a:t>
            </a:r>
            <a:r>
              <a:rPr lang="ru-RU" sz="2000" b="1" dirty="0" err="1">
                <a:solidFill>
                  <a:srgbClr val="005254"/>
                </a:solidFill>
              </a:rPr>
              <a:t>судинні</a:t>
            </a:r>
            <a:r>
              <a:rPr lang="ru-RU" sz="2000" b="1" dirty="0">
                <a:solidFill>
                  <a:srgbClr val="005254"/>
                </a:solidFill>
              </a:rPr>
              <a:t> </a:t>
            </a:r>
            <a:r>
              <a:rPr lang="ru-RU" sz="2000" b="1" dirty="0" err="1">
                <a:solidFill>
                  <a:srgbClr val="005254"/>
                </a:solidFill>
              </a:rPr>
              <a:t>реакції</a:t>
            </a:r>
            <a:r>
              <a:rPr lang="ru-RU" sz="2000" dirty="0">
                <a:solidFill>
                  <a:srgbClr val="005254"/>
                </a:solidFill>
              </a:rPr>
              <a:t>.</a:t>
            </a:r>
            <a:endParaRPr lang="ru-RU" sz="400" dirty="0">
              <a:solidFill>
                <a:srgbClr val="005254"/>
              </a:solidFill>
              <a:latin typeface="Tahoma" charset="0"/>
            </a:endParaRPr>
          </a:p>
        </p:txBody>
      </p:sp>
      <p:pic>
        <p:nvPicPr>
          <p:cNvPr id="24579" name="Picture 6" descr="xvoja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359832" y="1771650"/>
            <a:ext cx="6450547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7056967" y="2073275"/>
            <a:ext cx="484293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ru-RU" sz="400" dirty="0">
              <a:solidFill>
                <a:srgbClr val="214C5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2000" dirty="0" err="1">
                <a:solidFill>
                  <a:srgbClr val="005254"/>
                </a:solidFill>
              </a:rPr>
              <a:t>Хвойні</a:t>
            </a:r>
            <a:r>
              <a:rPr lang="ru-RU" sz="2000" dirty="0">
                <a:solidFill>
                  <a:srgbClr val="005254"/>
                </a:solidFill>
              </a:rPr>
              <a:t> </a:t>
            </a:r>
            <a:r>
              <a:rPr lang="ru-RU" sz="2000" dirty="0" err="1">
                <a:solidFill>
                  <a:srgbClr val="005254"/>
                </a:solidFill>
              </a:rPr>
              <a:t>ванни</a:t>
            </a:r>
            <a:r>
              <a:rPr lang="ru-RU" sz="2000" dirty="0">
                <a:solidFill>
                  <a:srgbClr val="005254"/>
                </a:solidFill>
              </a:rPr>
              <a:t> не </a:t>
            </a:r>
            <a:r>
              <a:rPr lang="ru-RU" sz="2000" dirty="0" err="1">
                <a:solidFill>
                  <a:srgbClr val="005254"/>
                </a:solidFill>
              </a:rPr>
              <a:t>слід</a:t>
            </a:r>
            <a:r>
              <a:rPr lang="ru-RU" sz="2000" dirty="0">
                <a:solidFill>
                  <a:srgbClr val="005254"/>
                </a:solidFill>
              </a:rPr>
              <a:t> </a:t>
            </a:r>
            <a:r>
              <a:rPr lang="ru-RU" sz="2000" dirty="0" err="1">
                <a:solidFill>
                  <a:srgbClr val="005254"/>
                </a:solidFill>
              </a:rPr>
              <a:t>призначати</a:t>
            </a:r>
            <a:r>
              <a:rPr lang="ru-RU" sz="2000" dirty="0">
                <a:solidFill>
                  <a:srgbClr val="005254"/>
                </a:solidFill>
              </a:rPr>
              <a:t> при </a:t>
            </a:r>
            <a:r>
              <a:rPr lang="ru-RU" sz="2000" dirty="0" err="1">
                <a:solidFill>
                  <a:srgbClr val="005254"/>
                </a:solidFill>
              </a:rPr>
              <a:t>бронхіальній</a:t>
            </a:r>
            <a:r>
              <a:rPr lang="ru-RU" sz="2000" dirty="0">
                <a:solidFill>
                  <a:srgbClr val="005254"/>
                </a:solidFill>
              </a:rPr>
              <a:t> </a:t>
            </a:r>
            <a:r>
              <a:rPr lang="ru-RU" sz="2000" dirty="0" err="1">
                <a:solidFill>
                  <a:srgbClr val="005254"/>
                </a:solidFill>
              </a:rPr>
              <a:t>астмі</a:t>
            </a:r>
            <a:r>
              <a:rPr lang="ru-RU" sz="2000" dirty="0">
                <a:solidFill>
                  <a:srgbClr val="005254"/>
                </a:solidFill>
              </a:rPr>
              <a:t>, </a:t>
            </a:r>
            <a:r>
              <a:rPr lang="ru-RU" sz="2000" dirty="0" err="1">
                <a:solidFill>
                  <a:srgbClr val="005254"/>
                </a:solidFill>
              </a:rPr>
              <a:t>астматичному</a:t>
            </a:r>
            <a:r>
              <a:rPr lang="ru-RU" sz="2000" dirty="0">
                <a:solidFill>
                  <a:srgbClr val="005254"/>
                </a:solidFill>
              </a:rPr>
              <a:t> </a:t>
            </a:r>
            <a:r>
              <a:rPr lang="ru-RU" sz="2000" dirty="0" err="1">
                <a:solidFill>
                  <a:srgbClr val="005254"/>
                </a:solidFill>
              </a:rPr>
              <a:t>бронхіті</a:t>
            </a:r>
            <a:r>
              <a:rPr lang="ru-RU" sz="2000" dirty="0">
                <a:solidFill>
                  <a:srgbClr val="005254"/>
                </a:solidFill>
              </a:rPr>
              <a:t>, </a:t>
            </a:r>
            <a:r>
              <a:rPr lang="ru-RU" sz="2000" dirty="0" err="1">
                <a:solidFill>
                  <a:srgbClr val="005254"/>
                </a:solidFill>
              </a:rPr>
              <a:t>мігрені</a:t>
            </a:r>
            <a:r>
              <a:rPr lang="ru-RU" sz="2000" dirty="0">
                <a:solidFill>
                  <a:srgbClr val="005254"/>
                </a:solidFill>
              </a:rPr>
              <a:t>, </a:t>
            </a:r>
            <a:r>
              <a:rPr lang="ru-RU" sz="2000" dirty="0" err="1">
                <a:solidFill>
                  <a:srgbClr val="005254"/>
                </a:solidFill>
              </a:rPr>
              <a:t>невротичних</a:t>
            </a:r>
            <a:r>
              <a:rPr lang="ru-RU" sz="2000" dirty="0">
                <a:solidFill>
                  <a:srgbClr val="005254"/>
                </a:solidFill>
              </a:rPr>
              <a:t> станах </a:t>
            </a:r>
            <a:r>
              <a:rPr lang="ru-RU" sz="2000" dirty="0" err="1">
                <a:solidFill>
                  <a:srgbClr val="005254"/>
                </a:solidFill>
              </a:rPr>
              <a:t>з</a:t>
            </a:r>
            <a:r>
              <a:rPr lang="ru-RU" sz="2000" dirty="0">
                <a:solidFill>
                  <a:srgbClr val="005254"/>
                </a:solidFill>
              </a:rPr>
              <a:t> </a:t>
            </a:r>
            <a:r>
              <a:rPr lang="ru-RU" sz="2000" dirty="0" err="1">
                <a:solidFill>
                  <a:srgbClr val="005254"/>
                </a:solidFill>
              </a:rPr>
              <a:t>підвищеною</a:t>
            </a:r>
            <a:r>
              <a:rPr lang="ru-RU" sz="2000" dirty="0">
                <a:solidFill>
                  <a:srgbClr val="005254"/>
                </a:solidFill>
              </a:rPr>
              <a:t> </a:t>
            </a:r>
            <a:r>
              <a:rPr lang="ru-RU" sz="2000" dirty="0" err="1">
                <a:solidFill>
                  <a:srgbClr val="005254"/>
                </a:solidFill>
              </a:rPr>
              <a:t>дратівливістю</a:t>
            </a:r>
            <a:r>
              <a:rPr lang="ru-RU" sz="2000" dirty="0">
                <a:solidFill>
                  <a:srgbClr val="005254"/>
                </a:solidFill>
              </a:rPr>
              <a:t>.</a:t>
            </a:r>
            <a:endParaRPr lang="uk-UA" sz="2000" dirty="0">
              <a:solidFill>
                <a:srgbClr val="00525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38150" y="71438"/>
            <a:ext cx="11377650" cy="42148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spcBef>
                <a:spcPct val="2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Гірчичні ванни.</a:t>
            </a:r>
          </a:p>
          <a:p>
            <a:pPr marL="3175" indent="-3175">
              <a:spcBef>
                <a:spcPct val="20000"/>
              </a:spcBef>
            </a:pP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Для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приготування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гірчичної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беруть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суху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гірчицю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із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розрахунку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від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100 до 200г на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загальну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 ванну (200 л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прісної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води)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або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10 –15г на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місцеву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(10-15л)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прісної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води.</a:t>
            </a:r>
          </a:p>
          <a:p>
            <a:pPr marL="3175" indent="-3175">
              <a:spcBef>
                <a:spcPct val="20000"/>
              </a:spcBef>
            </a:pP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Гірчичні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викликають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виражене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розширення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периферичних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судин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що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проявляється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гіперемією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шкіри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 При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цьому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хворий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відчуває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приємне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тепло. Пульс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стає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повільним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дихання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рідким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глибоким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Відмічається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пониження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артеріального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тиску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знижується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збудження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нервової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системи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 Пари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гірчиці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діють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фітонцидно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200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084" y="214290"/>
            <a:ext cx="556633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</a:rPr>
              <a:t>Завдання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медичної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реабілітації</a:t>
            </a:r>
            <a:r>
              <a:rPr lang="ru-RU" sz="32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0961" y="1500174"/>
            <a:ext cx="5143535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b="1" dirty="0" err="1" smtClean="0"/>
              <a:t>відновлення</a:t>
            </a:r>
            <a:r>
              <a:rPr lang="ru-RU" sz="2400" b="1" dirty="0" smtClean="0"/>
              <a:t> здоров</a:t>
            </a:r>
            <a:r>
              <a:rPr lang="en-US" sz="2400" b="1" dirty="0" smtClean="0"/>
              <a:t>’</a:t>
            </a:r>
            <a:r>
              <a:rPr lang="ru-RU" sz="2400" b="1" dirty="0" smtClean="0"/>
              <a:t>я</a:t>
            </a:r>
            <a:r>
              <a:rPr lang="uk-UA" sz="2400" b="1" dirty="0" smtClean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400" b="1" dirty="0"/>
              <a:t>у</a:t>
            </a:r>
            <a:r>
              <a:rPr lang="uk-UA" sz="2400" b="1" dirty="0" smtClean="0"/>
              <a:t>сунення патологічного процесу;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400" b="1" dirty="0"/>
              <a:t>з</a:t>
            </a:r>
            <a:r>
              <a:rPr lang="uk-UA" sz="2400" b="1" dirty="0" smtClean="0"/>
              <a:t>апобігання ускладненням і рецидивам;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400" b="1" dirty="0"/>
              <a:t>в</a:t>
            </a:r>
            <a:r>
              <a:rPr lang="uk-UA" sz="2400" b="1" dirty="0" smtClean="0"/>
              <a:t>ідновлення або часткова чи повна компенсація втрачених функцій;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400" b="1" dirty="0"/>
              <a:t>п</a:t>
            </a:r>
            <a:r>
              <a:rPr lang="uk-UA" sz="2400" b="1" dirty="0" smtClean="0"/>
              <a:t>ідготовка до побутових та виробничих навантажень;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400" b="1" dirty="0"/>
              <a:t>з</a:t>
            </a:r>
            <a:r>
              <a:rPr lang="uk-UA" sz="2400" b="1" dirty="0" smtClean="0"/>
              <a:t>апобігання стійкій втраті працездатності (інвалідності).</a:t>
            </a:r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247" y="0"/>
            <a:ext cx="4074753" cy="25202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96" y="2071678"/>
            <a:ext cx="4421774" cy="22145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4005064"/>
            <a:ext cx="5080000" cy="28529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52464" y="71438"/>
            <a:ext cx="10765924" cy="6786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 err="1">
                <a:solidFill>
                  <a:srgbClr val="000074"/>
                </a:solidFill>
                <a:latin typeface="Tahoma" charset="0"/>
              </a:rPr>
              <a:t>Скипідарні</a:t>
            </a: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 ванни</a:t>
            </a:r>
            <a:r>
              <a:rPr lang="ru-RU" sz="20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готують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шляхом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додавання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до води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білої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скипідарної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емульсії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або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жовтого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скипідарного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розчину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Скипідарні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ванни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діють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збуджуючи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рецепторний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аппарат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шкіри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вони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впливають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судинний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тонус (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білі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–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підвищують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жовті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–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знижують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),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покращують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периферичний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кровообіг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здійснюють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знеболюючу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протизапальну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трофічну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розсмоктуючу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дії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Показання:</a:t>
            </a: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захворювання: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опорно-рухового апарату:</a:t>
            </a:r>
            <a:r>
              <a:rPr lang="uk-UA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uk-UA" sz="2200" dirty="0" err="1">
                <a:solidFill>
                  <a:srgbClr val="005254"/>
                </a:solidFill>
                <a:latin typeface="Tahoma" charset="0"/>
              </a:rPr>
              <a:t>ревматоїдний</a:t>
            </a:r>
            <a:r>
              <a:rPr lang="uk-UA" sz="2200" dirty="0">
                <a:solidFill>
                  <a:srgbClr val="005254"/>
                </a:solidFill>
                <a:latin typeface="Tahoma" charset="0"/>
              </a:rPr>
              <a:t> артрит, хвороба </a:t>
            </a:r>
            <a:r>
              <a:rPr lang="uk-UA" sz="2200" dirty="0" err="1">
                <a:solidFill>
                  <a:srgbClr val="005254"/>
                </a:solidFill>
                <a:latin typeface="Tahoma" charset="0"/>
              </a:rPr>
              <a:t>Бехтерєва</a:t>
            </a:r>
            <a:r>
              <a:rPr lang="uk-UA" sz="2200" dirty="0">
                <a:solidFill>
                  <a:srgbClr val="005254"/>
                </a:solidFill>
                <a:latin typeface="Tahoma" charset="0"/>
              </a:rPr>
              <a:t>, гонорейний, бруцельозний, </a:t>
            </a:r>
            <a:r>
              <a:rPr lang="uk-UA" sz="2200" dirty="0" err="1">
                <a:solidFill>
                  <a:srgbClr val="005254"/>
                </a:solidFill>
                <a:latin typeface="Tahoma" charset="0"/>
              </a:rPr>
              <a:t>дезентерійний</a:t>
            </a:r>
            <a:r>
              <a:rPr lang="uk-UA" sz="2200" dirty="0">
                <a:solidFill>
                  <a:srgbClr val="005254"/>
                </a:solidFill>
                <a:latin typeface="Tahoma" charset="0"/>
              </a:rPr>
              <a:t> поліартрит, деформуючий остеохондроз, спондильоз, бурсит, міозит, тендовагініт;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серцево-судинної системи:</a:t>
            </a:r>
            <a:r>
              <a:rPr lang="uk-UA" sz="2200" dirty="0">
                <a:solidFill>
                  <a:srgbClr val="005254"/>
                </a:solidFill>
                <a:latin typeface="Tahoma" charset="0"/>
              </a:rPr>
              <a:t>  при гіпертонічній хворобі І-ІІ стадії – жовті </a:t>
            </a:r>
            <a:r>
              <a:rPr lang="uk-UA" sz="2200" dirty="0" err="1">
                <a:solidFill>
                  <a:srgbClr val="005254"/>
                </a:solidFill>
                <a:latin typeface="Tahoma" charset="0"/>
              </a:rPr>
              <a:t>скипідарні</a:t>
            </a:r>
            <a:r>
              <a:rPr lang="uk-UA" sz="2200" dirty="0">
                <a:solidFill>
                  <a:srgbClr val="005254"/>
                </a:solidFill>
                <a:latin typeface="Tahoma" charset="0"/>
              </a:rPr>
              <a:t> ванни, при гіпотонічній хворобі – білі </a:t>
            </a:r>
            <a:r>
              <a:rPr lang="uk-UA" sz="2200" dirty="0" err="1">
                <a:solidFill>
                  <a:srgbClr val="005254"/>
                </a:solidFill>
                <a:latin typeface="Tahoma" charset="0"/>
              </a:rPr>
              <a:t>скипідарні</a:t>
            </a:r>
            <a:r>
              <a:rPr lang="uk-UA" sz="2200" dirty="0">
                <a:solidFill>
                  <a:srgbClr val="005254"/>
                </a:solidFill>
                <a:latin typeface="Tahoma" charset="0"/>
              </a:rPr>
              <a:t> ванни, хвороба </a:t>
            </a:r>
            <a:r>
              <a:rPr lang="uk-UA" sz="2200" dirty="0" err="1">
                <a:solidFill>
                  <a:srgbClr val="005254"/>
                </a:solidFill>
                <a:latin typeface="Tahoma" charset="0"/>
              </a:rPr>
              <a:t>Рейно</a:t>
            </a:r>
            <a:r>
              <a:rPr lang="uk-UA" sz="2200" dirty="0">
                <a:solidFill>
                  <a:srgbClr val="005254"/>
                </a:solidFill>
                <a:latin typeface="Tahoma" charset="0"/>
              </a:rPr>
              <a:t>;</a:t>
            </a:r>
            <a:endParaRPr lang="ru-RU" sz="2200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нервової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системи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: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радикуліт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полірадикуліт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залишкові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явища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поліємієліту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наслідки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травм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уражень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нервів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endParaRPr lang="uk-UA" sz="2000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39184" y="71438"/>
            <a:ext cx="1168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lnSpc>
                <a:spcPct val="90000"/>
              </a:lnSpc>
              <a:spcBef>
                <a:spcPct val="5000"/>
              </a:spcBef>
            </a:pPr>
            <a:r>
              <a:rPr lang="uk-UA" sz="2800" b="1">
                <a:solidFill>
                  <a:srgbClr val="000074"/>
                </a:solidFill>
                <a:latin typeface="Tahoma" charset="0"/>
              </a:rPr>
              <a:t>Загальні протипоказання до ванн: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20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300">
                <a:solidFill>
                  <a:srgbClr val="005254"/>
                </a:solidFill>
                <a:latin typeface="Tahoma" charset="0"/>
              </a:rPr>
              <a:t>злоякісні новоутворення;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активні форми туберкульозу;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гострі запальні процеси;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недостатність кровообігу ІІ Б – ІІІ стадії;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виражений атеросклероз;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гіпертонічна хвороба ІІІ стадії;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інфаркт міокарда;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серцева астма;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тяжкі форми стенокардії;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аневризма серця або великих судин;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рецидивуючий тромбофлебіт;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схильність до кроовотеч;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тяжка форма цукрового діабету;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тиреотоксикоз;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епілепсія;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друга половина вагітності;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ru-RU" sz="2300">
                <a:solidFill>
                  <a:srgbClr val="005254"/>
                </a:solidFill>
                <a:latin typeface="Tahoma" charset="0"/>
              </a:rPr>
              <a:t> грибкові захворювання шкіри.</a:t>
            </a:r>
            <a:endParaRPr lang="uk-UA" sz="230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39184" y="71438"/>
            <a:ext cx="11643294" cy="2214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242A62"/>
                </a:solidFill>
                <a:latin typeface="Tahoma" charset="0"/>
              </a:rPr>
              <a:t>Баня</a:t>
            </a:r>
            <a:r>
              <a:rPr lang="uk-UA" sz="2400" b="1" dirty="0">
                <a:solidFill>
                  <a:srgbClr val="242A62"/>
                </a:solidFill>
                <a:latin typeface="Tahoma" charset="0"/>
              </a:rPr>
              <a:t> 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–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це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поєднання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лікувальної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гігієнічної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дії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на хворого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гарячого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повітря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холодної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214C55"/>
                </a:solidFill>
                <a:latin typeface="Tahoma" charset="0"/>
              </a:rPr>
              <a:t>прісної</a:t>
            </a:r>
            <a:r>
              <a:rPr lang="ru-RU" sz="2400" dirty="0">
                <a:solidFill>
                  <a:srgbClr val="214C55"/>
                </a:solidFill>
                <a:latin typeface="Tahoma" charset="0"/>
              </a:rPr>
              <a:t> води.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В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різних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країнах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сформулювалися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різні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типи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бань,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серед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яких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теперішній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час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найбільш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розповсюдженими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є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дві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–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парова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uk-UA" sz="2200" dirty="0">
                <a:solidFill>
                  <a:srgbClr val="214C55"/>
                </a:solidFill>
                <a:latin typeface="Tahoma" charset="0"/>
              </a:rPr>
              <a:t>(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російська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) баня 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сухоповітряна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(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фінська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) сауна.</a:t>
            </a:r>
            <a:endParaRPr lang="uk-UA" sz="2200" dirty="0"/>
          </a:p>
        </p:txBody>
      </p:sp>
      <p:pic>
        <p:nvPicPr>
          <p:cNvPr id="28675" name="Picture 4" descr="SAUNA01"/>
          <p:cNvPicPr>
            <a:picLocks noChangeAspect="1" noChangeArrowheads="1"/>
          </p:cNvPicPr>
          <p:nvPr/>
        </p:nvPicPr>
        <p:blipFill>
          <a:blip r:embed="rId2">
            <a:lum bright="6000" contrast="-12000"/>
          </a:blip>
          <a:srcRect/>
          <a:stretch>
            <a:fillRect/>
          </a:stretch>
        </p:blipFill>
        <p:spPr bwMode="auto">
          <a:xfrm>
            <a:off x="1678518" y="1844676"/>
            <a:ext cx="906356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39184" y="71438"/>
            <a:ext cx="11876616" cy="61436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Парова баня</a:t>
            </a:r>
            <a:r>
              <a:rPr lang="ru-RU" sz="20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-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це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поєднання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лікувальної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дії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організм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насиченого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гарячого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повітря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високої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вологості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холодної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прісної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води.</a:t>
            </a:r>
          </a:p>
          <a:p>
            <a:pPr marL="3175" indent="-3175">
              <a:lnSpc>
                <a:spcPct val="90000"/>
              </a:lnSpc>
              <a:spcBef>
                <a:spcPct val="30000"/>
              </a:spcBef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Лікувальні ефекти:</a:t>
            </a: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вазомоторний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протизапальний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потогінний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метаболічний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секреторний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трофічний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30000"/>
              </a:spcBef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Показання:</a:t>
            </a: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стенокардія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напруження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І-ІІ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функціонального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класу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гіпертонічна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хвороба І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стадії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хронічний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бронхіт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хронічна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ревматична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хвороба поза фазою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загострення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поліартрити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обмінного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дистрофічного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характеру;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дискінезія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жовчного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міхура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жовчовивідних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шляхів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хронічний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гломерулонефрит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фазі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ремісії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цукровий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діабет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подагра;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неврастенія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радикуліт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200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39184" y="71438"/>
            <a:ext cx="11876616" cy="64293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</a:pPr>
            <a:r>
              <a:rPr lang="uk-UA" sz="2800" b="1" dirty="0" err="1">
                <a:solidFill>
                  <a:srgbClr val="000074"/>
                </a:solidFill>
                <a:latin typeface="Tahoma" charset="0"/>
              </a:rPr>
              <a:t>Сухоповітряна</a:t>
            </a: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 баня (сауна)</a:t>
            </a:r>
            <a:r>
              <a:rPr lang="ru-RU" sz="20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-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поєднана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лікувальна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дія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організм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сухого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гарячого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повітря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теплового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випромінювання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розжарених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каменів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нагрівача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холодної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прісної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води.</a:t>
            </a:r>
          </a:p>
          <a:p>
            <a:pPr marL="3175" indent="-3175">
              <a:lnSpc>
                <a:spcPct val="85000"/>
              </a:lnSpc>
              <a:spcBef>
                <a:spcPct val="20000"/>
              </a:spcBef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Лікувальні ефекти:</a:t>
            </a:r>
            <a:r>
              <a:rPr lang="uk-UA" sz="20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5254"/>
                </a:solidFill>
                <a:latin typeface="Tahoma" charset="0"/>
              </a:rPr>
              <a:t>спазмолітичний</a:t>
            </a:r>
            <a:r>
              <a:rPr lang="ru-RU" sz="20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5254"/>
                </a:solidFill>
                <a:latin typeface="Tahoma" charset="0"/>
              </a:rPr>
              <a:t>потогінний</a:t>
            </a:r>
            <a:r>
              <a:rPr lang="ru-RU" sz="20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5254"/>
                </a:solidFill>
                <a:latin typeface="Tahoma" charset="0"/>
              </a:rPr>
              <a:t>вазомоторний</a:t>
            </a:r>
            <a:r>
              <a:rPr lang="ru-RU" sz="20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5254"/>
                </a:solidFill>
                <a:latin typeface="Tahoma" charset="0"/>
              </a:rPr>
              <a:t>термоадаптаційний</a:t>
            </a:r>
            <a:r>
              <a:rPr lang="ru-RU" sz="20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5254"/>
                </a:solidFill>
                <a:latin typeface="Tahoma" charset="0"/>
              </a:rPr>
              <a:t>метаболічний</a:t>
            </a:r>
            <a:r>
              <a:rPr lang="ru-RU" sz="20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5254"/>
                </a:solidFill>
                <a:latin typeface="Tahoma" charset="0"/>
              </a:rPr>
              <a:t>трофічний</a:t>
            </a:r>
            <a:r>
              <a:rPr lang="ru-RU" sz="20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5254"/>
                </a:solidFill>
                <a:latin typeface="Tahoma" charset="0"/>
              </a:rPr>
              <a:t>десенсибілізуючий</a:t>
            </a:r>
            <a:r>
              <a:rPr lang="ru-RU" sz="2000" b="1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85000"/>
              </a:lnSpc>
              <a:spcBef>
                <a:spcPct val="20000"/>
              </a:spcBef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Показання: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нейроциркуляторна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дистонія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гіпертонічна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хвороба І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стадії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неспецифічні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захворювання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верхніх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дихальних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шляхів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захворювання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травми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опорно-рухового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апарату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(артроз,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остехондроз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, периартрит, остеохондроз,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гіпертонус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м</a:t>
            </a:r>
            <a:r>
              <a:rPr lang="uk-UA" sz="2000" dirty="0">
                <a:solidFill>
                  <a:srgbClr val="005254"/>
                </a:solidFill>
                <a:latin typeface="Tahoma" charset="0"/>
              </a:rPr>
              <a:t>’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язів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);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захворювання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центральної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нервової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системи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(слабо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виражені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паралічі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невропатії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вертеброгенні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корінцеві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синдроми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);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енурез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неактивна форма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ревматичної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хвороби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аліментарно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-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конституційне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ожиріння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дискінезія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жовчовивідних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шляхів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хронічний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гломерулонефрит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у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фазі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стійкої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ремісії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уролітіаз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із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дрібними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конкрементами;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цистит;</a:t>
            </a:r>
          </a:p>
          <a:p>
            <a:pPr marL="3175" indent="-3175">
              <a:lnSpc>
                <a:spcPct val="85000"/>
              </a:lnSpc>
              <a:buFontTx/>
              <a:buChar char="•"/>
            </a:pP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захворювання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шкіри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 (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екзема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нейродерміт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псоріаз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005254"/>
                </a:solidFill>
                <a:latin typeface="Tahoma" charset="0"/>
              </a:rPr>
              <a:t>дерматити</a:t>
            </a:r>
            <a:r>
              <a:rPr lang="ru-RU" sz="2000" dirty="0">
                <a:solidFill>
                  <a:srgbClr val="005254"/>
                </a:solidFill>
                <a:latin typeface="Tahoma" charset="0"/>
              </a:rPr>
              <a:t>).</a:t>
            </a:r>
            <a:endParaRPr lang="uk-UA" sz="2000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738150" y="571480"/>
            <a:ext cx="10858576" cy="49291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Теплолікування</a:t>
            </a:r>
            <a:r>
              <a:rPr lang="ru-RU" sz="20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–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лікувальне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застосування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температур-ного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фактору.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Теплоносії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які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використовуються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медичній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практиці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повинні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мати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високу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теплоємність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низьку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теплопровідність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невисоку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температуру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плавлення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(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умови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для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стерилізації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), 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високу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пластичність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компресійні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властивості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 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Цими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властивостями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володіють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багато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природних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середовищ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таких як: </a:t>
            </a:r>
            <a:r>
              <a:rPr lang="ru-RU" sz="2200" b="1" dirty="0" err="1">
                <a:solidFill>
                  <a:srgbClr val="540012"/>
                </a:solidFill>
                <a:latin typeface="Tahoma" charset="0"/>
              </a:rPr>
              <a:t>лікувальні</a:t>
            </a:r>
            <a:r>
              <a:rPr lang="ru-RU" sz="22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12"/>
                </a:solidFill>
                <a:latin typeface="Tahoma" charset="0"/>
              </a:rPr>
              <a:t>грязі</a:t>
            </a:r>
            <a:r>
              <a:rPr lang="ru-RU" sz="2200" b="1" dirty="0">
                <a:solidFill>
                  <a:srgbClr val="540012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540012"/>
                </a:solidFill>
                <a:latin typeface="Tahoma" charset="0"/>
              </a:rPr>
              <a:t>парафін</a:t>
            </a:r>
            <a:r>
              <a:rPr lang="ru-RU" sz="2200" b="1" dirty="0">
                <a:solidFill>
                  <a:srgbClr val="540012"/>
                </a:solidFill>
                <a:latin typeface="Tahoma" charset="0"/>
              </a:rPr>
              <a:t>, озокерит,  </a:t>
            </a:r>
            <a:r>
              <a:rPr lang="ru-RU" sz="2200" b="1" dirty="0" err="1">
                <a:solidFill>
                  <a:srgbClr val="540012"/>
                </a:solidFill>
                <a:latin typeface="Tahoma" charset="0"/>
              </a:rPr>
              <a:t>нафталан</a:t>
            </a:r>
            <a:r>
              <a:rPr lang="ru-RU" sz="2200" b="1" dirty="0">
                <a:solidFill>
                  <a:srgbClr val="540012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540012"/>
                </a:solidFill>
                <a:latin typeface="Tahoma" charset="0"/>
              </a:rPr>
              <a:t>пісок</a:t>
            </a:r>
            <a:r>
              <a:rPr lang="ru-RU" sz="2200" b="1" dirty="0">
                <a:solidFill>
                  <a:srgbClr val="540012"/>
                </a:solidFill>
                <a:latin typeface="Tahoma" charset="0"/>
              </a:rPr>
              <a:t>, глина, </a:t>
            </a:r>
            <a:r>
              <a:rPr lang="ru-RU" sz="2200" b="1" dirty="0" err="1">
                <a:solidFill>
                  <a:srgbClr val="540012"/>
                </a:solidFill>
                <a:latin typeface="Tahoma" charset="0"/>
              </a:rPr>
              <a:t>сіль</a:t>
            </a:r>
            <a:r>
              <a:rPr lang="ru-RU" sz="2200" b="1" dirty="0">
                <a:solidFill>
                  <a:srgbClr val="540012"/>
                </a:solidFill>
                <a:latin typeface="Tahoma" charset="0"/>
              </a:rPr>
              <a:t>, торф, </a:t>
            </a:r>
            <a:r>
              <a:rPr lang="ru-RU" sz="2200" b="1" dirty="0" err="1">
                <a:solidFill>
                  <a:srgbClr val="540012"/>
                </a:solidFill>
                <a:latin typeface="Tahoma" charset="0"/>
              </a:rPr>
              <a:t>бішофіт</a:t>
            </a:r>
            <a:r>
              <a:rPr lang="ru-RU" sz="2200" b="1" dirty="0">
                <a:solidFill>
                  <a:srgbClr val="540012"/>
                </a:solidFill>
                <a:latin typeface="Tahoma" charset="0"/>
              </a:rPr>
              <a:t>,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які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найбільш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часто 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використовуються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для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проведення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теплолікування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Дія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теплоносіїв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організм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реалізується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через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тепловий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механічний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біологічний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хімічний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ефекти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 </a:t>
            </a:r>
            <a:endParaRPr lang="uk-UA" sz="2200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39184" y="71438"/>
            <a:ext cx="11876616" cy="5929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  <a:tabLst>
                <a:tab pos="1701800" algn="l"/>
              </a:tabLst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Грязелікування (</a:t>
            </a:r>
            <a:r>
              <a:rPr lang="uk-UA" sz="2800" b="1" dirty="0" err="1">
                <a:solidFill>
                  <a:srgbClr val="000074"/>
                </a:solidFill>
                <a:latin typeface="Tahoma" charset="0"/>
              </a:rPr>
              <a:t>пелоїдотерапія</a:t>
            </a: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)</a:t>
            </a:r>
            <a:r>
              <a:rPr lang="ru-RU" sz="20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–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використання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з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лікувальною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метою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природних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лікувальних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грязей.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tabLst>
                <a:tab pos="1701800" algn="l"/>
              </a:tabLst>
            </a:pPr>
            <a:r>
              <a:rPr lang="ru-RU" sz="2200" b="1" dirty="0" err="1">
                <a:solidFill>
                  <a:srgbClr val="540012"/>
                </a:solidFill>
                <a:latin typeface="Tahoma" charset="0"/>
              </a:rPr>
              <a:t>Лікувальні</a:t>
            </a:r>
            <a:r>
              <a:rPr lang="ru-RU" sz="2200" b="1" dirty="0">
                <a:solidFill>
                  <a:srgbClr val="540012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12"/>
                </a:solidFill>
                <a:latin typeface="Tahoma" charset="0"/>
              </a:rPr>
              <a:t>грязі</a:t>
            </a:r>
            <a:r>
              <a:rPr lang="ru-RU" sz="2200" dirty="0">
                <a:solidFill>
                  <a:srgbClr val="005254"/>
                </a:solidFill>
              </a:rPr>
              <a:t> 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–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природні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органомінеральні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колоїдальні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утворення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які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містять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біологічно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активні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речовини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живі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мікроогорганізми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мають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високу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теплоємність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теплоутримуючу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здатність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tabLst>
                <a:tab pos="1701800" algn="l"/>
              </a:tabLst>
            </a:pPr>
            <a:endParaRPr lang="uk-UA" sz="2200" dirty="0">
              <a:solidFill>
                <a:srgbClr val="005254"/>
              </a:solidFill>
            </a:endParaRP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tabLst>
                <a:tab pos="1701800" algn="l"/>
              </a:tabLst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Лікувальні грязі за походженням поділяють на: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1701800" algn="l"/>
              </a:tabLst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мулові:</a:t>
            </a: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    - сульфідні, 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tabLst>
                <a:tab pos="1701800" algn="l"/>
              </a:tabLst>
            </a:pPr>
            <a:r>
              <a:rPr lang="uk-UA" sz="16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                  - сапропелеві;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1701800" algn="l"/>
              </a:tabLst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торф</a:t>
            </a:r>
            <a:r>
              <a:rPr lang="en-US" sz="2200" b="1" dirty="0">
                <a:solidFill>
                  <a:srgbClr val="540012"/>
                </a:solidFill>
                <a:latin typeface="Tahoma" charset="0"/>
              </a:rPr>
              <a:t>’</a:t>
            </a:r>
            <a:r>
              <a:rPr lang="uk-UA" sz="2200" b="1" dirty="0" err="1">
                <a:solidFill>
                  <a:srgbClr val="540012"/>
                </a:solidFill>
                <a:latin typeface="Tahoma" charset="0"/>
              </a:rPr>
              <a:t>яні</a:t>
            </a: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1701800" algn="l"/>
              </a:tabLst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псевдовулканічні:</a:t>
            </a: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tabLst>
                <a:tab pos="1701800" algn="l"/>
              </a:tabLst>
            </a:pP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                   - </a:t>
            </a:r>
            <a:r>
              <a:rPr lang="uk-UA" sz="2200" b="1" dirty="0" err="1">
                <a:solidFill>
                  <a:srgbClr val="005254"/>
                </a:solidFill>
                <a:latin typeface="Tahoma" charset="0"/>
              </a:rPr>
              <a:t>сопочні</a:t>
            </a: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, 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tabLst>
                <a:tab pos="1701800" algn="l"/>
              </a:tabLst>
            </a:pP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                   - гідротермальні,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tabLst>
                <a:tab pos="1701800" algn="l"/>
              </a:tabLst>
            </a:pP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                   - грязі гарячих джерел</a:t>
            </a:r>
            <a:r>
              <a:rPr lang="uk-UA" sz="2000" b="1" dirty="0">
                <a:solidFill>
                  <a:srgbClr val="005254"/>
                </a:solidFill>
                <a:latin typeface="Tahoma" charset="0"/>
              </a:rPr>
              <a:t>.</a:t>
            </a:r>
            <a:endParaRPr lang="ru-RU" sz="2000" b="1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39184" y="71438"/>
            <a:ext cx="11684000" cy="23574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400" b="1" dirty="0">
                <a:solidFill>
                  <a:srgbClr val="540012"/>
                </a:solidFill>
                <a:latin typeface="Tahoma" charset="0"/>
              </a:rPr>
              <a:t>Методика і техніка проведення процедури: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Грязі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використовують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у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вигляді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аплікацій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порожнинних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процедур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рідше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загальнихгрязьових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ванн. В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залежності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від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лікувальних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задач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розрізняють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загальні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сегментарно-рефлекторні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місцеві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грязьові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аплікації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 При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загальних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аплікаціях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(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охоплюють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більше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¼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тіла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хворого)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лікувальну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грязь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наносять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рівним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шаром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товщиною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3-4 см на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тіло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хворого,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виключаючи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шию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голову,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ділянку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серця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 </a:t>
            </a:r>
            <a:endParaRPr lang="uk-UA" sz="2200" dirty="0">
              <a:solidFill>
                <a:srgbClr val="005254"/>
              </a:solidFill>
              <a:latin typeface="Tahoma" charset="0"/>
            </a:endParaRPr>
          </a:p>
        </p:txBody>
      </p:sp>
      <p:pic>
        <p:nvPicPr>
          <p:cNvPr id="33795" name="Picture 3" descr="MI001"/>
          <p:cNvPicPr>
            <a:picLocks noChangeAspect="1" noChangeArrowheads="1"/>
          </p:cNvPicPr>
          <p:nvPr/>
        </p:nvPicPr>
        <p:blipFill>
          <a:blip r:embed="rId2">
            <a:lum contrast="-12000"/>
          </a:blip>
          <a:srcRect/>
          <a:stretch>
            <a:fillRect/>
          </a:stretch>
        </p:blipFill>
        <p:spPr bwMode="auto">
          <a:xfrm>
            <a:off x="1356784" y="2632076"/>
            <a:ext cx="9539816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39184" y="71438"/>
            <a:ext cx="1168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spcBef>
                <a:spcPct val="20000"/>
              </a:spcBef>
            </a:pPr>
            <a:r>
              <a:rPr lang="uk-UA" sz="2800" b="1">
                <a:solidFill>
                  <a:srgbClr val="000074"/>
                </a:solidFill>
                <a:latin typeface="Tahoma" charset="0"/>
              </a:rPr>
              <a:t>Грязьові ванни</a:t>
            </a:r>
          </a:p>
        </p:txBody>
      </p:sp>
      <p:pic>
        <p:nvPicPr>
          <p:cNvPr id="34819" name="Picture 4" descr="Grvanni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234951" y="1306513"/>
            <a:ext cx="11717867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023902" y="357166"/>
            <a:ext cx="10643162" cy="21431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85000"/>
              </a:lnSpc>
              <a:spcBef>
                <a:spcPct val="5000"/>
              </a:spcBef>
            </a:pPr>
            <a:r>
              <a:rPr lang="ru-RU" sz="2400" dirty="0">
                <a:solidFill>
                  <a:srgbClr val="4E262A"/>
                </a:solidFill>
                <a:latin typeface="Tahoma" charset="0"/>
              </a:rPr>
              <a:t>В </a:t>
            </a:r>
            <a:r>
              <a:rPr lang="ru-RU" sz="2400" dirty="0" err="1">
                <a:solidFill>
                  <a:srgbClr val="4E262A"/>
                </a:solidFill>
                <a:latin typeface="Tahoma" charset="0"/>
              </a:rPr>
              <a:t>механізмах</a:t>
            </a:r>
            <a:r>
              <a:rPr lang="ru-RU" sz="2400" dirty="0">
                <a:solidFill>
                  <a:srgbClr val="4E262A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4E262A"/>
                </a:solidFill>
                <a:latin typeface="Tahoma" charset="0"/>
              </a:rPr>
              <a:t>фізіологічної</a:t>
            </a:r>
            <a:r>
              <a:rPr lang="ru-RU" sz="2400" dirty="0">
                <a:solidFill>
                  <a:srgbClr val="4E262A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4E262A"/>
                </a:solidFill>
                <a:latin typeface="Tahoma" charset="0"/>
              </a:rPr>
              <a:t>дії</a:t>
            </a:r>
            <a:r>
              <a:rPr lang="ru-RU" sz="2400" dirty="0">
                <a:solidFill>
                  <a:srgbClr val="4E262A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4E262A"/>
                </a:solidFill>
                <a:latin typeface="Tahoma" charset="0"/>
              </a:rPr>
              <a:t>пелоїдотерапії</a:t>
            </a:r>
            <a:r>
              <a:rPr lang="ru-RU" sz="2400" dirty="0">
                <a:solidFill>
                  <a:srgbClr val="4E262A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4E262A"/>
                </a:solidFill>
                <a:latin typeface="Tahoma" charset="0"/>
              </a:rPr>
              <a:t>виділяють</a:t>
            </a:r>
            <a:r>
              <a:rPr lang="ru-RU" sz="2400" dirty="0">
                <a:solidFill>
                  <a:srgbClr val="4E262A"/>
                </a:solidFill>
                <a:latin typeface="Tahoma" charset="0"/>
              </a:rPr>
              <a:t> три </a:t>
            </a:r>
            <a:r>
              <a:rPr lang="ru-RU" sz="2400" dirty="0" err="1">
                <a:solidFill>
                  <a:srgbClr val="4E262A"/>
                </a:solidFill>
                <a:latin typeface="Tahoma" charset="0"/>
              </a:rPr>
              <a:t>фактори</a:t>
            </a:r>
            <a:r>
              <a:rPr lang="ru-RU" sz="2400" dirty="0">
                <a:solidFill>
                  <a:srgbClr val="4E262A"/>
                </a:solidFill>
                <a:latin typeface="Tahoma" charset="0"/>
              </a:rPr>
              <a:t>:</a:t>
            </a:r>
          </a:p>
          <a:p>
            <a:pPr marL="3175" indent="-3175">
              <a:lnSpc>
                <a:spcPct val="85000"/>
              </a:lnSpc>
              <a:spcBef>
                <a:spcPct val="5000"/>
              </a:spcBef>
              <a:buFontTx/>
              <a:buChar char="•"/>
            </a:pPr>
            <a:r>
              <a:rPr lang="uk-UA" sz="2200" b="1" dirty="0">
                <a:solidFill>
                  <a:srgbClr val="214C55"/>
                </a:solidFill>
                <a:latin typeface="Tahoma" charset="0"/>
              </a:rPr>
              <a:t>рефлекторний</a:t>
            </a:r>
            <a:r>
              <a:rPr lang="uk-UA" sz="2200" dirty="0">
                <a:solidFill>
                  <a:srgbClr val="214C55"/>
                </a:solidFill>
                <a:latin typeface="Tahoma" charset="0"/>
              </a:rPr>
              <a:t>, який складається із </a:t>
            </a:r>
            <a:r>
              <a:rPr lang="uk-UA" sz="2200" dirty="0" err="1">
                <a:solidFill>
                  <a:srgbClr val="214C55"/>
                </a:solidFill>
                <a:latin typeface="Tahoma" charset="0"/>
              </a:rPr>
              <a:t>афферентної</a:t>
            </a:r>
            <a:r>
              <a:rPr lang="uk-UA" sz="2200" dirty="0">
                <a:solidFill>
                  <a:srgbClr val="214C55"/>
                </a:solidFill>
                <a:latin typeface="Tahoma" charset="0"/>
              </a:rPr>
              <a:t> і </a:t>
            </a:r>
            <a:r>
              <a:rPr lang="uk-UA" sz="2200" dirty="0" err="1">
                <a:solidFill>
                  <a:srgbClr val="214C55"/>
                </a:solidFill>
                <a:latin typeface="Tahoma" charset="0"/>
              </a:rPr>
              <a:t>ефферентної</a:t>
            </a:r>
            <a:r>
              <a:rPr lang="uk-UA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uk-UA" sz="2200" dirty="0" err="1">
                <a:solidFill>
                  <a:srgbClr val="214C55"/>
                </a:solidFill>
                <a:latin typeface="Tahoma" charset="0"/>
              </a:rPr>
              <a:t>імпульсації</a:t>
            </a:r>
            <a:r>
              <a:rPr lang="uk-UA" sz="2200" dirty="0">
                <a:solidFill>
                  <a:srgbClr val="214C55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85000"/>
              </a:lnSpc>
              <a:spcBef>
                <a:spcPct val="5000"/>
              </a:spcBef>
              <a:buFontTx/>
              <a:buChar char="•"/>
            </a:pPr>
            <a:r>
              <a:rPr lang="uk-UA" sz="2200" b="1" dirty="0">
                <a:solidFill>
                  <a:srgbClr val="214C55"/>
                </a:solidFill>
                <a:latin typeface="Tahoma" charset="0"/>
              </a:rPr>
              <a:t>гуморальний</a:t>
            </a:r>
            <a:r>
              <a:rPr lang="uk-UA" sz="2200" dirty="0">
                <a:solidFill>
                  <a:srgbClr val="214C55"/>
                </a:solidFill>
                <a:latin typeface="Tahoma" charset="0"/>
              </a:rPr>
              <a:t>, який реалізується ендокринною системою, </a:t>
            </a:r>
            <a:r>
              <a:rPr lang="uk-UA" sz="2200" dirty="0" err="1">
                <a:solidFill>
                  <a:srgbClr val="214C55"/>
                </a:solidFill>
                <a:latin typeface="Tahoma" charset="0"/>
              </a:rPr>
              <a:t>нейрогормонами</a:t>
            </a:r>
            <a:r>
              <a:rPr lang="uk-UA" sz="2200" dirty="0">
                <a:solidFill>
                  <a:srgbClr val="214C55"/>
                </a:solidFill>
                <a:latin typeface="Tahoma" charset="0"/>
              </a:rPr>
              <a:t> та ін.;</a:t>
            </a:r>
            <a:endParaRPr lang="ru-RU" sz="2200" dirty="0">
              <a:solidFill>
                <a:srgbClr val="214C55"/>
              </a:solidFill>
              <a:latin typeface="Tahoma" charset="0"/>
            </a:endParaRPr>
          </a:p>
          <a:p>
            <a:pPr marL="3175" indent="-3175">
              <a:lnSpc>
                <a:spcPct val="85000"/>
              </a:lnSpc>
              <a:spcBef>
                <a:spcPct val="5000"/>
              </a:spcBef>
              <a:buFontTx/>
              <a:buChar char="•"/>
            </a:pPr>
            <a:r>
              <a:rPr lang="ru-RU" sz="2200" b="1" dirty="0" err="1">
                <a:solidFill>
                  <a:srgbClr val="214C55"/>
                </a:solidFill>
                <a:latin typeface="Tahoma" charset="0"/>
              </a:rPr>
              <a:t>метаболічний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який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здійснюється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на молекулярному,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клітинному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тканинному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органічному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.</a:t>
            </a:r>
            <a:endParaRPr lang="uk-UA" sz="2200" dirty="0">
              <a:solidFill>
                <a:srgbClr val="214C55"/>
              </a:solidFill>
              <a:latin typeface="Tahoma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39184" y="2570162"/>
            <a:ext cx="11428980" cy="3644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Пелоїдотерапія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через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активацію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нейроендокринної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системи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підвищує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реактивність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організму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сприяє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оптимації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відновних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процесів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у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хворих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особливо на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фоні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гіпореактивності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Грязі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стимулюють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симпатичний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відділ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нервової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системи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вироботку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глюкокортікоїдів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катехоламінів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наднирниками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, а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також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секрецію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гонадотропнних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гормонів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.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Нарощування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активності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гіпофізадреналово-кортикальної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системи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наступає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після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її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деякого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зниження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середині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 курсу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пелоїдотерапії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послідуючому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змінюється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підвищенням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 тонусу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парасимпатичної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нервової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системи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.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Внаслідок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активації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гормонального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ланцюга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симпатико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адреналової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системи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підсилюється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її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адаптаційно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–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трофічна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функція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і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формується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довготривала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адаптація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до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різноманітних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факторів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зовнішнього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214C55"/>
                </a:solidFill>
                <a:latin typeface="Tahoma" charset="0"/>
              </a:rPr>
              <a:t>середовища</a:t>
            </a:r>
            <a:r>
              <a:rPr lang="ru-RU" sz="2200" dirty="0">
                <a:solidFill>
                  <a:srgbClr val="214C55"/>
                </a:solidFill>
                <a:latin typeface="Tahoma" charset="0"/>
              </a:rPr>
              <a:t>.</a:t>
            </a:r>
            <a:r>
              <a:rPr lang="ru-RU" sz="2200" dirty="0"/>
              <a:t>  </a:t>
            </a:r>
            <a:endParaRPr lang="uk-UA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4" y="714356"/>
            <a:ext cx="4117566" cy="273638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64" y="785794"/>
            <a:ext cx="4349613" cy="280434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52530" y="44624"/>
            <a:ext cx="90011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Міжнародна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клініка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реабілітації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ДЦП </a:t>
            </a:r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                         (</a:t>
            </a:r>
            <a:r>
              <a:rPr lang="ru-RU" sz="2000" b="1" dirty="0" err="1" smtClean="0"/>
              <a:t>Трускавець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96" y="714356"/>
            <a:ext cx="2840145" cy="27146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2" y="3714752"/>
            <a:ext cx="3774548" cy="28905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98" y="3802352"/>
            <a:ext cx="4595802" cy="30556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74" y="3641289"/>
            <a:ext cx="3216712" cy="321671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14663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952464" y="1500174"/>
            <a:ext cx="1080614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Лікувальні ефекти:</a:t>
            </a:r>
            <a:r>
              <a:rPr lang="uk-UA" sz="2200" b="1" dirty="0">
                <a:solidFill>
                  <a:srgbClr val="4E262A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протизапальний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болезаспокійливий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розсмоктувальний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трофічний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254"/>
                </a:solidFill>
                <a:latin typeface="Tahoma" charset="0"/>
              </a:rPr>
              <a:t>метаболічний</a:t>
            </a:r>
            <a:r>
              <a:rPr lang="ru-RU" sz="2200" b="1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200" b="1" dirty="0">
                <a:solidFill>
                  <a:srgbClr val="540012"/>
                </a:solidFill>
                <a:latin typeface="Tahoma" charset="0"/>
              </a:rPr>
              <a:t>Показання:</a:t>
            </a:r>
            <a:r>
              <a:rPr lang="uk-UA" sz="2200" b="1" dirty="0">
                <a:solidFill>
                  <a:srgbClr val="005254"/>
                </a:solidFill>
                <a:latin typeface="Tahoma" charset="0"/>
              </a:rPr>
              <a:t> 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Основну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групу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захворювань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при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яких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показано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грязелікування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складають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хвороби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запального  характеру,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переважно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хронічній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стадії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Слід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зазначити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що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цей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метод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буває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більш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ефективним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при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використанні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його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межі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переходу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підгострого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процесу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хронічний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, коли в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більшій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мірі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можливий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зворотній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розвиток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сполученотканинних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005254"/>
                </a:solidFill>
                <a:latin typeface="Tahoma" charset="0"/>
              </a:rPr>
              <a:t>порушень</a:t>
            </a:r>
            <a:r>
              <a:rPr lang="ru-RU" sz="2200" dirty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200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2238480" y="1928880"/>
            <a:ext cx="7356240" cy="210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ДЯКУЮ </a:t>
            </a:r>
            <a:endParaRPr lang="ru-RU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ЗА </a:t>
            </a:r>
            <a:endParaRPr lang="ru-RU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УВАГУ!</a:t>
            </a:r>
            <a:endParaRPr lang="ru-RU" sz="4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9" b="12500"/>
          <a:stretch>
            <a:fillRect/>
          </a:stretch>
        </p:blipFill>
        <p:spPr bwMode="auto">
          <a:xfrm>
            <a:off x="1309653" y="0"/>
            <a:ext cx="98074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883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12658" r="20897" b="6250"/>
          <a:stretch/>
        </p:blipFill>
        <p:spPr bwMode="auto">
          <a:xfrm>
            <a:off x="1666844" y="908720"/>
            <a:ext cx="9572692" cy="582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22344" y="188640"/>
            <a:ext cx="2661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НІК ВУЙЧИЧ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15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10043" r="23633" b="10415"/>
          <a:stretch/>
        </p:blipFill>
        <p:spPr bwMode="auto">
          <a:xfrm>
            <a:off x="2207568" y="260648"/>
            <a:ext cx="8424312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221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960" y="214290"/>
            <a:ext cx="7429552" cy="56169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ru-RU" sz="3200" b="1" dirty="0" err="1" smtClean="0">
                <a:solidFill>
                  <a:srgbClr val="7030A0"/>
                </a:solidFill>
              </a:rPr>
              <a:t>Фтизіатрія</a:t>
            </a:r>
            <a:r>
              <a:rPr lang="ru-RU" b="1" dirty="0" smtClean="0"/>
              <a:t> </a:t>
            </a:r>
            <a:r>
              <a:rPr lang="ru-RU" sz="2000" b="1" dirty="0" smtClean="0"/>
              <a:t>(</a:t>
            </a:r>
            <a:r>
              <a:rPr lang="ru-RU" sz="2000" b="1" dirty="0" err="1" smtClean="0"/>
              <a:t>грец</a:t>
            </a:r>
            <a:r>
              <a:rPr lang="ru-RU" sz="2000" b="1" dirty="0" smtClean="0"/>
              <a:t>. </a:t>
            </a:r>
            <a:r>
              <a:rPr lang="vi-VN" sz="2000" b="1" i="1" dirty="0" smtClean="0"/>
              <a:t>phthisis</a:t>
            </a:r>
            <a:r>
              <a:rPr lang="vi-VN" sz="2000" b="1" dirty="0" smtClean="0"/>
              <a:t> — </a:t>
            </a:r>
            <a:r>
              <a:rPr lang="ru-RU" sz="2000" b="1" dirty="0" err="1" smtClean="0"/>
              <a:t>виснаження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сухоти</a:t>
            </a:r>
            <a:r>
              <a:rPr lang="ru-RU" sz="2000" b="1" dirty="0" smtClean="0"/>
              <a:t> + </a:t>
            </a:r>
            <a:r>
              <a:rPr lang="vi-VN" sz="2000" b="1" i="1" dirty="0" smtClean="0"/>
              <a:t>iatréia</a:t>
            </a:r>
            <a:r>
              <a:rPr lang="vi-VN" sz="2000" b="1" dirty="0" smtClean="0"/>
              <a:t> — </a:t>
            </a:r>
            <a:r>
              <a:rPr lang="ru-RU" sz="2000" b="1" dirty="0" err="1" smtClean="0"/>
              <a:t>лікування</a:t>
            </a:r>
            <a:r>
              <a:rPr lang="ru-RU" sz="2000" b="1" dirty="0" smtClean="0"/>
              <a:t>) — </a:t>
            </a:r>
            <a:r>
              <a:rPr lang="ru-RU" sz="2000" b="1" dirty="0" err="1" smtClean="0"/>
              <a:t>розділ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клінічної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медицини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вивчає</a:t>
            </a:r>
            <a:r>
              <a:rPr lang="ru-RU" sz="2000" b="1" dirty="0" smtClean="0"/>
              <a:t> причини, </a:t>
            </a:r>
            <a:r>
              <a:rPr lang="ru-RU" sz="2000" b="1" dirty="0" err="1" smtClean="0"/>
              <a:t>механізми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розвитку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клініко-морфологічні</a:t>
            </a:r>
            <a:r>
              <a:rPr lang="ru-RU" sz="2000" b="1" dirty="0" smtClean="0"/>
              <a:t> прояви, </a:t>
            </a:r>
            <a:r>
              <a:rPr lang="ru-RU" sz="2000" b="1" dirty="0" err="1" smtClean="0"/>
              <a:t>лікування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епідеміологію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профілактику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туберкульозу</a:t>
            </a:r>
            <a:r>
              <a:rPr lang="ru-RU" sz="2000" b="1" dirty="0" smtClean="0"/>
              <a:t>. </a:t>
            </a:r>
          </a:p>
          <a:p>
            <a:pPr algn="just" fontAlgn="base"/>
            <a:r>
              <a:rPr lang="ru-RU" sz="1900" b="1" dirty="0" smtClean="0">
                <a:solidFill>
                  <a:srgbClr val="7030A0"/>
                </a:solidFill>
              </a:rPr>
              <a:t>Перший </a:t>
            </a:r>
            <a:r>
              <a:rPr lang="ru-RU" sz="1900" b="1" dirty="0" err="1" smtClean="0">
                <a:solidFill>
                  <a:srgbClr val="7030A0"/>
                </a:solidFill>
              </a:rPr>
              <a:t>етап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err="1" smtClean="0"/>
              <a:t>розвитку</a:t>
            </a:r>
            <a:r>
              <a:rPr lang="ru-RU" sz="1900" b="1" dirty="0" smtClean="0"/>
              <a:t> Ф. </a:t>
            </a:r>
            <a:r>
              <a:rPr lang="ru-RU" sz="1900" b="1" dirty="0" err="1" smtClean="0"/>
              <a:t>охоплює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період</a:t>
            </a:r>
            <a:r>
              <a:rPr lang="ru-RU" sz="1900" b="1" dirty="0" smtClean="0"/>
              <a:t> до </a:t>
            </a:r>
            <a:r>
              <a:rPr lang="ru-RU" sz="1900" b="1" dirty="0" err="1" smtClean="0"/>
              <a:t>відкриття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збудника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туберкульозу</a:t>
            </a:r>
            <a:r>
              <a:rPr lang="ru-RU" sz="1900" b="1" dirty="0" smtClean="0"/>
              <a:t>. У 1865 р. </a:t>
            </a:r>
            <a:r>
              <a:rPr lang="ru-RU" sz="1900" b="1" dirty="0" err="1" smtClean="0"/>
              <a:t>було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встановлено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що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захворювання</a:t>
            </a:r>
            <a:r>
              <a:rPr lang="ru-RU" sz="1900" b="1" dirty="0" smtClean="0"/>
              <a:t> на </a:t>
            </a:r>
            <a:r>
              <a:rPr lang="ru-RU" sz="1900" b="1" dirty="0" err="1" smtClean="0"/>
              <a:t>туберкульоз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має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інфекційний</a:t>
            </a:r>
            <a:r>
              <a:rPr lang="ru-RU" sz="1900" b="1" dirty="0" smtClean="0"/>
              <a:t> характер. </a:t>
            </a:r>
          </a:p>
          <a:p>
            <a:pPr algn="just" fontAlgn="base"/>
            <a:r>
              <a:rPr lang="ru-RU" sz="1900" b="1" dirty="0" err="1" smtClean="0">
                <a:solidFill>
                  <a:srgbClr val="7030A0"/>
                </a:solidFill>
              </a:rPr>
              <a:t>Другий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err="1" smtClean="0">
                <a:solidFill>
                  <a:srgbClr val="7030A0"/>
                </a:solidFill>
              </a:rPr>
              <a:t>етап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err="1" smtClean="0"/>
              <a:t>розвитку</a:t>
            </a:r>
            <a:r>
              <a:rPr lang="ru-RU" sz="1900" b="1" dirty="0" smtClean="0"/>
              <a:t> Ф. </a:t>
            </a:r>
            <a:r>
              <a:rPr lang="ru-RU" sz="1900" b="1" dirty="0" err="1" smtClean="0"/>
              <a:t>позначений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відкриттям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німецьким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вченим</a:t>
            </a:r>
            <a:r>
              <a:rPr lang="ru-RU" sz="1900" b="1" dirty="0" smtClean="0"/>
              <a:t> Робертом Кохом (1882) </a:t>
            </a:r>
            <a:r>
              <a:rPr lang="ru-RU" sz="1900" b="1" dirty="0" err="1" smtClean="0"/>
              <a:t>кислотостійкої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мікобактерії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що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викликає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туберкульоз</a:t>
            </a:r>
            <a:r>
              <a:rPr lang="ru-RU" sz="1900" b="1" dirty="0" smtClean="0"/>
              <a:t>, а в 1890 р. </a:t>
            </a:r>
            <a:r>
              <a:rPr lang="ru-RU" sz="1900" b="1" dirty="0" err="1" smtClean="0"/>
              <a:t>винаходом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туберкуліну</a:t>
            </a:r>
            <a:r>
              <a:rPr lang="ru-RU" sz="1900" b="1" dirty="0" smtClean="0"/>
              <a:t>. </a:t>
            </a:r>
            <a:r>
              <a:rPr lang="ru-RU" sz="1900" b="1" dirty="0" err="1" smtClean="0"/>
              <a:t>Наприкінці</a:t>
            </a:r>
            <a:r>
              <a:rPr lang="ru-RU" sz="1900" b="1" dirty="0" smtClean="0"/>
              <a:t> </a:t>
            </a:r>
            <a:r>
              <a:rPr lang="vi-VN" sz="1900" b="1" dirty="0" smtClean="0"/>
              <a:t>XIX — </a:t>
            </a:r>
            <a:r>
              <a:rPr lang="ru-RU" sz="1900" b="1" dirty="0" smtClean="0"/>
              <a:t>початку </a:t>
            </a:r>
            <a:r>
              <a:rPr lang="vi-VN" sz="1900" b="1" dirty="0" smtClean="0"/>
              <a:t>XX </a:t>
            </a:r>
            <a:r>
              <a:rPr lang="ru-RU" sz="1900" b="1" dirty="0" smtClean="0"/>
              <a:t>ст. </a:t>
            </a:r>
            <a:r>
              <a:rPr lang="ru-RU" sz="1900" b="1" dirty="0" err="1" smtClean="0"/>
              <a:t>була</a:t>
            </a:r>
            <a:r>
              <a:rPr lang="ru-RU" sz="1900" b="1" dirty="0" smtClean="0"/>
              <a:t> створена </a:t>
            </a:r>
            <a:r>
              <a:rPr lang="ru-RU" sz="1900" b="1" dirty="0" err="1" smtClean="0"/>
              <a:t>Міжнародна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ліга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боротьби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з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туберкульозом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котра</a:t>
            </a:r>
            <a:r>
              <a:rPr lang="ru-RU" sz="1900" b="1" dirty="0" smtClean="0"/>
              <a:t> почала </a:t>
            </a:r>
            <a:r>
              <a:rPr lang="ru-RU" sz="1900" b="1" dirty="0" err="1" smtClean="0"/>
              <a:t>скликати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протитуберкульозні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конференції</a:t>
            </a:r>
            <a:r>
              <a:rPr lang="ru-RU" sz="1900" b="1" dirty="0" smtClean="0"/>
              <a:t>. У 1909 р. </a:t>
            </a:r>
            <a:r>
              <a:rPr lang="ru-RU" sz="1900" b="1" dirty="0" err="1" smtClean="0"/>
              <a:t>заснована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Всеросійська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протитуберкульозна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ліга</a:t>
            </a:r>
            <a:r>
              <a:rPr lang="ru-RU" sz="1900" b="1" dirty="0" smtClean="0"/>
              <a:t>, яку </a:t>
            </a:r>
            <a:r>
              <a:rPr lang="ru-RU" sz="1900" b="1" dirty="0" err="1" smtClean="0"/>
              <a:t>очолив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видатний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вітчизняний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фтизіатр</a:t>
            </a:r>
            <a:r>
              <a:rPr lang="ru-RU" sz="1900" b="1" dirty="0" smtClean="0"/>
              <a:t> В.А. </a:t>
            </a:r>
            <a:r>
              <a:rPr lang="ru-RU" sz="1900" b="1" dirty="0" err="1" smtClean="0"/>
              <a:t>Воробйов</a:t>
            </a:r>
            <a:r>
              <a:rPr lang="ru-RU" sz="1900" b="1" dirty="0" smtClean="0"/>
              <a:t>. У </a:t>
            </a:r>
            <a:r>
              <a:rPr lang="ru-RU" sz="1900" b="1" dirty="0" err="1" smtClean="0"/>
              <a:t>квітні</a:t>
            </a:r>
            <a:r>
              <a:rPr lang="ru-RU" sz="1900" b="1" dirty="0" smtClean="0"/>
              <a:t> 1918 р. </a:t>
            </a:r>
            <a:r>
              <a:rPr lang="ru-RU" sz="1900" b="1" dirty="0" err="1" smtClean="0"/>
              <a:t>Всеросійську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протитуберкульозну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лігу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скасовано</a:t>
            </a:r>
            <a:r>
              <a:rPr lang="ru-RU" sz="1900" b="1" dirty="0" smtClean="0"/>
              <a:t>. </a:t>
            </a:r>
            <a:endParaRPr lang="ru-RU" sz="1900" b="1" dirty="0" smtClean="0"/>
          </a:p>
        </p:txBody>
      </p:sp>
      <p:pic>
        <p:nvPicPr>
          <p:cNvPr id="220162" name="Picture 2" descr="ÐÐ°ÑÑÐ¸Ð½ÐºÐ¸ Ð¿Ð¾ Ð·Ð°Ð¿ÑÐ¾ÑÑ ÑÑÑÐ·ÑÐ°ÑÑÑ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9140" y="285728"/>
            <a:ext cx="3500462" cy="2431822"/>
          </a:xfrm>
          <a:prstGeom prst="rect">
            <a:avLst/>
          </a:prstGeom>
          <a:noFill/>
        </p:spPr>
      </p:pic>
      <p:pic>
        <p:nvPicPr>
          <p:cNvPr id="220164" name="Picture 4" descr="ÐÐ°ÑÑÐ¸Ð½ÐºÐ¸ Ð¿Ð¾ Ð·Ð°Ð¿ÑÐ¾ÑÑ ÑÑÑÐ·ÑÐ°ÑÑÑÑ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7702" y="3714752"/>
            <a:ext cx="3809984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150" y="285728"/>
            <a:ext cx="11072890" cy="59400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ru-RU" sz="1900" b="1" dirty="0" err="1" smtClean="0">
                <a:solidFill>
                  <a:srgbClr val="7030A0"/>
                </a:solidFill>
              </a:rPr>
              <a:t>Третій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err="1" smtClean="0">
                <a:solidFill>
                  <a:srgbClr val="7030A0"/>
                </a:solidFill>
              </a:rPr>
              <a:t>етап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err="1" smtClean="0"/>
              <a:t>розвитку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вітчизняної</a:t>
            </a:r>
            <a:r>
              <a:rPr lang="ru-RU" sz="1900" b="1" dirty="0" smtClean="0"/>
              <a:t> Ф. (1919–1943 </a:t>
            </a:r>
            <a:r>
              <a:rPr lang="ru-RU" sz="1900" b="1" dirty="0" err="1" smtClean="0"/>
              <a:t>рр</a:t>
            </a:r>
            <a:r>
              <a:rPr lang="ru-RU" sz="1900" b="1" dirty="0" smtClean="0"/>
              <a:t>.) </a:t>
            </a:r>
            <a:r>
              <a:rPr lang="ru-RU" sz="1900" b="1" dirty="0" err="1" smtClean="0"/>
              <a:t>ознаменувався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організацією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протитуберкульозної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служби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створенням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науково-дослідних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інститутів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туберкульозного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профілю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розширенням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санаторної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мережі</a:t>
            </a:r>
            <a:r>
              <a:rPr lang="ru-RU" sz="1900" b="1" dirty="0" smtClean="0"/>
              <a:t>. У 1919 р. А. </a:t>
            </a:r>
            <a:r>
              <a:rPr lang="ru-RU" sz="1900" b="1" dirty="0" err="1" smtClean="0"/>
              <a:t>Кальметт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і</a:t>
            </a:r>
            <a:r>
              <a:rPr lang="ru-RU" sz="1900" b="1" dirty="0" smtClean="0"/>
              <a:t> К. </a:t>
            </a:r>
            <a:r>
              <a:rPr lang="ru-RU" sz="1900" b="1" dirty="0" err="1" smtClean="0"/>
              <a:t>Герен</a:t>
            </a:r>
            <a:r>
              <a:rPr lang="ru-RU" sz="1900" b="1" dirty="0" smtClean="0"/>
              <a:t> (</a:t>
            </a:r>
            <a:r>
              <a:rPr lang="ru-RU" sz="1900" b="1" dirty="0" err="1" smtClean="0"/>
              <a:t>Франція</a:t>
            </a:r>
            <a:r>
              <a:rPr lang="ru-RU" sz="1900" b="1" dirty="0" smtClean="0"/>
              <a:t>) </a:t>
            </a:r>
            <a:r>
              <a:rPr lang="ru-RU" sz="1900" b="1" dirty="0" err="1" smtClean="0"/>
              <a:t>розробили</a:t>
            </a:r>
            <a:r>
              <a:rPr lang="ru-RU" sz="1900" b="1" dirty="0" smtClean="0"/>
              <a:t> вакцину БЦЖ. У 1922 р. </a:t>
            </a:r>
            <a:r>
              <a:rPr lang="ru-RU" sz="1900" b="1" dirty="0" err="1" smtClean="0"/>
              <a:t>було</a:t>
            </a:r>
            <a:r>
              <a:rPr lang="ru-RU" sz="1900" b="1" dirty="0" smtClean="0"/>
              <a:t> створено </a:t>
            </a:r>
            <a:r>
              <a:rPr lang="ru-RU" sz="1900" b="1" dirty="0" err="1" smtClean="0"/>
              <a:t>Київський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туберкульозний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інститут</a:t>
            </a:r>
            <a:r>
              <a:rPr lang="ru-RU" sz="1900" b="1" dirty="0" smtClean="0"/>
              <a:t> (</a:t>
            </a:r>
            <a:r>
              <a:rPr lang="ru-RU" sz="1900" b="1" dirty="0" err="1" smtClean="0"/>
              <a:t>нині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Інститут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фтизіатрії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і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пульмонології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імені</a:t>
            </a:r>
            <a:r>
              <a:rPr lang="ru-RU" sz="1900" b="1" dirty="0" smtClean="0"/>
              <a:t> Ф.Г. </a:t>
            </a:r>
            <a:r>
              <a:rPr lang="ru-RU" sz="1900" b="1" dirty="0" err="1" smtClean="0"/>
              <a:t>Яновського</a:t>
            </a:r>
            <a:r>
              <a:rPr lang="ru-RU" sz="1900" b="1" dirty="0" smtClean="0"/>
              <a:t> НАМН </a:t>
            </a:r>
            <a:r>
              <a:rPr lang="ru-RU" sz="1900" b="1" dirty="0" err="1" smtClean="0"/>
              <a:t>України</a:t>
            </a:r>
            <a:r>
              <a:rPr lang="ru-RU" sz="1900" b="1" dirty="0" smtClean="0"/>
              <a:t>). </a:t>
            </a:r>
          </a:p>
          <a:p>
            <a:pPr algn="just" fontAlgn="base"/>
            <a:r>
              <a:rPr lang="ru-RU" sz="1900" b="1" dirty="0" err="1" smtClean="0">
                <a:solidFill>
                  <a:srgbClr val="7030A0"/>
                </a:solidFill>
              </a:rPr>
              <a:t>Четвертий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err="1" smtClean="0">
                <a:solidFill>
                  <a:srgbClr val="7030A0"/>
                </a:solidFill>
              </a:rPr>
              <a:t>етап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smtClean="0"/>
              <a:t>— </a:t>
            </a:r>
            <a:r>
              <a:rPr lang="ru-RU" sz="1900" b="1" dirty="0" err="1" smtClean="0"/>
              <a:t>це</a:t>
            </a:r>
            <a:r>
              <a:rPr lang="ru-RU" sz="1900" b="1" dirty="0" smtClean="0"/>
              <a:t> початок </a:t>
            </a:r>
            <a:r>
              <a:rPr lang="ru-RU" sz="1900" b="1" dirty="0" err="1" smtClean="0"/>
              <a:t>антибактеріальної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ери</a:t>
            </a:r>
            <a:r>
              <a:rPr lang="ru-RU" sz="1900" b="1" dirty="0" smtClean="0"/>
              <a:t>. У 1944 р. </a:t>
            </a:r>
            <a:r>
              <a:rPr lang="ru-RU" sz="1900" b="1" dirty="0" err="1" smtClean="0"/>
              <a:t>американський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бактеріолог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українського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походження</a:t>
            </a:r>
            <a:r>
              <a:rPr lang="ru-RU" sz="1900" b="1" dirty="0" smtClean="0"/>
              <a:t> З. </a:t>
            </a:r>
            <a:r>
              <a:rPr lang="ru-RU" sz="1900" b="1" dirty="0" err="1" smtClean="0"/>
              <a:t>Ваксман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отримав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стрептоміцин</a:t>
            </a:r>
            <a:r>
              <a:rPr lang="ru-RU" sz="1900" b="1" dirty="0" smtClean="0"/>
              <a:t>. </a:t>
            </a:r>
          </a:p>
          <a:p>
            <a:pPr algn="just" fontAlgn="base"/>
            <a:r>
              <a:rPr lang="ru-RU" sz="1900" b="1" dirty="0" smtClean="0">
                <a:solidFill>
                  <a:srgbClr val="7030A0"/>
                </a:solidFill>
              </a:rPr>
              <a:t>З 1954 р. </a:t>
            </a:r>
            <a:r>
              <a:rPr lang="ru-RU" sz="1900" b="1" dirty="0" smtClean="0"/>
              <a:t>у </a:t>
            </a:r>
            <a:r>
              <a:rPr lang="ru-RU" sz="1900" b="1" dirty="0" err="1" smtClean="0"/>
              <a:t>антибактеріальній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терапії</a:t>
            </a:r>
            <a:r>
              <a:rPr lang="ru-RU" sz="1900" b="1" dirty="0" smtClean="0"/>
              <a:t> стали </a:t>
            </a:r>
            <a:r>
              <a:rPr lang="ru-RU" sz="1900" b="1" dirty="0" err="1" smtClean="0"/>
              <a:t>застосовувати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натрієву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сіль</a:t>
            </a:r>
            <a:r>
              <a:rPr lang="ru-RU" sz="1900" b="1" dirty="0" smtClean="0"/>
              <a:t> ПАСК, </a:t>
            </a:r>
            <a:r>
              <a:rPr lang="ru-RU" sz="1900" b="1" dirty="0" err="1" smtClean="0"/>
              <a:t>тибон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ізоніазид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фтивазид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салюзид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і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метазид</a:t>
            </a:r>
            <a:r>
              <a:rPr lang="ru-RU" sz="1900" b="1" dirty="0" smtClean="0"/>
              <a:t>, а </a:t>
            </a:r>
            <a:r>
              <a:rPr lang="ru-RU" sz="1900" b="1" dirty="0" err="1" smtClean="0"/>
              <a:t>з</a:t>
            </a:r>
            <a:r>
              <a:rPr lang="ru-RU" sz="1900" b="1" dirty="0" smtClean="0"/>
              <a:t> 1965 р. — </a:t>
            </a:r>
            <a:r>
              <a:rPr lang="ru-RU" sz="1900" b="1" dirty="0" err="1" smtClean="0"/>
              <a:t>рифампіцин</a:t>
            </a:r>
            <a:r>
              <a:rPr lang="ru-RU" sz="1900" b="1" dirty="0" smtClean="0"/>
              <a:t> — </a:t>
            </a:r>
            <a:r>
              <a:rPr lang="ru-RU" sz="1900" b="1" dirty="0" err="1" smtClean="0"/>
              <a:t>найефективніший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антимікобактеріальний</a:t>
            </a:r>
            <a:r>
              <a:rPr lang="ru-RU" sz="1900" b="1" dirty="0" smtClean="0"/>
              <a:t> препарат. Цей </a:t>
            </a:r>
            <a:r>
              <a:rPr lang="ru-RU" sz="1900" b="1" dirty="0" err="1" smtClean="0"/>
              <a:t>етап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був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переломним</a:t>
            </a:r>
            <a:r>
              <a:rPr lang="ru-RU" sz="1900" b="1" dirty="0" smtClean="0"/>
              <a:t>. </a:t>
            </a:r>
            <a:r>
              <a:rPr lang="ru-RU" sz="1900" b="1" dirty="0" err="1" smtClean="0"/>
              <a:t>Унаслідок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застосування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нових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антимікобактеріальних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препаратів</a:t>
            </a:r>
            <a:r>
              <a:rPr lang="ru-RU" sz="1900" b="1" dirty="0" smtClean="0"/>
              <a:t> та </a:t>
            </a:r>
            <a:r>
              <a:rPr lang="ru-RU" sz="1900" b="1" dirty="0" err="1" smtClean="0"/>
              <a:t>використання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вакцини</a:t>
            </a:r>
            <a:r>
              <a:rPr lang="ru-RU" sz="1900" b="1" dirty="0" smtClean="0"/>
              <a:t> БЦЖ </a:t>
            </a:r>
            <a:r>
              <a:rPr lang="ru-RU" sz="1900" b="1" dirty="0" err="1" smtClean="0"/>
              <a:t>епідеміологічна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ситуація</a:t>
            </a:r>
            <a:r>
              <a:rPr lang="ru-RU" sz="1900" b="1" dirty="0" smtClean="0"/>
              <a:t> в </a:t>
            </a:r>
            <a:r>
              <a:rPr lang="ru-RU" sz="1900" b="1" dirty="0" err="1" smtClean="0"/>
              <a:t>наступні</a:t>
            </a:r>
            <a:r>
              <a:rPr lang="ru-RU" sz="1900" b="1" dirty="0" smtClean="0"/>
              <a:t> роки (1970–1990) </a:t>
            </a:r>
            <a:r>
              <a:rPr lang="ru-RU" sz="1900" b="1" dirty="0" err="1" smtClean="0"/>
              <a:t>значно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поліпшилася</a:t>
            </a:r>
            <a:r>
              <a:rPr lang="ru-RU" sz="1900" b="1" dirty="0" smtClean="0"/>
              <a:t> — </a:t>
            </a:r>
            <a:r>
              <a:rPr lang="ru-RU" sz="1900" b="1" dirty="0" err="1" smtClean="0"/>
              <a:t>це</a:t>
            </a:r>
            <a:r>
              <a:rPr lang="ru-RU" sz="1900" b="1" dirty="0" smtClean="0"/>
              <a:t> </a:t>
            </a:r>
            <a:r>
              <a:rPr lang="ru-RU" sz="1900" b="1" dirty="0" err="1" smtClean="0">
                <a:solidFill>
                  <a:srgbClr val="7030A0"/>
                </a:solidFill>
              </a:rPr>
              <a:t>п’ятий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err="1" smtClean="0">
                <a:solidFill>
                  <a:srgbClr val="7030A0"/>
                </a:solidFill>
              </a:rPr>
              <a:t>етап</a:t>
            </a:r>
            <a:r>
              <a:rPr lang="ru-RU" sz="1900" b="1" dirty="0" smtClean="0"/>
              <a:t>. </a:t>
            </a:r>
          </a:p>
          <a:p>
            <a:pPr algn="just" fontAlgn="base"/>
            <a:r>
              <a:rPr lang="ru-RU" sz="1900" b="1" dirty="0" err="1" smtClean="0">
                <a:solidFill>
                  <a:srgbClr val="7030A0"/>
                </a:solidFill>
              </a:rPr>
              <a:t>Шостий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err="1" smtClean="0">
                <a:solidFill>
                  <a:srgbClr val="7030A0"/>
                </a:solidFill>
              </a:rPr>
              <a:t>етап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smtClean="0"/>
              <a:t>(1990–1994) — </a:t>
            </a:r>
            <a:r>
              <a:rPr lang="ru-RU" sz="1900" b="1" dirty="0" err="1" smtClean="0"/>
              <a:t>помітне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погіршення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епідеміологічної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ситуації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з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туберкульозом</a:t>
            </a:r>
            <a:r>
              <a:rPr lang="ru-RU" sz="1900" b="1" dirty="0" smtClean="0"/>
              <a:t> на </a:t>
            </a:r>
            <a:r>
              <a:rPr lang="ru-RU" sz="1900" b="1" dirty="0" err="1" smtClean="0"/>
              <a:t>тлі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соціально-економічної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кризи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скорочення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протитуберкульозних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заходів</a:t>
            </a:r>
            <a:r>
              <a:rPr lang="ru-RU" sz="1900" b="1" dirty="0" smtClean="0"/>
              <a:t>. </a:t>
            </a:r>
          </a:p>
          <a:p>
            <a:pPr algn="just" fontAlgn="base"/>
            <a:r>
              <a:rPr lang="ru-RU" sz="1900" b="1" dirty="0" err="1" smtClean="0">
                <a:solidFill>
                  <a:srgbClr val="7030A0"/>
                </a:solidFill>
              </a:rPr>
              <a:t>Сьомий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err="1" smtClean="0">
                <a:solidFill>
                  <a:srgbClr val="7030A0"/>
                </a:solidFill>
              </a:rPr>
              <a:t>етап</a:t>
            </a:r>
            <a:r>
              <a:rPr lang="ru-RU" sz="1900" b="1" dirty="0" smtClean="0">
                <a:solidFill>
                  <a:srgbClr val="7030A0"/>
                </a:solidFill>
              </a:rPr>
              <a:t> </a:t>
            </a:r>
            <a:r>
              <a:rPr lang="ru-RU" sz="1900" b="1" dirty="0" err="1" smtClean="0"/>
              <a:t>почався</a:t>
            </a:r>
            <a:r>
              <a:rPr lang="ru-RU" sz="1900" b="1" dirty="0" smtClean="0"/>
              <a:t> у 1995 р., коли </a:t>
            </a:r>
            <a:r>
              <a:rPr lang="ru-RU" sz="1900" b="1" dirty="0" err="1" smtClean="0"/>
              <a:t>експерти</a:t>
            </a:r>
            <a:r>
              <a:rPr lang="ru-RU" sz="1900" b="1" dirty="0" smtClean="0"/>
              <a:t> ВООЗ </a:t>
            </a:r>
            <a:r>
              <a:rPr lang="ru-RU" sz="1900" b="1" dirty="0" err="1" smtClean="0"/>
              <a:t>зафіксували</a:t>
            </a:r>
            <a:r>
              <a:rPr lang="ru-RU" sz="1900" b="1" dirty="0" smtClean="0"/>
              <a:t> в </a:t>
            </a:r>
            <a:r>
              <a:rPr lang="ru-RU" sz="1900" b="1" dirty="0" err="1" smtClean="0"/>
              <a:t>Україні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епідемію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туберкульозу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оскільки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кількість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хворих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перевищила</a:t>
            </a:r>
            <a:r>
              <a:rPr lang="ru-RU" sz="1900" b="1" dirty="0" smtClean="0"/>
              <a:t> 1% </a:t>
            </a:r>
            <a:r>
              <a:rPr lang="ru-RU" sz="1900" b="1" dirty="0" err="1" smtClean="0"/>
              <a:t>населення</a:t>
            </a:r>
            <a:r>
              <a:rPr lang="ru-RU" sz="1900" b="1" dirty="0" smtClean="0"/>
              <a:t>.</a:t>
            </a:r>
          </a:p>
          <a:p>
            <a:pPr algn="just" fontAlgn="base"/>
            <a:r>
              <a:rPr lang="ru-RU" sz="1900" b="1" dirty="0" smtClean="0"/>
              <a:t>З метою </a:t>
            </a:r>
            <a:r>
              <a:rPr lang="ru-RU" sz="1900" b="1" dirty="0" err="1" smtClean="0"/>
              <a:t>раціональної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координації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протитуберкульозної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діяльності</a:t>
            </a:r>
            <a:r>
              <a:rPr lang="ru-RU" sz="1900" b="1" dirty="0" smtClean="0"/>
              <a:t> в </a:t>
            </a:r>
            <a:r>
              <a:rPr lang="ru-RU" sz="1900" b="1" dirty="0" err="1" smtClean="0"/>
              <a:t>нашій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країні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прийняті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важливі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документи</a:t>
            </a:r>
            <a:r>
              <a:rPr lang="ru-RU" sz="1900" b="1" dirty="0" smtClean="0"/>
              <a:t> — </a:t>
            </a:r>
            <a:r>
              <a:rPr lang="ru-RU" sz="1900" b="1" dirty="0" err="1" smtClean="0"/>
              <a:t>укази</a:t>
            </a:r>
            <a:r>
              <a:rPr lang="ru-RU" sz="1900" b="1" dirty="0" smtClean="0"/>
              <a:t> президента, постанови КМУ та Закон </a:t>
            </a:r>
            <a:r>
              <a:rPr lang="ru-RU" sz="1900" b="1" dirty="0" err="1" smtClean="0"/>
              <a:t>України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від</a:t>
            </a:r>
            <a:r>
              <a:rPr lang="ru-RU" sz="1900" b="1" dirty="0" smtClean="0"/>
              <a:t> 05.07.2001 р. № 2586-</a:t>
            </a:r>
            <a:r>
              <a:rPr lang="vi-VN" sz="1900" b="1" dirty="0" smtClean="0"/>
              <a:t>III «</a:t>
            </a:r>
            <a:r>
              <a:rPr lang="ru-RU" sz="1900" b="1" dirty="0" smtClean="0"/>
              <a:t>Про </a:t>
            </a:r>
            <a:r>
              <a:rPr lang="ru-RU" sz="1900" b="1" dirty="0" err="1" smtClean="0"/>
              <a:t>боротьбу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із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захворюванням</a:t>
            </a:r>
            <a:r>
              <a:rPr lang="ru-RU" sz="1900" b="1" dirty="0" smtClean="0"/>
              <a:t> на </a:t>
            </a:r>
            <a:r>
              <a:rPr lang="ru-RU" sz="1900" b="1" dirty="0" err="1" smtClean="0"/>
              <a:t>туберкульоз</a:t>
            </a:r>
            <a:r>
              <a:rPr lang="ru-RU" sz="1900" b="1" dirty="0" smtClean="0"/>
              <a:t>» (</a:t>
            </a:r>
            <a:r>
              <a:rPr lang="ru-RU" sz="1900" b="1" dirty="0" err="1" smtClean="0"/>
              <a:t>зі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змінами</a:t>
            </a:r>
            <a:r>
              <a:rPr lang="ru-RU" sz="1900" b="1" dirty="0" smtClean="0"/>
              <a:t>, </a:t>
            </a:r>
            <a:r>
              <a:rPr lang="ru-RU" sz="1900" b="1" dirty="0" err="1" smtClean="0"/>
              <a:t>внесеними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відповідними</a:t>
            </a:r>
            <a:r>
              <a:rPr lang="ru-RU" sz="1900" b="1" dirty="0" smtClean="0"/>
              <a:t> законами </a:t>
            </a:r>
            <a:r>
              <a:rPr lang="ru-RU" sz="1900" b="1" dirty="0" err="1" smtClean="0"/>
              <a:t>України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протягом</a:t>
            </a:r>
            <a:r>
              <a:rPr lang="ru-RU" sz="1900" b="1" dirty="0" smtClean="0"/>
              <a:t> 2002–2015 </a:t>
            </a:r>
            <a:r>
              <a:rPr lang="ru-RU" sz="1900" b="1" dirty="0" err="1" smtClean="0"/>
              <a:t>рр</a:t>
            </a:r>
            <a:r>
              <a:rPr lang="ru-RU" sz="1900" b="1" dirty="0" smtClean="0"/>
              <a:t>.).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EL_V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398" y="5143488"/>
            <a:ext cx="342902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12_3"/>
          <p:cNvPicPr>
            <a:picLocks noChangeAspect="1" noChangeArrowheads="1"/>
          </p:cNvPicPr>
          <p:nvPr/>
        </p:nvPicPr>
        <p:blipFill>
          <a:blip r:embed="rId3">
            <a:lum bright="28000" contrast="-34000"/>
          </a:blip>
          <a:srcRect/>
          <a:stretch>
            <a:fillRect/>
          </a:stretch>
        </p:blipFill>
        <p:spPr bwMode="auto">
          <a:xfrm>
            <a:off x="8239140" y="5202848"/>
            <a:ext cx="3143272" cy="165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G2vann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9206" y="2714620"/>
            <a:ext cx="323848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Tok"/>
          <p:cNvPicPr>
            <a:picLocks noChangeAspect="1" noChangeArrowheads="1"/>
          </p:cNvPicPr>
          <p:nvPr/>
        </p:nvPicPr>
        <p:blipFill>
          <a:blip r:embed="rId5">
            <a:lum bright="20000" contrast="-40000"/>
          </a:blip>
          <a:srcRect/>
          <a:stretch>
            <a:fillRect/>
          </a:stretch>
        </p:blipFill>
        <p:spPr bwMode="auto">
          <a:xfrm>
            <a:off x="8453454" y="428604"/>
            <a:ext cx="3452794" cy="20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MAGNET"/>
          <p:cNvPicPr>
            <a:picLocks noChangeAspect="1" noChangeArrowheads="1"/>
          </p:cNvPicPr>
          <p:nvPr/>
        </p:nvPicPr>
        <p:blipFill>
          <a:blip r:embed="rId6">
            <a:lum bright="24000" contrast="-50000"/>
            <a:grayscl/>
          </a:blip>
          <a:srcRect/>
          <a:stretch>
            <a:fillRect/>
          </a:stretch>
        </p:blipFill>
        <p:spPr bwMode="auto">
          <a:xfrm>
            <a:off x="5310182" y="3357562"/>
            <a:ext cx="3143272" cy="163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gidromass"/>
          <p:cNvPicPr>
            <a:picLocks noChangeAspect="1" noChangeArrowheads="1"/>
          </p:cNvPicPr>
          <p:nvPr/>
        </p:nvPicPr>
        <p:blipFill>
          <a:blip r:embed="rId7">
            <a:lum bright="2000" contrast="-24000"/>
          </a:blip>
          <a:srcRect/>
          <a:stretch>
            <a:fillRect/>
          </a:stretch>
        </p:blipFill>
        <p:spPr bwMode="auto">
          <a:xfrm>
            <a:off x="1881158" y="3286124"/>
            <a:ext cx="2946404" cy="165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r-bochnia-r1"/>
          <p:cNvPicPr>
            <a:picLocks noChangeAspect="1" noChangeArrowheads="1"/>
          </p:cNvPicPr>
          <p:nvPr/>
        </p:nvPicPr>
        <p:blipFill>
          <a:blip r:embed="rId8">
            <a:lum contrast="-12000"/>
          </a:blip>
          <a:srcRect/>
          <a:stretch>
            <a:fillRect/>
          </a:stretch>
        </p:blipFill>
        <p:spPr bwMode="auto">
          <a:xfrm>
            <a:off x="4310050" y="5214950"/>
            <a:ext cx="317976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t="13296" r="6925" b="26131"/>
          <a:stretch>
            <a:fillRect/>
          </a:stretch>
        </p:blipFill>
        <p:spPr bwMode="auto">
          <a:xfrm>
            <a:off x="523835" y="214290"/>
            <a:ext cx="7819847" cy="314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1452600" y="0"/>
            <a:ext cx="9621360" cy="71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FF0000"/>
                </a:solidFill>
                <a:latin typeface="Century Gothic"/>
                <a:ea typeface="DejaVu Sans"/>
              </a:rPr>
              <a:t>План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809588" y="785794"/>
            <a:ext cx="10715700" cy="5500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14350" indent="-514350" algn="just">
              <a:buAutoNum type="arabicPeriod"/>
            </a:pPr>
            <a:r>
              <a:rPr lang="uk-UA" sz="2000" b="1" dirty="0" smtClean="0"/>
              <a:t>Поняття реабілітацію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фізіатрію</a:t>
            </a:r>
            <a:r>
              <a:rPr lang="uk-UA" sz="2000" b="1" dirty="0" smtClean="0"/>
              <a:t>. Поняття про фізіотерапію. </a:t>
            </a:r>
          </a:p>
          <a:p>
            <a:pPr marL="514350" indent="-514350" algn="just">
              <a:buAutoNum type="arabicPeriod"/>
            </a:pPr>
            <a:r>
              <a:rPr lang="uk-UA" sz="2000" b="1" dirty="0" smtClean="0"/>
              <a:t>Електролікування: </a:t>
            </a:r>
          </a:p>
          <a:p>
            <a:pPr marL="514350" indent="-514350" algn="just"/>
            <a:r>
              <a:rPr lang="uk-UA" sz="2000" b="1" dirty="0" smtClean="0"/>
              <a:t>а) лікування постійним током - гальванізація; - лікарський електрофорез; - лікувальне призначення імпульсних токів низької напруги та низької частоти; </a:t>
            </a:r>
          </a:p>
          <a:p>
            <a:pPr marL="514350" indent="-514350" algn="just"/>
            <a:r>
              <a:rPr lang="uk-UA" sz="2000" b="1" dirty="0" smtClean="0"/>
              <a:t>б) франклінізація або електростатичний душ; </a:t>
            </a:r>
          </a:p>
          <a:p>
            <a:pPr marL="514350" indent="-514350" algn="just"/>
            <a:r>
              <a:rPr lang="uk-UA" sz="2000" b="1" dirty="0" smtClean="0"/>
              <a:t>в) лікувальне застосування перемінних токів та полів високої, ультрависокої та надвисокої частоти - дарсонвалізація; - </a:t>
            </a:r>
            <a:r>
              <a:rPr lang="uk-UA" sz="2000" b="1" dirty="0" err="1" smtClean="0"/>
              <a:t>індуктометрія</a:t>
            </a:r>
            <a:r>
              <a:rPr lang="uk-UA" sz="2000" b="1" dirty="0" smtClean="0"/>
              <a:t>; - </a:t>
            </a:r>
            <a:r>
              <a:rPr lang="uk-UA" sz="2000" b="1" dirty="0" err="1" smtClean="0"/>
              <a:t>УВЧ-терапія</a:t>
            </a:r>
            <a:r>
              <a:rPr lang="uk-UA" sz="2000" b="1" dirty="0" smtClean="0"/>
              <a:t>; - мікрохвильова терапія. </a:t>
            </a:r>
          </a:p>
          <a:p>
            <a:pPr marL="514350" indent="-514350" algn="just">
              <a:buAutoNum type="arabicPeriod" startAt="3"/>
            </a:pPr>
            <a:r>
              <a:rPr lang="uk-UA" sz="2000" b="1" dirty="0" smtClean="0"/>
              <a:t>Світлолікування. </a:t>
            </a:r>
          </a:p>
          <a:p>
            <a:pPr marL="514350" indent="-514350" algn="just">
              <a:buAutoNum type="arabicPeriod" startAt="3"/>
            </a:pPr>
            <a:r>
              <a:rPr lang="uk-UA" sz="2000" b="1" dirty="0" smtClean="0"/>
              <a:t>Лікування ультразвуком. Магнітотерапія. Лазер.</a:t>
            </a:r>
          </a:p>
          <a:p>
            <a:pPr marL="514350" indent="-514350" algn="just">
              <a:buAutoNum type="arabicPeriod" startAt="3"/>
            </a:pPr>
            <a:r>
              <a:rPr lang="uk-UA" sz="2000" b="1" dirty="0" err="1" smtClean="0"/>
              <a:t>Гідротермотерапія</a:t>
            </a:r>
            <a:r>
              <a:rPr lang="uk-UA" sz="2000" b="1" dirty="0" smtClean="0"/>
              <a:t>. </a:t>
            </a:r>
          </a:p>
          <a:p>
            <a:pPr marL="514350" indent="-514350" algn="just">
              <a:buAutoNum type="arabicPeriod" startAt="3"/>
            </a:pPr>
            <a:r>
              <a:rPr lang="uk-UA" sz="2000" b="1" dirty="0" smtClean="0"/>
              <a:t>Лікування іонізованим повітрям (див. попередні теми). </a:t>
            </a:r>
          </a:p>
          <a:p>
            <a:pPr marL="514350" indent="-514350" algn="just">
              <a:buAutoNum type="arabicPeriod" startAt="3"/>
            </a:pPr>
            <a:r>
              <a:rPr lang="uk-UA" sz="2000" b="1" dirty="0" smtClean="0"/>
              <a:t>Лікувальний масаж (сам.). </a:t>
            </a:r>
            <a:endParaRPr lang="ru-RU" sz="3200" b="1" strike="noStrike" spc="-1" dirty="0">
              <a:latin typeface="Arial"/>
            </a:endParaRPr>
          </a:p>
          <a:p>
            <a:pPr algn="just"/>
            <a:r>
              <a:rPr lang="ru-RU" sz="32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Основні</a:t>
            </a:r>
            <a:r>
              <a:rPr lang="ru-RU" sz="32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3200" b="1" strike="noStrike" spc="-1" dirty="0" err="1" smtClean="0">
                <a:solidFill>
                  <a:srgbClr val="FF0000"/>
                </a:solidFill>
                <a:latin typeface="Arial"/>
                <a:ea typeface="DejaVu Sans"/>
              </a:rPr>
              <a:t>поняття</a:t>
            </a:r>
            <a:r>
              <a:rPr lang="ru-RU" sz="3200" b="1" strike="noStrike" spc="-1" dirty="0" smtClean="0">
                <a:solidFill>
                  <a:srgbClr val="FF0000"/>
                </a:solidFill>
                <a:latin typeface="Arial"/>
                <a:ea typeface="DejaVu Sans"/>
              </a:rPr>
              <a:t>: </a:t>
            </a:r>
            <a:r>
              <a:rPr lang="uk-UA" sz="2400" b="1" dirty="0" smtClean="0"/>
              <a:t>фізіотерапія, реабілітація, електролікування, світлолікування, ультразвук, магнітотерапія, лікування лазером, </a:t>
            </a:r>
            <a:r>
              <a:rPr lang="uk-UA" sz="2400" b="1" dirty="0" err="1" smtClean="0"/>
              <a:t>гідротермотерапія</a:t>
            </a:r>
            <a:r>
              <a:rPr lang="uk-UA" sz="2400" b="1" dirty="0" smtClean="0"/>
              <a:t>, ЛФК, масаж.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3125" r="7226" b="19791"/>
          <a:stretch>
            <a:fillRect/>
          </a:stretch>
        </p:blipFill>
        <p:spPr bwMode="auto">
          <a:xfrm>
            <a:off x="380960" y="138242"/>
            <a:ext cx="11572956" cy="650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731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26" y="214290"/>
            <a:ext cx="10539450" cy="857256"/>
          </a:xfrm>
          <a:solidFill>
            <a:schemeClr val="bg1"/>
          </a:solidFill>
        </p:spPr>
        <p:txBody>
          <a:bodyPr anchor="t"/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Tahoma" charset="0"/>
              </a:rPr>
              <a:t>Класиф</a:t>
            </a:r>
            <a:r>
              <a:rPr lang="uk-UA" sz="3200" b="1" dirty="0" err="1" smtClean="0">
                <a:solidFill>
                  <a:srgbClr val="FF0000"/>
                </a:solidFill>
                <a:latin typeface="Tahoma" charset="0"/>
              </a:rPr>
              <a:t>ікація</a:t>
            </a:r>
            <a:r>
              <a:rPr lang="uk-UA" sz="3200" b="1" dirty="0" smtClean="0">
                <a:solidFill>
                  <a:srgbClr val="FF0000"/>
                </a:solidFill>
                <a:latin typeface="Tahoma" charset="0"/>
              </a:rPr>
              <a:t> фізіотерапевтичних факторів</a:t>
            </a:r>
            <a:endParaRPr lang="ru-RU" sz="3200" b="1" dirty="0" smtClean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38150" y="857232"/>
            <a:ext cx="11144328" cy="600076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uk-UA" sz="2000" b="1" dirty="0" smtClean="0">
                <a:solidFill>
                  <a:srgbClr val="540024"/>
                </a:solidFill>
                <a:latin typeface="Tahoma" charset="0"/>
              </a:rPr>
              <a:t>1</a:t>
            </a:r>
            <a:r>
              <a:rPr lang="uk-UA" sz="2400" b="1" dirty="0" smtClean="0">
                <a:solidFill>
                  <a:srgbClr val="540024"/>
                </a:solidFill>
                <a:latin typeface="Tahoma" charset="0"/>
              </a:rPr>
              <a:t>. </a:t>
            </a:r>
            <a:r>
              <a:rPr lang="uk-UA" sz="2200" b="1" dirty="0" smtClean="0">
                <a:solidFill>
                  <a:srgbClr val="540024"/>
                </a:solidFill>
                <a:latin typeface="Tahoma" charset="0"/>
              </a:rPr>
              <a:t>За походженням: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uk-UA" sz="2200" b="1" dirty="0" smtClean="0">
                <a:solidFill>
                  <a:srgbClr val="050060"/>
                </a:solidFill>
                <a:latin typeface="Tahoma" charset="0"/>
              </a:rPr>
              <a:t>  а) природні - клімат, прісні і мінеральні води, лікувальні грязі, торф та ін.;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 б)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преформовані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(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штучні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) -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електричні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струми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, поля,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світло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та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ін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.</a:t>
            </a:r>
          </a:p>
          <a:p>
            <a:pPr marL="290513" indent="-290513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2. За </a:t>
            </a:r>
            <a:r>
              <a:rPr lang="ru-RU" sz="2200" b="1" dirty="0" err="1" smtClean="0">
                <a:solidFill>
                  <a:srgbClr val="540024"/>
                </a:solidFill>
                <a:latin typeface="Tahoma" charset="0"/>
              </a:rPr>
              <a:t>механізмом</a:t>
            </a: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: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 а)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загальні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адаптаційні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реакції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за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участю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вегетативного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і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нейро-ендокринного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апаратів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;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 б)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рефлекторно-сегментарні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реакції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;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 в)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місцеві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впливи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на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обмін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речовин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;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 г)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зміна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фізико-хімічних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властивостей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внутрішнього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середовища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організму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.</a:t>
            </a:r>
          </a:p>
          <a:p>
            <a:pPr marL="290513" indent="-290513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3. За </a:t>
            </a:r>
            <a:r>
              <a:rPr lang="ru-RU" sz="2200" b="1" dirty="0" err="1" smtClean="0">
                <a:solidFill>
                  <a:srgbClr val="540024"/>
                </a:solidFill>
                <a:latin typeface="Tahoma" charset="0"/>
              </a:rPr>
              <a:t>площею</a:t>
            </a: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: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 а)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загальна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;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 б) локальна.</a:t>
            </a:r>
          </a:p>
          <a:p>
            <a:pPr marL="290513" indent="-290513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4. За </a:t>
            </a:r>
            <a:r>
              <a:rPr lang="ru-RU" sz="2200" b="1" dirty="0" err="1" smtClean="0">
                <a:solidFill>
                  <a:srgbClr val="540024"/>
                </a:solidFill>
                <a:latin typeface="Tahoma" charset="0"/>
              </a:rPr>
              <a:t>місцем</a:t>
            </a: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540024"/>
                </a:solidFill>
                <a:latin typeface="Tahoma" charset="0"/>
              </a:rPr>
              <a:t>переважної</a:t>
            </a: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540024"/>
                </a:solidFill>
                <a:latin typeface="Tahoma" charset="0"/>
              </a:rPr>
              <a:t>фізіотерапевтичного</a:t>
            </a:r>
            <a:r>
              <a:rPr lang="ru-RU" sz="2200" b="1" dirty="0" smtClean="0">
                <a:solidFill>
                  <a:srgbClr val="540024"/>
                </a:solidFill>
                <a:latin typeface="Tahoma" charset="0"/>
              </a:rPr>
              <a:t> фактора: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 а) покриви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тіла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(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шкіра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,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слизові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,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підшкірно-жирова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050060"/>
                </a:solidFill>
                <a:latin typeface="Tahoma" charset="0"/>
              </a:rPr>
              <a:t>клітковина</a:t>
            </a: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);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sz="2200" b="1" dirty="0" smtClean="0">
                <a:solidFill>
                  <a:srgbClr val="050060"/>
                </a:solidFill>
                <a:latin typeface="Tahoma" charset="0"/>
              </a:rPr>
              <a:t>  б) м</a:t>
            </a:r>
            <a:r>
              <a:rPr lang="en-US" sz="2200" b="1" dirty="0" smtClean="0">
                <a:solidFill>
                  <a:srgbClr val="050060"/>
                </a:solidFill>
                <a:latin typeface="Tahoma" charset="0"/>
              </a:rPr>
              <a:t>’</a:t>
            </a:r>
            <a:r>
              <a:rPr lang="en-US" sz="2200" b="1" dirty="0" err="1" smtClean="0">
                <a:solidFill>
                  <a:srgbClr val="050060"/>
                </a:solidFill>
                <a:latin typeface="Tahoma" charset="0"/>
              </a:rPr>
              <a:t>язи</a:t>
            </a:r>
            <a:r>
              <a:rPr lang="en-US" sz="2200" b="1" dirty="0" smtClean="0">
                <a:solidFill>
                  <a:srgbClr val="050060"/>
                </a:solidFill>
                <a:latin typeface="Tahoma" charset="0"/>
              </a:rPr>
              <a:t>, </a:t>
            </a:r>
            <a:r>
              <a:rPr lang="en-US" sz="2200" b="1" dirty="0" err="1" smtClean="0">
                <a:solidFill>
                  <a:srgbClr val="050060"/>
                </a:solidFill>
                <a:latin typeface="Tahoma" charset="0"/>
              </a:rPr>
              <a:t>опорно-руховий</a:t>
            </a:r>
            <a:r>
              <a:rPr lang="en-US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en-US" sz="2200" b="1" dirty="0" err="1" smtClean="0">
                <a:solidFill>
                  <a:srgbClr val="050060"/>
                </a:solidFill>
                <a:latin typeface="Tahoma" charset="0"/>
              </a:rPr>
              <a:t>аппарат</a:t>
            </a:r>
            <a:r>
              <a:rPr lang="en-US" sz="2200" b="1" dirty="0" smtClean="0">
                <a:solidFill>
                  <a:srgbClr val="050060"/>
                </a:solidFill>
                <a:latin typeface="Tahoma" charset="0"/>
              </a:rPr>
              <a:t>;</a:t>
            </a:r>
          </a:p>
          <a:p>
            <a:pPr marL="290513" indent="-290513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200" b="1" dirty="0" smtClean="0">
                <a:solidFill>
                  <a:srgbClr val="050060"/>
                </a:solidFill>
                <a:latin typeface="Tahoma" charset="0"/>
              </a:rPr>
              <a:t>  в) </a:t>
            </a:r>
            <a:r>
              <a:rPr lang="en-US" sz="2200" b="1" dirty="0" err="1" smtClean="0">
                <a:solidFill>
                  <a:srgbClr val="050060"/>
                </a:solidFill>
                <a:latin typeface="Tahoma" charset="0"/>
              </a:rPr>
              <a:t>внутрішні</a:t>
            </a:r>
            <a:r>
              <a:rPr lang="en-US" sz="2200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en-US" sz="2200" b="1" dirty="0" err="1" smtClean="0">
                <a:solidFill>
                  <a:srgbClr val="050060"/>
                </a:solidFill>
                <a:latin typeface="Tahoma" charset="0"/>
              </a:rPr>
              <a:t>органи</a:t>
            </a:r>
            <a:r>
              <a:rPr lang="en-US" sz="2200" b="1" dirty="0" smtClean="0">
                <a:solidFill>
                  <a:srgbClr val="050060"/>
                </a:solidFill>
                <a:latin typeface="Tahoma" charset="0"/>
              </a:rPr>
              <a:t>.</a:t>
            </a:r>
            <a:endParaRPr lang="ru-RU" sz="2200" b="1" dirty="0" smtClean="0">
              <a:solidFill>
                <a:srgbClr val="050060"/>
              </a:solidFill>
              <a:latin typeface="Tahoma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/>
          <a:stretch>
            <a:fillRect/>
          </a:stretch>
        </p:blipFill>
        <p:spPr bwMode="auto">
          <a:xfrm>
            <a:off x="380960" y="53244"/>
            <a:ext cx="11565959" cy="680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987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r="1367"/>
          <a:stretch>
            <a:fillRect/>
          </a:stretch>
        </p:blipFill>
        <p:spPr bwMode="auto">
          <a:xfrm>
            <a:off x="238084" y="0"/>
            <a:ext cx="117872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890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t="4107" r="1925" b="5535"/>
          <a:stretch>
            <a:fillRect/>
          </a:stretch>
        </p:blipFill>
        <p:spPr bwMode="auto">
          <a:xfrm>
            <a:off x="276607" y="0"/>
            <a:ext cx="119153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024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125" r="4297" b="13541"/>
          <a:stretch>
            <a:fillRect/>
          </a:stretch>
        </p:blipFill>
        <p:spPr bwMode="auto">
          <a:xfrm>
            <a:off x="238085" y="214290"/>
            <a:ext cx="11953916" cy="664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910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3125" r="2539" b="4166"/>
          <a:stretch>
            <a:fillRect/>
          </a:stretch>
        </p:blipFill>
        <p:spPr bwMode="auto">
          <a:xfrm>
            <a:off x="309522" y="214290"/>
            <a:ext cx="11572956" cy="635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766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 t="5208" r="7226" b="7291"/>
          <a:stretch>
            <a:fillRect/>
          </a:stretch>
        </p:blipFill>
        <p:spPr bwMode="auto">
          <a:xfrm>
            <a:off x="738150" y="0"/>
            <a:ext cx="108024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97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7" t="3125" r="14064" b="13541"/>
          <a:stretch>
            <a:fillRect/>
          </a:stretch>
        </p:blipFill>
        <p:spPr bwMode="auto">
          <a:xfrm>
            <a:off x="1628833" y="225404"/>
            <a:ext cx="8824885" cy="627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218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2608" r="7579" b="2200"/>
          <a:stretch>
            <a:fillRect/>
          </a:stretch>
        </p:blipFill>
        <p:spPr bwMode="auto">
          <a:xfrm>
            <a:off x="1023902" y="285728"/>
            <a:ext cx="10144196" cy="632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41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0" y="3714752"/>
            <a:ext cx="5842000" cy="2914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9522" y="116633"/>
            <a:ext cx="11882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uk-UA" sz="2800" b="1" dirty="0" smtClean="0">
                <a:solidFill>
                  <a:srgbClr val="FF0000"/>
                </a:solidFill>
              </a:rPr>
              <a:t>Поняття про реабілітацію</a:t>
            </a:r>
            <a:r>
              <a:rPr lang="uk-UA" sz="2800" b="1" smtClean="0">
                <a:solidFill>
                  <a:srgbClr val="FF0000"/>
                </a:solidFill>
              </a:rPr>
              <a:t>, фтизіатрію, фізіотерапію</a:t>
            </a:r>
            <a:r>
              <a:rPr lang="uk-UA" sz="3200" b="1" dirty="0" smtClean="0"/>
              <a:t>. </a:t>
            </a:r>
            <a:endParaRPr lang="ru-RU" sz="4000" b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Медична</a:t>
            </a:r>
            <a:r>
              <a:rPr lang="ru-RU" sz="4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40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соціальна</a:t>
            </a:r>
            <a:r>
              <a:rPr lang="ru-RU" sz="4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реабілітація</a:t>
            </a:r>
            <a:endParaRPr lang="ru-RU" sz="4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3552395" cy="17761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22" y="1714488"/>
            <a:ext cx="4572032" cy="2420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://xn----dtbgeadlf8bgatr0di.xn--p1ai/wp-content/uploads/2013/08/%D0%A4%D0%BE%D1%82%D0%BE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48" y="2071678"/>
            <a:ext cx="3507852" cy="197316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6" y="3984122"/>
            <a:ext cx="3831837" cy="28738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9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95472" y="142852"/>
            <a:ext cx="3798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2. Електролікування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0" y="690346"/>
            <a:ext cx="10823039" cy="61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37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324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395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730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r="3711" b="12500"/>
          <a:stretch>
            <a:fillRect/>
          </a:stretch>
        </p:blipFill>
        <p:spPr bwMode="auto">
          <a:xfrm>
            <a:off x="309522" y="244652"/>
            <a:ext cx="11644394" cy="625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12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952596" y="285728"/>
            <a:ext cx="83438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4400" b="1" dirty="0" err="1">
                <a:solidFill>
                  <a:srgbClr val="00B050"/>
                </a:solidFill>
                <a:latin typeface="Times New Roman" pitchFamily="18" charset="0"/>
              </a:rPr>
              <a:t>Високочастотна</a:t>
            </a:r>
            <a:r>
              <a:rPr lang="ru-RU" altLang="ru-RU" sz="4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ru-RU" altLang="ru-RU" sz="4400" b="1" dirty="0" err="1">
                <a:solidFill>
                  <a:srgbClr val="00B050"/>
                </a:solidFill>
                <a:latin typeface="Times New Roman" pitchFamily="18" charset="0"/>
              </a:rPr>
              <a:t>електротерапія</a:t>
            </a:r>
            <a:endParaRPr lang="ru-RU" altLang="ru-RU" sz="44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095340" y="1571612"/>
            <a:ext cx="5214974" cy="3610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800" b="1" dirty="0">
                <a:latin typeface="Times New Roman" pitchFamily="18" charset="0"/>
              </a:rPr>
              <a:t>В </a:t>
            </a:r>
            <a:r>
              <a:rPr lang="ru-RU" altLang="ru-RU" sz="2800" b="1" dirty="0" err="1">
                <a:latin typeface="Times New Roman" pitchFamily="18" charset="0"/>
              </a:rPr>
              <a:t>основі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методів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високочастотної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електротерапії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лежить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дія</a:t>
            </a:r>
            <a:r>
              <a:rPr lang="ru-RU" altLang="ru-RU" sz="2800" b="1" dirty="0">
                <a:latin typeface="Times New Roman" pitchFamily="18" charset="0"/>
              </a:rPr>
              <a:t> на </a:t>
            </a:r>
            <a:r>
              <a:rPr lang="ru-RU" altLang="ru-RU" sz="2800" b="1" dirty="0" err="1">
                <a:latin typeface="Times New Roman" pitchFamily="18" charset="0"/>
              </a:rPr>
              <a:t>організм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змінних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струмів</a:t>
            </a:r>
            <a:r>
              <a:rPr lang="ru-RU" altLang="ru-RU" sz="2800" b="1" dirty="0">
                <a:latin typeface="Times New Roman" pitchFamily="18" charset="0"/>
              </a:rPr>
              <a:t>, </a:t>
            </a:r>
            <a:r>
              <a:rPr lang="ru-RU" altLang="ru-RU" sz="2800" b="1" dirty="0" err="1">
                <a:latin typeface="Times New Roman" pitchFamily="18" charset="0"/>
              </a:rPr>
              <a:t>електромагнітних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полів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або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їх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складових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високої</a:t>
            </a:r>
            <a:r>
              <a:rPr lang="ru-RU" altLang="ru-RU" sz="2800" b="1" dirty="0">
                <a:latin typeface="Times New Roman" pitchFamily="18" charset="0"/>
              </a:rPr>
              <a:t>, </a:t>
            </a:r>
            <a:r>
              <a:rPr lang="ru-RU" altLang="ru-RU" sz="2800" b="1" dirty="0" err="1">
                <a:latin typeface="Times New Roman" pitchFamily="18" charset="0"/>
              </a:rPr>
              <a:t>ультрависокої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і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надвисокої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частоти</a:t>
            </a:r>
            <a:r>
              <a:rPr lang="ru-RU" altLang="ru-RU" sz="2800" b="1" dirty="0">
                <a:latin typeface="Times New Roman" pitchFamily="18" charset="0"/>
              </a:rPr>
              <a:t>.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576485" y="1341438"/>
            <a:ext cx="4497916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дарсонвалізація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6576484" y="1989138"/>
            <a:ext cx="5060949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ультратонотерапія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6576484" y="2565401"/>
            <a:ext cx="299508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b="1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діатермія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6576484" y="3141663"/>
            <a:ext cx="392006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b="1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індуктотермія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6576485" y="3860801"/>
            <a:ext cx="44153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УВЧ-терапія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6576485" y="4508500"/>
            <a:ext cx="5615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мікрохвильова</a:t>
            </a:r>
            <a:r>
              <a:rPr lang="ru-RU" altLang="ru-RU" sz="2800" b="1" dirty="0">
                <a:solidFill>
                  <a:srgbClr val="FF5050"/>
                </a:solidFill>
                <a:latin typeface="Times New Roman" pitchFamily="18" charset="0"/>
              </a:rPr>
              <a:t>          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терапія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3085" name="Text Box 15"/>
          <p:cNvSpPr txBox="1">
            <a:spLocks noChangeArrowheads="1"/>
          </p:cNvSpPr>
          <p:nvPr/>
        </p:nvSpPr>
        <p:spPr bwMode="auto">
          <a:xfrm>
            <a:off x="6576484" y="5143512"/>
            <a:ext cx="5615516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 smtClean="0">
                <a:solidFill>
                  <a:srgbClr val="FF5050"/>
                </a:solidFill>
                <a:latin typeface="Times New Roman" pitchFamily="18" charset="0"/>
              </a:rPr>
              <a:t>міліметровохвильова</a:t>
            </a:r>
            <a:r>
              <a:rPr lang="ru-RU" altLang="ru-RU" sz="2800" b="1" dirty="0" smtClean="0">
                <a:solidFill>
                  <a:srgbClr val="FF5050"/>
                </a:solidFill>
                <a:latin typeface="Times New Roman" pitchFamily="18" charset="0"/>
              </a:rPr>
              <a:t> 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  <a:p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терапія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809852" y="357166"/>
            <a:ext cx="69833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4400" b="1" dirty="0" err="1">
                <a:solidFill>
                  <a:srgbClr val="00B050"/>
                </a:solidFill>
                <a:latin typeface="Times New Roman" pitchFamily="18" charset="0"/>
              </a:rPr>
              <a:t>Імпульсна</a:t>
            </a:r>
            <a:r>
              <a:rPr lang="ru-RU" altLang="ru-RU" sz="4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ru-RU" altLang="ru-RU" sz="4400" b="1" dirty="0" err="1">
                <a:solidFill>
                  <a:srgbClr val="00B050"/>
                </a:solidFill>
                <a:latin typeface="Times New Roman" pitchFamily="18" charset="0"/>
              </a:rPr>
              <a:t>електротерапія</a:t>
            </a:r>
            <a:r>
              <a:rPr lang="ru-RU" altLang="ru-RU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809588" y="1785926"/>
            <a:ext cx="5429288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800" b="1" dirty="0">
                <a:latin typeface="Times New Roman" pitchFamily="18" charset="0"/>
              </a:rPr>
              <a:t>Для </a:t>
            </a:r>
            <a:r>
              <a:rPr lang="ru-RU" altLang="ru-RU" sz="2800" b="1" dirty="0" err="1">
                <a:latin typeface="Times New Roman" pitchFamily="18" charset="0"/>
              </a:rPr>
              <a:t>лікувальної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і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діагностичної</a:t>
            </a:r>
            <a:r>
              <a:rPr lang="ru-RU" altLang="ru-RU" sz="2800" b="1" dirty="0">
                <a:latin typeface="Times New Roman" pitchFamily="18" charset="0"/>
              </a:rPr>
              <a:t> мети </a:t>
            </a:r>
            <a:r>
              <a:rPr lang="ru-RU" altLang="ru-RU" sz="2800" b="1" dirty="0" err="1">
                <a:latin typeface="Times New Roman" pitchFamily="18" charset="0"/>
              </a:rPr>
              <a:t>застосовують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постійний</a:t>
            </a:r>
            <a:r>
              <a:rPr lang="ru-RU" altLang="ru-RU" sz="2800" b="1" dirty="0">
                <a:latin typeface="Times New Roman" pitchFamily="18" charset="0"/>
              </a:rPr>
              <a:t> струм у </a:t>
            </a:r>
            <a:r>
              <a:rPr lang="ru-RU" altLang="ru-RU" sz="2800" b="1" dirty="0" err="1">
                <a:latin typeface="Times New Roman" pitchFamily="18" charset="0"/>
              </a:rPr>
              <a:t>вигляді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поштовхів</a:t>
            </a:r>
            <a:r>
              <a:rPr lang="ru-RU" altLang="ru-RU" sz="2800" b="1" dirty="0">
                <a:latin typeface="Times New Roman" pitchFamily="18" charset="0"/>
              </a:rPr>
              <a:t> (</a:t>
            </a:r>
            <a:r>
              <a:rPr lang="ru-RU" altLang="ru-RU" sz="2800" b="1" dirty="0" err="1">
                <a:latin typeface="Times New Roman" pitchFamily="18" charset="0"/>
              </a:rPr>
              <a:t>імпульсів</a:t>
            </a:r>
            <a:r>
              <a:rPr lang="ru-RU" altLang="ru-RU" sz="2800" b="1" dirty="0">
                <a:latin typeface="Times New Roman" pitchFamily="18" charset="0"/>
              </a:rPr>
              <a:t>), </a:t>
            </a:r>
            <a:r>
              <a:rPr lang="ru-RU" altLang="ru-RU" sz="2800" b="1" dirty="0" err="1">
                <a:latin typeface="Times New Roman" pitchFamily="18" charset="0"/>
              </a:rPr>
              <a:t>що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періодично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повторюються</a:t>
            </a:r>
            <a:r>
              <a:rPr lang="ru-RU" altLang="ru-RU" sz="2800" b="1" dirty="0">
                <a:latin typeface="Times New Roman" pitchFamily="18" charset="0"/>
              </a:rPr>
              <a:t>, - </a:t>
            </a:r>
            <a:r>
              <a:rPr lang="ru-RU" altLang="ru-RU" sz="2800" b="1" dirty="0" err="1">
                <a:latin typeface="Times New Roman" pitchFamily="18" charset="0"/>
              </a:rPr>
              <a:t>імпульсний</a:t>
            </a:r>
            <a:r>
              <a:rPr lang="ru-RU" altLang="ru-RU" sz="2800" b="1" dirty="0">
                <a:latin typeface="Times New Roman" pitchFamily="18" charset="0"/>
              </a:rPr>
              <a:t> струм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479118" y="1125538"/>
            <a:ext cx="22312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uk-UA" altLang="ru-RU" sz="2800" b="1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електросон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479118" y="1773238"/>
            <a:ext cx="33235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uk-UA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діадинамотерапія</a:t>
            </a:r>
            <a:r>
              <a:rPr lang="ru-RU" altLang="ru-RU" dirty="0"/>
              <a:t> 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479117" y="2492376"/>
            <a:ext cx="4713816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ампліпульстерапія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6479117" y="3213101"/>
            <a:ext cx="490008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uk-UA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електродіагностика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6479118" y="4005263"/>
            <a:ext cx="5183716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uk-UA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інтерференцтерапія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4108" name="Text Box 13"/>
          <p:cNvSpPr txBox="1">
            <a:spLocks noChangeArrowheads="1"/>
          </p:cNvSpPr>
          <p:nvPr/>
        </p:nvSpPr>
        <p:spPr bwMode="auto">
          <a:xfrm>
            <a:off x="6479118" y="4724401"/>
            <a:ext cx="4193116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флюктуоризація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4109" name="Text Box 14"/>
          <p:cNvSpPr txBox="1">
            <a:spLocks noChangeArrowheads="1"/>
          </p:cNvSpPr>
          <p:nvPr/>
        </p:nvSpPr>
        <p:spPr bwMode="auto">
          <a:xfrm>
            <a:off x="6479118" y="5373688"/>
            <a:ext cx="3401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altLang="ru-RU" sz="2800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rgbClr val="FF5050"/>
                </a:solidFill>
                <a:latin typeface="Times New Roman" pitchFamily="18" charset="0"/>
              </a:rPr>
              <a:t>електроанальгезія</a:t>
            </a:r>
            <a:endParaRPr lang="ru-RU" altLang="ru-RU" sz="2800" b="1" dirty="0">
              <a:solidFill>
                <a:srgbClr val="FF505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4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24418" y="260350"/>
            <a:ext cx="8315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3600" b="1" dirty="0" err="1">
                <a:solidFill>
                  <a:schemeClr val="bg1"/>
                </a:solidFill>
              </a:rPr>
              <a:t>Електротерапія</a:t>
            </a:r>
            <a:r>
              <a:rPr lang="ru-RU" altLang="ru-RU" sz="3600" b="1" dirty="0">
                <a:solidFill>
                  <a:schemeClr val="bg1"/>
                </a:solidFill>
              </a:rPr>
              <a:t> </a:t>
            </a:r>
            <a:r>
              <a:rPr lang="ru-RU" altLang="ru-RU" sz="3600" b="1" dirty="0" err="1">
                <a:solidFill>
                  <a:schemeClr val="bg1"/>
                </a:solidFill>
              </a:rPr>
              <a:t>постійним</a:t>
            </a:r>
            <a:r>
              <a:rPr lang="ru-RU" altLang="ru-RU" sz="3600" b="1" dirty="0">
                <a:solidFill>
                  <a:schemeClr val="bg1"/>
                </a:solidFill>
              </a:rPr>
              <a:t> </a:t>
            </a:r>
            <a:r>
              <a:rPr lang="ru-RU" altLang="ru-RU" sz="3600" b="1" dirty="0" err="1">
                <a:solidFill>
                  <a:schemeClr val="bg1"/>
                </a:solidFill>
              </a:rPr>
              <a:t>струмом</a:t>
            </a:r>
            <a:endParaRPr lang="ru-RU" altLang="ru-RU" sz="3600" b="1" dirty="0">
              <a:solidFill>
                <a:schemeClr val="bg1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295400" y="1557338"/>
            <a:ext cx="220925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800" u="sng" dirty="0" err="1">
                <a:solidFill>
                  <a:srgbClr val="FF0000"/>
                </a:solidFill>
                <a:latin typeface="Times New Roman" pitchFamily="18" charset="0"/>
              </a:rPr>
              <a:t>гальванізація</a:t>
            </a:r>
            <a:endParaRPr lang="ru-RU" altLang="ru-RU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127" name="Picture 7" descr="galvinizaciya-1728x800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84" y="2571744"/>
            <a:ext cx="5856816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247468" y="1484313"/>
            <a:ext cx="226773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800" u="sng" dirty="0" err="1">
                <a:solidFill>
                  <a:srgbClr val="FF0000"/>
                </a:solidFill>
                <a:latin typeface="Times New Roman" pitchFamily="18" charset="0"/>
              </a:rPr>
              <a:t>електрофорез</a:t>
            </a:r>
            <a:endParaRPr lang="ru-RU" altLang="ru-RU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129" name="Picture 10" descr="460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76" y="2643182"/>
            <a:ext cx="5568949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148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524232" y="260350"/>
            <a:ext cx="450059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err="1">
                <a:solidFill>
                  <a:srgbClr val="FF0000"/>
                </a:solidFill>
                <a:latin typeface="Times New Roman" pitchFamily="18" charset="0"/>
              </a:rPr>
              <a:t>Дарсонвалізація</a:t>
            </a:r>
            <a:endParaRPr lang="ru-RU" altLang="ru-RU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24418" y="1052514"/>
            <a:ext cx="111633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</a:rPr>
              <a:t>Струми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д'Арсонваля</a:t>
            </a:r>
            <a:r>
              <a:rPr lang="ru-RU" altLang="ru-RU" sz="2000" b="1" dirty="0">
                <a:latin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</a:rPr>
              <a:t>це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струми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високої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частоти</a:t>
            </a:r>
            <a:r>
              <a:rPr lang="ru-RU" altLang="ru-RU" sz="2000" b="1" dirty="0">
                <a:latin typeface="Times New Roman" pitchFamily="18" charset="0"/>
              </a:rPr>
              <a:t> (100-200 кГц) </a:t>
            </a:r>
            <a:r>
              <a:rPr lang="ru-RU" altLang="ru-RU" sz="2000" b="1" dirty="0" err="1">
                <a:latin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високої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напруги</a:t>
            </a:r>
            <a:r>
              <a:rPr lang="ru-RU" altLang="ru-RU" sz="2000" b="1" dirty="0">
                <a:latin typeface="Times New Roman" pitchFamily="18" charset="0"/>
              </a:rPr>
              <a:t> (десятки </a:t>
            </a:r>
            <a:r>
              <a:rPr lang="ru-RU" altLang="ru-RU" sz="2000" b="1" dirty="0" err="1">
                <a:latin typeface="Times New Roman" pitchFamily="18" charset="0"/>
              </a:rPr>
              <a:t>тисяч</a:t>
            </a:r>
            <a:r>
              <a:rPr lang="ru-RU" altLang="ru-RU" sz="2000" b="1" dirty="0">
                <a:latin typeface="Times New Roman" pitchFamily="18" charset="0"/>
              </a:rPr>
              <a:t> вольт) при </a:t>
            </a:r>
            <a:r>
              <a:rPr lang="ru-RU" altLang="ru-RU" sz="2000" b="1" dirty="0" err="1">
                <a:latin typeface="Times New Roman" pitchFamily="18" charset="0"/>
              </a:rPr>
              <a:t>невеликій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силі</a:t>
            </a:r>
            <a:r>
              <a:rPr lang="ru-RU" altLang="ru-RU" sz="2000" b="1" dirty="0">
                <a:latin typeface="Times New Roman" pitchFamily="18" charset="0"/>
              </a:rPr>
              <a:t> струму (</a:t>
            </a:r>
            <a:r>
              <a:rPr lang="ru-RU" altLang="ru-RU" sz="2000" b="1" dirty="0" err="1">
                <a:latin typeface="Times New Roman" pitchFamily="18" charset="0"/>
              </a:rPr>
              <a:t>соті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тисячні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долі</a:t>
            </a:r>
            <a:r>
              <a:rPr lang="ru-RU" altLang="ru-RU" sz="2000" b="1" dirty="0">
                <a:latin typeface="Times New Roman" pitchFamily="18" charset="0"/>
              </a:rPr>
              <a:t> Ампера).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24418" y="2060576"/>
            <a:ext cx="22376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400" b="1" i="1" u="sng" dirty="0" err="1">
                <a:solidFill>
                  <a:srgbClr val="FF0000"/>
                </a:solidFill>
                <a:latin typeface="Times New Roman" pitchFamily="18" charset="0"/>
              </a:rPr>
              <a:t>Лікувальна</a:t>
            </a:r>
            <a:r>
              <a:rPr lang="ru-RU" altLang="ru-RU" sz="2400" b="1" i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2400" b="1" i="1" u="sng" dirty="0" err="1">
                <a:solidFill>
                  <a:srgbClr val="FF0000"/>
                </a:solidFill>
                <a:latin typeface="Times New Roman" pitchFamily="18" charset="0"/>
              </a:rPr>
              <a:t>дія</a:t>
            </a:r>
            <a:r>
              <a:rPr lang="ru-RU" altLang="ru-RU" sz="2400" b="1" i="1" u="sng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80960" y="2764572"/>
            <a:ext cx="3786214" cy="40934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</a:rPr>
              <a:t>Місцева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дарсонвалізація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підвищує</a:t>
            </a:r>
            <a:r>
              <a:rPr lang="ru-RU" altLang="ru-RU" sz="2000" b="1" dirty="0">
                <a:latin typeface="Times New Roman" pitchFamily="18" charset="0"/>
              </a:rPr>
              <a:t> тургор </a:t>
            </a:r>
            <a:r>
              <a:rPr lang="ru-RU" altLang="ru-RU" sz="2000" b="1" dirty="0" err="1">
                <a:latin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еластичність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шкіри</a:t>
            </a:r>
            <a:r>
              <a:rPr lang="ru-RU" altLang="ru-RU" sz="2000" b="1" dirty="0">
                <a:latin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</a:rPr>
              <a:t>посилює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зростання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волосся</a:t>
            </a:r>
            <a:r>
              <a:rPr lang="ru-RU" altLang="ru-RU" sz="2000" b="1" dirty="0">
                <a:latin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</a:rPr>
              <a:t>попереджає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розвиток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зморшок</a:t>
            </a:r>
            <a:r>
              <a:rPr lang="ru-RU" altLang="ru-RU" sz="2000" b="1" dirty="0">
                <a:latin typeface="Times New Roman" pitchFamily="18" charset="0"/>
              </a:rPr>
              <a:t>. Тому </a:t>
            </a:r>
            <a:r>
              <a:rPr lang="ru-RU" altLang="ru-RU" sz="2000" b="1" dirty="0" err="1">
                <a:latin typeface="Times New Roman" pitchFamily="18" charset="0"/>
              </a:rPr>
              <a:t>цей</a:t>
            </a:r>
            <a:r>
              <a:rPr lang="ru-RU" altLang="ru-RU" sz="2000" b="1" dirty="0">
                <a:latin typeface="Times New Roman" pitchFamily="18" charset="0"/>
              </a:rPr>
              <a:t> метод </a:t>
            </a:r>
            <a:r>
              <a:rPr lang="ru-RU" altLang="ru-RU" sz="2000" b="1" dirty="0" err="1">
                <a:latin typeface="Times New Roman" pitchFamily="18" charset="0"/>
              </a:rPr>
              <a:t>фізіотерапії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такий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популярний</a:t>
            </a:r>
            <a:r>
              <a:rPr lang="ru-RU" altLang="ru-RU" sz="2000" b="1" dirty="0">
                <a:latin typeface="Times New Roman" pitchFamily="18" charset="0"/>
              </a:rPr>
              <a:t> в </a:t>
            </a:r>
            <a:r>
              <a:rPr lang="ru-RU" altLang="ru-RU" sz="2000" b="1" dirty="0" err="1">
                <a:latin typeface="Times New Roman" pitchFamily="18" charset="0"/>
              </a:rPr>
              <a:t>дерматології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косметології</a:t>
            </a:r>
            <a:r>
              <a:rPr lang="ru-RU" altLang="ru-RU" sz="2000" b="1" dirty="0">
                <a:latin typeface="Times New Roman" pitchFamily="18" charset="0"/>
              </a:rPr>
              <a:t>. Методу </a:t>
            </a:r>
            <a:r>
              <a:rPr lang="ru-RU" altLang="ru-RU" sz="2000" b="1" dirty="0" err="1">
                <a:latin typeface="Times New Roman" pitchFamily="18" charset="0"/>
              </a:rPr>
              <a:t>властиво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антиспастична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дія</a:t>
            </a:r>
            <a:r>
              <a:rPr lang="ru-RU" altLang="ru-RU" sz="2000" b="1" dirty="0">
                <a:latin typeface="Times New Roman" pitchFamily="18" charset="0"/>
              </a:rPr>
              <a:t>. </a:t>
            </a:r>
            <a:r>
              <a:rPr lang="ru-RU" altLang="ru-RU" sz="2000" b="1" dirty="0" err="1">
                <a:latin typeface="Times New Roman" pitchFamily="18" charset="0"/>
              </a:rPr>
              <a:t>Дарсонвалізація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підвищує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працездатність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м'язів</a:t>
            </a:r>
            <a:r>
              <a:rPr lang="ru-RU" altLang="ru-RU" sz="2000" b="1" dirty="0">
                <a:latin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</a:rPr>
              <a:t>покращує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функціональний</a:t>
            </a:r>
            <a:r>
              <a:rPr lang="ru-RU" altLang="ru-RU" sz="2000" b="1" dirty="0">
                <a:latin typeface="Times New Roman" pitchFamily="18" charset="0"/>
              </a:rPr>
              <a:t> стан </a:t>
            </a:r>
            <a:r>
              <a:rPr lang="ru-RU" altLang="ru-RU" sz="2000" b="1" dirty="0" err="1">
                <a:latin typeface="Times New Roman" pitchFamily="18" charset="0"/>
              </a:rPr>
              <a:t>різних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органів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</a:rPr>
              <a:t> тканин. 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953124" y="2000240"/>
            <a:ext cx="304872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sz="2000" b="1" i="1" u="sng" dirty="0">
                <a:solidFill>
                  <a:srgbClr val="FF0000"/>
                </a:solidFill>
              </a:rPr>
              <a:t> методу.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524364" y="2571744"/>
            <a:ext cx="7215238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Times New Roman" pitchFamily="18" charset="0"/>
              </a:rPr>
              <a:t>Для </a:t>
            </a:r>
            <a:r>
              <a:rPr lang="ru-RU" altLang="ru-RU" sz="2000" b="1" dirty="0" err="1">
                <a:latin typeface="Times New Roman" pitchFamily="18" charset="0"/>
              </a:rPr>
              <a:t>місцевої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дарсонвалізації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використовуються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апарати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серії</a:t>
            </a:r>
            <a:r>
              <a:rPr lang="ru-RU" altLang="ru-RU" sz="2000" b="1" dirty="0">
                <a:latin typeface="Times New Roman" pitchFamily="18" charset="0"/>
              </a:rPr>
              <a:t> " </a:t>
            </a:r>
            <a:r>
              <a:rPr lang="ru-RU" altLang="ru-RU" sz="2000" b="1" dirty="0" err="1">
                <a:latin typeface="Times New Roman" pitchFamily="18" charset="0"/>
              </a:rPr>
              <a:t>Іскра</a:t>
            </a:r>
            <a:r>
              <a:rPr lang="ru-RU" altLang="ru-RU" sz="2000" b="1" dirty="0">
                <a:latin typeface="Times New Roman" pitchFamily="18" charset="0"/>
              </a:rPr>
              <a:t>". </a:t>
            </a:r>
            <a:r>
              <a:rPr lang="ru-RU" altLang="ru-RU" sz="2000" b="1" dirty="0" err="1">
                <a:latin typeface="Times New Roman" pitchFamily="18" charset="0"/>
              </a:rPr>
              <a:t>Електроди</a:t>
            </a:r>
            <a:r>
              <a:rPr lang="ru-RU" altLang="ru-RU" sz="2000" b="1" dirty="0">
                <a:latin typeface="Times New Roman" pitchFamily="18" charset="0"/>
              </a:rPr>
              <a:t> для </a:t>
            </a:r>
            <a:r>
              <a:rPr lang="ru-RU" altLang="ru-RU" sz="2000" b="1" dirty="0" err="1">
                <a:latin typeface="Times New Roman" pitchFamily="18" charset="0"/>
              </a:rPr>
              <a:t>місцевої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дарсонвалізації</a:t>
            </a:r>
            <a:r>
              <a:rPr lang="ru-RU" altLang="ru-RU" sz="2000" b="1" dirty="0">
                <a:latin typeface="Times New Roman" pitchFamily="18" charset="0"/>
              </a:rPr>
              <a:t> (</a:t>
            </a:r>
            <a:r>
              <a:rPr lang="ru-RU" altLang="ru-RU" sz="2000" b="1" dirty="0" err="1">
                <a:latin typeface="Times New Roman" pitchFamily="18" charset="0"/>
              </a:rPr>
              <a:t>скляні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балони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різної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форми</a:t>
            </a:r>
            <a:r>
              <a:rPr lang="ru-RU" altLang="ru-RU" sz="2000" b="1" dirty="0">
                <a:latin typeface="Times New Roman" pitchFamily="18" charset="0"/>
              </a:rPr>
              <a:t>) </a:t>
            </a:r>
            <a:r>
              <a:rPr lang="ru-RU" altLang="ru-RU" sz="2000" b="1" dirty="0" err="1">
                <a:latin typeface="Times New Roman" pitchFamily="18" charset="0"/>
              </a:rPr>
              <a:t>містять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залишкову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кількість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повітря</a:t>
            </a:r>
            <a:r>
              <a:rPr lang="ru-RU" altLang="ru-RU" sz="2000" b="1" dirty="0">
                <a:latin typeface="Times New Roman" pitchFamily="18" charset="0"/>
              </a:rPr>
              <a:t>. </a:t>
            </a:r>
            <a:r>
              <a:rPr lang="ru-RU" altLang="ru-RU" sz="2000" b="1" dirty="0" err="1">
                <a:latin typeface="Times New Roman" pitchFamily="18" charset="0"/>
              </a:rPr>
              <a:t>Під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дією</a:t>
            </a:r>
            <a:r>
              <a:rPr lang="ru-RU" altLang="ru-RU" sz="2000" b="1" dirty="0">
                <a:latin typeface="Times New Roman" pitchFamily="18" charset="0"/>
              </a:rPr>
              <a:t> струму </a:t>
            </a:r>
            <a:r>
              <a:rPr lang="ru-RU" altLang="ru-RU" sz="2000" b="1" dirty="0" err="1">
                <a:latin typeface="Times New Roman" pitchFamily="18" charset="0"/>
              </a:rPr>
              <a:t>високої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напруги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відбувається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іонізація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розрідженого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повітря</a:t>
            </a:r>
            <a:r>
              <a:rPr lang="ru-RU" altLang="ru-RU" sz="2000" b="1" dirty="0">
                <a:latin typeface="Times New Roman" pitchFamily="18" charset="0"/>
              </a:rPr>
              <a:t>.</a:t>
            </a:r>
          </a:p>
        </p:txBody>
      </p:sp>
      <p:pic>
        <p:nvPicPr>
          <p:cNvPr id="6155" name="Picture 11" descr="Аппарат_для_дарсонвализац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64" y="4347851"/>
            <a:ext cx="7215238" cy="251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7172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166778" y="0"/>
            <a:ext cx="201760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latin typeface="Times New Roman" pitchFamily="18" charset="0"/>
              </a:rPr>
              <a:t>Показання:</a:t>
            </a:r>
            <a:endParaRPr lang="ru-RU" altLang="ru-RU" sz="2800" b="1" i="1" u="sng" dirty="0">
              <a:latin typeface="Times New Roman" pitchFamily="18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881950" y="214290"/>
            <a:ext cx="30563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FF0000"/>
                </a:solidFill>
                <a:latin typeface="Times New Roman" pitchFamily="18" charset="0"/>
              </a:rPr>
              <a:t>Протипоказання:</a:t>
            </a: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953256" y="1142984"/>
            <a:ext cx="4833445" cy="5262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</a:rPr>
              <a:t>індивідуальна</a:t>
            </a:r>
            <a:r>
              <a:rPr lang="ru-RU" altLang="ru-RU" sz="2400" b="1" dirty="0" smtClean="0">
                <a:latin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</a:rPr>
              <a:t>непереносимість</a:t>
            </a:r>
            <a:r>
              <a:rPr lang="ru-RU" altLang="ru-RU" sz="2400" b="1" dirty="0" smtClean="0">
                <a:latin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</a:rPr>
              <a:t>змінного</a:t>
            </a:r>
            <a:r>
              <a:rPr lang="ru-RU" altLang="ru-RU" sz="2400" b="1" dirty="0" smtClean="0">
                <a:latin typeface="Times New Roman" pitchFamily="18" charset="0"/>
              </a:rPr>
              <a:t> струму (</a:t>
            </a:r>
            <a:r>
              <a:rPr lang="ru-RU" altLang="ru-RU" sz="2400" b="1" dirty="0" err="1" smtClean="0">
                <a:latin typeface="Times New Roman" pitchFamily="18" charset="0"/>
              </a:rPr>
              <a:t>хоч</a:t>
            </a:r>
            <a:r>
              <a:rPr lang="ru-RU" altLang="ru-RU" sz="2400" b="1" dirty="0" smtClean="0">
                <a:latin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</a:rPr>
              <a:t>рідко</a:t>
            </a:r>
            <a:r>
              <a:rPr lang="ru-RU" altLang="ru-RU" sz="2400" b="1" dirty="0" smtClean="0">
                <a:latin typeface="Times New Roman" pitchFamily="18" charset="0"/>
              </a:rPr>
              <a:t>, </a:t>
            </a:r>
            <a:r>
              <a:rPr lang="ru-RU" altLang="ru-RU" sz="2400" b="1" dirty="0" err="1" smtClean="0">
                <a:latin typeface="Times New Roman" pitchFamily="18" charset="0"/>
              </a:rPr>
              <a:t>але</a:t>
            </a:r>
            <a:r>
              <a:rPr lang="ru-RU" altLang="ru-RU" sz="2400" b="1" dirty="0" smtClean="0">
                <a:latin typeface="Times New Roman" pitchFamily="18" charset="0"/>
              </a:rPr>
              <a:t> все-таки </a:t>
            </a:r>
            <a:r>
              <a:rPr lang="ru-RU" altLang="ru-RU" sz="2400" b="1" dirty="0" err="1" smtClean="0">
                <a:latin typeface="Times New Roman" pitchFamily="18" charset="0"/>
              </a:rPr>
              <a:t>зустрічається</a:t>
            </a:r>
            <a:r>
              <a:rPr lang="ru-RU" altLang="ru-RU" sz="2400" b="1" dirty="0" smtClean="0">
                <a:latin typeface="Times New Roman" pitchFamily="18" charset="0"/>
              </a:rPr>
              <a:t>);</a:t>
            </a:r>
          </a:p>
          <a:p>
            <a:pPr>
              <a:buFontTx/>
              <a:buChar char="•"/>
            </a:pPr>
            <a:r>
              <a:rPr lang="ru-RU" altLang="ru-RU" sz="2400" b="1" dirty="0" err="1" smtClean="0">
                <a:latin typeface="Times New Roman" pitchFamily="18" charset="0"/>
              </a:rPr>
              <a:t>кровотечі</a:t>
            </a:r>
            <a:r>
              <a:rPr lang="ru-RU" altLang="ru-RU" sz="2400" b="1" dirty="0" smtClean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й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крові</a:t>
            </a:r>
            <a:r>
              <a:rPr lang="ru-RU" altLang="ru-RU" sz="2400" b="1" dirty="0">
                <a:latin typeface="Times New Roman" pitchFamily="18" charset="0"/>
              </a:rPr>
              <a:t>, при </a:t>
            </a:r>
            <a:r>
              <a:rPr lang="ru-RU" altLang="ru-RU" sz="2400" b="1" dirty="0" err="1">
                <a:latin typeface="Times New Roman" pitchFamily="18" charset="0"/>
              </a:rPr>
              <a:t>яких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порушені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процеси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</a:rPr>
              <a:t>згортання</a:t>
            </a:r>
            <a:r>
              <a:rPr lang="ru-RU" altLang="ru-RU" sz="2400" b="1" dirty="0" smtClean="0">
                <a:latin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</a:rPr>
              <a:t>крові</a:t>
            </a:r>
            <a:r>
              <a:rPr lang="ru-RU" altLang="ru-RU" sz="2400" b="1" dirty="0" smtClean="0">
                <a:latin typeface="Times New Roman" pitchFamily="18" charset="0"/>
              </a:rPr>
              <a:t>;</a:t>
            </a:r>
            <a:endParaRPr lang="ru-RU" altLang="ru-RU" sz="2400" b="1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злоякісні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</a:rPr>
              <a:t>новоутворення</a:t>
            </a:r>
            <a:r>
              <a:rPr lang="ru-RU" altLang="ru-RU" sz="2400" b="1" dirty="0" smtClean="0">
                <a:latin typeface="Times New Roman" pitchFamily="18" charset="0"/>
              </a:rPr>
              <a:t>;</a:t>
            </a:r>
            <a:endParaRPr lang="ru-RU" altLang="ru-RU" sz="2400" b="1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вагітність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епілепсія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лихоманка;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порушення</a:t>
            </a:r>
            <a:r>
              <a:rPr lang="ru-RU" altLang="ru-RU" sz="2400" b="1" dirty="0">
                <a:latin typeface="Times New Roman" pitchFamily="18" charset="0"/>
              </a:rPr>
              <a:t> ритму </a:t>
            </a:r>
            <a:r>
              <a:rPr lang="ru-RU" altLang="ru-RU" sz="2400" b="1" dirty="0" err="1">
                <a:latin typeface="Times New Roman" pitchFamily="18" charset="0"/>
              </a:rPr>
              <a:t>серця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туберкульоз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легенів</a:t>
            </a:r>
            <a:r>
              <a:rPr lang="ru-RU" altLang="ru-RU" sz="2400" b="1" dirty="0">
                <a:latin typeface="Times New Roman" pitchFamily="18" charset="0"/>
              </a:rPr>
              <a:t> в </a:t>
            </a:r>
            <a:r>
              <a:rPr lang="ru-RU" altLang="ru-RU" sz="2400" b="1" dirty="0" err="1">
                <a:latin typeface="Times New Roman" pitchFamily="18" charset="0"/>
              </a:rPr>
              <a:t>активній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фазі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наявність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кардіостимулятора</a:t>
            </a:r>
            <a:r>
              <a:rPr lang="ru-RU" altLang="ru-RU" sz="2400" b="1" dirty="0" smtClean="0">
                <a:latin typeface="Times New Roman" pitchFamily="18" charset="0"/>
              </a:rPr>
              <a:t>.</a:t>
            </a:r>
            <a:endParaRPr lang="ru-RU" alt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80961" y="1071546"/>
            <a:ext cx="3000395" cy="5262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ru-RU" altLang="ru-RU" sz="2400" b="1" dirty="0" err="1" smtClean="0">
                <a:latin typeface="Times New Roman" pitchFamily="18" charset="0"/>
              </a:rPr>
              <a:t>головний</a:t>
            </a:r>
            <a:r>
              <a:rPr lang="ru-RU" altLang="ru-RU" sz="2400" b="1" dirty="0" smtClean="0">
                <a:latin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</a:rPr>
              <a:t>біль</a:t>
            </a:r>
            <a:r>
              <a:rPr lang="ru-RU" altLang="ru-RU" sz="2400" b="1" dirty="0" smtClean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 err="1" smtClean="0">
                <a:latin typeface="Times New Roman" pitchFamily="18" charset="0"/>
              </a:rPr>
              <a:t>гіпертонія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судинна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дистонія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неврастенія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проблеми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зі</a:t>
            </a:r>
            <a:r>
              <a:rPr lang="ru-RU" altLang="ru-RU" sz="2400" b="1" dirty="0">
                <a:latin typeface="Times New Roman" pitchFamily="18" charset="0"/>
              </a:rPr>
              <a:t> сном;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невралгія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опіки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</a:rPr>
              <a:t>незагоювані</a:t>
            </a:r>
            <a:r>
              <a:rPr lang="ru-RU" altLang="ru-RU" sz="2400" b="1" dirty="0" smtClean="0">
                <a:latin typeface="Times New Roman" pitchFamily="18" charset="0"/>
              </a:rPr>
              <a:t> </a:t>
            </a:r>
            <a:r>
              <a:rPr lang="ru-RU" altLang="ru-RU" sz="2400" b="1" dirty="0">
                <a:latin typeface="Times New Roman" pitchFamily="18" charset="0"/>
              </a:rPr>
              <a:t>рани;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себорея </a:t>
            </a:r>
            <a:r>
              <a:rPr lang="ru-RU" altLang="ru-RU" sz="2400" b="1" dirty="0" err="1">
                <a:latin typeface="Times New Roman" pitchFamily="18" charset="0"/>
              </a:rPr>
              <a:t>і</a:t>
            </a:r>
            <a:r>
              <a:rPr lang="ru-RU" altLang="ru-RU" sz="2400" b="1" dirty="0">
                <a:latin typeface="Times New Roman" pitchFamily="18" charset="0"/>
              </a:rPr>
              <a:t> лупа;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ламкість</a:t>
            </a:r>
            <a:r>
              <a:rPr lang="ru-RU" altLang="ru-RU" sz="2400" b="1" dirty="0">
                <a:latin typeface="Times New Roman" pitchFamily="18" charset="0"/>
              </a:rPr>
              <a:t>, </a:t>
            </a:r>
            <a:r>
              <a:rPr lang="ru-RU" altLang="ru-RU" sz="2400" b="1" dirty="0" err="1">
                <a:latin typeface="Times New Roman" pitchFamily="18" charset="0"/>
              </a:rPr>
              <a:t>сухість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або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підвищена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жирність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волосся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уповільнений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ріст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</a:rPr>
              <a:t>волосся</a:t>
            </a:r>
            <a:r>
              <a:rPr lang="ru-RU" altLang="ru-RU" sz="2400" b="1" dirty="0" smtClean="0">
                <a:latin typeface="Times New Roman" pitchFamily="18" charset="0"/>
              </a:rPr>
              <a:t>.</a:t>
            </a:r>
            <a:endParaRPr lang="ru-RU" alt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8348" y="428604"/>
            <a:ext cx="403244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Реабілітація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3902" y="1285860"/>
            <a:ext cx="67511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Визначення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реабілітації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Всесвітньо</a:t>
            </a:r>
            <a:r>
              <a:rPr lang="uk-UA" sz="2800" b="1" dirty="0"/>
              <a:t>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організації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охорони</a:t>
            </a:r>
            <a:r>
              <a:rPr lang="ru-RU" sz="2800" b="1" dirty="0" smtClean="0"/>
              <a:t> здоров</a:t>
            </a:r>
            <a:r>
              <a:rPr lang="en-US" sz="2800" b="1" dirty="0" smtClean="0"/>
              <a:t>’</a:t>
            </a:r>
            <a:r>
              <a:rPr lang="ru-RU" sz="2800" b="1" dirty="0" smtClean="0"/>
              <a:t>я (ВООЗ) 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332656"/>
            <a:ext cx="3874253" cy="2304256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4720" y="3068960"/>
            <a:ext cx="10133444" cy="1815882"/>
          </a:xfrm>
          <a:prstGeom prst="rect">
            <a:avLst/>
          </a:prstGeom>
          <a:solidFill>
            <a:srgbClr val="F8F8F8"/>
          </a:solidFill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err="1"/>
              <a:t>Реабілітація</a:t>
            </a:r>
            <a:r>
              <a:rPr lang="ru-RU" sz="2800" b="1" dirty="0"/>
              <a:t> є </a:t>
            </a:r>
            <a:r>
              <a:rPr lang="ru-RU" sz="2800" b="1" dirty="0" err="1"/>
              <a:t>сукупністю</a:t>
            </a:r>
            <a:r>
              <a:rPr lang="ru-RU" sz="2800" b="1" dirty="0"/>
              <a:t> </a:t>
            </a:r>
            <a:r>
              <a:rPr lang="ru-RU" sz="2800" b="1" dirty="0" err="1" smtClean="0"/>
              <a:t>заходів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покликаних</a:t>
            </a:r>
            <a:r>
              <a:rPr lang="ru-RU" sz="2800" b="1" dirty="0" smtClean="0"/>
              <a:t> </a:t>
            </a:r>
            <a:r>
              <a:rPr lang="ru-RU" sz="2800" b="1" dirty="0" err="1"/>
              <a:t>забезпечити</a:t>
            </a:r>
            <a:r>
              <a:rPr lang="ru-RU" sz="2800" b="1" dirty="0"/>
              <a:t> особам з </a:t>
            </a:r>
            <a:r>
              <a:rPr lang="ru-RU" sz="2800" b="1" dirty="0" err="1"/>
              <a:t>порушеннями</a:t>
            </a:r>
            <a:r>
              <a:rPr lang="ru-RU" sz="2800" b="1" dirty="0"/>
              <a:t> </a:t>
            </a:r>
            <a:r>
              <a:rPr lang="ru-RU" sz="2800" b="1" dirty="0" err="1"/>
              <a:t>функцій</a:t>
            </a:r>
            <a:r>
              <a:rPr lang="ru-RU" sz="2800" b="1" dirty="0"/>
              <a:t> </a:t>
            </a:r>
            <a:r>
              <a:rPr lang="ru-RU" sz="2800" b="1" dirty="0" err="1"/>
              <a:t>внаслідок</a:t>
            </a:r>
            <a:r>
              <a:rPr lang="ru-RU" sz="2800" b="1" dirty="0"/>
              <a:t> </a:t>
            </a:r>
            <a:r>
              <a:rPr lang="ru-RU" sz="2800" b="1" dirty="0" smtClean="0"/>
              <a:t>хвороб ,травм </a:t>
            </a:r>
            <a:r>
              <a:rPr lang="ru-RU" sz="2800" b="1" dirty="0" err="1"/>
              <a:t>і</a:t>
            </a:r>
            <a:r>
              <a:rPr lang="ru-RU" sz="2800" b="1" dirty="0"/>
              <a:t> </a:t>
            </a:r>
            <a:r>
              <a:rPr lang="ru-RU" sz="2800" b="1" dirty="0" err="1" smtClean="0"/>
              <a:t>вроджених</a:t>
            </a:r>
            <a:r>
              <a:rPr lang="ru-RU" sz="2800" b="1" dirty="0" smtClean="0"/>
              <a:t> </a:t>
            </a:r>
            <a:r>
              <a:rPr lang="ru-RU" sz="2800" b="1" dirty="0" err="1"/>
              <a:t>дефектів</a:t>
            </a:r>
            <a:r>
              <a:rPr lang="ru-RU" sz="2800" b="1" dirty="0"/>
              <a:t> </a:t>
            </a:r>
            <a:r>
              <a:rPr lang="ru-RU" sz="2800" b="1" dirty="0" err="1"/>
              <a:t>пристосування</a:t>
            </a:r>
            <a:r>
              <a:rPr lang="ru-RU" sz="2800" b="1" dirty="0"/>
              <a:t> до </a:t>
            </a:r>
            <a:r>
              <a:rPr lang="ru-RU" sz="2800" b="1" dirty="0" err="1"/>
              <a:t>нових</a:t>
            </a:r>
            <a:r>
              <a:rPr lang="ru-RU" sz="2800" b="1" dirty="0"/>
              <a:t> умов </a:t>
            </a:r>
            <a:r>
              <a:rPr lang="ru-RU" sz="2800" b="1" dirty="0" err="1"/>
              <a:t>життя</a:t>
            </a:r>
            <a:r>
              <a:rPr lang="ru-RU" sz="2800" b="1" dirty="0"/>
              <a:t> </a:t>
            </a:r>
            <a:r>
              <a:rPr lang="ru-RU" sz="2800" b="1" dirty="0" smtClean="0"/>
              <a:t>в </a:t>
            </a:r>
            <a:r>
              <a:rPr lang="ru-RU" sz="2800" b="1" dirty="0" err="1" smtClean="0"/>
              <a:t>суспільстві</a:t>
            </a:r>
            <a:r>
              <a:rPr lang="ru-RU" sz="2800" b="1" dirty="0"/>
              <a:t>, в </a:t>
            </a:r>
            <a:r>
              <a:rPr lang="ru-RU" sz="2800" b="1" dirty="0" err="1"/>
              <a:t>якому</a:t>
            </a:r>
            <a:r>
              <a:rPr lang="ru-RU" sz="2800" b="1" dirty="0"/>
              <a:t> вони </a:t>
            </a:r>
            <a:r>
              <a:rPr lang="ru-RU" sz="2800" b="1" dirty="0" err="1" smtClean="0"/>
              <a:t>живуть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0456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220223" y="214290"/>
            <a:ext cx="10971777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spcBef>
                <a:spcPct val="20000"/>
              </a:spcBef>
            </a:pPr>
            <a:r>
              <a:rPr lang="ru-RU" sz="2800" b="1" dirty="0" err="1">
                <a:solidFill>
                  <a:srgbClr val="7030A0"/>
                </a:solidFill>
                <a:latin typeface="Tahoma" charset="0"/>
              </a:rPr>
              <a:t>Дарсонвалізація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-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лікувальне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застосування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імпульсного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перемінного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синусоїдального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струму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високої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частоти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(110кГц),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високої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напруги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(20-30 кВ)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і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малої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ahoma" charset="0"/>
              </a:rPr>
              <a:t>сили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(0,02 мА).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167702" y="1714488"/>
            <a:ext cx="321471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ct val="20000"/>
              </a:spcAft>
            </a:pPr>
            <a:endParaRPr lang="ru-RU" sz="2000" b="1" dirty="0">
              <a:solidFill>
                <a:srgbClr val="242A62"/>
              </a:solidFill>
              <a:latin typeface="Tahoma" charset="0"/>
            </a:endParaRPr>
          </a:p>
          <a:p>
            <a:r>
              <a:rPr lang="ru-RU" b="1" dirty="0" err="1">
                <a:solidFill>
                  <a:srgbClr val="050060"/>
                </a:solidFill>
                <a:latin typeface="Tahoma" charset="0"/>
              </a:rPr>
              <a:t>Лікувальні</a:t>
            </a:r>
            <a:r>
              <a:rPr lang="ru-RU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050060"/>
                </a:solidFill>
                <a:latin typeface="Tahoma" charset="0"/>
              </a:rPr>
              <a:t>ефекти</a:t>
            </a:r>
            <a:r>
              <a:rPr lang="ru-RU" b="1" dirty="0">
                <a:solidFill>
                  <a:srgbClr val="050060"/>
                </a:solidFill>
                <a:latin typeface="Tahoma" charset="0"/>
              </a:rPr>
              <a:t>:</a:t>
            </a:r>
          </a:p>
          <a:p>
            <a:endParaRPr lang="ru-RU" sz="1400" dirty="0">
              <a:solidFill>
                <a:srgbClr val="582A3C"/>
              </a:solidFill>
              <a:latin typeface="Tahoma" charset="0"/>
            </a:endParaRPr>
          </a:p>
          <a:p>
            <a:pPr>
              <a:lnSpc>
                <a:spcPct val="14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т</a:t>
            </a:r>
            <a:r>
              <a:rPr lang="en-US" sz="2000" b="1" dirty="0" err="1">
                <a:solidFill>
                  <a:srgbClr val="005048"/>
                </a:solidFill>
                <a:latin typeface="Tahoma" charset="0"/>
              </a:rPr>
              <a:t>рофічн</a:t>
            </a: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ий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;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бактерицидний;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протизапальний;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десенсибілізуючий;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болезаспокійливий.</a:t>
            </a:r>
            <a:endParaRPr lang="ru-RU" sz="2000" dirty="0">
              <a:solidFill>
                <a:srgbClr val="005048"/>
              </a:solidFill>
              <a:latin typeface="Tahoma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844824"/>
            <a:ext cx="7414953" cy="46090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7" descr="MED-02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3119968" y="260350"/>
            <a:ext cx="5806017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 descr="darsonv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7851" y="3213100"/>
            <a:ext cx="5806016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196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3215218" y="260350"/>
            <a:ext cx="416210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</a:rPr>
              <a:t>Ультратонотерапія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334435" y="1052514"/>
            <a:ext cx="9333465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</a:rPr>
              <a:t>Ультратонотерапія</a:t>
            </a:r>
            <a:r>
              <a:rPr lang="ru-RU" altLang="ru-RU" sz="2000" b="1" dirty="0">
                <a:latin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</a:rPr>
              <a:t>це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застосування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високочастотного</a:t>
            </a:r>
            <a:r>
              <a:rPr lang="ru-RU" altLang="ru-RU" sz="2000" b="1" dirty="0">
                <a:latin typeface="Times New Roman" pitchFamily="18" charset="0"/>
              </a:rPr>
              <a:t> (22 кГц) </a:t>
            </a:r>
            <a:r>
              <a:rPr lang="ru-RU" altLang="ru-RU" sz="2000" b="1" dirty="0" err="1">
                <a:latin typeface="Times New Roman" pitchFamily="18" charset="0"/>
              </a:rPr>
              <a:t>змінного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синусоїдального</a:t>
            </a:r>
            <a:r>
              <a:rPr lang="ru-RU" altLang="ru-RU" sz="2000" b="1" dirty="0">
                <a:latin typeface="Times New Roman" pitchFamily="18" charset="0"/>
              </a:rPr>
              <a:t> струму </a:t>
            </a:r>
            <a:r>
              <a:rPr lang="ru-RU" altLang="ru-RU" sz="2000" b="1" dirty="0" err="1">
                <a:latin typeface="Times New Roman" pitchFamily="18" charset="0"/>
              </a:rPr>
              <a:t>високої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напруги</a:t>
            </a:r>
            <a:r>
              <a:rPr lang="ru-RU" altLang="ru-RU" sz="2000" b="1" dirty="0">
                <a:latin typeface="Times New Roman" pitchFamily="18" charset="0"/>
              </a:rPr>
              <a:t> (3-5 кВ) </a:t>
            </a:r>
            <a:r>
              <a:rPr lang="ru-RU" altLang="ru-RU" sz="2000" b="1" dirty="0" err="1">
                <a:latin typeface="Times New Roman" pitchFamily="18" charset="0"/>
              </a:rPr>
              <a:t>потужністю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від</a:t>
            </a:r>
            <a:r>
              <a:rPr lang="ru-RU" altLang="ru-RU" sz="2000" b="1" dirty="0">
                <a:latin typeface="Times New Roman" pitchFamily="18" charset="0"/>
              </a:rPr>
              <a:t> 1 до 10 Вт.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334434" y="2133601"/>
            <a:ext cx="301201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sz="2000" b="1" i="1" u="sng" dirty="0">
                <a:solidFill>
                  <a:srgbClr val="FF0000"/>
                </a:solidFill>
              </a:rPr>
              <a:t> </a:t>
            </a:r>
            <a:r>
              <a:rPr lang="ru-RU" altLang="ru-RU" sz="2000" b="1" i="1" u="sng" dirty="0" err="1">
                <a:solidFill>
                  <a:srgbClr val="FF0000"/>
                </a:solidFill>
              </a:rPr>
              <a:t>дія</a:t>
            </a:r>
            <a:r>
              <a:rPr lang="ru-RU" altLang="ru-RU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404284" y="24399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7177" name="Text Box 10"/>
          <p:cNvSpPr txBox="1">
            <a:spLocks noChangeArrowheads="1"/>
          </p:cNvSpPr>
          <p:nvPr/>
        </p:nvSpPr>
        <p:spPr bwMode="auto">
          <a:xfrm>
            <a:off x="334434" y="2636839"/>
            <a:ext cx="5047185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latin typeface="Times New Roman" pitchFamily="18" charset="0"/>
              </a:rPr>
              <a:t>В </a:t>
            </a:r>
            <a:r>
              <a:rPr lang="ru-RU" altLang="ru-RU" sz="2000" b="1" dirty="0" err="1">
                <a:latin typeface="Times New Roman" pitchFamily="18" charset="0"/>
              </a:rPr>
              <a:t>порівнянні</a:t>
            </a:r>
            <a:r>
              <a:rPr lang="ru-RU" altLang="ru-RU" sz="2000" b="1" dirty="0">
                <a:latin typeface="Times New Roman" pitchFamily="18" charset="0"/>
              </a:rPr>
              <a:t> з </a:t>
            </a:r>
            <a:r>
              <a:rPr lang="ru-RU" altLang="ru-RU" sz="2000" b="1" dirty="0" err="1">
                <a:latin typeface="Times New Roman" pitchFamily="18" charset="0"/>
              </a:rPr>
              <a:t>дарсонвалізацією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ультратонотерапія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має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більше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 smtClean="0">
                <a:latin typeface="Times New Roman" pitchFamily="18" charset="0"/>
              </a:rPr>
              <a:t>виражену</a:t>
            </a:r>
            <a:r>
              <a:rPr lang="ru-RU" altLang="ru-RU" sz="2000" b="1" dirty="0" smtClean="0">
                <a:latin typeface="Times New Roman" pitchFamily="18" charset="0"/>
              </a:rPr>
              <a:t> </a:t>
            </a:r>
            <a:r>
              <a:rPr lang="ru-RU" altLang="ru-RU" sz="2000" b="1" dirty="0" err="1" smtClean="0">
                <a:latin typeface="Times New Roman" pitchFamily="18" charset="0"/>
              </a:rPr>
              <a:t>протизапальну</a:t>
            </a:r>
            <a:r>
              <a:rPr lang="ru-RU" altLang="ru-RU" sz="2000" b="1" dirty="0" smtClean="0">
                <a:latin typeface="Times New Roman" pitchFamily="18" charset="0"/>
              </a:rPr>
              <a:t>, </a:t>
            </a:r>
            <a:r>
              <a:rPr lang="ru-RU" altLang="ru-RU" sz="2000" b="1" dirty="0" err="1" smtClean="0">
                <a:latin typeface="Times New Roman" pitchFamily="18" charset="0"/>
              </a:rPr>
              <a:t>теплоутворюючу</a:t>
            </a:r>
            <a:r>
              <a:rPr lang="ru-RU" altLang="ru-RU" sz="2000" b="1" dirty="0" smtClean="0"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і </a:t>
            </a:r>
            <a:r>
              <a:rPr lang="ru-RU" altLang="ru-RU" sz="2000" b="1" dirty="0" err="1">
                <a:latin typeface="Times New Roman" pitchFamily="18" charset="0"/>
              </a:rPr>
              <a:t>болезаспокійливу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дію</a:t>
            </a:r>
            <a:r>
              <a:rPr lang="ru-RU" altLang="ru-RU" sz="2000" b="1" dirty="0">
                <a:latin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</a:rPr>
              <a:t>викликає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активнішу</a:t>
            </a:r>
            <a:r>
              <a:rPr lang="ru-RU" altLang="ru-RU" sz="2000" b="1" dirty="0">
                <a:latin typeface="Times New Roman" pitchFamily="18" charset="0"/>
              </a:rPr>
              <a:t> і </a:t>
            </a:r>
            <a:r>
              <a:rPr lang="ru-RU" altLang="ru-RU" sz="2000" b="1" dirty="0" err="1">
                <a:latin typeface="Times New Roman" pitchFamily="18" charset="0"/>
              </a:rPr>
              <a:t>тривалішу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гіперемію</a:t>
            </a:r>
            <a:r>
              <a:rPr lang="ru-RU" altLang="ru-RU" sz="2000" b="1" dirty="0">
                <a:latin typeface="Times New Roman" pitchFamily="18" charset="0"/>
              </a:rPr>
              <a:t>, але </a:t>
            </a:r>
            <a:r>
              <a:rPr lang="ru-RU" altLang="ru-RU" sz="2000" b="1" dirty="0" err="1">
                <a:latin typeface="Times New Roman" pitchFamily="18" charset="0"/>
              </a:rPr>
              <a:t>має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меншу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антиспастичну</a:t>
            </a:r>
            <a:r>
              <a:rPr lang="ru-RU" altLang="ru-RU" sz="2000" b="1" dirty="0">
                <a:latin typeface="Times New Roman" pitchFamily="18" charset="0"/>
              </a:rPr>
              <a:t> і </a:t>
            </a:r>
            <a:r>
              <a:rPr lang="ru-RU" altLang="ru-RU" sz="2000" b="1" dirty="0" err="1">
                <a:latin typeface="Times New Roman" pitchFamily="18" charset="0"/>
              </a:rPr>
              <a:t>дратівливу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дію</a:t>
            </a:r>
            <a:r>
              <a:rPr lang="ru-RU" altLang="ru-RU" sz="2000" b="1" dirty="0">
                <a:latin typeface="Times New Roman" pitchFamily="18" charset="0"/>
              </a:rPr>
              <a:t>. </a:t>
            </a:r>
          </a:p>
        </p:txBody>
      </p:sp>
      <p:sp>
        <p:nvSpPr>
          <p:cNvPr id="7178" name="Text Box 11"/>
          <p:cNvSpPr txBox="1">
            <a:spLocks noChangeArrowheads="1"/>
          </p:cNvSpPr>
          <p:nvPr/>
        </p:nvSpPr>
        <p:spPr bwMode="auto">
          <a:xfrm>
            <a:off x="7453322" y="2143116"/>
            <a:ext cx="304872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sz="2000" b="1" i="1" u="sng" dirty="0">
                <a:solidFill>
                  <a:srgbClr val="FF0000"/>
                </a:solidFill>
              </a:rPr>
              <a:t> методу.</a:t>
            </a:r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7239008" y="2714620"/>
            <a:ext cx="4712265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 err="1">
                <a:latin typeface="Times New Roman" pitchFamily="18" charset="0"/>
              </a:rPr>
              <a:t>Використовуються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апарати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серії</a:t>
            </a:r>
            <a:r>
              <a:rPr lang="ru-RU" altLang="ru-RU" sz="2000" b="1" dirty="0">
                <a:latin typeface="Times New Roman" pitchFamily="18" charset="0"/>
              </a:rPr>
              <a:t> " </a:t>
            </a:r>
            <a:r>
              <a:rPr lang="ru-RU" altLang="ru-RU" sz="2000" b="1" dirty="0" err="1">
                <a:latin typeface="Times New Roman" pitchFamily="18" charset="0"/>
              </a:rPr>
              <a:t>Ультратон</a:t>
            </a:r>
            <a:r>
              <a:rPr lang="ru-RU" altLang="ru-RU" sz="2000" b="1" dirty="0">
                <a:latin typeface="Times New Roman" pitchFamily="18" charset="0"/>
              </a:rPr>
              <a:t>". Вони </a:t>
            </a:r>
            <a:r>
              <a:rPr lang="ru-RU" altLang="ru-RU" sz="2000" b="1" dirty="0" err="1">
                <a:latin typeface="Times New Roman" pitchFamily="18" charset="0"/>
              </a:rPr>
              <a:t>є</a:t>
            </a:r>
            <a:r>
              <a:rPr lang="ru-RU" altLang="ru-RU" sz="2000" b="1" dirty="0">
                <a:latin typeface="Times New Roman" pitchFamily="18" charset="0"/>
              </a:rPr>
              <a:t> генераторами </a:t>
            </a:r>
            <a:r>
              <a:rPr lang="ru-RU" altLang="ru-RU" sz="2000" b="1" dirty="0" err="1">
                <a:latin typeface="Times New Roman" pitchFamily="18" charset="0"/>
              </a:rPr>
              <a:t>незгасаючих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синусоїдальних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коливань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з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високою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напругою</a:t>
            </a:r>
            <a:r>
              <a:rPr lang="ru-RU" altLang="ru-RU" sz="2000" b="1" dirty="0">
                <a:latin typeface="Times New Roman" pitchFamily="18" charset="0"/>
              </a:rPr>
              <a:t> на </a:t>
            </a:r>
            <a:r>
              <a:rPr lang="ru-RU" altLang="ru-RU" sz="2000" b="1" dirty="0" err="1">
                <a:latin typeface="Times New Roman" pitchFamily="18" charset="0"/>
              </a:rPr>
              <a:t>виході</a:t>
            </a:r>
            <a:r>
              <a:rPr lang="ru-RU" altLang="ru-RU" sz="2000" b="1" dirty="0">
                <a:latin typeface="Times New Roman" pitchFamily="18" charset="0"/>
              </a:rPr>
              <a:t>. Струм до </a:t>
            </a:r>
            <a:r>
              <a:rPr lang="ru-RU" altLang="ru-RU" sz="2000" b="1" dirty="0" err="1">
                <a:latin typeface="Times New Roman" pitchFamily="18" charset="0"/>
              </a:rPr>
              <a:t>тіла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пацієнта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підводиться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спеціальними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скляними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газорозрядними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електродами</a:t>
            </a:r>
            <a:r>
              <a:rPr lang="ru-RU" altLang="ru-RU" sz="2000" b="1" dirty="0">
                <a:latin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</a:rPr>
              <a:t>заповненими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розрідженим</a:t>
            </a:r>
            <a:r>
              <a:rPr lang="ru-RU" altLang="ru-RU" sz="2000" b="1" dirty="0">
                <a:latin typeface="Times New Roman" pitchFamily="18" charset="0"/>
              </a:rPr>
              <a:t> неоном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7180" name="Picture 13" descr="ultrat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4166" y="4643446"/>
            <a:ext cx="4144458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9220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814917" y="260351"/>
            <a:ext cx="201760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latin typeface="Times New Roman" pitchFamily="18" charset="0"/>
              </a:rPr>
              <a:t>Показання:</a:t>
            </a:r>
            <a:endParaRPr lang="ru-RU" altLang="ru-RU" sz="2800" b="1" i="1" u="sng" dirty="0">
              <a:latin typeface="Times New Roman" pitchFamily="18" charset="0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6383867" y="260350"/>
            <a:ext cx="30563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FF0000"/>
                </a:solidFill>
                <a:latin typeface="Times New Roman" pitchFamily="18" charset="0"/>
              </a:rPr>
              <a:t>Протипоказання:</a:t>
            </a: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92151" y="1073151"/>
            <a:ext cx="4155016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uk-UA" altLang="ru-RU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uk-UA" altLang="ru-RU" sz="2000" b="1" dirty="0">
                <a:solidFill>
                  <a:srgbClr val="7030A0"/>
                </a:solidFill>
                <a:latin typeface="Times New Roman" pitchFamily="18" charset="0"/>
              </a:rPr>
              <a:t>гострі і хронічні запальні процеси в стадії затихання;</a:t>
            </a:r>
          </a:p>
          <a:p>
            <a:pPr>
              <a:buFontTx/>
              <a:buChar char="•"/>
            </a:pPr>
            <a:r>
              <a:rPr lang="uk-UA" altLang="ru-RU" sz="2000" b="1" dirty="0">
                <a:solidFill>
                  <a:srgbClr val="7030A0"/>
                </a:solidFill>
                <a:latin typeface="Times New Roman" pitchFamily="18" charset="0"/>
              </a:rPr>
              <a:t> больові синдроми (крім протипоказань);</a:t>
            </a:r>
          </a:p>
          <a:p>
            <a:pPr>
              <a:buFontTx/>
              <a:buChar char="•"/>
            </a:pPr>
            <a:r>
              <a:rPr lang="uk-UA" altLang="ru-RU" sz="2000" b="1" dirty="0">
                <a:solidFill>
                  <a:srgbClr val="7030A0"/>
                </a:solidFill>
                <a:latin typeface="Times New Roman" pitchFamily="18" charset="0"/>
              </a:rPr>
              <a:t> рубці, зрощення.</a:t>
            </a:r>
            <a:endParaRPr lang="ru-RU" altLang="ru-RU" sz="20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35848" name="Picture 8" descr="image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84" y="3068639"/>
            <a:ext cx="5218683" cy="332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image0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5372100"/>
            <a:ext cx="6477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096000" y="908051"/>
            <a:ext cx="6096000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індивідуальна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непереносимість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змінного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струму (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хоч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рідко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але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все-таки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зустрічається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);</a:t>
            </a:r>
          </a:p>
          <a:p>
            <a:pPr>
              <a:buFontTx/>
              <a:buChar char="•"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кровотечі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й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крові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, при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яких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порушені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процеси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 smtClean="0">
                <a:solidFill>
                  <a:srgbClr val="7030A0"/>
                </a:solidFill>
                <a:latin typeface="Times New Roman" pitchFamily="18" charset="0"/>
              </a:rPr>
              <a:t>згортання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8" charset="0"/>
              </a:rPr>
              <a:t>;</a:t>
            </a:r>
            <a:endParaRPr lang="ru-RU" altLang="ru-RU" sz="20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злоякісні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 smtClean="0">
                <a:solidFill>
                  <a:srgbClr val="7030A0"/>
                </a:solidFill>
                <a:latin typeface="Times New Roman" pitchFamily="18" charset="0"/>
              </a:rPr>
              <a:t>новоутвори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вагітність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епілепсія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лихоманка;</a:t>
            </a:r>
          </a:p>
          <a:p>
            <a:pPr>
              <a:buFontTx/>
              <a:buChar char="•"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порушення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ритму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серця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туберкульоз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легенів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в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активній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фазі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наявність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</a:rPr>
              <a:t>кардіостимулятора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</a:rPr>
              <a:t>.</a:t>
            </a:r>
          </a:p>
          <a:p>
            <a:endParaRPr lang="ru-RU" altLang="ru-RU" sz="20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4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4656667" y="333376"/>
            <a:ext cx="2222403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Діатермія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719667" y="1196975"/>
            <a:ext cx="1037699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Діатермія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метод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змінним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струмом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високої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частоти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(1-1,5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Мгц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великої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(до 5 А), при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тепловий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ефект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струму.</a:t>
            </a:r>
          </a:p>
        </p:txBody>
      </p: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952464" y="2071678"/>
            <a:ext cx="2136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sz="2000" b="1" i="1" u="sng" dirty="0">
                <a:solidFill>
                  <a:srgbClr val="FF0000"/>
                </a:solidFill>
              </a:rPr>
              <a:t> </a:t>
            </a:r>
            <a:r>
              <a:rPr lang="ru-RU" altLang="ru-RU" sz="2000" b="1" i="1" u="sng" dirty="0" err="1">
                <a:solidFill>
                  <a:srgbClr val="FF0000"/>
                </a:solidFill>
              </a:rPr>
              <a:t>дія</a:t>
            </a:r>
            <a:r>
              <a:rPr lang="ru-RU" altLang="ru-RU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0" y="2643182"/>
            <a:ext cx="3667108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Діатермічний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струм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протиспазматичну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виражається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зменшенні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розслабленні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судинних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спазмів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спазмів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гладких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м'язів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шлунку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кишечника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зменшенні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підвищеного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тонусу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скелетних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м'язів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при контрактурах.</a:t>
            </a:r>
          </a:p>
        </p:txBody>
      </p:sp>
      <p:sp>
        <p:nvSpPr>
          <p:cNvPr id="8201" name="TextBox 10"/>
          <p:cNvSpPr txBox="1">
            <a:spLocks noChangeArrowheads="1"/>
          </p:cNvSpPr>
          <p:nvPr/>
        </p:nvSpPr>
        <p:spPr bwMode="auto">
          <a:xfrm>
            <a:off x="6667504" y="2071678"/>
            <a:ext cx="27641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методу.</a:t>
            </a:r>
          </a:p>
          <a:p>
            <a:endParaRPr lang="ru-RU" altLang="ru-RU" dirty="0"/>
          </a:p>
        </p:txBody>
      </p:sp>
      <p:sp>
        <p:nvSpPr>
          <p:cNvPr id="8202" name="TextBox 11"/>
          <p:cNvSpPr txBox="1">
            <a:spLocks noChangeArrowheads="1"/>
          </p:cNvSpPr>
          <p:nvPr/>
        </p:nvSpPr>
        <p:spPr bwMode="auto">
          <a:xfrm>
            <a:off x="4238612" y="2428868"/>
            <a:ext cx="7643865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лампові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генератори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типу УДЛ- 200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УДЛ- 350. Струм до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пацієнта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підводять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електродів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сполучених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клемами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апарату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дротами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високовольтною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гумовою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ізоляцією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Електродами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служать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свинцеві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пластинки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завтовшки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0.3-1 мм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різного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розміру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203" name="Рисунок 12" descr="рп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36" y="4143380"/>
            <a:ext cx="7643965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1268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381092" y="214290"/>
            <a:ext cx="201760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latin typeface="Times New Roman" pitchFamily="18" charset="0"/>
              </a:rPr>
              <a:t>Показання</a:t>
            </a:r>
            <a:r>
              <a:rPr lang="uk-UA" altLang="ru-RU" sz="2800" b="1" i="1" u="sng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  <a:endParaRPr lang="ru-RU" altLang="ru-RU" sz="2800" b="1" i="1" u="sng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7810512" y="214290"/>
            <a:ext cx="30563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FF0000"/>
                </a:solidFill>
                <a:latin typeface="Times New Roman" pitchFamily="18" charset="0"/>
              </a:rPr>
              <a:t>Протипоказання:</a:t>
            </a: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01653" y="928689"/>
            <a:ext cx="3379769" cy="39703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осередкове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або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передчасне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випадання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волосся</a:t>
            </a:r>
            <a:r>
              <a:rPr lang="ru-RU" altLang="ru-RU" sz="28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хронічна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екзема</a:t>
            </a:r>
            <a:r>
              <a:rPr lang="ru-RU" altLang="ru-RU" sz="28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нейродерміт</a:t>
            </a:r>
            <a:r>
              <a:rPr lang="ru-RU" altLang="ru-RU" sz="2800" b="1" dirty="0"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червоний</a:t>
            </a:r>
            <a:r>
              <a:rPr lang="ru-RU" altLang="ru-RU" sz="2800" b="1" dirty="0">
                <a:latin typeface="Times New Roman" pitchFamily="18" charset="0"/>
              </a:rPr>
              <a:t> плоский лишай; </a:t>
            </a:r>
          </a:p>
          <a:p>
            <a:pPr>
              <a:buFontTx/>
              <a:buChar char="•"/>
            </a:pP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псоріаз</a:t>
            </a:r>
            <a:r>
              <a:rPr lang="ru-RU" altLang="ru-RU" sz="2800" b="1" dirty="0"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err="1">
                <a:latin typeface="Times New Roman" pitchFamily="18" charset="0"/>
              </a:rPr>
              <a:t>склеродермія</a:t>
            </a:r>
            <a:r>
              <a:rPr lang="ru-RU" altLang="ru-RU" sz="2800" b="1" dirty="0">
                <a:latin typeface="Times New Roman" pitchFamily="18" charset="0"/>
              </a:rPr>
              <a:t>.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953256" y="1000126"/>
            <a:ext cx="4999562" cy="4524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порушення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больової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термічної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чутливості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шкіри</a:t>
            </a:r>
            <a:r>
              <a:rPr lang="ru-RU" altLang="ru-RU" sz="2400" b="1" dirty="0">
                <a:latin typeface="Times New Roman" pitchFamily="18" charset="0"/>
              </a:rPr>
              <a:t>,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сірінгомієлія</a:t>
            </a:r>
            <a:r>
              <a:rPr lang="ru-RU" altLang="ru-RU" sz="2400" b="1" dirty="0"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гострі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інфекційні</a:t>
            </a:r>
            <a:r>
              <a:rPr lang="ru-RU" altLang="ru-RU" sz="2400" b="1" dirty="0">
                <a:latin typeface="Times New Roman" pitchFamily="18" charset="0"/>
              </a:rPr>
              <a:t> та </a:t>
            </a:r>
            <a:r>
              <a:rPr lang="ru-RU" altLang="ru-RU" sz="2400" b="1" dirty="0" err="1">
                <a:latin typeface="Times New Roman" pitchFamily="18" charset="0"/>
              </a:rPr>
              <a:t>гнійно-запальні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схильність</a:t>
            </a:r>
            <a:r>
              <a:rPr lang="ru-RU" altLang="ru-RU" sz="2400" b="1" dirty="0">
                <a:latin typeface="Times New Roman" pitchFamily="18" charset="0"/>
              </a:rPr>
              <a:t> до </a:t>
            </a:r>
            <a:r>
              <a:rPr lang="ru-RU" altLang="ru-RU" sz="2400" b="1" dirty="0" err="1">
                <a:latin typeface="Times New Roman" pitchFamily="18" charset="0"/>
              </a:rPr>
              <a:t>кровотеч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злоякісні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пухлини</a:t>
            </a:r>
            <a:r>
              <a:rPr lang="ru-RU" altLang="ru-RU" sz="2400" b="1" dirty="0"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серцево-судинна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недостатність</a:t>
            </a:r>
            <a:r>
              <a:rPr lang="ru-RU" altLang="ru-RU" sz="2400" b="1" dirty="0">
                <a:latin typeface="Times New Roman" pitchFamily="18" charset="0"/>
              </a:rPr>
              <a:t> ІІБ - III </a:t>
            </a:r>
            <a:r>
              <a:rPr lang="ru-RU" altLang="ru-RU" sz="2400" b="1" dirty="0" err="1">
                <a:latin typeface="Times New Roman" pitchFamily="18" charset="0"/>
              </a:rPr>
              <a:t>ступеня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гострий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період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інфаркту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міокарда</a:t>
            </a:r>
            <a:r>
              <a:rPr lang="ru-RU" altLang="ru-RU" sz="2400" b="1" dirty="0"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гіпертонічна</a:t>
            </a:r>
            <a:r>
              <a:rPr lang="ru-RU" altLang="ru-RU" sz="2400" b="1" dirty="0">
                <a:latin typeface="Times New Roman" pitchFamily="18" charset="0"/>
              </a:rPr>
              <a:t> хвороба III </a:t>
            </a:r>
            <a:r>
              <a:rPr lang="ru-RU" altLang="ru-RU" sz="2400" b="1" dirty="0" err="1">
                <a:latin typeface="Times New Roman" pitchFamily="18" charset="0"/>
              </a:rPr>
              <a:t>стадії</a:t>
            </a:r>
            <a:r>
              <a:rPr lang="ru-RU" altLang="ru-RU" sz="2400" b="1" dirty="0">
                <a:latin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1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309522" y="357166"/>
            <a:ext cx="11882478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Індуктотермія</a:t>
            </a:r>
            <a:r>
              <a:rPr lang="ru-RU" altLang="ru-RU" sz="3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метод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лікувального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магнітним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полем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високої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частоти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719667" y="1196975"/>
            <a:ext cx="1075266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-. 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595274" y="1714488"/>
            <a:ext cx="307183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sz="2000" b="1" i="1" u="sng" dirty="0">
                <a:solidFill>
                  <a:srgbClr val="FF0000"/>
                </a:solidFill>
              </a:rPr>
              <a:t> </a:t>
            </a:r>
            <a:r>
              <a:rPr lang="ru-RU" altLang="ru-RU" sz="2000" b="1" i="1" u="sng" dirty="0" err="1">
                <a:solidFill>
                  <a:srgbClr val="FF0000"/>
                </a:solidFill>
              </a:rPr>
              <a:t>дія</a:t>
            </a:r>
            <a:r>
              <a:rPr lang="ru-RU" altLang="ru-RU" sz="2000" dirty="0" smtClean="0">
                <a:solidFill>
                  <a:srgbClr val="FF0000"/>
                </a:solidFill>
              </a:rPr>
              <a:t>.</a:t>
            </a:r>
            <a:endParaRPr lang="ru-RU" altLang="ru-RU" sz="2000" dirty="0">
              <a:solidFill>
                <a:srgbClr val="FF0000"/>
              </a:solidFill>
            </a:endParaRP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238084" y="2214554"/>
            <a:ext cx="4143404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Індуктотермія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протизапальну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знеболюючу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спазмолітичну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судинорозширюючу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трофічну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міорелаксуючу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посилює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фагоцитарну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функцію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6667504" y="1571612"/>
            <a:ext cx="27088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методу</a:t>
            </a:r>
            <a:endParaRPr lang="ru-RU" altLang="ru-RU" dirty="0"/>
          </a:p>
        </p:txBody>
      </p: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4810116" y="2071678"/>
            <a:ext cx="7143799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індуктотермії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ІКВ- 4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ступінчастим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регулюванням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потужності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 Максимальна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вихідна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потужність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200 Вт.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забезпечений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двома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резонансними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індукторами-дисками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двома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кабельними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індукторами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комплектуватися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спеціальними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гінекологічними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індукторами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26" name="Рисунок 10" descr="0234466259.jpg"/>
          <p:cNvPicPr>
            <a:picLocks noChangeAspect="1"/>
          </p:cNvPicPr>
          <p:nvPr/>
        </p:nvPicPr>
        <p:blipFill>
          <a:blip r:embed="rId3"/>
          <a:srcRect t="26316"/>
          <a:stretch>
            <a:fillRect/>
          </a:stretch>
        </p:blipFill>
        <p:spPr bwMode="auto">
          <a:xfrm>
            <a:off x="452398" y="4000504"/>
            <a:ext cx="4942741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3316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309654" y="500042"/>
            <a:ext cx="201760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3333FF"/>
                </a:solidFill>
                <a:latin typeface="Times New Roman" pitchFamily="18" charset="0"/>
              </a:rPr>
              <a:t>Показання:</a:t>
            </a:r>
            <a:endParaRPr lang="ru-RU" altLang="ru-RU" sz="2800" b="1" i="1" u="sng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8596330" y="571480"/>
            <a:ext cx="30563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FF0000"/>
                </a:solidFill>
                <a:latin typeface="Times New Roman" pitchFamily="18" charset="0"/>
              </a:rPr>
              <a:t>Протипоказання:</a:t>
            </a: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38084" y="1142984"/>
            <a:ext cx="5786478" cy="48936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хронічні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гострі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запальні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різних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органів</a:t>
            </a:r>
            <a:r>
              <a:rPr lang="ru-RU" altLang="ru-RU" sz="2400" b="1" dirty="0">
                <a:latin typeface="Times New Roman" pitchFamily="18" charset="0"/>
              </a:rPr>
              <a:t> (</a:t>
            </a:r>
            <a:r>
              <a:rPr lang="ru-RU" altLang="ru-RU" sz="2400" b="1" dirty="0" err="1">
                <a:latin typeface="Times New Roman" pitchFamily="18" charset="0"/>
              </a:rPr>
              <a:t>сечостатева</a:t>
            </a:r>
            <a:r>
              <a:rPr lang="ru-RU" altLang="ru-RU" sz="2400" b="1" dirty="0">
                <a:latin typeface="Times New Roman" pitchFamily="18" charset="0"/>
              </a:rPr>
              <a:t>, </a:t>
            </a:r>
            <a:r>
              <a:rPr lang="ru-RU" altLang="ru-RU" sz="2400" b="1" dirty="0" err="1">
                <a:latin typeface="Times New Roman" pitchFamily="18" charset="0"/>
              </a:rPr>
              <a:t>травна</a:t>
            </a:r>
            <a:r>
              <a:rPr lang="ru-RU" altLang="ru-RU" sz="2400" b="1" dirty="0">
                <a:latin typeface="Times New Roman" pitchFamily="18" charset="0"/>
              </a:rPr>
              <a:t>, </a:t>
            </a:r>
            <a:r>
              <a:rPr lang="ru-RU" altLang="ru-RU" sz="2400" b="1" dirty="0" err="1">
                <a:latin typeface="Times New Roman" pitchFamily="18" charset="0"/>
              </a:rPr>
              <a:t>дихальна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системи</a:t>
            </a:r>
            <a:r>
              <a:rPr lang="ru-RU" altLang="ru-RU" sz="2400" b="1" dirty="0">
                <a:latin typeface="Times New Roman" pitchFamily="18" charset="0"/>
              </a:rPr>
              <a:t>, </a:t>
            </a:r>
            <a:r>
              <a:rPr lang="ru-RU" altLang="ru-RU" sz="2400" b="1" dirty="0" err="1">
                <a:latin typeface="Times New Roman" pitchFamily="18" charset="0"/>
              </a:rPr>
              <a:t>запалення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м’язів</a:t>
            </a:r>
            <a:r>
              <a:rPr lang="ru-RU" altLang="ru-RU" sz="2400" b="1" dirty="0">
                <a:latin typeface="Times New Roman" pitchFamily="18" charset="0"/>
              </a:rPr>
              <a:t>, </a:t>
            </a:r>
            <a:r>
              <a:rPr lang="ru-RU" altLang="ru-RU" sz="2400" b="1" dirty="0" err="1">
                <a:latin typeface="Times New Roman" pitchFamily="18" charset="0"/>
              </a:rPr>
              <a:t>нервів</a:t>
            </a:r>
            <a:r>
              <a:rPr lang="ru-RU" altLang="ru-RU" sz="2400" b="1" dirty="0">
                <a:latin typeface="Times New Roman" pitchFamily="18" charset="0"/>
              </a:rPr>
              <a:t>, </a:t>
            </a:r>
            <a:r>
              <a:rPr lang="ru-RU" altLang="ru-RU" sz="2400" b="1" dirty="0" err="1">
                <a:latin typeface="Times New Roman" pitchFamily="18" charset="0"/>
              </a:rPr>
              <a:t>суглобів</a:t>
            </a:r>
            <a:r>
              <a:rPr lang="ru-RU" altLang="ru-RU" sz="2400" b="1" dirty="0">
                <a:latin typeface="Times New Roman" pitchFamily="18" charset="0"/>
              </a:rPr>
              <a:t> та </a:t>
            </a:r>
            <a:r>
              <a:rPr lang="ru-RU" altLang="ru-RU" sz="2400" b="1" dirty="0" err="1">
                <a:latin typeface="Times New Roman" pitchFamily="18" charset="0"/>
              </a:rPr>
              <a:t>ін</a:t>
            </a:r>
            <a:r>
              <a:rPr lang="ru-RU" altLang="ru-RU" sz="2400" b="1" dirty="0">
                <a:latin typeface="Times New Roman" pitchFamily="18" charset="0"/>
              </a:rPr>
              <a:t>);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спайки </a:t>
            </a:r>
            <a:r>
              <a:rPr lang="ru-RU" altLang="ru-RU" sz="2400" b="1" dirty="0" err="1">
                <a:latin typeface="Times New Roman" pitchFamily="18" charset="0"/>
              </a:rPr>
              <a:t>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зрощення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після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операцій</a:t>
            </a:r>
            <a:r>
              <a:rPr lang="ru-RU" altLang="ru-RU" sz="2400" b="1" dirty="0"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виразкова</a:t>
            </a:r>
            <a:r>
              <a:rPr lang="ru-RU" altLang="ru-RU" sz="2400" b="1" dirty="0">
                <a:latin typeface="Times New Roman" pitchFamily="18" charset="0"/>
              </a:rPr>
              <a:t> хвороба </a:t>
            </a:r>
            <a:r>
              <a:rPr lang="ru-RU" altLang="ru-RU" sz="2400" b="1" dirty="0" err="1">
                <a:latin typeface="Times New Roman" pitchFamily="18" charset="0"/>
              </a:rPr>
              <a:t>шлунка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дванадцятипалої</a:t>
            </a:r>
            <a:r>
              <a:rPr lang="ru-RU" altLang="ru-RU" sz="2400" b="1" dirty="0">
                <a:latin typeface="Times New Roman" pitchFamily="18" charset="0"/>
              </a:rPr>
              <a:t> кишки;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функціональні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нервової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системи</a:t>
            </a:r>
            <a:r>
              <a:rPr lang="ru-RU" altLang="ru-RU" sz="2400" b="1" dirty="0">
                <a:latin typeface="Times New Roman" pitchFamily="18" charset="0"/>
              </a:rPr>
              <a:t> (</a:t>
            </a:r>
            <a:r>
              <a:rPr lang="ru-RU" altLang="ru-RU" sz="2400" b="1" dirty="0" err="1">
                <a:latin typeface="Times New Roman" pitchFamily="18" charset="0"/>
              </a:rPr>
              <a:t>травматичне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ураження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нервів</a:t>
            </a:r>
            <a:r>
              <a:rPr lang="ru-RU" altLang="ru-RU" sz="2400" b="1" dirty="0">
                <a:latin typeface="Times New Roman" pitchFamily="18" charset="0"/>
              </a:rPr>
              <a:t>, </a:t>
            </a:r>
            <a:r>
              <a:rPr lang="ru-RU" altLang="ru-RU" sz="2400" b="1" dirty="0" err="1">
                <a:latin typeface="Times New Roman" pitchFamily="18" charset="0"/>
              </a:rPr>
              <a:t>спазми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м’язів</a:t>
            </a:r>
            <a:r>
              <a:rPr lang="ru-RU" altLang="ru-RU" sz="2400" b="1" dirty="0">
                <a:latin typeface="Times New Roman" pitchFamily="18" charset="0"/>
              </a:rPr>
              <a:t>, </a:t>
            </a:r>
            <a:r>
              <a:rPr lang="ru-RU" altLang="ru-RU" sz="2400" b="1" dirty="0" err="1">
                <a:latin typeface="Times New Roman" pitchFamily="18" charset="0"/>
              </a:rPr>
              <a:t>невралгія</a:t>
            </a:r>
            <a:r>
              <a:rPr lang="ru-RU" altLang="ru-RU" sz="2400" b="1" dirty="0">
                <a:latin typeface="Times New Roman" pitchFamily="18" charset="0"/>
              </a:rPr>
              <a:t>);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пієлонефрит</a:t>
            </a:r>
            <a:r>
              <a:rPr lang="ru-RU" altLang="ru-RU" sz="2400" b="1" dirty="0"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дегенеративно-дистрофічні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ураження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суглобів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і</a:t>
            </a:r>
            <a:r>
              <a:rPr lang="ru-RU" altLang="ru-RU" sz="2400" b="1" dirty="0">
                <a:latin typeface="Times New Roman" pitchFamily="18" charset="0"/>
              </a:rPr>
              <a:t> хребетного </a:t>
            </a:r>
            <a:r>
              <a:rPr lang="ru-RU" altLang="ru-RU" sz="2400" b="1" dirty="0" err="1">
                <a:latin typeface="Times New Roman" pitchFamily="18" charset="0"/>
              </a:rPr>
              <a:t>стовпа</a:t>
            </a:r>
            <a:r>
              <a:rPr lang="ru-RU" altLang="ru-RU" sz="2400" b="1" dirty="0">
                <a:latin typeface="Times New Roman" pitchFamily="18" charset="0"/>
              </a:rPr>
              <a:t>. 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7167570" y="1285860"/>
            <a:ext cx="5024430" cy="34163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вагітність</a:t>
            </a:r>
            <a:r>
              <a:rPr lang="ru-RU" altLang="ru-RU" sz="2400" b="1" dirty="0"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інфаркт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міокарда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наявність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кардіостимулятора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схильність</a:t>
            </a:r>
            <a:r>
              <a:rPr lang="ru-RU" altLang="ru-RU" sz="2400" b="1" dirty="0">
                <a:latin typeface="Times New Roman" pitchFamily="18" charset="0"/>
              </a:rPr>
              <a:t> до </a:t>
            </a:r>
            <a:r>
              <a:rPr lang="ru-RU" altLang="ru-RU" sz="2400" b="1" dirty="0" err="1">
                <a:latin typeface="Times New Roman" pitchFamily="18" charset="0"/>
              </a:rPr>
              <a:t>кровотеч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гострі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інфекційні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гнійно-запальні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злоякісні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новоутворення</a:t>
            </a:r>
            <a:r>
              <a:rPr lang="ru-RU" altLang="ru-RU" sz="2400" b="1" dirty="0"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порушення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больової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термічної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чутливості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</a:rPr>
              <a:t>шкіри</a:t>
            </a:r>
            <a:r>
              <a:rPr lang="ru-RU" altLang="ru-RU" sz="2400" b="1" dirty="0">
                <a:latin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666712" y="1428736"/>
            <a:ext cx="11215766" cy="34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</a:pPr>
            <a:r>
              <a:rPr lang="uk-UA" b="1" dirty="0">
                <a:solidFill>
                  <a:srgbClr val="050060"/>
                </a:solidFill>
                <a:latin typeface="Tahoma" charset="0"/>
              </a:rPr>
              <a:t>Механізм дії</a:t>
            </a:r>
          </a:p>
          <a:p>
            <a:pPr marL="3175" indent="-3175" algn="just">
              <a:lnSpc>
                <a:spcPct val="90000"/>
              </a:lnSpc>
            </a:pP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Фізичні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процеси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магнітного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поля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високої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частоти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методі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індуктотермії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викликають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лінійне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переміщення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іонів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заряджених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часток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, яке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здійснюється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при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значній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частоті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зміни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направлення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їх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руху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. В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результаті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цього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клітинах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 не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встигає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змінюватися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коннцентрація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іонів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, все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це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приводить до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утворення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тепла в тканинах.</a:t>
            </a:r>
            <a:r>
              <a:rPr lang="ru-RU" sz="2000" dirty="0">
                <a:solidFill>
                  <a:srgbClr val="540024"/>
                </a:solidFill>
              </a:rPr>
              <a:t> </a:t>
            </a:r>
          </a:p>
          <a:p>
            <a:pPr marL="3175" indent="-3175" algn="just">
              <a:lnSpc>
                <a:spcPct val="90000"/>
              </a:lnSpc>
              <a:spcBef>
                <a:spcPct val="5000"/>
              </a:spcBef>
            </a:pP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Взаємодія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перемінного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магнітного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поля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тканинами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організму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супроводжується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не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тільки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тепловим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ефектом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але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направленою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орієнтацією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дипольних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молекул,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пов’язаною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частотою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коливання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поля.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Це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другий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нетепловий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специфічний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діючий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фактор для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методів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високочастотної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електротерапії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–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осциляторний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але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при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індуктотермії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він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виражений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слабкіше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порівняно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іншими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методами. 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09522" y="71438"/>
            <a:ext cx="11501518" cy="1428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10000"/>
              </a:spcBef>
            </a:pP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Індуктотермія</a:t>
            </a:r>
            <a:r>
              <a:rPr lang="ru-RU" b="1" dirty="0"/>
              <a:t> 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– метод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лікувального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застосування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змінного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електромагнітного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переважно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магнітного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) поля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високої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частоти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(ЗМПВЧ) 13,56 МГц.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</a:pP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В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основі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методу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індуктотермії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лежить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принцип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наведення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індукції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)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вихрових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струмів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високої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частоти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в тканинах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під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впливом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високочастотного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магнітного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поля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соленоїда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.</a:t>
            </a:r>
            <a:endParaRPr lang="ru-RU" sz="2000" dirty="0">
              <a:solidFill>
                <a:srgbClr val="540024"/>
              </a:solidFill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39185" y="4987925"/>
            <a:ext cx="11567583" cy="125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err="1" smtClean="0">
                <a:solidFill>
                  <a:srgbClr val="050060"/>
                </a:solidFill>
                <a:latin typeface="Tahoma" charset="0"/>
              </a:rPr>
              <a:t>Лікувальні</a:t>
            </a:r>
            <a:r>
              <a:rPr lang="ru-RU" b="1" dirty="0" smtClean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050060"/>
                </a:solidFill>
                <a:latin typeface="Tahoma" charset="0"/>
              </a:rPr>
              <a:t>ефекти</a:t>
            </a:r>
            <a:r>
              <a:rPr lang="ru-RU" b="1" dirty="0">
                <a:solidFill>
                  <a:srgbClr val="050060"/>
                </a:solidFill>
                <a:latin typeface="Tahoma" charset="0"/>
              </a:rPr>
              <a:t>:</a:t>
            </a:r>
            <a:endParaRPr lang="ru-RU" i="1" dirty="0">
              <a:solidFill>
                <a:srgbClr val="050060"/>
              </a:solidFill>
              <a:latin typeface="Tahoma" charset="0"/>
            </a:endParaRPr>
          </a:p>
          <a:p>
            <a:pPr>
              <a:lnSpc>
                <a:spcPct val="85000"/>
              </a:lnSpc>
            </a:pPr>
            <a:r>
              <a:rPr lang="uk-UA" sz="2000" b="1" dirty="0" err="1">
                <a:solidFill>
                  <a:srgbClr val="005048"/>
                </a:solidFill>
                <a:latin typeface="Tahoma" charset="0"/>
                <a:cs typeface="Tahoma" charset="0"/>
              </a:rPr>
              <a:t>●</a:t>
            </a: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протизапальний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;  </a:t>
            </a:r>
          </a:p>
          <a:p>
            <a:pPr>
              <a:lnSpc>
                <a:spcPct val="115000"/>
              </a:lnSpc>
            </a:pPr>
            <a:r>
              <a:rPr lang="uk-UA" sz="2000" b="1" dirty="0" err="1">
                <a:solidFill>
                  <a:srgbClr val="005048"/>
                </a:solidFill>
              </a:rPr>
              <a:t>●</a:t>
            </a: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болезаспокійливий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;   </a:t>
            </a:r>
          </a:p>
          <a:p>
            <a:pPr>
              <a:lnSpc>
                <a:spcPct val="115000"/>
              </a:lnSpc>
            </a:pPr>
            <a:r>
              <a:rPr lang="uk-UA" sz="2000" b="1" dirty="0" err="1">
                <a:solidFill>
                  <a:srgbClr val="005048"/>
                </a:solidFill>
              </a:rPr>
              <a:t>●</a:t>
            </a: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розсмоктувальний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.</a:t>
            </a:r>
            <a:endParaRPr lang="ru-RU" sz="2000" b="1" dirty="0">
              <a:solidFill>
                <a:srgbClr val="005048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39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3888317" y="260351"/>
            <a:ext cx="285661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УВЧ-терапія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624418" y="1125538"/>
            <a:ext cx="10847916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УВЧ-терапія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метод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лікувального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електричного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поля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ультрависокої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частоти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30 до 300МГц),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велику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проникаючу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666712" y="2000240"/>
            <a:ext cx="194418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>
                <a:solidFill>
                  <a:srgbClr val="FF0000"/>
                </a:solidFill>
              </a:rPr>
              <a:t>дія</a:t>
            </a:r>
            <a:r>
              <a:rPr lang="ru-RU" altLang="ru-RU" dirty="0" smtClean="0">
                <a:solidFill>
                  <a:srgbClr val="FF0000"/>
                </a:solidFill>
              </a:rPr>
              <a:t>.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4095736" y="1928802"/>
            <a:ext cx="27088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smtClean="0">
                <a:solidFill>
                  <a:srgbClr val="FF0000"/>
                </a:solidFill>
              </a:rPr>
              <a:t>методу</a:t>
            </a:r>
            <a:endParaRPr lang="ru-RU" altLang="ru-RU" dirty="0"/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166647" y="2428868"/>
            <a:ext cx="3214709" cy="4472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000" b="1" dirty="0" err="1" smtClean="0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електричного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поля УВЧ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відзначається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зниження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збудливості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больових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рецепторів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пов'язане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цим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знеболюючий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проявляється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іноді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процедури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Прискоряться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відновлення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провідності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регенерації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ушкодженні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периферичних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нервових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стволів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3524232" y="2214554"/>
            <a:ext cx="8429684" cy="23102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dirty="0"/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Увч-терапії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розрізняються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потужністю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(мала - до 40 Вт,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середня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- 40-80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велика - 100-350 Вт), режимом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генерації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поля (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безперервний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імпульсний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), набором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конденсаторних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пластинів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робочою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частотою (27,12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Мгц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УВЧ- 5-2 "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Мінітерм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", " </a:t>
            </a:r>
            <a:r>
              <a:rPr lang="en-US" altLang="ru-RU" sz="2000" b="1" dirty="0" err="1">
                <a:latin typeface="Times New Roman" pitchFamily="18" charset="0"/>
                <a:cs typeface="Times New Roman" pitchFamily="18" charset="0"/>
              </a:rPr>
              <a:t>Megatherm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", " </a:t>
            </a:r>
            <a:r>
              <a:rPr lang="en-US" altLang="ru-RU" sz="2000" b="1" dirty="0" err="1">
                <a:latin typeface="Times New Roman" pitchFamily="18" charset="0"/>
                <a:cs typeface="Times New Roman" pitchFamily="18" charset="0"/>
              </a:rPr>
              <a:t>Ultratherm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.; 39-40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Мгц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УВЧ- 62, УВЧ- 30, УВЧ- 66 та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.). У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Увч-терапії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дискові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електроди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металеві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пластини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покриті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ізолюючим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матеріалом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50" name="Рисунок 10" descr="PM141image0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60" y="4357694"/>
            <a:ext cx="4294988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6" grpId="0" animBg="1"/>
      <p:bldP spid="102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1424" y="236548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70C0"/>
                </a:solidFill>
              </a:rPr>
              <a:t>Актуальність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</a:rPr>
              <a:t>питання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9588" y="1357298"/>
            <a:ext cx="6150903" cy="4401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 smtClean="0"/>
              <a:t>Під</a:t>
            </a:r>
            <a:r>
              <a:rPr lang="ru-RU" sz="2800" b="1" dirty="0" smtClean="0"/>
              <a:t> час </a:t>
            </a:r>
            <a:r>
              <a:rPr lang="ru-RU" sz="2800" b="1" dirty="0" err="1" smtClean="0"/>
              <a:t>надання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повноцінної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медичної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допомоги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населенню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має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значення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розширення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реабілітаційних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заходів</a:t>
            </a:r>
            <a:r>
              <a:rPr lang="ru-RU" sz="2800" b="1" dirty="0" smtClean="0"/>
              <a:t>.</a:t>
            </a:r>
          </a:p>
          <a:p>
            <a:pPr algn="just"/>
            <a:endParaRPr lang="ru-RU" sz="2800" b="1" dirty="0" smtClean="0"/>
          </a:p>
          <a:p>
            <a:pPr algn="just"/>
            <a:r>
              <a:rPr lang="ru-RU" sz="2800" b="1" dirty="0" err="1" smtClean="0"/>
              <a:t>Економісти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дійшли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висновку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ігнорування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проблеми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відновлення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працездатності</a:t>
            </a:r>
            <a:r>
              <a:rPr lang="ru-RU" sz="2800" b="1" dirty="0" smtClean="0"/>
              <a:t> обходиться </a:t>
            </a:r>
            <a:r>
              <a:rPr lang="ru-RU" sz="2800" b="1" dirty="0" err="1" smtClean="0"/>
              <a:t>значно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дорожче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ніж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проведення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реабілітації</a:t>
            </a:r>
            <a:r>
              <a:rPr lang="ru-RU" sz="2800" b="1" dirty="0" smtClean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85" y="0"/>
            <a:ext cx="3676915" cy="223813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07" y="4856640"/>
            <a:ext cx="4007993" cy="20013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 descr="http://www.moe-online.ru/image/news/250801_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98" y="2285992"/>
            <a:ext cx="4018799" cy="261850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9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5364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007534" y="333376"/>
            <a:ext cx="201760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3333FF"/>
                </a:solidFill>
                <a:latin typeface="Times New Roman" pitchFamily="18" charset="0"/>
              </a:rPr>
              <a:t>Показання:</a:t>
            </a:r>
            <a:endParaRPr lang="ru-RU" altLang="ru-RU" sz="2800" b="1" i="1" u="sng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6959600" y="333376"/>
            <a:ext cx="30563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FF0000"/>
                </a:solidFill>
                <a:latin typeface="Times New Roman" pitchFamily="18" charset="0"/>
              </a:rPr>
              <a:t>Протипоказання:</a:t>
            </a: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34433" y="981075"/>
            <a:ext cx="647594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гострі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запальні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процеси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в тому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числі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гнійні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різної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локалізації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травматичні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пошкодження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периферичної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нервової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системи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ангіоспазм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інші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порушення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периферичного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кровообігу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остеомієліт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інфіковані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рани,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свищі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відмороження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стрептодермія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пролежні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профілактика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нагноювання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при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порушенні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цілісності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шкіри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органів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дихання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органів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травлення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ЛОР-органів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сечостатевих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органів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очні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хвороби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ru-RU" altLang="ru-RU" sz="2400" dirty="0">
              <a:latin typeface="Times New Roman" pitchFamily="18" charset="0"/>
            </a:endParaRPr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7239008" y="981076"/>
            <a:ext cx="495299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злоякісні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новоутворення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схильність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до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кровотеч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значна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декомпенсація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серцевої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діяльності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вагітність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системні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крові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гіпотонія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інфаркт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міокард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активний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туберкульоз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легенів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881026" y="71438"/>
            <a:ext cx="10738889" cy="66437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spcBef>
                <a:spcPct val="20000"/>
              </a:spcBef>
              <a:tabLst>
                <a:tab pos="1079500" algn="l"/>
              </a:tabLst>
            </a:pPr>
            <a:r>
              <a:rPr lang="uk-UA" sz="2400" b="1" dirty="0">
                <a:solidFill>
                  <a:srgbClr val="050060"/>
                </a:solidFill>
                <a:latin typeface="Tahoma" charset="0"/>
              </a:rPr>
              <a:t>Механізми протизапальної дії УВЧ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tabLst>
                <a:tab pos="1079500" algn="l"/>
              </a:tabLst>
            </a:pPr>
            <a:r>
              <a:rPr lang="uk-UA" sz="2300" b="1" dirty="0">
                <a:solidFill>
                  <a:srgbClr val="005048"/>
                </a:solidFill>
                <a:latin typeface="Tahoma" charset="0"/>
              </a:rPr>
              <a:t>Під впливом УВЧ, в зоні запалення відбувається: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1079500" algn="l"/>
              </a:tabLst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підвищення кровообігу;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1079500" algn="l"/>
              </a:tabLst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розширення просвіту капілярів;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1079500" algn="l"/>
              </a:tabLst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підвищення проникності судинних стінок для </a:t>
            </a:r>
            <a:r>
              <a:rPr lang="uk-UA" sz="2200" dirty="0" err="1">
                <a:solidFill>
                  <a:srgbClr val="540024"/>
                </a:solidFill>
                <a:latin typeface="Tahoma" charset="0"/>
              </a:rPr>
              <a:t>мілкодисперсних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 речовин, що веде до дегідратації, і зниженню проникності для  </a:t>
            </a:r>
            <a:r>
              <a:rPr lang="uk-UA" sz="2200" dirty="0" err="1">
                <a:solidFill>
                  <a:srgbClr val="540024"/>
                </a:solidFill>
                <a:latin typeface="Tahoma" charset="0"/>
              </a:rPr>
              <a:t>грубодисперсних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 речовин (токсинів, мікробів), що зменшує інтоксикацію;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1079500" algn="l"/>
              </a:tabLst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бактеріостатична дія на термолабільні мікроорганізми (переважно кокову флору і туберкульозну паличку);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1079500" algn="l"/>
              </a:tabLst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зниження життєдіяльності бактерій, послаблення їх токсичних властивостей;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1079500" algn="l"/>
              </a:tabLst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підсилення </a:t>
            </a:r>
            <a:r>
              <a:rPr lang="uk-UA" sz="2200" dirty="0" smtClean="0">
                <a:solidFill>
                  <a:srgbClr val="540024"/>
                </a:solidFill>
                <a:latin typeface="Tahoma" charset="0"/>
              </a:rPr>
              <a:t>імунологічних 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процесів;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1079500" algn="l"/>
              </a:tabLst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стимуляція функції </a:t>
            </a:r>
            <a:r>
              <a:rPr lang="uk-UA" sz="2200" dirty="0" err="1">
                <a:solidFill>
                  <a:srgbClr val="540024"/>
                </a:solidFill>
                <a:latin typeface="Tahoma" charset="0"/>
              </a:rPr>
              <a:t>ретикулоендотеліальної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 системи;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1079500" algn="l"/>
              </a:tabLst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підвищення активності фагоцитозу;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1079500" algn="l"/>
              </a:tabLst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активація діяльності кори </a:t>
            </a:r>
            <a:r>
              <a:rPr lang="uk-UA" sz="2200" dirty="0" err="1">
                <a:solidFill>
                  <a:srgbClr val="540024"/>
                </a:solidFill>
                <a:latin typeface="Tahoma" charset="0"/>
              </a:rPr>
              <a:t>наднирників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1079500" algn="l"/>
              </a:tabLst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утворення захисного бар’єру із сегментів сполученої тканини, яка відокремлює вогнище  запалення  від здорових тканин, що особливо важливо при гнійному запаленні.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952465" y="571480"/>
            <a:ext cx="10501386" cy="60722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2700" indent="-12700" algn="ctr">
              <a:lnSpc>
                <a:spcPct val="8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50060"/>
                </a:solidFill>
                <a:latin typeface="Tahoma" charset="0"/>
              </a:rPr>
              <a:t>Електромагнітні поля високої, ультрависокої </a:t>
            </a:r>
          </a:p>
          <a:p>
            <a:pPr marL="12700" indent="-12700" algn="ctr">
              <a:lnSpc>
                <a:spcPct val="8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50060"/>
                </a:solidFill>
                <a:latin typeface="Tahoma" charset="0"/>
              </a:rPr>
              <a:t>і надвисокої частоти.</a:t>
            </a:r>
          </a:p>
          <a:p>
            <a:pPr marL="12700" indent="-12700" algn="ctr">
              <a:lnSpc>
                <a:spcPct val="80000"/>
              </a:lnSpc>
              <a:spcBef>
                <a:spcPct val="20000"/>
              </a:spcBef>
            </a:pPr>
            <a:endParaRPr lang="uk-UA" sz="400" b="1" dirty="0">
              <a:solidFill>
                <a:srgbClr val="050060"/>
              </a:solidFill>
              <a:latin typeface="Tahoma" charset="0"/>
            </a:endParaRPr>
          </a:p>
          <a:p>
            <a:pPr marL="12700" indent="-12700">
              <a:spcBef>
                <a:spcPct val="20000"/>
              </a:spcBef>
            </a:pPr>
            <a:r>
              <a:rPr lang="uk-UA" b="1" dirty="0">
                <a:solidFill>
                  <a:srgbClr val="050060"/>
                </a:solidFill>
                <a:latin typeface="Tahoma" charset="0"/>
              </a:rPr>
              <a:t>Високочастотна </a:t>
            </a:r>
            <a:r>
              <a:rPr lang="uk-UA" b="1" dirty="0" err="1">
                <a:solidFill>
                  <a:srgbClr val="050060"/>
                </a:solidFill>
                <a:latin typeface="Tahoma" charset="0"/>
              </a:rPr>
              <a:t>електромагнітотерапія</a:t>
            </a:r>
            <a:r>
              <a:rPr lang="uk-UA" sz="2000" dirty="0">
                <a:solidFill>
                  <a:srgbClr val="4E1830"/>
                </a:solidFill>
                <a:latin typeface="Tahoma" charset="0"/>
              </a:rPr>
              <a:t>  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- застосування    з лікувальною метою перемінного електромагнітного поля.</a:t>
            </a:r>
          </a:p>
          <a:p>
            <a:pPr marL="12700" indent="-12700">
              <a:spcBef>
                <a:spcPct val="20000"/>
              </a:spcBef>
            </a:pPr>
            <a:endParaRPr lang="uk-UA" sz="800" b="1" dirty="0">
              <a:solidFill>
                <a:srgbClr val="540024"/>
              </a:solidFill>
              <a:latin typeface="Tahoma" charset="0"/>
            </a:endParaRPr>
          </a:p>
          <a:p>
            <a:pPr marL="12700" indent="-12700">
              <a:lnSpc>
                <a:spcPct val="90000"/>
              </a:lnSpc>
              <a:spcBef>
                <a:spcPct val="20000"/>
              </a:spcBef>
            </a:pPr>
            <a:r>
              <a:rPr lang="uk-UA" sz="2200" b="1" dirty="0">
                <a:solidFill>
                  <a:srgbClr val="050060"/>
                </a:solidFill>
                <a:latin typeface="Tahoma" charset="0"/>
              </a:rPr>
              <a:t>Види високочастотної електротерапії:</a:t>
            </a:r>
          </a:p>
          <a:p>
            <a:pPr marL="12700" indent="-12700">
              <a:lnSpc>
                <a:spcPct val="90000"/>
              </a:lnSpc>
              <a:spcBef>
                <a:spcPct val="25000"/>
              </a:spcBef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1.</a:t>
            </a:r>
            <a:r>
              <a:rPr lang="uk-UA" sz="2000" dirty="0">
                <a:solidFill>
                  <a:srgbClr val="005048"/>
                </a:solidFill>
                <a:latin typeface="Tahoma" charset="0"/>
              </a:rPr>
              <a:t> 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Власне високочастотна (ВЧ) терапія:</a:t>
            </a:r>
            <a:r>
              <a:rPr lang="uk-UA" sz="2000" dirty="0">
                <a:solidFill>
                  <a:srgbClr val="4E1830"/>
                </a:solidFill>
                <a:latin typeface="Tahoma" charset="0"/>
              </a:rPr>
              <a:t> 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індуктотермія – 13, 56 мГц.</a:t>
            </a:r>
          </a:p>
          <a:p>
            <a:pPr marL="12700" indent="-12700">
              <a:lnSpc>
                <a:spcPct val="90000"/>
              </a:lnSpc>
              <a:spcBef>
                <a:spcPct val="25000"/>
              </a:spcBef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2. Ультрависокочастотна (УВЧ) терапія</a:t>
            </a:r>
            <a:r>
              <a:rPr lang="uk-UA" sz="2000" dirty="0">
                <a:solidFill>
                  <a:srgbClr val="4E1830"/>
                </a:solidFill>
                <a:latin typeface="Tahoma" charset="0"/>
              </a:rPr>
              <a:t> 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безперервним або імпульсним електричним полем (40,68 и 27,12 мГц).</a:t>
            </a:r>
          </a:p>
          <a:p>
            <a:pPr marL="12700" indent="-12700">
              <a:lnSpc>
                <a:spcPct val="90000"/>
              </a:lnSpc>
              <a:spcBef>
                <a:spcPct val="25000"/>
              </a:spcBef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3. Надвисокочастотна (НВЧ) терапія: </a:t>
            </a:r>
          </a:p>
          <a:p>
            <a:pPr marL="12700" indent="-1270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uk-UA" sz="2000" dirty="0" err="1">
                <a:solidFill>
                  <a:srgbClr val="540024"/>
                </a:solidFill>
                <a:latin typeface="Tahoma" charset="0"/>
              </a:rPr>
              <a:t>дециметровохвильова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 (ДМХ) терапія – довжина хвилі 65 см, частота 461,5 мГц;</a:t>
            </a:r>
          </a:p>
          <a:p>
            <a:pPr marL="12700" indent="-1270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uk-UA" sz="2000" dirty="0" err="1">
                <a:solidFill>
                  <a:srgbClr val="540024"/>
                </a:solidFill>
                <a:latin typeface="Tahoma" charset="0"/>
              </a:rPr>
              <a:t>сантиметровохвильова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 (СМХ) терапія – довжина хвилі 12,6 см, частота 2375 мГц.</a:t>
            </a:r>
          </a:p>
          <a:p>
            <a:pPr marL="12700" indent="-12700">
              <a:lnSpc>
                <a:spcPct val="90000"/>
              </a:lnSpc>
              <a:spcBef>
                <a:spcPct val="25000"/>
              </a:spcBef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4. </a:t>
            </a: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Крайньовисокочастотна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 (</a:t>
            </a: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КВЧ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) терапія:</a:t>
            </a:r>
          </a:p>
          <a:p>
            <a:pPr marL="12700" indent="-1270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uk-UA" sz="2000" dirty="0" err="1">
                <a:solidFill>
                  <a:srgbClr val="540024"/>
                </a:solidFill>
                <a:latin typeface="Tahoma" charset="0"/>
              </a:rPr>
              <a:t>міліметровохвильова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 (ММХ) терапія довжина хвилі від 10 до 1 мм (частіше  використовують 5,6 і 7,1 мм), частота 30 000 – 300 000 </a:t>
            </a:r>
            <a:r>
              <a:rPr lang="uk-UA" sz="2000" dirty="0" err="1">
                <a:solidFill>
                  <a:srgbClr val="540024"/>
                </a:solidFill>
                <a:latin typeface="Tahoma" charset="0"/>
              </a:rPr>
              <a:t>МГц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,</a:t>
            </a:r>
          </a:p>
          <a:p>
            <a:pPr marL="12700" indent="-1270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мікрохвильова резонансна (МХР) терапія  – 56- 58 ГГц і 60-61 ГГц (20 – 100 </a:t>
            </a:r>
            <a:r>
              <a:rPr lang="uk-UA" sz="2000" dirty="0" err="1">
                <a:solidFill>
                  <a:srgbClr val="540024"/>
                </a:solidFill>
                <a:latin typeface="Tahoma" charset="0"/>
              </a:rPr>
              <a:t>ГГц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).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952464" y="428604"/>
            <a:ext cx="10072758" cy="6215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spcBef>
                <a:spcPct val="20000"/>
              </a:spcBef>
            </a:pPr>
            <a:r>
              <a:rPr lang="uk-UA" sz="3600" b="1" dirty="0">
                <a:solidFill>
                  <a:srgbClr val="050060"/>
                </a:solidFill>
                <a:latin typeface="Tahoma" charset="0"/>
              </a:rPr>
              <a:t>Механізм дії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У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механізмі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фізіологічної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терапевтичної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в</a:t>
            </a:r>
            <a:r>
              <a:rPr lang="uk-UA" sz="2300" dirty="0" err="1">
                <a:solidFill>
                  <a:srgbClr val="540024"/>
                </a:solidFill>
                <a:latin typeface="Tahoma" charset="0"/>
              </a:rPr>
              <a:t>исокочастотної</a:t>
            </a:r>
            <a:r>
              <a:rPr lang="uk-UA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uk-UA" sz="2300" dirty="0" err="1">
                <a:solidFill>
                  <a:srgbClr val="540024"/>
                </a:solidFill>
                <a:latin typeface="Tahoma" charset="0"/>
              </a:rPr>
              <a:t>електромагнітотерапії</a:t>
            </a:r>
            <a:r>
              <a:rPr lang="uk-UA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розрізняють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два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основних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пов’язаних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між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собою,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ефекти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: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тепловий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осциляторний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електрохімічний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).</a:t>
            </a:r>
            <a:r>
              <a:rPr lang="ru-RU" sz="2300" dirty="0">
                <a:solidFill>
                  <a:srgbClr val="540024"/>
                </a:solidFill>
              </a:rPr>
              <a:t> 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300" b="1" dirty="0">
                <a:solidFill>
                  <a:srgbClr val="FF0000"/>
                </a:solidFill>
                <a:latin typeface="Tahoma" charset="0"/>
              </a:rPr>
              <a:t>Теплова </a:t>
            </a:r>
            <a:r>
              <a:rPr lang="ru-RU" sz="2300" b="1" dirty="0" err="1">
                <a:solidFill>
                  <a:srgbClr val="FF0000"/>
                </a:solidFill>
                <a:latin typeface="Tahoma" charset="0"/>
              </a:rPr>
              <a:t>дія</a:t>
            </a:r>
            <a:r>
              <a:rPr lang="ru-RU" sz="2300" b="1" dirty="0">
                <a:solidFill>
                  <a:srgbClr val="FF0000"/>
                </a:solidFill>
              </a:rPr>
              <a:t> 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(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ендогенне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тепло)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високочастотної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електротера-пії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виникає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за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рахунок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коливальних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рухів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заряджених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часток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(струм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провідності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),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повернення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зміщення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дипольних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молекул – (струм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зміщення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). При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коливальних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рухах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заряджені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частинки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зіштовхуються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між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собою,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внаслідок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виникаючого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тертя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в тканинах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утворюється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тепло.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Тепловий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ефект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найбільш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виражений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при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використанні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змінного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магнітного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поля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високої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частоти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(ЗМПВЧ) –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індуктотермії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. 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300" b="1" dirty="0" err="1">
                <a:solidFill>
                  <a:srgbClr val="FF0000"/>
                </a:solidFill>
                <a:latin typeface="Tahoma" charset="0"/>
              </a:rPr>
              <a:t>Осциляторна</a:t>
            </a:r>
            <a:r>
              <a:rPr lang="ru-RU" sz="2300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FF0000"/>
                </a:solidFill>
                <a:latin typeface="Tahoma" charset="0"/>
              </a:rPr>
              <a:t>дія</a:t>
            </a:r>
            <a:r>
              <a:rPr lang="ru-RU" sz="2300" b="1" i="1" dirty="0">
                <a:solidFill>
                  <a:srgbClr val="FF0000"/>
                </a:solidFill>
              </a:rPr>
              <a:t> </a:t>
            </a:r>
            <a:r>
              <a:rPr lang="ru-RU" sz="2300" dirty="0">
                <a:solidFill>
                  <a:srgbClr val="FF0000"/>
                </a:solidFill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пояснюється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зміною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взаємодії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власних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полів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електричних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частинок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тканин,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обумовлених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іонними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рухами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переорієнтацією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дипольних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молекул.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Це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нетеплова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дія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, вона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призводить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до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активації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біохімічних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реакцій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окисно-відновних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процесів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обмінно-трофічних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функцій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тканин,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розвитку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своєрідних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процесів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які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змінюють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збудливість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провідність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нервових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клітин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.</a:t>
            </a:r>
            <a:r>
              <a:rPr lang="ru-RU" sz="2300" dirty="0">
                <a:solidFill>
                  <a:srgbClr val="540024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452530" y="571480"/>
            <a:ext cx="10429948" cy="5000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Мікрохвильова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терапія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(МХТ)</a:t>
            </a:r>
            <a:r>
              <a:rPr lang="ru-RU" b="1" dirty="0"/>
              <a:t> 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–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це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метод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застосування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лікувальною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метою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електромагнітного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поля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надвисокої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частоти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(НВЧ) 300-30000МГц.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Мікрохвилі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підрозділяють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на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дециметрові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(ДМХ)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сантиметрові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(СМВ)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хвилі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, в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зв’язку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чим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мікрохвильова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терапія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ділиться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на </a:t>
            </a:r>
            <a:r>
              <a:rPr lang="ru-RU" sz="2400" b="1" dirty="0" err="1">
                <a:solidFill>
                  <a:srgbClr val="540024"/>
                </a:solidFill>
                <a:latin typeface="Tahoma" charset="0"/>
              </a:rPr>
              <a:t>дециметровохвильову</a:t>
            </a:r>
            <a:r>
              <a:rPr lang="ru-RU" sz="24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4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b="1" dirty="0" err="1">
                <a:solidFill>
                  <a:srgbClr val="540024"/>
                </a:solidFill>
                <a:latin typeface="Tahoma" charset="0"/>
              </a:rPr>
              <a:t>сантиментровохвильову</a:t>
            </a:r>
            <a:r>
              <a:rPr lang="ru-RU" sz="24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b="1" dirty="0" err="1">
                <a:solidFill>
                  <a:srgbClr val="540024"/>
                </a:solidFill>
                <a:latin typeface="Tahoma" charset="0"/>
              </a:rPr>
              <a:t>терапію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endParaRPr lang="ru-RU" sz="1000" dirty="0">
              <a:solidFill>
                <a:srgbClr val="540024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Мікрохвилі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підводяться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до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тіла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хворого 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концентрованим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пучком за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допомогою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спеціальних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випромінювачів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хвилеподібного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типу,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викликаючи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в тканинах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коливання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іонів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дипольних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молекул води, в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результаті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чого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відбувається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утворення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тепла.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Поряд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утворенням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тепла в тканинах при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мікрохвильовій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терапії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проявляється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осциляторна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дія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, яка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виражена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сильніше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ніж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при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всіх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інших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високочастотних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методах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впливу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.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Особливість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цього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методу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є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те,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що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за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його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допомогою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можна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впливати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на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невеликі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обмежені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ділянки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тіла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.</a:t>
            </a:r>
            <a:r>
              <a:rPr lang="ru-RU" sz="2400" dirty="0">
                <a:solidFill>
                  <a:srgbClr val="540024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387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2446867" y="260351"/>
            <a:ext cx="511370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Мікрохвильова</a:t>
            </a:r>
            <a:r>
              <a:rPr lang="ru-RU" alt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терапія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238084" y="981075"/>
            <a:ext cx="11572956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Мікрохвилі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електромагнітні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коливання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дециметрового (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1 м до 10 см)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сантиметрового (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10 см до 1 см)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діапазону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своїми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фізичними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властивостями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наближаються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світла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809588" y="1785926"/>
            <a:ext cx="194418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>
                <a:solidFill>
                  <a:srgbClr val="FF0000"/>
                </a:solidFill>
              </a:rPr>
              <a:t>дія</a:t>
            </a:r>
            <a:r>
              <a:rPr lang="ru-RU" altLang="ru-RU" dirty="0">
                <a:solidFill>
                  <a:srgbClr val="FF0000"/>
                </a:solidFill>
              </a:rPr>
              <a:t>.</a:t>
            </a:r>
          </a:p>
          <a:p>
            <a:endParaRPr lang="ru-RU" altLang="ru-RU" dirty="0"/>
          </a:p>
        </p:txBody>
      </p: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5712885" y="1928802"/>
            <a:ext cx="270881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методу</a:t>
            </a:r>
            <a:endParaRPr lang="ru-RU" altLang="ru-RU" dirty="0"/>
          </a:p>
          <a:p>
            <a:endParaRPr lang="ru-RU" altLang="ru-RU" dirty="0"/>
          </a:p>
        </p:txBody>
      </p:sp>
      <p:sp>
        <p:nvSpPr>
          <p:cNvPr id="11272" name="TextBox 8"/>
          <p:cNvSpPr txBox="1">
            <a:spLocks noChangeArrowheads="1"/>
          </p:cNvSpPr>
          <p:nvPr/>
        </p:nvSpPr>
        <p:spPr bwMode="auto">
          <a:xfrm>
            <a:off x="238084" y="2214554"/>
            <a:ext cx="4572032" cy="3477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Мікрохвилі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виражену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судинорозширювальну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стимулюють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регенераторні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імунні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процеси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сполучної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окислювально-відновні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реакції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тканинне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пригнічує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запалення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Опромінення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грудної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клітки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робить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бронхолитический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протизапальний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ефект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прискорює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кровотік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системі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легеневої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артерії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73" name="TextBox 10"/>
          <p:cNvSpPr txBox="1">
            <a:spLocks noChangeArrowheads="1"/>
          </p:cNvSpPr>
          <p:nvPr/>
        </p:nvSpPr>
        <p:spPr bwMode="auto">
          <a:xfrm>
            <a:off x="5167306" y="2276475"/>
            <a:ext cx="6858048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ДМВ-терапії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"Волна-2м", ДМВ- 15, ДМВ- 20-1. Для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СМВ-терапії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типу "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Промінь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".</a:t>
            </a:r>
          </a:p>
        </p:txBody>
      </p:sp>
      <p:pic>
        <p:nvPicPr>
          <p:cNvPr id="11274" name="Рисунок 11" descr="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8810" y="3357562"/>
            <a:ext cx="600079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7412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07534" y="188913"/>
            <a:ext cx="201760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3333FF"/>
                </a:solidFill>
                <a:latin typeface="Times New Roman" pitchFamily="18" charset="0"/>
              </a:rPr>
              <a:t>Показання:</a:t>
            </a:r>
            <a:endParaRPr lang="ru-RU" altLang="ru-RU" sz="2800" b="1" i="1" u="sng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152217" y="188913"/>
            <a:ext cx="30563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FF0000"/>
                </a:solidFill>
                <a:latin typeface="Times New Roman" pitchFamily="18" charset="0"/>
              </a:rPr>
              <a:t>Протипоказання:</a:t>
            </a: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38085" y="765175"/>
            <a:ext cx="621510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solidFill>
                  <a:schemeClr val="bg1"/>
                </a:solidFill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дегенеративно-дистрофічні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суглобів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кінцівок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та хребта;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периферичних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нервів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ревматоїдний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поліартрит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на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стадії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фіброзних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змін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виразкова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хвороба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шлунка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без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схильності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до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кровотеч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облітеруючі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судин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кінцівок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хронічний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тонзиліт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паратонзиліт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гострі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локалізовані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отити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фурункули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носа,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гострі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гнійні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перфоративні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отити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хронічні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мезотимпаніти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хронічні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та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підгострі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запалення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жіночих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статевих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органів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гідраденіти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;</a:t>
            </a:r>
            <a:endParaRPr lang="ru-RU" alt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881818" y="765176"/>
            <a:ext cx="509851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злоякісні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новоутвори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активний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туберкульоз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гарячкові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стани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схильність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до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кровотеч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тиреотоксикози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вагітність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наявність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набряку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тканин,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пов'язаного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місцевими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розладами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кровообігу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наявність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у тканинах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металевих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предметів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(осколки,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кулі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тощо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);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серцево-судинна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недостатність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II та III ст.;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несприйнятливість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струму;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істерія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лейкози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5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333420" y="0"/>
            <a:ext cx="12525420" cy="6858000"/>
          </a:xfrm>
          <a:prstGeom prst="rect">
            <a:avLst/>
          </a:prstGeom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2166910" y="214290"/>
            <a:ext cx="6124433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Міліметрохвильова</a:t>
            </a:r>
            <a:r>
              <a:rPr lang="ru-RU" alt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терапія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238084" y="1052513"/>
            <a:ext cx="11953916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ММВ-терапія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лікувально-профілактичними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цілями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електромагнітними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хвилями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міліметрового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діапазону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(частота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30000 до 300000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Мгц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довжина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хвилі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10 до 1 мм). </a:t>
            </a:r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881026" y="2071678"/>
            <a:ext cx="18800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>
                <a:solidFill>
                  <a:srgbClr val="FF0000"/>
                </a:solidFill>
              </a:rPr>
              <a:t>дія</a:t>
            </a:r>
            <a:endParaRPr lang="ru-RU" altLang="ru-RU" dirty="0"/>
          </a:p>
        </p:txBody>
      </p:sp>
      <p:sp>
        <p:nvSpPr>
          <p:cNvPr id="12295" name="TextBox 7"/>
          <p:cNvSpPr txBox="1">
            <a:spLocks noChangeArrowheads="1"/>
          </p:cNvSpPr>
          <p:nvPr/>
        </p:nvSpPr>
        <p:spPr bwMode="auto">
          <a:xfrm>
            <a:off x="5520268" y="2276476"/>
            <a:ext cx="27088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smtClean="0">
                <a:solidFill>
                  <a:srgbClr val="FF0000"/>
                </a:solidFill>
              </a:rPr>
              <a:t>методу</a:t>
            </a:r>
            <a:endParaRPr lang="ru-RU" altLang="ru-RU" dirty="0"/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309522" y="2643182"/>
            <a:ext cx="3738546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dirty="0"/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ММВ-терапія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сприяє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поліпшенню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трофіки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тканин,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прискоренню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репаративных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підвищенню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неспецифічної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резистентності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відновленню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гомеостазу.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ММВ-терапія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стимулює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кровотворення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процеси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імуногенезу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значною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мірою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визначає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онкологічних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хворих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4167175" y="2781301"/>
            <a:ext cx="7786742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dirty="0"/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Найчастіше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"Явь-1", " </a:t>
            </a:r>
            <a:r>
              <a:rPr lang="ru-RU" altLang="ru-RU" sz="2000" b="1" dirty="0" err="1" smtClean="0">
                <a:latin typeface="Times New Roman" pitchFamily="18" charset="0"/>
                <a:cs typeface="Times New Roman" pitchFamily="18" charset="0"/>
              </a:rPr>
              <a:t>Промінь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".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Процедури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як у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безперервному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так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імпульсному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режимах.</a:t>
            </a:r>
          </a:p>
        </p:txBody>
      </p:sp>
      <p:pic>
        <p:nvPicPr>
          <p:cNvPr id="12298" name="Рисунок 10" descr="amsa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8" y="3629048"/>
            <a:ext cx="4520176" cy="322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952465" y="428604"/>
            <a:ext cx="10858576" cy="15716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700" b="1" dirty="0" err="1">
                <a:solidFill>
                  <a:srgbClr val="050060"/>
                </a:solidFill>
                <a:latin typeface="Tahoma" charset="0"/>
              </a:rPr>
              <a:t>Дециметровохвильова</a:t>
            </a:r>
            <a:r>
              <a:rPr lang="ru-RU" sz="27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700" b="1" dirty="0" err="1">
                <a:solidFill>
                  <a:srgbClr val="050060"/>
                </a:solidFill>
                <a:latin typeface="Tahoma" charset="0"/>
              </a:rPr>
              <a:t>терапія</a:t>
            </a:r>
            <a:r>
              <a:rPr lang="ru-RU" sz="2600" b="1" dirty="0">
                <a:solidFill>
                  <a:srgbClr val="050060"/>
                </a:solidFill>
                <a:latin typeface="Tahoma" charset="0"/>
              </a:rPr>
              <a:t> (ДМХ – </a:t>
            </a:r>
            <a:r>
              <a:rPr lang="ru-RU" sz="2600" b="1" dirty="0" err="1">
                <a:solidFill>
                  <a:srgbClr val="050060"/>
                </a:solidFill>
                <a:latin typeface="Tahoma" charset="0"/>
              </a:rPr>
              <a:t>терапія</a:t>
            </a:r>
            <a:r>
              <a:rPr lang="ru-RU" sz="2600" b="1" dirty="0">
                <a:solidFill>
                  <a:srgbClr val="050060"/>
                </a:solidFill>
                <a:latin typeface="Tahoma" charset="0"/>
              </a:rPr>
              <a:t>)</a:t>
            </a:r>
            <a:r>
              <a:rPr lang="ru-RU" b="1" dirty="0"/>
              <a:t> </a:t>
            </a:r>
            <a:r>
              <a:rPr lang="ru-RU" sz="2400" dirty="0">
                <a:solidFill>
                  <a:srgbClr val="4E1830"/>
                </a:solidFill>
                <a:latin typeface="Tahoma" charset="0"/>
              </a:rPr>
              <a:t>–  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метод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електротерапії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, при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якому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лікувальною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метою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використовується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електромагнітне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поле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мікрохвиль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у дециметровому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діапазоні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довжиною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хвилі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65 см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частотою 460 МГц),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невеликої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потужності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(до 100Вт).</a:t>
            </a:r>
            <a:endParaRPr lang="ru-RU" dirty="0">
              <a:solidFill>
                <a:srgbClr val="540024"/>
              </a:solidFill>
              <a:latin typeface="Tahoma" charset="0"/>
            </a:endParaRPr>
          </a:p>
        </p:txBody>
      </p:sp>
      <p:pic>
        <p:nvPicPr>
          <p:cNvPr id="23555" name="Picture 6" descr="decimet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12" y="2428868"/>
            <a:ext cx="657229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7763933" y="2857496"/>
            <a:ext cx="3547041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ahoma" charset="0"/>
              </a:rPr>
              <a:t>Лікувальні</a:t>
            </a:r>
            <a:r>
              <a:rPr lang="ru-RU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ефекти</a:t>
            </a:r>
            <a:r>
              <a:rPr lang="ru-RU" b="1" dirty="0" smtClean="0">
                <a:solidFill>
                  <a:srgbClr val="050060"/>
                </a:solidFill>
                <a:latin typeface="Tahoma" charset="0"/>
              </a:rPr>
              <a:t>:</a:t>
            </a:r>
            <a:endParaRPr lang="ru-RU" sz="1400" dirty="0">
              <a:solidFill>
                <a:srgbClr val="582A3C"/>
              </a:solidFill>
              <a:latin typeface="Tahoma" charset="0"/>
            </a:endParaRPr>
          </a:p>
          <a:p>
            <a:pPr>
              <a:lnSpc>
                <a:spcPct val="14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протизапальний;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антиалергічний;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трофічний.</a:t>
            </a:r>
            <a:endParaRPr lang="ru-RU" sz="2000" b="1" dirty="0">
              <a:solidFill>
                <a:srgbClr val="005048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80961" y="214290"/>
            <a:ext cx="11358642" cy="1076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600" b="1" dirty="0" err="1">
                <a:solidFill>
                  <a:srgbClr val="050060"/>
                </a:solidFill>
                <a:latin typeface="Tahoma" charset="0"/>
              </a:rPr>
              <a:t>Сантиметровохвильова</a:t>
            </a:r>
            <a:r>
              <a:rPr lang="ru-RU" sz="26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600" b="1" dirty="0" err="1">
                <a:solidFill>
                  <a:srgbClr val="050060"/>
                </a:solidFill>
                <a:latin typeface="Tahoma" charset="0"/>
              </a:rPr>
              <a:t>терапія</a:t>
            </a:r>
            <a:r>
              <a:rPr lang="ru-RU" sz="2600" b="1" dirty="0">
                <a:solidFill>
                  <a:srgbClr val="050060"/>
                </a:solidFill>
                <a:latin typeface="Tahoma" charset="0"/>
              </a:rPr>
              <a:t> (СМХ – </a:t>
            </a:r>
            <a:r>
              <a:rPr lang="ru-RU" sz="2600" b="1" dirty="0" err="1">
                <a:solidFill>
                  <a:srgbClr val="050060"/>
                </a:solidFill>
                <a:latin typeface="Tahoma" charset="0"/>
              </a:rPr>
              <a:t>терапія</a:t>
            </a:r>
            <a:r>
              <a:rPr lang="ru-RU" sz="2600" b="1" dirty="0">
                <a:solidFill>
                  <a:srgbClr val="050060"/>
                </a:solidFill>
                <a:latin typeface="Tahoma" charset="0"/>
              </a:rPr>
              <a:t>)</a:t>
            </a:r>
            <a:r>
              <a:rPr lang="ru-RU" b="1" dirty="0"/>
              <a:t> </a:t>
            </a:r>
            <a:r>
              <a:rPr lang="ru-RU" sz="2300" dirty="0">
                <a:solidFill>
                  <a:srgbClr val="4E1830"/>
                </a:solidFill>
                <a:latin typeface="Tahoma" charset="0"/>
              </a:rPr>
              <a:t>–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застосування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лікувальною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метою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електромагнітного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поля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мікрохвиль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у сантиметровому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діапазоні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довжиною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хвилі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12,6 см 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частотою 2375 МГц) невеликою </a:t>
            </a:r>
            <a:r>
              <a:rPr lang="ru-RU" sz="2300" dirty="0" err="1">
                <a:solidFill>
                  <a:srgbClr val="540024"/>
                </a:solidFill>
                <a:latin typeface="Tahoma" charset="0"/>
              </a:rPr>
              <a:t>потужності</a:t>
            </a:r>
            <a:r>
              <a:rPr lang="ru-RU" sz="2300" dirty="0">
                <a:solidFill>
                  <a:srgbClr val="540024"/>
                </a:solidFill>
                <a:latin typeface="Tahoma" charset="0"/>
              </a:rPr>
              <a:t> (до 80 Вт).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7152217" y="2276475"/>
            <a:ext cx="455506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ru-RU" sz="2000" b="1" dirty="0">
              <a:solidFill>
                <a:srgbClr val="242A62"/>
              </a:solidFill>
              <a:latin typeface="Tahoma" charset="0"/>
            </a:endParaRPr>
          </a:p>
          <a:p>
            <a:pPr algn="ctr"/>
            <a:r>
              <a:rPr lang="ru-RU" sz="2400" b="1" dirty="0" err="1">
                <a:solidFill>
                  <a:srgbClr val="FF0000"/>
                </a:solidFill>
                <a:latin typeface="Tahoma" charset="0"/>
              </a:rPr>
              <a:t>Лікувальні</a:t>
            </a:r>
            <a:r>
              <a:rPr lang="ru-RU" sz="2400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ahoma" charset="0"/>
              </a:rPr>
              <a:t>ефекти</a:t>
            </a:r>
            <a:r>
              <a:rPr lang="ru-RU" sz="2400" b="1" dirty="0" smtClean="0">
                <a:solidFill>
                  <a:srgbClr val="FF0000"/>
                </a:solidFill>
                <a:latin typeface="Tahoma" charset="0"/>
              </a:rPr>
              <a:t>:</a:t>
            </a:r>
            <a:endParaRPr lang="ru-RU" dirty="0">
              <a:solidFill>
                <a:srgbClr val="582A3C"/>
              </a:solidFill>
              <a:latin typeface="Tahoma" charset="0"/>
            </a:endParaRP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протизапальний;</a:t>
            </a: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розсмоктувальний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;</a:t>
            </a: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болезаспокійливий </a:t>
            </a:r>
          </a:p>
          <a:p>
            <a:pPr>
              <a:buClr>
                <a:srgbClr val="20464A"/>
              </a:buClr>
              <a:buSzPts val="1800"/>
            </a:pPr>
            <a:r>
              <a:rPr lang="uk-UA" sz="2000" dirty="0">
                <a:solidFill>
                  <a:srgbClr val="005048"/>
                </a:solidFill>
                <a:latin typeface="Tahoma" charset="0"/>
              </a:rPr>
              <a:t>(особливо при </a:t>
            </a:r>
            <a:r>
              <a:rPr lang="uk-UA" sz="2000" dirty="0" err="1">
                <a:solidFill>
                  <a:srgbClr val="005048"/>
                </a:solidFill>
                <a:latin typeface="Tahoma" charset="0"/>
              </a:rPr>
              <a:t>підгострих</a:t>
            </a:r>
            <a:r>
              <a:rPr lang="uk-UA" sz="2000" dirty="0">
                <a:solidFill>
                  <a:srgbClr val="005048"/>
                </a:solidFill>
                <a:latin typeface="Tahoma" charset="0"/>
              </a:rPr>
              <a:t> і хронічних запальних процесах)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.</a:t>
            </a:r>
            <a:endParaRPr lang="ru-RU" sz="2000" dirty="0">
              <a:solidFill>
                <a:srgbClr val="005048"/>
              </a:solidFill>
            </a:endParaRPr>
          </a:p>
        </p:txBody>
      </p:sp>
      <p:pic>
        <p:nvPicPr>
          <p:cNvPr id="24580" name="Picture 7" descr="santimet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36" y="1785926"/>
            <a:ext cx="5521852" cy="2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 descr="MED-01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452398" y="4286256"/>
            <a:ext cx="553522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836" y="0"/>
            <a:ext cx="112332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7030A0"/>
                </a:solidFill>
              </a:rPr>
              <a:t>Історія</a:t>
            </a: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</a:rPr>
              <a:t>реабілітації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2398" y="714356"/>
            <a:ext cx="11501518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</a:t>
            </a:r>
            <a:r>
              <a:rPr lang="ru-RU" sz="2400" b="1" dirty="0" smtClean="0"/>
              <a:t>Перше </a:t>
            </a:r>
            <a:r>
              <a:rPr lang="ru-RU" sz="2400" b="1" dirty="0" err="1"/>
              <a:t>визначення</a:t>
            </a:r>
            <a:r>
              <a:rPr lang="ru-RU" sz="2400" b="1" dirty="0"/>
              <a:t> </a:t>
            </a:r>
            <a:r>
              <a:rPr lang="ru-RU" sz="2400" b="1" dirty="0" err="1"/>
              <a:t>поняття</a:t>
            </a:r>
            <a:r>
              <a:rPr lang="ru-RU" sz="2400" b="1" dirty="0"/>
              <a:t> “</a:t>
            </a:r>
            <a:r>
              <a:rPr lang="ru-RU" sz="2400" b="1" dirty="0" err="1">
                <a:solidFill>
                  <a:srgbClr val="FF0000"/>
                </a:solidFill>
              </a:rPr>
              <a:t>реабілітація</a:t>
            </a:r>
            <a:r>
              <a:rPr lang="ru-RU" sz="2400" b="1" dirty="0"/>
              <a:t>” дав в 1903 р. Ф. </a:t>
            </a:r>
            <a:r>
              <a:rPr lang="ru-RU" sz="2400" b="1" dirty="0" err="1"/>
              <a:t>Намист</a:t>
            </a:r>
            <a:r>
              <a:rPr lang="ru-RU" sz="2400" b="1" dirty="0"/>
              <a:t> в </a:t>
            </a:r>
            <a:r>
              <a:rPr lang="ru-RU" sz="2400" b="1" dirty="0" err="1" smtClean="0"/>
              <a:t>книзі</a:t>
            </a:r>
            <a:r>
              <a:rPr lang="ru-RU" sz="2400" b="1" dirty="0" smtClean="0"/>
              <a:t>  “Система </a:t>
            </a:r>
            <a:r>
              <a:rPr lang="ru-RU" sz="2400" b="1" dirty="0" err="1"/>
              <a:t>загального</a:t>
            </a:r>
            <a:r>
              <a:rPr lang="ru-RU" sz="2400" b="1" dirty="0"/>
              <a:t> </a:t>
            </a:r>
            <a:r>
              <a:rPr lang="ru-RU" sz="2400" b="1" dirty="0" err="1"/>
              <a:t>опікування</a:t>
            </a:r>
            <a:r>
              <a:rPr lang="ru-RU" sz="2400" b="1" dirty="0"/>
              <a:t> над </a:t>
            </a:r>
            <a:r>
              <a:rPr lang="ru-RU" sz="2400" b="1" dirty="0" err="1"/>
              <a:t>бідними</a:t>
            </a:r>
            <a:r>
              <a:rPr lang="ru-RU" sz="2400" b="1" dirty="0" smtClean="0"/>
              <a:t>”.</a:t>
            </a:r>
          </a:p>
          <a:p>
            <a:pPr algn="just"/>
            <a:r>
              <a:rPr lang="ru-RU" sz="2400" b="1" dirty="0" smtClean="0"/>
              <a:t>   Перша </a:t>
            </a:r>
            <a:r>
              <a:rPr lang="ru-RU" sz="2400" b="1" dirty="0" err="1" smtClean="0"/>
              <a:t>світова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війна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завдала</a:t>
            </a:r>
            <a:r>
              <a:rPr lang="ru-RU" sz="2400" b="1" dirty="0" smtClean="0"/>
              <a:t> </a:t>
            </a:r>
            <a:r>
              <a:rPr lang="ru-RU" sz="2400" b="1" dirty="0" err="1"/>
              <a:t>шкоди</a:t>
            </a:r>
            <a:r>
              <a:rPr lang="ru-RU" sz="2400" b="1" dirty="0"/>
              <a:t> </a:t>
            </a:r>
            <a:r>
              <a:rPr lang="ru-RU" sz="2400" b="1" dirty="0" err="1"/>
              <a:t>здоров’ю</a:t>
            </a:r>
            <a:r>
              <a:rPr lang="ru-RU" sz="2400" b="1" dirty="0"/>
              <a:t> </a:t>
            </a:r>
            <a:r>
              <a:rPr lang="ru-RU" sz="2400" b="1" dirty="0" err="1"/>
              <a:t>тисяч</a:t>
            </a:r>
            <a:r>
              <a:rPr lang="ru-RU" sz="2400" b="1" dirty="0"/>
              <a:t> людей. Почали </a:t>
            </a:r>
            <a:r>
              <a:rPr lang="ru-RU" sz="2400" b="1" dirty="0" err="1"/>
              <a:t>стрімко</a:t>
            </a:r>
            <a:r>
              <a:rPr lang="ru-RU" sz="2400" b="1" dirty="0"/>
              <a:t> </a:t>
            </a:r>
            <a:r>
              <a:rPr lang="ru-RU" sz="2400" b="1" dirty="0" err="1" smtClean="0"/>
              <a:t>розвиватися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такі</a:t>
            </a:r>
            <a:r>
              <a:rPr lang="ru-RU" sz="2400" b="1" dirty="0" smtClean="0"/>
              <a:t> </a:t>
            </a:r>
            <a:r>
              <a:rPr lang="ru-RU" sz="2400" b="1" dirty="0" err="1"/>
              <a:t>науково-практичні</a:t>
            </a:r>
            <a:r>
              <a:rPr lang="ru-RU" sz="2400" b="1" dirty="0"/>
              <a:t> </a:t>
            </a:r>
            <a:r>
              <a:rPr lang="ru-RU" sz="2400" b="1" dirty="0" err="1"/>
              <a:t>дисципліни</a:t>
            </a:r>
            <a:r>
              <a:rPr lang="ru-RU" sz="2400" b="1" dirty="0"/>
              <a:t>, як </a:t>
            </a:r>
            <a:r>
              <a:rPr lang="ru-RU" sz="2400" b="1" dirty="0" err="1"/>
              <a:t>ортопедія</a:t>
            </a:r>
            <a:r>
              <a:rPr lang="ru-RU" sz="2400" b="1" dirty="0"/>
              <a:t>, </a:t>
            </a:r>
            <a:r>
              <a:rPr lang="ru-RU" sz="2400" b="1" dirty="0" err="1"/>
              <a:t>фізіотерапія</a:t>
            </a:r>
            <a:r>
              <a:rPr lang="ru-RU" sz="2400" b="1" dirty="0"/>
              <a:t>, </a:t>
            </a:r>
            <a:r>
              <a:rPr lang="ru-RU" sz="2400" b="1" dirty="0" err="1"/>
              <a:t>працетерапія</a:t>
            </a:r>
            <a:r>
              <a:rPr lang="ru-RU" sz="2400" b="1" dirty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лікувальна</a:t>
            </a:r>
            <a:r>
              <a:rPr lang="ru-RU" sz="2400" b="1" dirty="0" smtClean="0"/>
              <a:t> </a:t>
            </a:r>
            <a:r>
              <a:rPr lang="ru-RU" sz="2400" b="1" dirty="0" err="1"/>
              <a:t>фізична</a:t>
            </a:r>
            <a:r>
              <a:rPr lang="ru-RU" sz="2400" b="1" dirty="0"/>
              <a:t> культура. </a:t>
            </a:r>
            <a:endParaRPr lang="ru-RU" sz="2400" b="1" dirty="0" smtClean="0"/>
          </a:p>
          <a:p>
            <a:pPr algn="just"/>
            <a:r>
              <a:rPr lang="ru-RU" sz="2400" b="1" dirty="0" smtClean="0"/>
              <a:t>   В </a:t>
            </a:r>
            <a:r>
              <a:rPr lang="ru-RU" sz="2400" b="1" dirty="0"/>
              <a:t>1917 р. у США </a:t>
            </a:r>
            <a:r>
              <a:rPr lang="ru-RU" sz="2400" b="1" dirty="0" err="1"/>
              <a:t>була</a:t>
            </a:r>
            <a:r>
              <a:rPr lang="ru-RU" sz="2400" b="1" dirty="0"/>
              <a:t> </a:t>
            </a:r>
            <a:r>
              <a:rPr lang="ru-RU" sz="2400" b="1" dirty="0" err="1"/>
              <a:t>вперше</a:t>
            </a:r>
            <a:r>
              <a:rPr lang="ru-RU" sz="2400" b="1" dirty="0"/>
              <a:t> </a:t>
            </a:r>
            <a:r>
              <a:rPr lang="ru-RU" sz="2400" b="1" dirty="0" err="1" smtClean="0"/>
              <a:t>організована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Асоціація</a:t>
            </a:r>
            <a:r>
              <a:rPr lang="ru-RU" sz="2400" b="1" dirty="0" smtClean="0"/>
              <a:t> </a:t>
            </a:r>
            <a:r>
              <a:rPr lang="ru-RU" sz="2400" b="1" dirty="0"/>
              <a:t>з </a:t>
            </a:r>
            <a:r>
              <a:rPr lang="ru-RU" sz="2400" b="1" dirty="0" err="1"/>
              <a:t>відновної</a:t>
            </a:r>
            <a:r>
              <a:rPr lang="ru-RU" sz="2400" b="1" dirty="0"/>
              <a:t> </a:t>
            </a:r>
            <a:r>
              <a:rPr lang="ru-RU" sz="2400" b="1" dirty="0" err="1"/>
              <a:t>терапії</a:t>
            </a:r>
            <a:r>
              <a:rPr lang="ru-RU" sz="2400" b="1" dirty="0"/>
              <a:t>.</a:t>
            </a:r>
          </a:p>
          <a:p>
            <a:pPr algn="just"/>
            <a:r>
              <a:rPr lang="ru-RU" sz="2400" b="1" dirty="0" smtClean="0"/>
              <a:t>   </a:t>
            </a:r>
            <a:r>
              <a:rPr lang="ru-RU" sz="2400" b="1" dirty="0" err="1" smtClean="0"/>
              <a:t>Створене</a:t>
            </a:r>
            <a:r>
              <a:rPr lang="ru-RU" sz="2400" b="1" dirty="0" smtClean="0"/>
              <a:t> у США  в 1922 р. </a:t>
            </a:r>
            <a:r>
              <a:rPr lang="ru-RU" sz="2400" b="1" dirty="0" err="1" smtClean="0"/>
              <a:t>Міжнародне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товариство</a:t>
            </a:r>
            <a:r>
              <a:rPr lang="ru-RU" sz="2400" b="1" dirty="0" smtClean="0"/>
              <a:t> по догляду за </a:t>
            </a:r>
            <a:r>
              <a:rPr lang="ru-RU" sz="2400" b="1" dirty="0" err="1" smtClean="0"/>
              <a:t>дітьми-каліками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вперше</a:t>
            </a:r>
            <a:r>
              <a:rPr lang="ru-RU" sz="2400" b="1" dirty="0" smtClean="0"/>
              <a:t> у </a:t>
            </a:r>
            <a:r>
              <a:rPr lang="ru-RU" sz="2400" b="1" dirty="0" err="1" smtClean="0"/>
              <a:t>світі</a:t>
            </a:r>
            <a:r>
              <a:rPr lang="ru-RU" sz="2400" b="1" dirty="0" smtClean="0"/>
              <a:t> взяло на себе </a:t>
            </a:r>
            <a:r>
              <a:rPr lang="ru-RU" sz="2400" b="1" dirty="0" err="1" smtClean="0"/>
              <a:t>розробку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найбільш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важливих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питань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реабілітації</a:t>
            </a:r>
            <a:r>
              <a:rPr lang="ru-RU" sz="2400" b="1" dirty="0" smtClean="0"/>
              <a:t>.</a:t>
            </a:r>
          </a:p>
          <a:p>
            <a:pPr algn="just"/>
            <a:r>
              <a:rPr lang="ru-RU" sz="2400" b="1" dirty="0" smtClean="0"/>
              <a:t>В </a:t>
            </a:r>
            <a:r>
              <a:rPr lang="ru-RU" sz="2400" b="1" dirty="0" err="1" smtClean="0"/>
              <a:t>Англії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вже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</a:t>
            </a:r>
            <a:r>
              <a:rPr lang="ru-RU" sz="2400" b="1" dirty="0" smtClean="0"/>
              <a:t> 1944 р. </a:t>
            </a:r>
            <a:r>
              <a:rPr lang="ru-RU" sz="2400" b="1" dirty="0" err="1" smtClean="0"/>
              <a:t>була</a:t>
            </a:r>
            <a:r>
              <a:rPr lang="ru-RU" sz="2400" b="1" dirty="0" smtClean="0"/>
              <a:t> створена </a:t>
            </a:r>
            <a:r>
              <a:rPr lang="ru-RU" sz="2400" b="1" dirty="0" err="1" smtClean="0"/>
              <a:t>Британська</a:t>
            </a:r>
            <a:r>
              <a:rPr lang="ru-RU" sz="2400" b="1" dirty="0" smtClean="0"/>
              <a:t> рада </a:t>
            </a:r>
            <a:r>
              <a:rPr lang="ru-RU" sz="2400" b="1" dirty="0" err="1" smtClean="0"/>
              <a:t>реабілітації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інвалідів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smtClean="0"/>
              <a:t>   У 1946 р. в </a:t>
            </a:r>
            <a:r>
              <a:rPr lang="ru-RU" sz="2400" b="1" dirty="0" err="1" smtClean="0"/>
              <a:t>Нью-йоркському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медичному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центрі</a:t>
            </a:r>
            <a:r>
              <a:rPr lang="ru-RU" sz="2400" b="1" dirty="0" smtClean="0"/>
              <a:t> “</a:t>
            </a:r>
            <a:r>
              <a:rPr lang="en-US" sz="2400" b="1" dirty="0" err="1" smtClean="0"/>
              <a:t>Bevellue</a:t>
            </a:r>
            <a:r>
              <a:rPr lang="en-US" sz="2400" b="1" dirty="0" smtClean="0"/>
              <a:t>” </a:t>
            </a:r>
            <a:r>
              <a:rPr lang="ru-RU" sz="2400" b="1" dirty="0" err="1" smtClean="0"/>
              <a:t>була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організована</a:t>
            </a:r>
            <a:r>
              <a:rPr lang="ru-RU" sz="2400" b="1" dirty="0" smtClean="0"/>
              <a:t> служба </a:t>
            </a:r>
            <a:r>
              <a:rPr lang="ru-RU" sz="2400" b="1" dirty="0" err="1" smtClean="0"/>
              <a:t>реабілітації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поранених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хворих</a:t>
            </a:r>
            <a:r>
              <a:rPr lang="ru-RU" sz="2400" b="1" dirty="0" smtClean="0"/>
              <a:t> .</a:t>
            </a:r>
          </a:p>
          <a:p>
            <a:pPr algn="just"/>
            <a:r>
              <a:rPr lang="ru-RU" sz="2400" b="1" dirty="0" smtClean="0"/>
              <a:t>   В США </a:t>
            </a:r>
            <a:r>
              <a:rPr lang="ru-RU" sz="2400" b="1" dirty="0" err="1" smtClean="0"/>
              <a:t>вже</a:t>
            </a:r>
            <a:r>
              <a:rPr lang="ru-RU" sz="2400" b="1" dirty="0" smtClean="0"/>
              <a:t> в 1945 р. </a:t>
            </a:r>
            <a:r>
              <a:rPr lang="ru-RU" sz="2400" b="1" dirty="0" err="1" smtClean="0"/>
              <a:t>було</a:t>
            </a:r>
            <a:r>
              <a:rPr lang="ru-RU" sz="2400" b="1" dirty="0" smtClean="0"/>
              <a:t> 26 </a:t>
            </a:r>
            <a:r>
              <a:rPr lang="ru-RU" sz="2400" b="1" dirty="0" err="1" smtClean="0"/>
              <a:t>спеціальних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навчальних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закладів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підготовки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спеціалістів-реабілітологів</a:t>
            </a:r>
            <a:r>
              <a:rPr lang="ru-RU" sz="24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33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39184" y="71438"/>
            <a:ext cx="11684000" cy="12858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Крайньовисокочастотна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терапія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(КВЧ -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терапія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,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міліметрово-хвильова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терапія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)</a:t>
            </a:r>
            <a:r>
              <a:rPr lang="ru-RU" b="1" dirty="0"/>
              <a:t> </a:t>
            </a:r>
            <a:r>
              <a:rPr lang="ru-RU" sz="2000" dirty="0">
                <a:solidFill>
                  <a:srgbClr val="4E1830"/>
                </a:solidFill>
                <a:latin typeface="Tahoma" charset="0"/>
              </a:rPr>
              <a:t>–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лікувальне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застосування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електромагнітних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хвиль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міліметрового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діапазону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.</a:t>
            </a:r>
            <a:endParaRPr lang="ru-RU" dirty="0">
              <a:solidFill>
                <a:srgbClr val="540024"/>
              </a:solidFill>
              <a:latin typeface="Tahoma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712885" y="1484313"/>
            <a:ext cx="6479116" cy="183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Затосування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електромагнітних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випромінювань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крайньовисоких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частот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нібито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імітує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природні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сигнали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управління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які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мають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місце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у живому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організмі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у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вигляді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власного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когерентного 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електромагнітного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випромінення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, яке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бере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участь у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фундаментальних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біологічних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100" dirty="0" err="1">
                <a:solidFill>
                  <a:srgbClr val="540024"/>
                </a:solidFill>
                <a:latin typeface="Tahoma" charset="0"/>
              </a:rPr>
              <a:t>процесах</a:t>
            </a:r>
            <a:r>
              <a:rPr lang="ru-RU" sz="2100" dirty="0">
                <a:solidFill>
                  <a:srgbClr val="540024"/>
                </a:solidFill>
                <a:latin typeface="Tahoma" charset="0"/>
              </a:rPr>
              <a:t>.</a:t>
            </a:r>
          </a:p>
        </p:txBody>
      </p:sp>
      <p:pic>
        <p:nvPicPr>
          <p:cNvPr id="25604" name="Picture 5" descr="kv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833" y="1590675"/>
            <a:ext cx="5124451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6671733" y="4168776"/>
            <a:ext cx="4555067" cy="218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Лікувальні</a:t>
            </a:r>
            <a:r>
              <a:rPr lang="ru-RU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ефекти</a:t>
            </a:r>
            <a:r>
              <a:rPr lang="ru-RU" b="1" dirty="0">
                <a:solidFill>
                  <a:srgbClr val="FF0000"/>
                </a:solidFill>
                <a:latin typeface="Tahoma" charset="0"/>
              </a:rPr>
              <a:t>:</a:t>
            </a:r>
            <a:endParaRPr lang="ru-RU" i="1" dirty="0">
              <a:solidFill>
                <a:srgbClr val="FF0000"/>
              </a:solidFill>
              <a:latin typeface="Tahoma" charset="0"/>
            </a:endParaRPr>
          </a:p>
          <a:p>
            <a:endParaRPr lang="ru-RU" sz="1000" dirty="0">
              <a:solidFill>
                <a:srgbClr val="582A3C"/>
              </a:solidFill>
              <a:latin typeface="Tahoma" charset="0"/>
            </a:endParaRPr>
          </a:p>
          <a:p>
            <a:pPr>
              <a:lnSpc>
                <a:spcPct val="11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біопластичний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;</a:t>
            </a:r>
          </a:p>
          <a:p>
            <a:pPr>
              <a:lnSpc>
                <a:spcPct val="11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імуностимулюючий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;</a:t>
            </a:r>
          </a:p>
          <a:p>
            <a:pPr>
              <a:lnSpc>
                <a:spcPct val="11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протибольовий;</a:t>
            </a:r>
          </a:p>
          <a:p>
            <a:pPr>
              <a:lnSpc>
                <a:spcPct val="11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протизапальний;</a:t>
            </a:r>
          </a:p>
          <a:p>
            <a:pPr>
              <a:lnSpc>
                <a:spcPct val="11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трофічний.</a:t>
            </a:r>
            <a:endParaRPr lang="ru-RU" sz="2000" dirty="0">
              <a:solidFill>
                <a:srgbClr val="00504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483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4167174" y="0"/>
            <a:ext cx="311207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Гальванізація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380960" y="981075"/>
            <a:ext cx="11572956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Гальванізація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пацієнта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постійним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безперервним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електричним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струмом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малої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(до 50 мА)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низької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напруги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(30-80 В) через контактно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накладені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тіло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електроди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881026" y="1857364"/>
            <a:ext cx="18800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 smtClean="0">
                <a:solidFill>
                  <a:srgbClr val="FF0000"/>
                </a:solidFill>
              </a:rPr>
              <a:t>дія</a:t>
            </a:r>
            <a:endParaRPr lang="ru-RU" altLang="ru-RU" dirty="0"/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7453322" y="1857364"/>
            <a:ext cx="27088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smtClean="0">
                <a:solidFill>
                  <a:srgbClr val="FF0000"/>
                </a:solidFill>
              </a:rPr>
              <a:t>методу</a:t>
            </a:r>
            <a:endParaRPr lang="ru-RU" altLang="ru-RU" dirty="0"/>
          </a:p>
        </p:txBody>
      </p:sp>
      <p:sp>
        <p:nvSpPr>
          <p:cNvPr id="13320" name="TextBox 10"/>
          <p:cNvSpPr txBox="1">
            <a:spLocks noChangeArrowheads="1"/>
          </p:cNvSpPr>
          <p:nvPr/>
        </p:nvSpPr>
        <p:spPr bwMode="auto">
          <a:xfrm>
            <a:off x="166646" y="2214554"/>
            <a:ext cx="4429155" cy="44012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використанні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струму по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загальних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сегментарно-рефлекторних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методиках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спостерігається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зниження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артеріального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тиску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кровообігу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лімфотоку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посилення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секреторної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моторної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шлунку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кишечника,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бронхолітичний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ефект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стимуляція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миготливого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епітелію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печінки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нирок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стимуляція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відновних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кістковій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сполучній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тканинах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4667241" y="2285992"/>
            <a:ext cx="7072362" cy="20104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гальванізації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апарати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Радіус-01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", "Поток-1", "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мікрострум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 та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підведення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до хворого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струму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електродами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Останні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складаються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металевої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пластинки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прокладення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гідрофільної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постійний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струм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викликає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явище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електролізу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13322" name="Рисунок 12" descr="vermels-general-galvanizat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7570" y="4071942"/>
            <a:ext cx="5119016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1508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719667" y="188914"/>
            <a:ext cx="201760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latin typeface="Times New Roman" pitchFamily="18" charset="0"/>
              </a:rPr>
              <a:t>Показання:</a:t>
            </a:r>
            <a:endParaRPr lang="ru-RU" altLang="ru-RU" sz="2800" b="1" i="1" u="sng" dirty="0">
              <a:latin typeface="Times New Roman" pitchFamily="18" charset="0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576484" y="188913"/>
            <a:ext cx="30563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FF0000"/>
                </a:solidFill>
                <a:latin typeface="Times New Roman" pitchFamily="18" charset="0"/>
              </a:rPr>
              <a:t>Протипоказання:</a:t>
            </a: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404285" y="857251"/>
            <a:ext cx="569171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хвороби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периферичної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нервової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системи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(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невралгії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радикуліт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);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Функціональні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й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органічні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ЦНС;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хронічні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запальні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процеси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травми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та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механічні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зміни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периферичних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нервів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гастрити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коліти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дискінезії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жовчного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міхура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мігрень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бронхіальна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астма;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вазомоторний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риніт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виразкова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хвороба;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гіпертонічна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хвороба І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II ст.    </a:t>
            </a:r>
            <a:r>
              <a:rPr lang="ru-RU" altLang="ru-RU" sz="2000" b="1" dirty="0"/>
              <a:t>  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7096132" y="836614"/>
            <a:ext cx="449685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Індивідуальна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підвищена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чутливість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до струму;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пошкодження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та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хвороби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шкіри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в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місцях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накладання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електродів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наявність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гострих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гнійних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запальних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процесів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повна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втрата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больової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</a:rPr>
              <a:t>чутливості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7113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2172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742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2351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6873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2531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3790951" y="0"/>
            <a:ext cx="313983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Електрофорез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1023902" y="642918"/>
            <a:ext cx="950125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Електрофорез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гальванічного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струму для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введення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іонів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лікарських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809588" y="1428736"/>
            <a:ext cx="18800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 smtClean="0">
                <a:solidFill>
                  <a:srgbClr val="FF0000"/>
                </a:solidFill>
              </a:rPr>
              <a:t>дія</a:t>
            </a:r>
            <a:endParaRPr lang="ru-RU" altLang="ru-RU" dirty="0"/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6524628" y="1428736"/>
            <a:ext cx="27088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smtClean="0">
                <a:solidFill>
                  <a:srgbClr val="FF0000"/>
                </a:solidFill>
              </a:rPr>
              <a:t>методу</a:t>
            </a:r>
            <a:endParaRPr lang="ru-RU" altLang="ru-RU" dirty="0"/>
          </a:p>
        </p:txBody>
      </p:sp>
      <p:sp>
        <p:nvSpPr>
          <p:cNvPr id="14344" name="TextBox 8"/>
          <p:cNvSpPr txBox="1">
            <a:spLocks noChangeArrowheads="1"/>
          </p:cNvSpPr>
          <p:nvPr/>
        </p:nvSpPr>
        <p:spPr bwMode="auto">
          <a:xfrm>
            <a:off x="238084" y="1928802"/>
            <a:ext cx="3214710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іонів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вводяться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гальванічного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струму.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впливом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самого струму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підвищується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чутливість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до струма,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вводиться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лікарськими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речовинами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3952860" y="1857364"/>
            <a:ext cx="8239140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Матерчата прокладка одного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електродів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змочується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розчином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лікарської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з'єднується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апаратом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гальванізації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іони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розчині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прийдуть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рух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Позитивні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іони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підуть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бік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катода,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негативні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у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бік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аніонів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346" name="Рисунок 10" descr="elektroforez.jpg"/>
          <p:cNvPicPr>
            <a:picLocks noChangeAspect="1"/>
          </p:cNvPicPr>
          <p:nvPr/>
        </p:nvPicPr>
        <p:blipFill>
          <a:blip r:embed="rId3"/>
          <a:srcRect t="21569" b="11764"/>
          <a:stretch>
            <a:fillRect/>
          </a:stretch>
        </p:blipFill>
        <p:spPr bwMode="auto">
          <a:xfrm>
            <a:off x="3952860" y="3214686"/>
            <a:ext cx="6983067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3556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92151" y="35242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814918" y="333376"/>
            <a:ext cx="201760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3333FF"/>
                </a:solidFill>
                <a:latin typeface="Times New Roman" pitchFamily="18" charset="0"/>
              </a:rPr>
              <a:t>Показання:</a:t>
            </a:r>
            <a:endParaRPr lang="ru-RU" altLang="ru-RU" sz="2800" b="1" i="1" u="sng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548967" y="300038"/>
            <a:ext cx="30563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FF0000"/>
                </a:solidFill>
                <a:latin typeface="Times New Roman" pitchFamily="18" charset="0"/>
              </a:rPr>
              <a:t>Протипоказання:</a:t>
            </a: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738810" y="785794"/>
            <a:ext cx="621400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онкологія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  <a:b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•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ниркова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та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серцева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недостатність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  <a:b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• астма;</a:t>
            </a:r>
            <a:b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• дерматит та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екзема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•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схильність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до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внутрішніх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кровотеч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  <a:b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• ранки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в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місцях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накладення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електродів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  <a:b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•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гострі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запальні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  <a:b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•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гарячковий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стан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висока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температура;</a:t>
            </a:r>
            <a:b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•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алергія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на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електричний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струм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або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призначений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лікарський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препарат.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501651" y="1000126"/>
            <a:ext cx="4808531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спайкові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запальні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процеси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органів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малого тазу;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зв'язкового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апарату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тунельні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синдроми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лікування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рубців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після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операцій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дегенеративно-дистрофічні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суглобів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хребта;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периферичних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нервів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endParaRPr lang="ru-RU" alt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430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398" y="285728"/>
            <a:ext cx="11422989" cy="6370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</a:t>
            </a:r>
            <a:r>
              <a:rPr lang="ru-RU" sz="2400" b="1" dirty="0" smtClean="0"/>
              <a:t> У 1960 р. </a:t>
            </a:r>
            <a:r>
              <a:rPr lang="ru-RU" sz="2400" b="1" dirty="0" err="1" smtClean="0"/>
              <a:t>утворилася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міжнародна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організація</a:t>
            </a:r>
            <a:r>
              <a:rPr lang="ru-RU" sz="2400" b="1" dirty="0" smtClean="0"/>
              <a:t> з </a:t>
            </a:r>
            <a:r>
              <a:rPr lang="ru-RU" sz="2400" b="1" dirty="0" err="1" smtClean="0"/>
              <a:t>реабілітації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інвалідів</a:t>
            </a:r>
            <a:r>
              <a:rPr lang="ru-RU" sz="2400" b="1" dirty="0" smtClean="0"/>
              <a:t>, яка </a:t>
            </a:r>
            <a:r>
              <a:rPr lang="ru-RU" sz="2400" b="1" dirty="0" err="1" smtClean="0"/>
              <a:t>охопила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близько</a:t>
            </a:r>
            <a:r>
              <a:rPr lang="ru-RU" sz="2400" b="1" dirty="0" smtClean="0"/>
              <a:t> 60 </a:t>
            </a:r>
            <a:r>
              <a:rPr lang="ru-RU" sz="2400" b="1" dirty="0" err="1" smtClean="0"/>
              <a:t>країн</a:t>
            </a:r>
            <a:r>
              <a:rPr lang="ru-RU" sz="2400" b="1" dirty="0" smtClean="0"/>
              <a:t> з </a:t>
            </a:r>
            <a:r>
              <a:rPr lang="ru-RU" sz="2400" b="1" dirty="0" err="1" smtClean="0"/>
              <a:t>усіх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континентів</a:t>
            </a:r>
            <a:r>
              <a:rPr lang="ru-RU" sz="2400" b="1" dirty="0" smtClean="0"/>
              <a:t>.</a:t>
            </a:r>
          </a:p>
          <a:p>
            <a:pPr algn="just"/>
            <a:r>
              <a:rPr lang="ru-RU" sz="2400" b="1" dirty="0" smtClean="0"/>
              <a:t>   На </a:t>
            </a:r>
            <a:r>
              <a:rPr lang="ru-RU" sz="2400" b="1" dirty="0" err="1" smtClean="0"/>
              <a:t>Всес</a:t>
            </a:r>
            <a:r>
              <a:rPr lang="uk-UA" sz="2400" b="1" dirty="0" err="1" smtClean="0"/>
              <a:t>вітньому</a:t>
            </a:r>
            <a:r>
              <a:rPr lang="uk-UA" sz="2400" b="1" dirty="0" smtClean="0"/>
              <a:t> конгресі з реабілітації у Нью-Йорку у 1960 році та конгресах колишніх </a:t>
            </a:r>
            <a:r>
              <a:rPr lang="uk-UA" sz="2400" b="1" dirty="0" err="1" smtClean="0"/>
              <a:t>соцкраїн</a:t>
            </a:r>
            <a:r>
              <a:rPr lang="uk-UA" sz="2400" b="1" dirty="0" smtClean="0"/>
              <a:t> у </a:t>
            </a:r>
            <a:r>
              <a:rPr lang="uk-UA" sz="2400" b="1" dirty="0" err="1" smtClean="0"/>
              <a:t>Лейпцігу</a:t>
            </a:r>
            <a:r>
              <a:rPr lang="uk-UA" sz="2400" b="1" dirty="0" smtClean="0"/>
              <a:t> та Дрездені у 1952, 1962 роках обговорювалося питання про необхідність реабілітації</a:t>
            </a:r>
            <a:r>
              <a:rPr lang="ru-RU" sz="2400" b="1" dirty="0" smtClean="0"/>
              <a:t> не </a:t>
            </a:r>
            <a:r>
              <a:rPr lang="ru-RU" sz="2400" b="1" dirty="0" err="1" smtClean="0"/>
              <a:t>тільки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інвалідів</a:t>
            </a:r>
            <a:r>
              <a:rPr lang="ru-RU" sz="2400" b="1" dirty="0" smtClean="0"/>
              <a:t>, а й </a:t>
            </a:r>
            <a:r>
              <a:rPr lang="ru-RU" sz="2400" b="1" dirty="0" err="1" smtClean="0"/>
              <a:t>осіб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після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різних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захворювань</a:t>
            </a:r>
            <a:r>
              <a:rPr lang="ru-RU" sz="2400" b="1" dirty="0" smtClean="0"/>
              <a:t> і травм.</a:t>
            </a:r>
          </a:p>
          <a:p>
            <a:pPr algn="just"/>
            <a:r>
              <a:rPr lang="ru-RU" sz="2400" dirty="0" smtClean="0"/>
              <a:t> </a:t>
            </a:r>
            <a:r>
              <a:rPr lang="ru-RU" sz="2400" b="1" dirty="0" smtClean="0"/>
              <a:t>У 1966 р. </a:t>
            </a:r>
            <a:r>
              <a:rPr lang="ru-RU" sz="2400" b="1" dirty="0" err="1" smtClean="0"/>
              <a:t>прийнято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рішення</a:t>
            </a:r>
            <a:r>
              <a:rPr lang="ru-RU" sz="2400" b="1" dirty="0" smtClean="0"/>
              <a:t> про </a:t>
            </a:r>
            <a:r>
              <a:rPr lang="ru-RU" sz="2400" b="1" dirty="0" err="1" smtClean="0"/>
              <a:t>організацію</a:t>
            </a:r>
            <a:r>
              <a:rPr lang="ru-RU" sz="2400" b="1" dirty="0" smtClean="0"/>
              <a:t> великих </a:t>
            </a:r>
            <a:r>
              <a:rPr lang="ru-RU" sz="2400" b="1" dirty="0" err="1" smtClean="0"/>
              <a:t>відновних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центрів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лікування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хворих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травматолого-ортопедичними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нейрохірургічними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неврологічними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захворюваннями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smtClean="0"/>
              <a:t>   У </a:t>
            </a:r>
            <a:r>
              <a:rPr lang="ru-RU" sz="2400" b="1" dirty="0" err="1" smtClean="0"/>
              <a:t>Дніпропетровську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відкрито</a:t>
            </a:r>
            <a:r>
              <a:rPr lang="ru-RU" sz="2400" b="1" dirty="0" smtClean="0"/>
              <a:t> НДІ </a:t>
            </a:r>
            <a:r>
              <a:rPr lang="ru-RU" sz="2400" b="1" dirty="0" err="1" smtClean="0"/>
              <a:t>медико-соціальних</a:t>
            </a:r>
            <a:r>
              <a:rPr lang="ru-RU" sz="2400" b="1" dirty="0" smtClean="0"/>
              <a:t> проблем </a:t>
            </a:r>
            <a:r>
              <a:rPr lang="ru-RU" sz="2400" b="1" dirty="0" err="1" smtClean="0"/>
              <a:t>інвалідності</a:t>
            </a:r>
            <a:r>
              <a:rPr lang="ru-RU" sz="2400" b="1" dirty="0" smtClean="0"/>
              <a:t>. В </a:t>
            </a:r>
            <a:r>
              <a:rPr lang="ru-RU" sz="2400" b="1" dirty="0" err="1" smtClean="0"/>
              <a:t>Україні</a:t>
            </a:r>
            <a:r>
              <a:rPr lang="ru-RU" sz="2400" b="1" dirty="0" smtClean="0"/>
              <a:t> у 1973р. на ІХ </a:t>
            </a:r>
            <a:r>
              <a:rPr lang="ru-RU" sz="2400" b="1" dirty="0" err="1" smtClean="0"/>
              <a:t>Республіканському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з’їзді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терапевтів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учені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доповіли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реабілітаційні</a:t>
            </a:r>
            <a:r>
              <a:rPr lang="ru-RU" sz="2400" b="1" dirty="0" smtClean="0"/>
              <a:t> заходи повернули 45-75% </a:t>
            </a:r>
            <a:r>
              <a:rPr lang="ru-RU" sz="2400" b="1" dirty="0" err="1" smtClean="0"/>
              <a:t>хворих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активної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праці</a:t>
            </a:r>
            <a:r>
              <a:rPr lang="ru-RU" sz="2400" b="1" dirty="0" smtClean="0"/>
              <a:t>.</a:t>
            </a:r>
          </a:p>
          <a:p>
            <a:pPr algn="just"/>
            <a:r>
              <a:rPr lang="ru-RU" sz="2400" b="1" dirty="0" smtClean="0"/>
              <a:t>   У МОЗ </a:t>
            </a:r>
            <a:r>
              <a:rPr lang="ru-RU" sz="2400" b="1" dirty="0" err="1" smtClean="0"/>
              <a:t>України</a:t>
            </a:r>
            <a:r>
              <a:rPr lang="ru-RU" sz="2400" b="1" dirty="0" smtClean="0"/>
              <a:t> створено </a:t>
            </a:r>
            <a:r>
              <a:rPr lang="ru-RU" sz="2400" b="1" dirty="0" err="1" smtClean="0"/>
              <a:t>окремий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відділ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медичної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реабілітації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паліативної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медицини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Розробкою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наукових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програм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протоколів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реабілітації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методичним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керівництвом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реабілітаційних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закладів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займаються</a:t>
            </a:r>
            <a:r>
              <a:rPr lang="ru-RU" sz="2400" b="1" dirty="0" smtClean="0"/>
              <a:t> 9 </a:t>
            </a:r>
            <a:r>
              <a:rPr lang="ru-RU" sz="2400" b="1" dirty="0" err="1" smtClean="0"/>
              <a:t>науково-дослідних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установ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4798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809588" y="500042"/>
            <a:ext cx="10613530" cy="60007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</a:pPr>
            <a:r>
              <a:rPr lang="ru-RU" sz="2800" b="1" dirty="0" err="1">
                <a:solidFill>
                  <a:srgbClr val="7030A0"/>
                </a:solidFill>
                <a:latin typeface="Tahoma" charset="0"/>
              </a:rPr>
              <a:t>Лікарський</a:t>
            </a:r>
            <a:r>
              <a:rPr lang="ru-RU" sz="2800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ahoma" charset="0"/>
              </a:rPr>
              <a:t>електрофорез</a:t>
            </a:r>
            <a:r>
              <a:rPr lang="ru-RU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-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це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метод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сполученої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однонаправленого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струму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лікарської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речовини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, яка вводиться за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його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допомогою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через 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неушкоджену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шкіру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або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слизові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оболонки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.</a:t>
            </a:r>
            <a:r>
              <a:rPr lang="ru-RU" dirty="0">
                <a:solidFill>
                  <a:srgbClr val="540024"/>
                </a:solidFill>
              </a:rPr>
              <a:t> </a:t>
            </a:r>
          </a:p>
          <a:p>
            <a:pPr marL="3175" indent="-3175">
              <a:lnSpc>
                <a:spcPct val="90000"/>
              </a:lnSpc>
            </a:pP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Для проведення електрофорезу використовують </a:t>
            </a:r>
            <a:r>
              <a:rPr lang="uk-UA" sz="2200" dirty="0" err="1">
                <a:solidFill>
                  <a:srgbClr val="540024"/>
                </a:solidFill>
                <a:latin typeface="Tahoma" charset="0"/>
              </a:rPr>
              <a:t>однонаправлені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 струми: </a:t>
            </a:r>
            <a:r>
              <a:rPr lang="uk-UA" sz="2200" b="1" dirty="0">
                <a:solidFill>
                  <a:srgbClr val="005048"/>
                </a:solidFill>
                <a:latin typeface="Tahoma" charset="0"/>
              </a:rPr>
              <a:t>постійний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 – гальванічний, </a:t>
            </a:r>
            <a:r>
              <a:rPr lang="uk-UA" sz="2200" b="1" dirty="0">
                <a:solidFill>
                  <a:srgbClr val="005048"/>
                </a:solidFill>
                <a:latin typeface="Tahoma" charset="0"/>
              </a:rPr>
              <a:t>імпульсні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 – струм електросну, </a:t>
            </a:r>
            <a:r>
              <a:rPr lang="uk-UA" sz="2200" dirty="0" err="1">
                <a:solidFill>
                  <a:srgbClr val="540024"/>
                </a:solidFill>
                <a:latin typeface="Tahoma" charset="0"/>
              </a:rPr>
              <a:t>діадинамічний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uk-UA" sz="2200" dirty="0" err="1">
                <a:solidFill>
                  <a:srgbClr val="540024"/>
                </a:solidFill>
                <a:latin typeface="Tahoma" charset="0"/>
              </a:rPr>
              <a:t>флюктуоризуючий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 струм, синусоїдальний модульований струм (</a:t>
            </a:r>
            <a:r>
              <a:rPr lang="uk-UA" sz="2200" dirty="0" err="1">
                <a:solidFill>
                  <a:srgbClr val="540024"/>
                </a:solidFill>
                <a:latin typeface="Tahoma" charset="0"/>
              </a:rPr>
              <a:t>ампліпульстерапія</a:t>
            </a:r>
            <a:r>
              <a:rPr lang="uk-UA" sz="2200" dirty="0">
                <a:solidFill>
                  <a:srgbClr val="540024"/>
                </a:solidFill>
                <a:latin typeface="Tahoma" charset="0"/>
              </a:rPr>
              <a:t>) в постійному режимі і при незміненій його полярності.</a:t>
            </a:r>
          </a:p>
          <a:p>
            <a:pPr marL="3175" indent="-3175">
              <a:lnSpc>
                <a:spcPct val="90000"/>
              </a:lnSpc>
            </a:pPr>
            <a:endParaRPr lang="uk-UA" sz="1000" dirty="0">
              <a:solidFill>
                <a:srgbClr val="540024"/>
              </a:solidFill>
              <a:latin typeface="Tahoma" charset="0"/>
            </a:endParaRPr>
          </a:p>
          <a:p>
            <a:pPr marL="3175" indent="-3175" algn="ctr">
              <a:lnSpc>
                <a:spcPct val="90000"/>
              </a:lnSpc>
            </a:pPr>
            <a:r>
              <a:rPr lang="uk-UA" b="1" dirty="0">
                <a:solidFill>
                  <a:srgbClr val="7030A0"/>
                </a:solidFill>
                <a:latin typeface="Tahoma" charset="0"/>
              </a:rPr>
              <a:t>Види електрофорезу: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</a:pPr>
            <a:r>
              <a:rPr lang="ru-RU" sz="2000" b="1" dirty="0">
                <a:solidFill>
                  <a:srgbClr val="7030A0"/>
                </a:solidFill>
                <a:latin typeface="Tahoma" charset="0"/>
              </a:rPr>
              <a:t>По способу </a:t>
            </a:r>
            <a:r>
              <a:rPr lang="ru-RU" sz="2000" b="1" dirty="0" err="1">
                <a:solidFill>
                  <a:srgbClr val="7030A0"/>
                </a:solidFill>
                <a:latin typeface="Tahoma" charset="0"/>
              </a:rPr>
              <a:t>і</a:t>
            </a:r>
            <a:r>
              <a:rPr lang="ru-RU" sz="2000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Tahoma" charset="0"/>
              </a:rPr>
              <a:t>місцю</a:t>
            </a:r>
            <a:r>
              <a:rPr lang="ru-RU" sz="2000" b="1" dirty="0">
                <a:solidFill>
                  <a:srgbClr val="7030A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Tahoma" charset="0"/>
              </a:rPr>
              <a:t>дії</a:t>
            </a:r>
            <a:r>
              <a:rPr lang="ru-RU" sz="2000" b="1" dirty="0">
                <a:solidFill>
                  <a:srgbClr val="7030A0"/>
                </a:solidFill>
                <a:latin typeface="Tahoma" charset="0"/>
              </a:rPr>
              <a:t>: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uk-UA" sz="2000" dirty="0">
                <a:solidFill>
                  <a:srgbClr val="050060"/>
                </a:solidFill>
                <a:latin typeface="Tahoma" charset="0"/>
              </a:rPr>
              <a:t>через шкіру: 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звичайний (класичний), пролонгований, </a:t>
            </a:r>
            <a:r>
              <a:rPr lang="uk-UA" sz="2000" dirty="0" err="1">
                <a:solidFill>
                  <a:srgbClr val="540024"/>
                </a:solidFill>
                <a:latin typeface="Tahoma" charset="0"/>
              </a:rPr>
              <a:t>мікро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, лабільний;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uk-UA" sz="2000" dirty="0" err="1">
                <a:solidFill>
                  <a:srgbClr val="050060"/>
                </a:solidFill>
                <a:latin typeface="Tahoma" charset="0"/>
              </a:rPr>
              <a:t>внутрішньопорожнинний</a:t>
            </a:r>
            <a:r>
              <a:rPr lang="uk-UA" sz="2000" dirty="0">
                <a:solidFill>
                  <a:srgbClr val="050060"/>
                </a:solidFill>
                <a:latin typeface="Tahoma" charset="0"/>
              </a:rPr>
              <a:t> (в основному через слизові оболонки): </a:t>
            </a:r>
            <a:r>
              <a:rPr lang="uk-UA" sz="2000" dirty="0" err="1">
                <a:solidFill>
                  <a:srgbClr val="540024"/>
                </a:solidFill>
                <a:latin typeface="Tahoma" charset="0"/>
              </a:rPr>
              <a:t>внутрішньоносовий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uk-UA" sz="2000" dirty="0" err="1">
                <a:solidFill>
                  <a:srgbClr val="540024"/>
                </a:solidFill>
                <a:latin typeface="Tahoma" charset="0"/>
              </a:rPr>
              <a:t>внутрішньоротовий</a:t>
            </a:r>
            <a:r>
              <a:rPr lang="uk-UA" sz="2000" dirty="0">
                <a:solidFill>
                  <a:srgbClr val="540024"/>
                </a:solidFill>
                <a:latin typeface="Tahoma" charset="0"/>
              </a:rPr>
              <a:t> і т. д.;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uk-UA" sz="2000" dirty="0" err="1">
                <a:solidFill>
                  <a:srgbClr val="050060"/>
                </a:solidFill>
                <a:latin typeface="Tahoma" charset="0"/>
              </a:rPr>
              <a:t>внутрішньотканинний</a:t>
            </a:r>
            <a:r>
              <a:rPr lang="uk-UA" sz="2000" dirty="0">
                <a:solidFill>
                  <a:srgbClr val="050060"/>
                </a:solidFill>
                <a:latin typeface="Tahoma" charset="0"/>
              </a:rPr>
              <a:t> (</a:t>
            </a:r>
            <a:r>
              <a:rPr lang="uk-UA" sz="2000" dirty="0" err="1">
                <a:solidFill>
                  <a:srgbClr val="050060"/>
                </a:solidFill>
                <a:latin typeface="Tahoma" charset="0"/>
              </a:rPr>
              <a:t>внутрішньоорганний</a:t>
            </a:r>
            <a:r>
              <a:rPr lang="uk-UA" sz="2000" dirty="0">
                <a:solidFill>
                  <a:srgbClr val="050060"/>
                </a:solidFill>
                <a:latin typeface="Tahoma" charset="0"/>
              </a:rPr>
              <a:t>).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</a:pPr>
            <a:r>
              <a:rPr lang="uk-UA" sz="2000" b="1" dirty="0">
                <a:solidFill>
                  <a:srgbClr val="7030A0"/>
                </a:solidFill>
                <a:latin typeface="Tahoma" charset="0"/>
              </a:rPr>
              <a:t>За типом електроенергії: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uk-UA" sz="2000" dirty="0" err="1">
                <a:solidFill>
                  <a:srgbClr val="050060"/>
                </a:solidFill>
                <a:latin typeface="Tahoma" charset="0"/>
              </a:rPr>
              <a:t>гальванофорез</a:t>
            </a:r>
            <a:r>
              <a:rPr lang="uk-UA" sz="2000" dirty="0">
                <a:solidFill>
                  <a:srgbClr val="050060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uk-UA" sz="2000" dirty="0" err="1">
                <a:solidFill>
                  <a:srgbClr val="050060"/>
                </a:solidFill>
                <a:latin typeface="Tahoma" charset="0"/>
              </a:rPr>
              <a:t>електросонфорез</a:t>
            </a:r>
            <a:r>
              <a:rPr lang="uk-UA" sz="2000" dirty="0">
                <a:solidFill>
                  <a:srgbClr val="050060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uk-UA" sz="2000" dirty="0" err="1">
                <a:solidFill>
                  <a:srgbClr val="050060"/>
                </a:solidFill>
                <a:latin typeface="Tahoma" charset="0"/>
              </a:rPr>
              <a:t>діадинамофорез</a:t>
            </a:r>
            <a:r>
              <a:rPr lang="uk-UA" sz="2000" dirty="0">
                <a:solidFill>
                  <a:srgbClr val="050060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uk-UA" sz="2000" dirty="0" err="1">
                <a:solidFill>
                  <a:srgbClr val="050060"/>
                </a:solidFill>
                <a:latin typeface="Tahoma" charset="0"/>
              </a:rPr>
              <a:t>ампліпульсфорез</a:t>
            </a:r>
            <a:r>
              <a:rPr lang="uk-UA" sz="2000" dirty="0">
                <a:solidFill>
                  <a:srgbClr val="050060"/>
                </a:solidFill>
                <a:latin typeface="Tahoma" charset="0"/>
              </a:rPr>
              <a:t>;</a:t>
            </a:r>
          </a:p>
          <a:p>
            <a:pPr marL="3175" indent="-3175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uk-UA" sz="2000" dirty="0" err="1">
                <a:solidFill>
                  <a:srgbClr val="050060"/>
                </a:solidFill>
                <a:latin typeface="Tahoma" charset="0"/>
              </a:rPr>
              <a:t>флюктуорофорез</a:t>
            </a:r>
            <a:r>
              <a:rPr lang="uk-UA" sz="2000" dirty="0">
                <a:solidFill>
                  <a:srgbClr val="050060"/>
                </a:solidFill>
                <a:latin typeface="Tahoma" charset="0"/>
              </a:rPr>
              <a:t>.</a:t>
            </a:r>
            <a:endParaRPr lang="ru-RU" sz="2000" dirty="0">
              <a:solidFill>
                <a:srgbClr val="050060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95274" y="642918"/>
            <a:ext cx="11287204" cy="59293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/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Переваги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введення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ліків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методом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електрофорезу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</a:t>
            </a:r>
          </a:p>
          <a:p>
            <a:pPr marL="3175" indent="-3175" algn="ctr"/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від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інших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методів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введення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:</a:t>
            </a:r>
          </a:p>
          <a:p>
            <a:pPr marL="3175" indent="-3175" algn="ctr">
              <a:spcBef>
                <a:spcPct val="20000"/>
              </a:spcBef>
            </a:pPr>
            <a:endParaRPr lang="ru-RU" sz="1400" b="1" dirty="0">
              <a:solidFill>
                <a:srgbClr val="050060"/>
              </a:solidFill>
              <a:latin typeface="Tahoma" charset="0"/>
            </a:endParaRPr>
          </a:p>
          <a:p>
            <a:pPr marL="3175" indent="-3175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uk-UA" sz="2300" b="1" dirty="0">
                <a:solidFill>
                  <a:srgbClr val="540024"/>
                </a:solidFill>
                <a:latin typeface="Tahoma" charset="0"/>
              </a:rPr>
              <a:t>введення малих доз, що зменшує кількість побічних ефектів і алергічних реакцій;</a:t>
            </a:r>
          </a:p>
          <a:p>
            <a:pPr marL="3175" indent="-3175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uk-UA" sz="2300" b="1" dirty="0">
                <a:solidFill>
                  <a:srgbClr val="540024"/>
                </a:solidFill>
                <a:latin typeface="Tahoma" charset="0"/>
              </a:rPr>
              <a:t>локальність дії: можливість введення безпосередньо у вогнище ураження любий за розмірами,</a:t>
            </a:r>
          </a:p>
          <a:p>
            <a:pPr marL="3175" indent="-3175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uk-UA" sz="2300" b="1" dirty="0">
                <a:solidFill>
                  <a:srgbClr val="540024"/>
                </a:solidFill>
                <a:latin typeface="Tahoma" charset="0"/>
              </a:rPr>
              <a:t>накопичення речовини   в шкірі (на глибині до 3 мм), утворення  депо і поступове, помірне надходження в організм при повільному виведенні, що забезпечує пролонговану дію. Медикаментозні речовини можуть зберігати свою специфічну дію тривало (до 3 тижнів);</a:t>
            </a:r>
          </a:p>
          <a:p>
            <a:pPr marL="3175" indent="-3175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uk-UA" sz="2300" b="1" dirty="0">
                <a:solidFill>
                  <a:srgbClr val="540024"/>
                </a:solidFill>
                <a:latin typeface="Tahoma" charset="0"/>
              </a:rPr>
              <a:t>спостерігається сполучена дія струму і речовини: струм підсилює  дію ліків, чим досягається високий терапевтичний ефект;</a:t>
            </a:r>
          </a:p>
          <a:p>
            <a:pPr marL="3175" indent="-3175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uk-UA" sz="2300" b="1" dirty="0">
                <a:solidFill>
                  <a:srgbClr val="540024"/>
                </a:solidFill>
                <a:latin typeface="Tahoma" charset="0"/>
              </a:rPr>
              <a:t>відсутність пошкодження шкіри і подразливої дії на органи шлунково-кишкового тракту, введення ліків не викликає відчуття болю.</a:t>
            </a:r>
            <a:endParaRPr lang="ru-RU" sz="2300" b="1" dirty="0">
              <a:solidFill>
                <a:srgbClr val="54002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4799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5516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4579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4167174" y="285728"/>
            <a:ext cx="264450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Електросон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380960" y="928670"/>
            <a:ext cx="1181104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Електросон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особливий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психофізіологічний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стан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при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відновлюється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емоційна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вегетативна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гуморальна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рівновага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1095340" y="1785926"/>
            <a:ext cx="18800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 smtClean="0">
                <a:solidFill>
                  <a:srgbClr val="FF0000"/>
                </a:solidFill>
              </a:rPr>
              <a:t>дія</a:t>
            </a:r>
            <a:endParaRPr lang="ru-RU" altLang="ru-RU" dirty="0"/>
          </a:p>
        </p:txBody>
      </p: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6096000" y="1785926"/>
            <a:ext cx="27088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smtClean="0">
                <a:solidFill>
                  <a:srgbClr val="FF0000"/>
                </a:solidFill>
              </a:rPr>
              <a:t>методу</a:t>
            </a:r>
            <a:endParaRPr lang="ru-RU" altLang="ru-RU" dirty="0"/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0" y="2214554"/>
            <a:ext cx="4512733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виділити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два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напрями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електросну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протистресове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седативне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(1 фаза)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стимулююче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підвищує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загальний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життєвий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тонус (2 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фаза). </a:t>
            </a:r>
          </a:p>
        </p:txBody>
      </p:sp>
      <p:sp>
        <p:nvSpPr>
          <p:cNvPr id="15369" name="TextBox 10"/>
          <p:cNvSpPr txBox="1">
            <a:spLocks noChangeArrowheads="1"/>
          </p:cNvSpPr>
          <p:nvPr/>
        </p:nvSpPr>
        <p:spPr bwMode="auto">
          <a:xfrm>
            <a:off x="4595802" y="2285992"/>
            <a:ext cx="7596198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Нині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два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апаратів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електросну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портативний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("Электросон-4Т", "Электросон-5") - для одного хворого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розрахований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одночасне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обслуговування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2-4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хворих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("Электросон-3").</a:t>
            </a:r>
          </a:p>
        </p:txBody>
      </p:sp>
      <p:pic>
        <p:nvPicPr>
          <p:cNvPr id="15370" name="Рисунок 11" descr="2010160611305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64" y="3643314"/>
            <a:ext cx="546099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6" grpId="0" animBg="1"/>
      <p:bldP spid="15368" grpId="0" animBg="1"/>
      <p:bldP spid="1536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5604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814917" y="260351"/>
            <a:ext cx="201760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latin typeface="Times New Roman" pitchFamily="18" charset="0"/>
              </a:rPr>
              <a:t>Показання:</a:t>
            </a:r>
            <a:endParaRPr lang="ru-RU" altLang="ru-RU" sz="2800" b="1" i="1" u="sng" dirty="0">
              <a:latin typeface="Times New Roman" pitchFamily="18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09522" y="1000126"/>
            <a:ext cx="569122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неврози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початкова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стадія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атеросклерозу;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вегетативна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дистонія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вібраційна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хвороба;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артеріальна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гіпертензія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1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2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ступеня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ішемічної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хвороби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серця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бронхіальна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астма;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нейродерміт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 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енурез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836833" y="300038"/>
            <a:ext cx="30563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altLang="ru-RU" sz="2800" b="1" i="1" u="sng" dirty="0">
                <a:solidFill>
                  <a:srgbClr val="FF0000"/>
                </a:solidFill>
                <a:latin typeface="Times New Roman" pitchFamily="18" charset="0"/>
              </a:rPr>
              <a:t>Протипоказання:</a:t>
            </a: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524628" y="1000108"/>
            <a:ext cx="528641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індивідуальна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непереносимість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струму;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епілепсія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дерматит;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порушенням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кровообігу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гарячковий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стан; </a:t>
            </a:r>
          </a:p>
          <a:p>
            <a:pPr>
              <a:buFontTx/>
              <a:buChar char="•"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істерією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uk-UA" altLang="ru-RU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запальні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</a:rPr>
              <a:t>захворювання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</a:rPr>
              <a:t> очей.</a:t>
            </a: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6627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3524232" y="214290"/>
            <a:ext cx="394787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Діадинамотерапія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80960" y="857232"/>
            <a:ext cx="1035851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Діадинамотерапія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пацієнта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низькочастотними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напівсинусоїдальними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імпульсними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струмами (частотою 50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100 Гц).</a:t>
            </a: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809588" y="1785926"/>
            <a:ext cx="18800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 smtClean="0">
                <a:solidFill>
                  <a:srgbClr val="FF0000"/>
                </a:solidFill>
              </a:rPr>
              <a:t>дія</a:t>
            </a:r>
            <a:endParaRPr lang="ru-RU" altLang="ru-RU" dirty="0"/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5881686" y="1714488"/>
            <a:ext cx="27088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smtClean="0">
                <a:solidFill>
                  <a:srgbClr val="FF0000"/>
                </a:solidFill>
              </a:rPr>
              <a:t>методу</a:t>
            </a:r>
            <a:endParaRPr lang="ru-RU" altLang="ru-RU" dirty="0"/>
          </a:p>
        </p:txBody>
      </p:sp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238085" y="2214554"/>
            <a:ext cx="3000395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вираженим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клінічним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ефектом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ДДТ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знеболюючий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В той же час в тканинах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дією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діадинамотерапії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резорбція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набряків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нормалізація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трофічних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кровообігу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зменшується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гіпоксія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3595670" y="2071678"/>
            <a:ext cx="8001056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діадинамотерапії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апарати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СНІМ-1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", "Тонус-1", "Модель-717".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Електроди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за формою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розмірами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відповідати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величині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патологічного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розміщують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ближче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патологічного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осередку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больову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ділянку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поміщають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катод,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велику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подразливу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94" name="Рисунок 11" descr="65o1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08" y="3786190"/>
            <a:ext cx="4874083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9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7651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3095604" y="1"/>
            <a:ext cx="4237122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Ампліпульстерапія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452398" y="857232"/>
            <a:ext cx="985844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Амплипульстерапия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пацієнта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змінними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синусоїдальними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модульованими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струмами (СМТ)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малої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814918" y="2060576"/>
            <a:ext cx="18800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 smtClean="0">
                <a:solidFill>
                  <a:srgbClr val="FF0000"/>
                </a:solidFill>
              </a:rPr>
              <a:t>дія</a:t>
            </a:r>
            <a:endParaRPr lang="ru-RU" altLang="ru-RU" dirty="0"/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6288618" y="2060576"/>
            <a:ext cx="27088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smtClean="0">
                <a:solidFill>
                  <a:srgbClr val="FF0000"/>
                </a:solidFill>
              </a:rPr>
              <a:t>методу</a:t>
            </a:r>
            <a:endParaRPr lang="ru-RU" altLang="ru-RU" dirty="0"/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238085" y="2492375"/>
            <a:ext cx="378621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СМТ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веде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нормалізації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центральної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периферичної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гемодинаміки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лімфовідтоку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Залежно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локалізації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активізація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кровообігу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досягнута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будь-яких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органах </a:t>
            </a:r>
            <a:r>
              <a:rPr lang="ru-RU" alt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тканинах.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4167174" y="2492375"/>
            <a:ext cx="76438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СМТ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проводять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апаратів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серії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Амплипульс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".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Електроди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зазвичай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гідрофільними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прокладками,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розміри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відповідати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розмірам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патологічного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осередку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Існують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порожнинні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електроди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18" name="Рисунок 10" descr="smt-terapij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16" y="3857628"/>
            <a:ext cx="607223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7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74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809588" y="428604"/>
            <a:ext cx="10787138" cy="60722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</a:pPr>
            <a:r>
              <a:rPr lang="uk-UA" sz="2400" b="1" dirty="0" err="1" smtClean="0">
                <a:solidFill>
                  <a:srgbClr val="7030A0"/>
                </a:solidFill>
                <a:latin typeface="Tahoma" charset="0"/>
              </a:rPr>
              <a:t>Ампліпульстерапія</a:t>
            </a:r>
            <a:r>
              <a:rPr lang="uk-UA" sz="2800" b="1" dirty="0" smtClean="0">
                <a:solidFill>
                  <a:srgbClr val="7030A0"/>
                </a:solidFill>
                <a:latin typeface="Tahoma" charset="0"/>
              </a:rPr>
              <a:t> має певні відмінності від </a:t>
            </a:r>
            <a:r>
              <a:rPr lang="uk-UA" sz="2800" b="1" dirty="0" err="1" smtClean="0">
                <a:solidFill>
                  <a:srgbClr val="7030A0"/>
                </a:solidFill>
                <a:latin typeface="Tahoma" charset="0"/>
              </a:rPr>
              <a:t>діадинамо-терапії</a:t>
            </a:r>
            <a:r>
              <a:rPr lang="uk-UA" sz="2800" b="1" dirty="0" smtClean="0">
                <a:solidFill>
                  <a:srgbClr val="7030A0"/>
                </a:solidFill>
                <a:latin typeface="Tahoma" charset="0"/>
              </a:rPr>
              <a:t>.</a:t>
            </a:r>
          </a:p>
          <a:p>
            <a:pPr marL="3175" indent="-3175" algn="just">
              <a:lnSpc>
                <a:spcPct val="90000"/>
              </a:lnSpc>
              <a:spcBef>
                <a:spcPct val="30000"/>
              </a:spcBef>
            </a:pPr>
            <a:r>
              <a:rPr lang="uk-UA" sz="2400" dirty="0" smtClean="0">
                <a:solidFill>
                  <a:srgbClr val="540024"/>
                </a:solidFill>
                <a:latin typeface="Tahoma" charset="0"/>
              </a:rPr>
              <a:t>Перевагами </a:t>
            </a:r>
            <a:r>
              <a:rPr lang="uk-UA" sz="2400" dirty="0" err="1" smtClean="0">
                <a:solidFill>
                  <a:srgbClr val="540024"/>
                </a:solidFill>
                <a:latin typeface="Tahoma" charset="0"/>
              </a:rPr>
              <a:t>ампліпульстерапії</a:t>
            </a:r>
            <a:r>
              <a:rPr lang="uk-UA" sz="2400" dirty="0" smtClean="0">
                <a:solidFill>
                  <a:srgbClr val="540024"/>
                </a:solidFill>
                <a:latin typeface="Tahoma" charset="0"/>
              </a:rPr>
              <a:t> є  краща переносність, відсутність подразнюючої дії і неприємних відчуттів під електродами, більший вплив на </a:t>
            </a:r>
            <a:r>
              <a:rPr lang="uk-UA" sz="2400" dirty="0" err="1" smtClean="0">
                <a:solidFill>
                  <a:srgbClr val="540024"/>
                </a:solidFill>
                <a:latin typeface="Tahoma" charset="0"/>
              </a:rPr>
              <a:t>внутрішіні</a:t>
            </a:r>
            <a:r>
              <a:rPr lang="uk-UA" sz="2400" dirty="0" smtClean="0">
                <a:solidFill>
                  <a:srgbClr val="540024"/>
                </a:solidFill>
                <a:latin typeface="Tahoma" charset="0"/>
              </a:rPr>
              <a:t> органи,  невелике навантаження на серцево-судинну систему, можливість використовувати цей струм в педіатрії.</a:t>
            </a:r>
            <a:endParaRPr lang="ru-RU" sz="2400" dirty="0" smtClean="0">
              <a:solidFill>
                <a:srgbClr val="540024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30000"/>
              </a:spcBef>
            </a:pPr>
            <a:r>
              <a:rPr lang="ru-RU" sz="2400" dirty="0" smtClean="0">
                <a:solidFill>
                  <a:srgbClr val="540024"/>
                </a:solidFill>
                <a:latin typeface="Tahoma" charset="0"/>
              </a:rPr>
              <a:t>СМС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проникають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значно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глибше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ніж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ДДС,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діють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більш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локально.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Крім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місцевих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змін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кровообігу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у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вигляді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розширення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судин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припливу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крові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до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м’язів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місці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дії,СМС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покращують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кровопоста-чання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внутрішніх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органів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головного 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мозку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.</a:t>
            </a:r>
          </a:p>
          <a:p>
            <a:pPr marL="3175" indent="-3175" algn="just">
              <a:lnSpc>
                <a:spcPct val="90000"/>
              </a:lnSpc>
              <a:spcBef>
                <a:spcPct val="30000"/>
              </a:spcBef>
            </a:pP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Синусоїдально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–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модульовані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струми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сприяють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стимуляції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симпатико-адреналової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системи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збільшенню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рівня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адреналіну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ацетілхоліну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виділенню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опоїдних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пептидів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стволі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головного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мозку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підвищенню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глюкокортикоїдної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активності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кори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наднирни-ків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внаслідок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чого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збільшується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вміст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кортикостерону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крові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різних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тканинах.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Це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призводить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до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підвищення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реактивності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організму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є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важливим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моментом в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лікуванні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запальних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процесів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гіпореактивних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станів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.</a:t>
            </a:r>
            <a:r>
              <a:rPr lang="ru-RU" sz="2000" dirty="0">
                <a:solidFill>
                  <a:srgbClr val="540024"/>
                </a:solidFill>
              </a:rPr>
              <a:t> 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8675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3309918" y="214290"/>
            <a:ext cx="453181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Електродіагностика</a:t>
            </a:r>
            <a:r>
              <a:rPr lang="ru-RU" alt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719667" y="1196976"/>
            <a:ext cx="1094528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Електродіагностика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електричної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збудливості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нервово-м'язового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814918" y="2060576"/>
            <a:ext cx="18800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 smtClean="0">
                <a:solidFill>
                  <a:srgbClr val="FF0000"/>
                </a:solidFill>
              </a:rPr>
              <a:t>дія</a:t>
            </a:r>
            <a:endParaRPr lang="ru-RU" altLang="ru-RU" dirty="0"/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380960" y="2786058"/>
            <a:ext cx="3857652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даними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електродіагностики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характер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глибину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переродження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м'язового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Результати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досліджень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основою для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вибору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виду струму перед курсом для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прогнозу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ефективності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проводиться.</a:t>
            </a:r>
          </a:p>
        </p:txBody>
      </p:sp>
      <p:pic>
        <p:nvPicPr>
          <p:cNvPr id="18440" name="Рисунок 8" descr="ScanImage0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488" y="2214554"/>
            <a:ext cx="760910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960" y="188640"/>
            <a:ext cx="11501518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</a:t>
            </a:r>
            <a:r>
              <a:rPr lang="ru-RU" sz="2400" b="1" dirty="0" smtClean="0"/>
              <a:t>У</a:t>
            </a:r>
            <a:r>
              <a:rPr lang="ru-RU" sz="2400" dirty="0" smtClean="0"/>
              <a:t> </a:t>
            </a:r>
            <a:r>
              <a:rPr lang="ru-RU" sz="2400" b="1" dirty="0" smtClean="0"/>
              <a:t>1991 р. </a:t>
            </a:r>
            <a:r>
              <a:rPr lang="ru-RU" sz="2400" b="1" dirty="0" err="1" smtClean="0"/>
              <a:t>Було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прийнято</a:t>
            </a:r>
            <a:r>
              <a:rPr lang="ru-RU" sz="2400" b="1" dirty="0" smtClean="0"/>
              <a:t> Закон </a:t>
            </a:r>
            <a:r>
              <a:rPr lang="ru-RU" sz="2400" b="1" dirty="0" err="1" smtClean="0"/>
              <a:t>України</a:t>
            </a:r>
            <a:r>
              <a:rPr lang="ru-RU" sz="2400" b="1" dirty="0" smtClean="0"/>
              <a:t> «Про </a:t>
            </a:r>
            <a:r>
              <a:rPr lang="ru-RU" sz="2400" b="1" dirty="0" err="1" smtClean="0"/>
              <a:t>основи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соціальної</a:t>
            </a:r>
            <a:r>
              <a:rPr lang="ru-RU" sz="2400" b="1" dirty="0"/>
              <a:t> </a:t>
            </a:r>
            <a:r>
              <a:rPr lang="uk-UA" sz="2400" b="1" dirty="0" err="1" smtClean="0"/>
              <a:t>захищенності</a:t>
            </a:r>
            <a:r>
              <a:rPr lang="uk-UA" sz="2400" b="1" dirty="0" smtClean="0"/>
              <a:t> інвалідів» . У 1992 р. постановою </a:t>
            </a:r>
            <a:r>
              <a:rPr lang="uk-UA" sz="2400" b="1" dirty="0" err="1" smtClean="0"/>
              <a:t>Кабінета</a:t>
            </a:r>
            <a:r>
              <a:rPr lang="uk-UA" sz="2400" b="1" dirty="0" smtClean="0"/>
              <a:t> Міністрів України затверджено «Положення про медико-соціальну експертизу». У ст. Закону України «Про охорону праці» зазначено про необхідність раціонального працевлаштування інвалідів.</a:t>
            </a:r>
            <a:r>
              <a:rPr lang="uk-UA" sz="2400" b="1" dirty="0"/>
              <a:t> </a:t>
            </a:r>
            <a:r>
              <a:rPr lang="uk-UA" sz="2400" b="1" dirty="0" smtClean="0"/>
              <a:t>Наразі </a:t>
            </a:r>
            <a:r>
              <a:rPr lang="uk-UA" sz="2400" b="1" dirty="0"/>
              <a:t>в</a:t>
            </a:r>
            <a:r>
              <a:rPr lang="uk-UA" sz="2400" b="1" dirty="0" smtClean="0"/>
              <a:t> </a:t>
            </a:r>
            <a:r>
              <a:rPr lang="uk-UA" sz="2400" b="1" dirty="0" err="1"/>
              <a:t>Київі</a:t>
            </a:r>
            <a:r>
              <a:rPr lang="uk-UA" sz="2400" b="1" dirty="0"/>
              <a:t>, Дніпропетровську, Львові, Чернівцях та інших містах створені або створюються центри </a:t>
            </a:r>
            <a:r>
              <a:rPr lang="uk-UA" sz="2400" b="1" dirty="0" smtClean="0"/>
              <a:t>посттравматичної </a:t>
            </a:r>
            <a:r>
              <a:rPr lang="uk-UA" sz="2400" b="1" dirty="0"/>
              <a:t>реабілітації воїнів АТО. </a:t>
            </a:r>
            <a:endParaRPr lang="uk-UA" sz="2400" b="1" dirty="0" smtClean="0"/>
          </a:p>
        </p:txBody>
      </p:sp>
      <p:pic>
        <p:nvPicPr>
          <p:cNvPr id="152578" name="Picture 2" descr="ÐÐ°ÑÑÐ¸Ð½ÐºÐ¸ Ð¿Ð¾ Ð·Ð°Ð¿ÑÐ¾ÑÑ ÑÐ½ÐºÐ»ÑÐ·Ð¸Ð²Ð½Ñ ÐºÐ»Ð°Ñ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28" y="3286124"/>
            <a:ext cx="5238776" cy="3242683"/>
          </a:xfrm>
          <a:prstGeom prst="rect">
            <a:avLst/>
          </a:prstGeom>
          <a:noFill/>
        </p:spPr>
      </p:pic>
      <p:pic>
        <p:nvPicPr>
          <p:cNvPr id="152580" name="Picture 4" descr="ÐÐ°ÑÑÐ¸Ð½ÐºÐ¸ Ð¿Ð¾ Ð·Ð°Ð¿ÑÐ¾ÑÑ ÑÐ½ÐºÐ»ÑÐ·Ð¸Ð²Ð½Ñ ÐºÐ»Ð°ÑÐ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398" y="3286124"/>
            <a:ext cx="5715040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050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9699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2927351" y="404813"/>
            <a:ext cx="4392869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Інтерференцтерапія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38084" y="928670"/>
            <a:ext cx="1173960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Інтерференцтерапія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пацієнта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двома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змінними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струмами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середніх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частот.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1023902" y="1500174"/>
            <a:ext cx="18800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 smtClean="0">
                <a:solidFill>
                  <a:srgbClr val="FF0000"/>
                </a:solidFill>
              </a:rPr>
              <a:t>дія</a:t>
            </a:r>
            <a:endParaRPr lang="ru-RU" altLang="ru-RU" dirty="0"/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309523" y="2071678"/>
            <a:ext cx="2786081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інтерференцтерапії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тканин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зміщується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лужну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сторону,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сприятливо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позначається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течії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запального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Інтерференційний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струм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стимулює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процеси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регенерації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знеболюючу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7239008" y="1571612"/>
            <a:ext cx="27088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smtClean="0">
                <a:solidFill>
                  <a:srgbClr val="FF0000"/>
                </a:solidFill>
              </a:rPr>
              <a:t>методу</a:t>
            </a:r>
            <a:endParaRPr lang="ru-RU" altLang="ru-RU" dirty="0"/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3309918" y="2071678"/>
            <a:ext cx="8882082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АІТ-50-2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АІТОП-01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000" b="1" dirty="0" err="1" smtClean="0">
                <a:latin typeface="Times New Roman" pitchFamily="18" charset="0"/>
                <a:cs typeface="Times New Roman" pitchFamily="18" charset="0"/>
              </a:rPr>
              <a:t>Інтердин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".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) пари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електродів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так,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електричний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струм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них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перехрещувався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патологічного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осередку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66" name="Рисунок 10" descr="interferen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0182" y="3286124"/>
            <a:ext cx="639932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 animBg="1"/>
      <p:bldP spid="1946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23" name="Содержимое 3" descr="jJfZwvx8Dj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3309918" y="214290"/>
            <a:ext cx="368992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dirty="0" err="1">
                <a:latin typeface="Times New Roman" pitchFamily="18" charset="0"/>
                <a:cs typeface="Times New Roman" pitchFamily="18" charset="0"/>
              </a:rPr>
              <a:t>Флюктуоризація</a:t>
            </a:r>
            <a:endParaRPr lang="ru-RU" alt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738150" y="928670"/>
            <a:ext cx="10657416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Флюктуоризація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пацієнта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синусоїдальним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змінним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струмом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малої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низької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напруги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безладно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зміняється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амплітуді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частоті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(в межах 100-2000 Гц). </a:t>
            </a: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738150" y="1857364"/>
            <a:ext cx="18800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 smtClean="0">
                <a:solidFill>
                  <a:srgbClr val="FF0000"/>
                </a:solidFill>
              </a:rPr>
              <a:t>дія</a:t>
            </a:r>
            <a:endParaRPr lang="ru-RU" altLang="ru-RU" dirty="0"/>
          </a:p>
        </p:txBody>
      </p:sp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5738810" y="1714488"/>
            <a:ext cx="27088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методу</a:t>
            </a:r>
            <a:endParaRPr lang="ru-RU" altLang="ru-RU" dirty="0"/>
          </a:p>
          <a:p>
            <a:endParaRPr lang="ru-RU" altLang="ru-RU" dirty="0"/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166647" y="2285992"/>
            <a:ext cx="3571900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Флюктуірующий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струм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використаний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тонусу,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скорочувальної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здатності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працездатності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мускулатури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зменшення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атрофії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м'язів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нормальною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нерізко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порушеною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іннервацією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нормалізації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провідності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периферичних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нервів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89" name="TextBox 9"/>
          <p:cNvSpPr txBox="1">
            <a:spLocks noChangeArrowheads="1"/>
          </p:cNvSpPr>
          <p:nvPr/>
        </p:nvSpPr>
        <p:spPr bwMode="auto">
          <a:xfrm>
            <a:off x="4167174" y="2214554"/>
            <a:ext cx="7715304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Застосовують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апарати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ФС-100-4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, АСБ- 2 і АСБ- 3.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Електроди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розташовуються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поперечно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повздовжньо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відношенню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патологічного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осередку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490" name="Рисунок 10" descr="1605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06" y="3429000"/>
            <a:ext cx="576465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 animBg="1"/>
      <p:bldP spid="2048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80" y="273600"/>
            <a:ext cx="10972440" cy="276999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31748" name="Picture 4" descr="jJfZwvx8D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309918" y="142852"/>
            <a:ext cx="415088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altLang="ru-RU" sz="3600" b="1" dirty="0" err="1">
                <a:solidFill>
                  <a:srgbClr val="7030A0"/>
                </a:solidFill>
                <a:latin typeface="Times New Roman" pitchFamily="18" charset="0"/>
              </a:rPr>
              <a:t>Електроанальгезія</a:t>
            </a:r>
            <a:endParaRPr lang="ru-RU" altLang="ru-RU" sz="36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66646" y="785794"/>
            <a:ext cx="1173960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</a:rPr>
              <a:t>Електроанальгезія</a:t>
            </a:r>
            <a:r>
              <a:rPr lang="ru-RU" altLang="ru-RU" sz="2000" b="1" dirty="0">
                <a:latin typeface="Times New Roman" pitchFamily="18" charset="0"/>
              </a:rPr>
              <a:t> - </a:t>
            </a:r>
            <a:r>
              <a:rPr lang="ru-RU" altLang="ru-RU" sz="2000" b="1" dirty="0" err="1">
                <a:latin typeface="Times New Roman" pitchFamily="18" charset="0"/>
              </a:rPr>
              <a:t>ц</a:t>
            </a:r>
            <a:r>
              <a:rPr lang="uk-UA" altLang="ru-RU" sz="2000" b="1" dirty="0">
                <a:latin typeface="Times New Roman" pitchFamily="18" charset="0"/>
              </a:rPr>
              <a:t>е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дія</a:t>
            </a:r>
            <a:r>
              <a:rPr lang="ru-RU" altLang="ru-RU" sz="2000" b="1" dirty="0">
                <a:latin typeface="Times New Roman" pitchFamily="18" charset="0"/>
              </a:rPr>
              <a:t> на </a:t>
            </a:r>
            <a:r>
              <a:rPr lang="ru-RU" altLang="ru-RU" sz="2000" b="1" dirty="0" err="1">
                <a:latin typeface="Times New Roman" pitchFamily="18" charset="0"/>
              </a:rPr>
              <a:t>больову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ділянку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тіла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дуже</a:t>
            </a:r>
            <a:r>
              <a:rPr lang="ru-RU" altLang="ru-RU" sz="2000" b="1" dirty="0">
                <a:latin typeface="Times New Roman" pitchFamily="18" charset="0"/>
              </a:rPr>
              <a:t> короткими (20-500 мкс) </a:t>
            </a:r>
            <a:r>
              <a:rPr lang="ru-RU" altLang="ru-RU" sz="2000" b="1" dirty="0" err="1">
                <a:latin typeface="Times New Roman" pitchFamily="18" charset="0"/>
              </a:rPr>
              <a:t>імпульсами</a:t>
            </a:r>
            <a:r>
              <a:rPr lang="ru-RU" altLang="ru-RU" sz="2000" b="1" dirty="0">
                <a:latin typeface="Times New Roman" pitchFamily="18" charset="0"/>
              </a:rPr>
              <a:t> струму частотою </a:t>
            </a:r>
            <a:r>
              <a:rPr lang="ru-RU" altLang="ru-RU" sz="2000" b="1" dirty="0" err="1">
                <a:latin typeface="Times New Roman" pitchFamily="18" charset="0"/>
              </a:rPr>
              <a:t>від</a:t>
            </a:r>
            <a:r>
              <a:rPr lang="ru-RU" altLang="ru-RU" sz="2000" b="1" dirty="0">
                <a:latin typeface="Times New Roman" pitchFamily="18" charset="0"/>
              </a:rPr>
              <a:t> 2 до 400 Гц.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80960" y="1571612"/>
            <a:ext cx="18800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Лікувальна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b="1" i="1" u="sng" dirty="0" err="1">
                <a:solidFill>
                  <a:srgbClr val="FF0000"/>
                </a:solidFill>
              </a:rPr>
              <a:t>дія</a:t>
            </a:r>
            <a:endParaRPr lang="ru-RU" altLang="ru-RU" b="1" i="1" u="sng" dirty="0">
              <a:solidFill>
                <a:srgbClr val="FF0000"/>
              </a:solidFill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453190" y="1643050"/>
            <a:ext cx="27088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b="1" i="1" u="sng" dirty="0" err="1">
                <a:solidFill>
                  <a:srgbClr val="FF0000"/>
                </a:solidFill>
              </a:rPr>
              <a:t>Особливості</a:t>
            </a:r>
            <a:r>
              <a:rPr lang="ru-RU" altLang="ru-RU" b="1" i="1" u="sng" dirty="0">
                <a:solidFill>
                  <a:srgbClr val="FF0000"/>
                </a:solidFill>
              </a:rPr>
              <a:t> методу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09523" y="2071678"/>
            <a:ext cx="2928958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</a:rPr>
              <a:t>Прояв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анальгезірующого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ефекту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сприяє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посиленню</a:t>
            </a:r>
            <a:r>
              <a:rPr lang="ru-RU" altLang="ru-RU" sz="2000" b="1" dirty="0">
                <a:latin typeface="Times New Roman" pitchFamily="18" charset="0"/>
              </a:rPr>
              <a:t> локального кровотоку, </a:t>
            </a:r>
            <a:r>
              <a:rPr lang="ru-RU" altLang="ru-RU" sz="2000" b="1" dirty="0" err="1">
                <a:latin typeface="Times New Roman" pitchFamily="18" charset="0"/>
              </a:rPr>
              <a:t>активізація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трофіки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і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захисних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властивостей</a:t>
            </a:r>
            <a:r>
              <a:rPr lang="ru-RU" altLang="ru-RU" sz="2000" b="1" dirty="0">
                <a:latin typeface="Times New Roman" pitchFamily="18" charset="0"/>
              </a:rPr>
              <a:t> тканин, </a:t>
            </a:r>
            <a:r>
              <a:rPr lang="ru-RU" altLang="ru-RU" sz="2000" b="1" dirty="0" err="1">
                <a:latin typeface="Times New Roman" pitchFamily="18" charset="0"/>
              </a:rPr>
              <a:t>зменшення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периневрального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набряку</a:t>
            </a:r>
            <a:r>
              <a:rPr lang="ru-RU" altLang="ru-RU" sz="2000" b="1" dirty="0">
                <a:latin typeface="Times New Roman" pitchFamily="18" charset="0"/>
              </a:rPr>
              <a:t>.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3309918" y="2071678"/>
            <a:ext cx="8715436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latin typeface="Times New Roman" pitchFamily="18" charset="0"/>
              </a:rPr>
              <a:t>Використовуються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портативні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апарати</a:t>
            </a:r>
            <a:r>
              <a:rPr lang="ru-RU" altLang="ru-RU" sz="2000" b="1" dirty="0">
                <a:latin typeface="Times New Roman" pitchFamily="18" charset="0"/>
              </a:rPr>
              <a:t>: "Дельта-101", </a:t>
            </a:r>
            <a:r>
              <a:rPr lang="ru-RU" altLang="ru-RU" sz="2000" b="1" dirty="0" smtClean="0">
                <a:latin typeface="Times New Roman" pitchFamily="18" charset="0"/>
              </a:rPr>
              <a:t>«Еліман-401</a:t>
            </a:r>
            <a:r>
              <a:rPr lang="ru-RU" altLang="ru-RU" sz="2000" b="1" dirty="0">
                <a:latin typeface="Times New Roman" pitchFamily="18" charset="0"/>
              </a:rPr>
              <a:t>".Струм до </a:t>
            </a:r>
            <a:r>
              <a:rPr lang="ru-RU" altLang="ru-RU" sz="2000" b="1" dirty="0" err="1">
                <a:latin typeface="Times New Roman" pitchFamily="18" charset="0"/>
              </a:rPr>
              <a:t>пацієнта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подається</a:t>
            </a:r>
            <a:r>
              <a:rPr lang="ru-RU" altLang="ru-RU" sz="2000" b="1" dirty="0">
                <a:latin typeface="Times New Roman" pitchFamily="18" charset="0"/>
              </a:rPr>
              <a:t> за </a:t>
            </a:r>
            <a:r>
              <a:rPr lang="ru-RU" altLang="ru-RU" sz="2000" b="1" dirty="0" err="1">
                <a:latin typeface="Times New Roman" pitchFamily="18" charset="0"/>
              </a:rPr>
              <a:t>допомогою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звичайних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електродів</a:t>
            </a:r>
            <a:r>
              <a:rPr lang="ru-RU" altLang="ru-RU" sz="2000" b="1" dirty="0">
                <a:latin typeface="Times New Roman" pitchFamily="18" charset="0"/>
              </a:rPr>
              <a:t> і </a:t>
            </a:r>
            <a:r>
              <a:rPr lang="ru-RU" altLang="ru-RU" sz="2000" b="1" dirty="0" err="1">
                <a:latin typeface="Times New Roman" pitchFamily="18" charset="0"/>
              </a:rPr>
              <a:t>гідрофільних</a:t>
            </a:r>
            <a:r>
              <a:rPr lang="ru-RU" altLang="ru-RU" sz="2000" b="1" dirty="0">
                <a:latin typeface="Times New Roman" pitchFamily="18" charset="0"/>
              </a:rPr>
              <a:t> прокладок, </a:t>
            </a:r>
            <a:r>
              <a:rPr lang="ru-RU" altLang="ru-RU" sz="2000" b="1" dirty="0" err="1">
                <a:latin typeface="Times New Roman" pitchFamily="18" charset="0"/>
              </a:rPr>
              <a:t>змочуваних</a:t>
            </a:r>
            <a:r>
              <a:rPr lang="ru-RU" altLang="ru-RU" sz="2000" b="1" dirty="0">
                <a:latin typeface="Times New Roman" pitchFamily="18" charset="0"/>
              </a:rPr>
              <a:t> теплою водою. </a:t>
            </a:r>
            <a:r>
              <a:rPr lang="ru-RU" altLang="ru-RU" sz="2000" b="1" dirty="0" err="1">
                <a:latin typeface="Times New Roman" pitchFamily="18" charset="0"/>
              </a:rPr>
              <a:t>Електроди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розташовуються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або</a:t>
            </a:r>
            <a:r>
              <a:rPr lang="ru-RU" altLang="ru-RU" sz="2000" b="1" dirty="0">
                <a:latin typeface="Times New Roman" pitchFamily="18" charset="0"/>
              </a:rPr>
              <a:t> по </a:t>
            </a:r>
            <a:r>
              <a:rPr lang="ru-RU" altLang="ru-RU" sz="2000" b="1" dirty="0" err="1">
                <a:latin typeface="Times New Roman" pitchFamily="18" charset="0"/>
              </a:rPr>
              <a:t>обидві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сторони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від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больової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ділянки</a:t>
            </a:r>
            <a:r>
              <a:rPr lang="ru-RU" altLang="ru-RU" sz="2000" b="1" dirty="0">
                <a:latin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</a:rPr>
              <a:t>або</a:t>
            </a:r>
            <a:r>
              <a:rPr lang="ru-RU" altLang="ru-RU" sz="2000" b="1" dirty="0">
                <a:latin typeface="Times New Roman" pitchFamily="18" charset="0"/>
              </a:rPr>
              <a:t> по ходу </a:t>
            </a:r>
            <a:r>
              <a:rPr lang="ru-RU" altLang="ru-RU" sz="2000" b="1" dirty="0" err="1">
                <a:latin typeface="Times New Roman" pitchFamily="18" charset="0"/>
              </a:rPr>
              <a:t>нервового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 smtClean="0">
                <a:latin typeface="Times New Roman" pitchFamily="18" charset="0"/>
              </a:rPr>
              <a:t>стовбура</a:t>
            </a:r>
            <a:r>
              <a:rPr lang="ru-RU" altLang="ru-RU" sz="2000" b="1" dirty="0">
                <a:latin typeface="Times New Roman" pitchFamily="18" charset="0"/>
              </a:rPr>
              <a:t>, </a:t>
            </a:r>
            <a:r>
              <a:rPr lang="ru-RU" altLang="ru-RU" sz="2000" b="1" dirty="0" err="1">
                <a:latin typeface="Times New Roman" pitchFamily="18" charset="0"/>
              </a:rPr>
              <a:t>або</a:t>
            </a:r>
            <a:r>
              <a:rPr lang="ru-RU" altLang="ru-RU" sz="2000" b="1" dirty="0">
                <a:latin typeface="Times New Roman" pitchFamily="18" charset="0"/>
              </a:rPr>
              <a:t> в </a:t>
            </a:r>
            <a:r>
              <a:rPr lang="ru-RU" altLang="ru-RU" sz="2000" b="1" dirty="0" err="1" smtClean="0">
                <a:latin typeface="Times New Roman" pitchFamily="18" charset="0"/>
              </a:rPr>
              <a:t>акупунктурних</a:t>
            </a:r>
            <a:r>
              <a:rPr lang="ru-RU" altLang="ru-RU" sz="2000" b="1" dirty="0" smtClean="0"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точках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2779" name="Picture 11" descr="934_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2927" y="3887106"/>
            <a:ext cx="4857784" cy="297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881027" y="71438"/>
            <a:ext cx="9858443" cy="65722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15000"/>
              </a:spcBef>
            </a:pP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Франклінізація</a:t>
            </a:r>
            <a:r>
              <a:rPr lang="ru-RU" b="1" dirty="0"/>
              <a:t> 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– метод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лікувального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застосування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постійного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електричного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поля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високої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напруги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</a:pP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Виділяють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b="1" dirty="0" err="1">
                <a:solidFill>
                  <a:srgbClr val="540024"/>
                </a:solidFill>
                <a:latin typeface="Tahoma" charset="0"/>
              </a:rPr>
              <a:t>загальну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b="1" dirty="0" err="1">
                <a:solidFill>
                  <a:srgbClr val="540024"/>
                </a:solidFill>
                <a:latin typeface="Tahoma" charset="0"/>
              </a:rPr>
              <a:t>місцеву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франклінізацію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. При </a:t>
            </a:r>
            <a:r>
              <a:rPr lang="ru-RU" sz="1900" b="1" dirty="0" err="1">
                <a:solidFill>
                  <a:srgbClr val="540024"/>
                </a:solidFill>
                <a:latin typeface="Tahoma" charset="0"/>
              </a:rPr>
              <a:t>загальній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напруга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постійного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поля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досягає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60 кВ, при </a:t>
            </a:r>
            <a:r>
              <a:rPr lang="ru-RU" sz="1900" b="1" dirty="0" err="1">
                <a:solidFill>
                  <a:srgbClr val="540024"/>
                </a:solidFill>
                <a:latin typeface="Tahoma" charset="0"/>
              </a:rPr>
              <a:t>місцевій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– 15-20 кВ. Сила струму не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перевищує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1мА.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</a:pP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Вплив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струму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хімічних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продуктів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, 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які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виникають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внаслідок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електричного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поля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франклінізації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супрововджується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подразненням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нервових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рецепторів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шкіри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слизових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оболонок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. У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відповідну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реакцію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включається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капілярна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судинна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сіть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характерною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двофазністю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змін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.  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</a:pPr>
            <a:r>
              <a:rPr lang="ru-RU" sz="1900" b="1" dirty="0" err="1">
                <a:solidFill>
                  <a:srgbClr val="540024"/>
                </a:solidFill>
                <a:latin typeface="Tahoma" charset="0"/>
              </a:rPr>
              <a:t>Місцеві</a:t>
            </a:r>
            <a:r>
              <a:rPr lang="ru-RU" sz="19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b="1" dirty="0" err="1">
                <a:solidFill>
                  <a:srgbClr val="540024"/>
                </a:solidFill>
                <a:latin typeface="Tahoma" charset="0"/>
              </a:rPr>
              <a:t>зміни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капілярного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кровообігу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теплорегуляції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сприяють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підвищенню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обміну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речовин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в тканинах,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стимуляції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процесів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загоювання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регенерації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клітин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.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Вплив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електростатичного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поля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всіх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складових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його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змінює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чутливість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рецепторів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що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проявляється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зменшенням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шкірного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свербіння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гіперстезії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парестезії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</a:pPr>
            <a:r>
              <a:rPr lang="ru-RU" sz="1900" b="1" dirty="0" err="1">
                <a:solidFill>
                  <a:srgbClr val="540024"/>
                </a:solidFill>
                <a:latin typeface="Tahoma" charset="0"/>
              </a:rPr>
              <a:t>Загальні</a:t>
            </a:r>
            <a:r>
              <a:rPr lang="ru-RU" sz="19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b="1" dirty="0" err="1">
                <a:solidFill>
                  <a:srgbClr val="540024"/>
                </a:solidFill>
                <a:latin typeface="Tahoma" charset="0"/>
              </a:rPr>
              <a:t>реакції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розвиваються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внаслідок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шкірно-вісцеральних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рефлексів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виявляються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покращенні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кровопочстачання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мозку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при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електричного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поля на голову, в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змінах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процесів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збудження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гальмування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в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бік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підвищення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останього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загального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седативного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ефекту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, в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сповільненні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пульсу,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зниженні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судинного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тонусу, в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зменшенні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артеріального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900" dirty="0" err="1">
                <a:solidFill>
                  <a:srgbClr val="540024"/>
                </a:solidFill>
                <a:latin typeface="Tahoma" charset="0"/>
              </a:rPr>
              <a:t>тиску</a:t>
            </a:r>
            <a:r>
              <a:rPr lang="ru-RU" sz="1900" dirty="0">
                <a:solidFill>
                  <a:srgbClr val="540024"/>
                </a:solidFill>
                <a:latin typeface="Tahoma" charset="0"/>
              </a:rPr>
              <a:t>.</a:t>
            </a:r>
            <a:r>
              <a:rPr lang="ru-RU" sz="1900" dirty="0"/>
              <a:t>  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381092" y="4941889"/>
            <a:ext cx="10425676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ct val="20000"/>
              </a:spcAft>
            </a:pPr>
            <a:endParaRPr lang="ru-RU" sz="2000" b="1" dirty="0">
              <a:solidFill>
                <a:srgbClr val="242A62"/>
              </a:solidFill>
              <a:latin typeface="Tahoma" charset="0"/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Лікувальні</a:t>
            </a:r>
            <a:r>
              <a:rPr lang="ru-RU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ефекти</a:t>
            </a:r>
            <a:r>
              <a:rPr lang="ru-RU" b="1" dirty="0">
                <a:solidFill>
                  <a:srgbClr val="FF0000"/>
                </a:solidFill>
                <a:latin typeface="Tahoma" charset="0"/>
              </a:rPr>
              <a:t>:</a:t>
            </a:r>
            <a:endParaRPr lang="ru-RU" i="1" dirty="0">
              <a:solidFill>
                <a:srgbClr val="FF0000"/>
              </a:solidFill>
              <a:latin typeface="Tahoma" charset="0"/>
            </a:endParaRPr>
          </a:p>
          <a:p>
            <a:r>
              <a:rPr lang="ru-RU" sz="2000" dirty="0">
                <a:solidFill>
                  <a:srgbClr val="050060"/>
                </a:solidFill>
                <a:latin typeface="Tahoma" charset="0"/>
              </a:rPr>
              <a:t>Для </a:t>
            </a:r>
            <a:r>
              <a:rPr lang="ru-RU" sz="2000" dirty="0" err="1">
                <a:solidFill>
                  <a:srgbClr val="050060"/>
                </a:solidFill>
                <a:latin typeface="Tahoma" charset="0"/>
              </a:rPr>
              <a:t>загальної</a:t>
            </a:r>
            <a:r>
              <a:rPr lang="ru-RU" sz="2000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050060"/>
                </a:solidFill>
                <a:latin typeface="Tahoma" charset="0"/>
              </a:rPr>
              <a:t>франклінізації</a:t>
            </a:r>
            <a:r>
              <a:rPr lang="ru-RU" sz="2000" dirty="0">
                <a:solidFill>
                  <a:srgbClr val="050060"/>
                </a:solidFill>
                <a:latin typeface="Tahoma" charset="0"/>
              </a:rPr>
              <a:t>:</a:t>
            </a:r>
            <a:r>
              <a:rPr lang="ru-RU" sz="2000" b="1" dirty="0">
                <a:solidFill>
                  <a:srgbClr val="20464A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5048"/>
                </a:solidFill>
                <a:latin typeface="Tahoma" charset="0"/>
              </a:rPr>
              <a:t>нервово-рефлекторний</a:t>
            </a:r>
            <a:r>
              <a:rPr lang="ru-RU" sz="2000" b="1" dirty="0">
                <a:solidFill>
                  <a:srgbClr val="005048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5048"/>
                </a:solidFill>
                <a:latin typeface="Tahoma" charset="0"/>
              </a:rPr>
              <a:t>десенсибілізуючий</a:t>
            </a:r>
            <a:r>
              <a:rPr lang="ru-RU" sz="2000" b="1" dirty="0">
                <a:solidFill>
                  <a:srgbClr val="005048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5048"/>
                </a:solidFill>
                <a:latin typeface="Tahoma" charset="0"/>
              </a:rPr>
              <a:t>бактеріцидний</a:t>
            </a:r>
            <a:r>
              <a:rPr lang="ru-RU" sz="2000" b="1" dirty="0">
                <a:solidFill>
                  <a:srgbClr val="005048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5048"/>
                </a:solidFill>
                <a:latin typeface="Tahoma" charset="0"/>
              </a:rPr>
              <a:t>трофічний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.</a:t>
            </a:r>
          </a:p>
          <a:p>
            <a:r>
              <a:rPr lang="ru-RU" sz="2000" dirty="0">
                <a:solidFill>
                  <a:srgbClr val="050060"/>
                </a:solidFill>
                <a:latin typeface="Tahoma" charset="0"/>
              </a:rPr>
              <a:t>Для </a:t>
            </a:r>
            <a:r>
              <a:rPr lang="ru-RU" sz="2000" dirty="0" err="1">
                <a:solidFill>
                  <a:srgbClr val="050060"/>
                </a:solidFill>
                <a:latin typeface="Tahoma" charset="0"/>
              </a:rPr>
              <a:t>місцевої</a:t>
            </a:r>
            <a:r>
              <a:rPr lang="ru-RU" sz="2000" dirty="0">
                <a:solidFill>
                  <a:srgbClr val="050060"/>
                </a:solidFill>
              </a:rPr>
              <a:t>:</a:t>
            </a:r>
            <a:r>
              <a:rPr lang="ru-RU" sz="2000" b="1" dirty="0"/>
              <a:t> </a:t>
            </a:r>
            <a:r>
              <a:rPr lang="ru-RU" sz="2000" b="1" dirty="0" err="1">
                <a:solidFill>
                  <a:srgbClr val="005048"/>
                </a:solidFill>
                <a:latin typeface="Tahoma" charset="0"/>
              </a:rPr>
              <a:t>трофічний</a:t>
            </a:r>
            <a:r>
              <a:rPr lang="ru-RU" sz="2000" b="1" dirty="0">
                <a:solidFill>
                  <a:srgbClr val="005048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5048"/>
                </a:solidFill>
                <a:latin typeface="Tahoma" charset="0"/>
              </a:rPr>
              <a:t>бактерицидний</a:t>
            </a:r>
            <a:r>
              <a:rPr lang="ru-RU" sz="2000" b="1" dirty="0">
                <a:solidFill>
                  <a:srgbClr val="005048"/>
                </a:solidFill>
                <a:latin typeface="Tahoma" charset="0"/>
              </a:rPr>
              <a:t>.</a:t>
            </a:r>
            <a:r>
              <a:rPr lang="ru-RU" sz="20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952464" y="71438"/>
            <a:ext cx="11114653" cy="19288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Tahoma" charset="0"/>
              </a:rPr>
              <a:t>3. </a:t>
            </a:r>
            <a:r>
              <a:rPr lang="ru-RU" sz="3200" b="1" dirty="0" err="1" smtClean="0">
                <a:solidFill>
                  <a:srgbClr val="FF0000"/>
                </a:solidFill>
                <a:latin typeface="Tahoma" charset="0"/>
              </a:rPr>
              <a:t>Світлолікування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–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застосування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профілактичною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лікувальною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метою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променистої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енергії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сонця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штучних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джерел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світла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.</a:t>
            </a:r>
            <a:endParaRPr lang="ru-RU" b="1" dirty="0">
              <a:solidFill>
                <a:srgbClr val="54002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Світло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являє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собою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енергію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електромагнітних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коливань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хвиль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)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водночас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є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потоком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квантових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фотонів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які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випромінюються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світним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тілом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поширюються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пустоті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із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швидкістю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300 000 км за секунду</a:t>
            </a:r>
            <a:r>
              <a:rPr lang="ru-RU" sz="2000" dirty="0" smtClean="0">
                <a:solidFill>
                  <a:srgbClr val="540024"/>
                </a:solidFill>
                <a:latin typeface="Tahoma" charset="0"/>
              </a:rPr>
              <a:t>.</a:t>
            </a:r>
            <a:endParaRPr lang="ru-RU" sz="2000" dirty="0">
              <a:solidFill>
                <a:srgbClr val="540024"/>
              </a:solidFill>
              <a:latin typeface="Tahoma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309522" y="2022474"/>
            <a:ext cx="11613662" cy="48355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just">
              <a:spcBef>
                <a:spcPct val="20000"/>
              </a:spcBef>
            </a:pPr>
            <a:r>
              <a:rPr lang="uk-UA" sz="2000" b="1" dirty="0">
                <a:solidFill>
                  <a:srgbClr val="050060"/>
                </a:solidFill>
                <a:latin typeface="Tahoma" charset="0"/>
              </a:rPr>
              <a:t>В фізіотерапії використовують:</a:t>
            </a:r>
          </a:p>
          <a:p>
            <a:pPr marL="457200" indent="-457200" algn="just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Сонячне випромінювання (геліотерапія) – інтегральний випромінювач світла.</a:t>
            </a:r>
          </a:p>
          <a:p>
            <a:pPr marL="457200" indent="-457200" algn="just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Інфрачервоне (ІЧ) випромінювання з довжиною хвилі 400 мкм – 760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нм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.</a:t>
            </a:r>
          </a:p>
          <a:p>
            <a:pPr marL="457200" indent="-457200" algn="just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Видиме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випроінювання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 з довжиною хвилі 760-400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нм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.</a:t>
            </a:r>
          </a:p>
          <a:p>
            <a:pPr marL="457200" indent="-457200" algn="just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Ультрафіолетове випромінювання: довгохвильове (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ДУФ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) – 400-320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нм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, середньохвильове (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СУФ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) – 320-280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нм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, короткохвильове (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КУФ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) – 280-180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нм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.</a:t>
            </a:r>
          </a:p>
          <a:p>
            <a:pPr marL="457200" indent="-457200" algn="just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Лазерне випромінювання (монохроматичне з довжиною хвилі 890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нм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, 630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нм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,690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нм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, довгохвильове ультрафіолетове і т.п., 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коперентне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uk-UA" sz="2400" dirty="0" err="1">
                <a:solidFill>
                  <a:srgbClr val="540024"/>
                </a:solidFill>
                <a:latin typeface="Tahoma" charset="0"/>
              </a:rPr>
              <a:t>полярізоване</a:t>
            </a:r>
            <a:r>
              <a:rPr lang="uk-UA" sz="2400" dirty="0">
                <a:solidFill>
                  <a:srgbClr val="540024"/>
                </a:solidFill>
                <a:latin typeface="Tahoma" charset="0"/>
              </a:rPr>
              <a:t>).</a:t>
            </a:r>
            <a:endParaRPr lang="ru-RU" sz="2400" dirty="0">
              <a:solidFill>
                <a:srgbClr val="540024"/>
              </a:solidFill>
              <a:latin typeface="Tahoma" charset="0"/>
            </a:endParaRPr>
          </a:p>
          <a:p>
            <a:pPr marL="457200" indent="-457200" algn="just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Пайлер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–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терапія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лінійне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поляризоване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некоперентне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поліхроматичне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світло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довжиною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хвилі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400-2000 нм –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видимий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легкий ІЧ –спектр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світла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за </a:t>
            </a:r>
            <a:r>
              <a:rPr lang="ru-RU" sz="2400" dirty="0" err="1">
                <a:solidFill>
                  <a:srgbClr val="540024"/>
                </a:solidFill>
                <a:latin typeface="Tahoma" charset="0"/>
              </a:rPr>
              <a:t>виключенням</a:t>
            </a:r>
            <a:r>
              <a:rPr lang="ru-RU" sz="2400" dirty="0">
                <a:solidFill>
                  <a:srgbClr val="540024"/>
                </a:solidFill>
                <a:latin typeface="Tahoma" charset="0"/>
              </a:rPr>
              <a:t> УФ).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809588" y="357166"/>
            <a:ext cx="11234774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Інфрачервоні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промені</a:t>
            </a:r>
            <a:r>
              <a:rPr lang="ru-RU" b="1" dirty="0"/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називають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тепловими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. Вони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випромінюються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зовнішніми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електронами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атомів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молекул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внаслідок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обертальних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коливальних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рухів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останніх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.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Джерелом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їх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є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будь-яке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нагріте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тіло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; при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цьому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чим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більше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воно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нагріте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тим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більша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інтенсивність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dirty="0" err="1">
                <a:solidFill>
                  <a:srgbClr val="540024"/>
                </a:solidFill>
                <a:latin typeface="Tahoma" charset="0"/>
              </a:rPr>
              <a:t>випромінювання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.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671733" y="2420938"/>
            <a:ext cx="5088467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ru-RU" sz="2000" b="1" dirty="0">
              <a:solidFill>
                <a:srgbClr val="242A62"/>
              </a:solidFill>
              <a:latin typeface="Tahoma" charset="0"/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Лікувальні</a:t>
            </a:r>
            <a:r>
              <a:rPr lang="ru-RU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ефекти</a:t>
            </a:r>
            <a:r>
              <a:rPr lang="ru-RU" b="1" dirty="0">
                <a:solidFill>
                  <a:srgbClr val="FF0000"/>
                </a:solidFill>
                <a:latin typeface="Tahoma" charset="0"/>
              </a:rPr>
              <a:t>:</a:t>
            </a:r>
            <a:endParaRPr lang="ru-RU" i="1" dirty="0">
              <a:solidFill>
                <a:srgbClr val="FF0000"/>
              </a:solidFill>
              <a:latin typeface="Tahoma" charset="0"/>
            </a:endParaRPr>
          </a:p>
          <a:p>
            <a:endParaRPr lang="ru-RU" sz="1400" dirty="0">
              <a:solidFill>
                <a:srgbClr val="050060"/>
              </a:solidFill>
              <a:latin typeface="Tahoma" charset="0"/>
            </a:endParaRPr>
          </a:p>
          <a:p>
            <a:pPr>
              <a:spcBef>
                <a:spcPct val="40000"/>
              </a:spcBef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болезаспокійливий;</a:t>
            </a:r>
            <a:endParaRPr lang="ru-RU" sz="2000" dirty="0">
              <a:solidFill>
                <a:srgbClr val="005048"/>
              </a:solidFill>
            </a:endParaRPr>
          </a:p>
          <a:p>
            <a:pPr>
              <a:spcBef>
                <a:spcPct val="40000"/>
              </a:spcBef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протизапальний;</a:t>
            </a:r>
          </a:p>
          <a:p>
            <a:pPr>
              <a:spcBef>
                <a:spcPct val="40000"/>
              </a:spcBef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трофічний </a:t>
            </a:r>
            <a:r>
              <a:rPr lang="uk-UA" sz="2000" dirty="0">
                <a:solidFill>
                  <a:srgbClr val="005048"/>
                </a:solidFill>
                <a:latin typeface="Tahoma" charset="0"/>
              </a:rPr>
              <a:t>(</a:t>
            </a:r>
            <a:r>
              <a:rPr lang="uk-UA" sz="2000" dirty="0" err="1">
                <a:solidFill>
                  <a:srgbClr val="005048"/>
                </a:solidFill>
                <a:latin typeface="Tahoma" charset="0"/>
              </a:rPr>
              <a:t>регенераторно-проліферативний</a:t>
            </a:r>
            <a:r>
              <a:rPr lang="uk-UA" sz="2000" dirty="0">
                <a:solidFill>
                  <a:srgbClr val="005048"/>
                </a:solidFill>
                <a:latin typeface="Tahoma" charset="0"/>
              </a:rPr>
              <a:t>)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;</a:t>
            </a:r>
          </a:p>
          <a:p>
            <a:pPr>
              <a:spcBef>
                <a:spcPct val="40000"/>
              </a:spcBef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метаболічний.</a:t>
            </a:r>
          </a:p>
        </p:txBody>
      </p:sp>
      <p:pic>
        <p:nvPicPr>
          <p:cNvPr id="30724" name="Picture 5" descr="solu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832" y="1571612"/>
            <a:ext cx="5807606" cy="52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666712" y="71438"/>
            <a:ext cx="11400405" cy="20002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Ультрафіолетове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  </a:t>
            </a: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проміння</a:t>
            </a:r>
            <a:r>
              <a:rPr lang="ru-RU" sz="2800" b="1" dirty="0">
                <a:solidFill>
                  <a:srgbClr val="050060"/>
                </a:solidFill>
                <a:latin typeface="Tahoma" charset="0"/>
              </a:rPr>
              <a:t>,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проникаючи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шкіру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вбирається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нею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діє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на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закладені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ній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волокна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нервової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системи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впливаючи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таким чином на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процеси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обміну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речовин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зокрема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білкового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вуглеводного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ліпідного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мінерального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За основу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дозування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УФО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прийнята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FF0000"/>
                </a:solidFill>
                <a:latin typeface="Tahoma" charset="0"/>
              </a:rPr>
              <a:t>індивідуальна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або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FF0000"/>
                </a:solidFill>
                <a:latin typeface="Tahoma" charset="0"/>
              </a:rPr>
              <a:t>середня</a:t>
            </a:r>
            <a:r>
              <a:rPr lang="ru-RU" sz="2200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FF0000"/>
                </a:solidFill>
                <a:latin typeface="Tahoma" charset="0"/>
              </a:rPr>
              <a:t>біодоза</a:t>
            </a:r>
            <a:r>
              <a:rPr lang="ru-RU" sz="2200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–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мінімальний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час за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який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утворюєиться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мінімальна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ерітема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при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визначеній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стандартній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відстані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від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опромінювача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.</a:t>
            </a:r>
            <a:endParaRPr lang="ru-RU" sz="2200" dirty="0">
              <a:solidFill>
                <a:srgbClr val="540024"/>
              </a:solidFill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344833" y="2700338"/>
            <a:ext cx="4656667" cy="357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ru-RU" sz="2000" b="1" dirty="0">
              <a:solidFill>
                <a:srgbClr val="242A62"/>
              </a:solidFill>
              <a:latin typeface="Tahoma" charset="0"/>
            </a:endParaRPr>
          </a:p>
          <a:p>
            <a:pPr algn="ctr"/>
            <a:r>
              <a:rPr lang="ru-RU" sz="2800" b="1" dirty="0" err="1">
                <a:solidFill>
                  <a:srgbClr val="FF0000"/>
                </a:solidFill>
                <a:latin typeface="Tahoma" charset="0"/>
              </a:rPr>
              <a:t>Лікувальні</a:t>
            </a:r>
            <a:r>
              <a:rPr lang="ru-RU" sz="2800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ahoma" charset="0"/>
              </a:rPr>
              <a:t>ефекти</a:t>
            </a:r>
            <a:r>
              <a:rPr lang="ru-RU" sz="2800" b="1" dirty="0">
                <a:solidFill>
                  <a:srgbClr val="FF0000"/>
                </a:solidFill>
                <a:latin typeface="Tahoma" charset="0"/>
              </a:rPr>
              <a:t>:</a:t>
            </a:r>
            <a:endParaRPr lang="ru-RU" sz="2800" i="1" dirty="0">
              <a:solidFill>
                <a:srgbClr val="FF0000"/>
              </a:solidFill>
              <a:latin typeface="Tahoma" charset="0"/>
            </a:endParaRPr>
          </a:p>
          <a:p>
            <a:endParaRPr lang="ru-RU" sz="1400" dirty="0">
              <a:solidFill>
                <a:srgbClr val="582A3C"/>
              </a:solidFill>
              <a:latin typeface="Tahoma" charset="0"/>
            </a:endParaRP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трофічний;</a:t>
            </a: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протизапальний;</a:t>
            </a: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бактерицидний;</a:t>
            </a: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біостимулюючий</a:t>
            </a:r>
            <a:endParaRPr lang="uk-UA" sz="2000" b="1" dirty="0">
              <a:solidFill>
                <a:srgbClr val="005048"/>
              </a:solidFill>
              <a:latin typeface="Tahoma" charset="0"/>
            </a:endParaRP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болезаспокійливий;</a:t>
            </a:r>
            <a:endParaRPr lang="ru-RU" sz="2000" dirty="0">
              <a:solidFill>
                <a:srgbClr val="005048"/>
              </a:solidFill>
            </a:endParaRP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гіпосенсибілізуючий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.</a:t>
            </a:r>
          </a:p>
        </p:txBody>
      </p:sp>
      <p:pic>
        <p:nvPicPr>
          <p:cNvPr id="31748" name="Picture 5" descr="dozimet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834" y="2285992"/>
            <a:ext cx="6736298" cy="433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5" descr="uf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2595539" y="127808"/>
            <a:ext cx="7072362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52398" y="71438"/>
            <a:ext cx="11614719" cy="61436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 err="1">
                <a:solidFill>
                  <a:srgbClr val="FF0000"/>
                </a:solidFill>
                <a:latin typeface="Tahoma" charset="0"/>
              </a:rPr>
              <a:t>Пайлер</a:t>
            </a:r>
            <a:r>
              <a:rPr lang="ru-RU" sz="2800" b="1" dirty="0">
                <a:solidFill>
                  <a:srgbClr val="FF0000"/>
                </a:solidFill>
                <a:latin typeface="Tahoma" charset="0"/>
              </a:rPr>
              <a:t>–</a:t>
            </a:r>
            <a:r>
              <a:rPr lang="ru-RU" sz="2800" b="1" dirty="0" err="1">
                <a:solidFill>
                  <a:srgbClr val="FF0000"/>
                </a:solidFill>
                <a:latin typeface="Tahoma" charset="0"/>
              </a:rPr>
              <a:t>терапія</a:t>
            </a:r>
            <a:r>
              <a:rPr lang="ru-RU" b="1" dirty="0"/>
              <a:t> 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–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лікувальне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застосування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 smtClean="0">
                <a:solidFill>
                  <a:srgbClr val="540024"/>
                </a:solidFill>
                <a:latin typeface="Tahoma" charset="0"/>
              </a:rPr>
              <a:t>поляризованого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поліхроматичного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,  некогерентного,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з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низькою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інтенсивністю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випромінювання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світла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видимого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інфрачервоного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спектру.</a:t>
            </a:r>
          </a:p>
          <a:p>
            <a:pPr marL="3175" indent="-3175" algn="ctr">
              <a:lnSpc>
                <a:spcPct val="90000"/>
              </a:lnSpc>
              <a:spcBef>
                <a:spcPct val="30000"/>
              </a:spcBef>
            </a:pPr>
            <a:r>
              <a:rPr lang="ru-RU" sz="2000" b="1" dirty="0" err="1">
                <a:solidFill>
                  <a:srgbClr val="7030A0"/>
                </a:solidFill>
                <a:latin typeface="Tahoma" charset="0"/>
              </a:rPr>
              <a:t>Основні</a:t>
            </a:r>
            <a:r>
              <a:rPr lang="ru-RU" sz="2000" b="1" dirty="0">
                <a:solidFill>
                  <a:srgbClr val="7030A0"/>
                </a:solidFill>
                <a:latin typeface="Tahoma" charset="0"/>
              </a:rPr>
              <a:t> характеристики </a:t>
            </a:r>
            <a:r>
              <a:rPr lang="ru-RU" sz="2000" b="1" dirty="0" err="1">
                <a:solidFill>
                  <a:srgbClr val="7030A0"/>
                </a:solidFill>
                <a:latin typeface="Tahoma" charset="0"/>
              </a:rPr>
              <a:t>випромінювання</a:t>
            </a:r>
            <a:r>
              <a:rPr lang="ru-RU" sz="2000" b="1" dirty="0">
                <a:solidFill>
                  <a:srgbClr val="7030A0"/>
                </a:solidFill>
                <a:latin typeface="Tahoma" charset="0"/>
              </a:rPr>
              <a:t>, яке </a:t>
            </a:r>
            <a:r>
              <a:rPr lang="ru-RU" sz="2000" b="1" dirty="0" err="1">
                <a:solidFill>
                  <a:srgbClr val="7030A0"/>
                </a:solidFill>
                <a:latin typeface="Tahoma" charset="0"/>
              </a:rPr>
              <a:t>застосовується</a:t>
            </a:r>
            <a:r>
              <a:rPr lang="ru-RU" sz="2000" b="1" dirty="0">
                <a:solidFill>
                  <a:srgbClr val="7030A0"/>
                </a:solidFill>
                <a:latin typeface="Tahoma" charset="0"/>
              </a:rPr>
              <a:t> в </a:t>
            </a:r>
            <a:r>
              <a:rPr lang="ru-RU" sz="2000" b="1" dirty="0" err="1">
                <a:solidFill>
                  <a:srgbClr val="7030A0"/>
                </a:solidFill>
                <a:latin typeface="Tahoma" charset="0"/>
              </a:rPr>
              <a:t>пайлер</a:t>
            </a:r>
            <a:r>
              <a:rPr lang="ru-RU" sz="2000" b="1" dirty="0">
                <a:solidFill>
                  <a:srgbClr val="7030A0"/>
                </a:solidFill>
                <a:latin typeface="Tahoma" charset="0"/>
              </a:rPr>
              <a:t> – </a:t>
            </a:r>
            <a:r>
              <a:rPr lang="ru-RU" sz="2000" b="1" dirty="0" err="1">
                <a:solidFill>
                  <a:srgbClr val="7030A0"/>
                </a:solidFill>
                <a:latin typeface="Tahoma" charset="0"/>
              </a:rPr>
              <a:t>терапії</a:t>
            </a:r>
            <a:r>
              <a:rPr lang="ru-RU" sz="2000" b="1" dirty="0">
                <a:solidFill>
                  <a:srgbClr val="7030A0"/>
                </a:solidFill>
                <a:latin typeface="Tahoma" charset="0"/>
              </a:rPr>
              <a:t>:</a:t>
            </a:r>
            <a:r>
              <a:rPr lang="ru-RU" sz="2000" b="1" dirty="0">
                <a:solidFill>
                  <a:srgbClr val="7030A0"/>
                </a:solidFill>
              </a:rPr>
              <a:t>  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595274" y="1714488"/>
            <a:ext cx="11358641" cy="44434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92000"/>
              </a:lnSpc>
              <a:spcBef>
                <a:spcPct val="10000"/>
              </a:spcBef>
              <a:buFontTx/>
              <a:buChar char="•"/>
            </a:pPr>
            <a:r>
              <a:rPr lang="uk-UA" sz="1800" b="1" dirty="0">
                <a:solidFill>
                  <a:srgbClr val="540024"/>
                </a:solidFill>
                <a:latin typeface="Tahoma" charset="0"/>
              </a:rPr>
              <a:t>поляризація: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 при поляризованому світлі магнітні хвилі проходять тільки в </a:t>
            </a:r>
            <a:r>
              <a:rPr lang="uk-UA" sz="1800" dirty="0" err="1">
                <a:solidFill>
                  <a:srgbClr val="540024"/>
                </a:solidFill>
                <a:latin typeface="Tahoma" charset="0"/>
              </a:rPr>
              <a:t>пара-лельних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 площинах. За рахунок цього хвилі набувають особливих </a:t>
            </a:r>
            <a:r>
              <a:rPr lang="uk-UA" sz="1800" dirty="0" err="1">
                <a:solidFill>
                  <a:srgbClr val="540024"/>
                </a:solidFill>
                <a:latin typeface="Tahoma" charset="0"/>
              </a:rPr>
              <a:t>властивос-тей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, які використовуються в світловій терапії. Поляризація світла в лампі </a:t>
            </a:r>
            <a:r>
              <a:rPr lang="uk-UA" sz="1800" b="1" dirty="0" err="1">
                <a:solidFill>
                  <a:srgbClr val="540024"/>
                </a:solidFill>
                <a:latin typeface="Tahoma" charset="0"/>
              </a:rPr>
              <a:t>“Біоптрон”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 досягається за рахунок відображення в спеціальному багатошаровому дзеркалі. Ступінь поляризації – біля 95%. Досягнення поляризації методом відображення виявляється більш ефективним, ніж поляризація циркулярним методом;</a:t>
            </a:r>
          </a:p>
          <a:p>
            <a:pPr algn="just">
              <a:lnSpc>
                <a:spcPct val="92000"/>
              </a:lnSpc>
              <a:spcBef>
                <a:spcPct val="10000"/>
              </a:spcBef>
              <a:buFontTx/>
              <a:buChar char="•"/>
            </a:pPr>
            <a:r>
              <a:rPr lang="uk-UA" sz="1800" b="1" dirty="0" err="1">
                <a:solidFill>
                  <a:srgbClr val="540024"/>
                </a:solidFill>
                <a:latin typeface="Tahoma" charset="0"/>
              </a:rPr>
              <a:t>Поліхроматичність</a:t>
            </a:r>
            <a:r>
              <a:rPr lang="uk-UA" sz="1800" b="1" dirty="0">
                <a:solidFill>
                  <a:srgbClr val="540024"/>
                </a:solidFill>
                <a:latin typeface="Tahoma" charset="0"/>
              </a:rPr>
              <a:t>: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 поліхроматичне світло на відміну від лазерного </a:t>
            </a:r>
            <a:r>
              <a:rPr lang="uk-UA" sz="1800" dirty="0" err="1">
                <a:solidFill>
                  <a:srgbClr val="540024"/>
                </a:solidFill>
                <a:latin typeface="Tahoma" charset="0"/>
              </a:rPr>
              <a:t>проміня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, який має дуже вузький спектр (монохроматичне світло) і високу інтенсивність, світловий промінь </a:t>
            </a:r>
            <a:r>
              <a:rPr lang="uk-UA" sz="1800" b="1" dirty="0" err="1">
                <a:solidFill>
                  <a:srgbClr val="540024"/>
                </a:solidFill>
                <a:latin typeface="Tahoma" charset="0"/>
              </a:rPr>
              <a:t>“Біоптрон”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 має широкий спектр (поліхроматичне світло) і меншу інтенсивність;</a:t>
            </a:r>
          </a:p>
          <a:p>
            <a:pPr algn="just">
              <a:lnSpc>
                <a:spcPct val="92000"/>
              </a:lnSpc>
              <a:spcBef>
                <a:spcPct val="10000"/>
              </a:spcBef>
              <a:buFontTx/>
              <a:buChar char="•"/>
            </a:pPr>
            <a:r>
              <a:rPr lang="uk-UA" sz="1800" b="1" dirty="0">
                <a:solidFill>
                  <a:srgbClr val="540024"/>
                </a:solidFill>
                <a:latin typeface="Tahoma" charset="0"/>
              </a:rPr>
              <a:t>Некогерентність: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 на відміну від лазера світло прибору </a:t>
            </a:r>
            <a:r>
              <a:rPr lang="uk-UA" sz="1800" b="1" dirty="0" err="1">
                <a:solidFill>
                  <a:srgbClr val="540024"/>
                </a:solidFill>
                <a:latin typeface="Tahoma" charset="0"/>
              </a:rPr>
              <a:t>“Біоптрон”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 ні у </a:t>
            </a:r>
            <a:r>
              <a:rPr lang="uk-UA" sz="1800" dirty="0" err="1">
                <a:solidFill>
                  <a:srgbClr val="540024"/>
                </a:solidFill>
                <a:latin typeface="Tahoma" charset="0"/>
              </a:rPr>
              <a:t>часо-вому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, ні у просторовому  відношенні не синхронізоване, тобто піки хвиль – і отже інтенсивність – не </a:t>
            </a:r>
            <a:r>
              <a:rPr lang="uk-UA" sz="1800" dirty="0" err="1">
                <a:solidFill>
                  <a:srgbClr val="540024"/>
                </a:solidFill>
                <a:latin typeface="Tahoma" charset="0"/>
              </a:rPr>
              <a:t>сумуються</a:t>
            </a:r>
            <a:r>
              <a:rPr lang="uk-UA" sz="1800" dirty="0">
                <a:solidFill>
                  <a:srgbClr val="540024"/>
                </a:solidFill>
                <a:latin typeface="Tahoma" charset="0"/>
              </a:rPr>
              <a:t> і не вираховуються один із одного. Таким чином, потік випромінювання, впливає на ділянку шкіри з постійною інтенсивністю. А це означає, що світлове випромінювання може бути меншої інтенсивності;</a:t>
            </a:r>
            <a:endParaRPr lang="ru-RU" sz="1800" dirty="0">
              <a:solidFill>
                <a:srgbClr val="540024"/>
              </a:solidFill>
              <a:latin typeface="Tahoma" charset="0"/>
            </a:endParaRPr>
          </a:p>
          <a:p>
            <a:pPr algn="just">
              <a:lnSpc>
                <a:spcPct val="92000"/>
              </a:lnSpc>
              <a:spcBef>
                <a:spcPct val="10000"/>
              </a:spcBef>
              <a:buFontTx/>
              <a:buChar char="•"/>
            </a:pPr>
            <a:r>
              <a:rPr lang="ru-RU" sz="1800" b="1" dirty="0" err="1">
                <a:solidFill>
                  <a:srgbClr val="540024"/>
                </a:solidFill>
                <a:latin typeface="Tahoma" charset="0"/>
              </a:rPr>
              <a:t>Питома</a:t>
            </a:r>
            <a:r>
              <a:rPr lang="ru-RU" sz="18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b="1" dirty="0" err="1">
                <a:solidFill>
                  <a:srgbClr val="540024"/>
                </a:solidFill>
                <a:latin typeface="Tahoma" charset="0"/>
              </a:rPr>
              <a:t>довжина</a:t>
            </a:r>
            <a:r>
              <a:rPr lang="ru-RU" sz="18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b="1" dirty="0" err="1">
                <a:solidFill>
                  <a:srgbClr val="540024"/>
                </a:solidFill>
                <a:latin typeface="Tahoma" charset="0"/>
              </a:rPr>
              <a:t>хвилі</a:t>
            </a:r>
            <a:r>
              <a:rPr lang="ru-RU" sz="1800" b="1" dirty="0">
                <a:solidFill>
                  <a:srgbClr val="540024"/>
                </a:solidFill>
                <a:latin typeface="Tahoma" charset="0"/>
              </a:rPr>
              <a:t>: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для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ефективністі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світлового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опромінювання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важлива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довжина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хвилі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. Спектр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довжини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хвилі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для прибору </a:t>
            </a:r>
            <a:r>
              <a:rPr lang="ru-RU" sz="1800" b="1" dirty="0">
                <a:solidFill>
                  <a:srgbClr val="540024"/>
                </a:solidFill>
                <a:latin typeface="Tahoma" charset="0"/>
              </a:rPr>
              <a:t>“</a:t>
            </a:r>
            <a:r>
              <a:rPr lang="ru-RU" sz="1800" b="1" dirty="0" err="1">
                <a:solidFill>
                  <a:srgbClr val="540024"/>
                </a:solidFill>
                <a:latin typeface="Tahoma" charset="0"/>
              </a:rPr>
              <a:t>Біоптрон</a:t>
            </a:r>
            <a:r>
              <a:rPr lang="ru-RU" sz="1800" b="1" dirty="0">
                <a:solidFill>
                  <a:srgbClr val="540024"/>
                </a:solidFill>
                <a:latin typeface="Tahoma" charset="0"/>
              </a:rPr>
              <a:t>”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складає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від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400 нм до 2000 нм. У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цьому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спектрі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немає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ультрафіолетової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складаючої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міститься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тільки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невелика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частка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1800" dirty="0" err="1">
                <a:solidFill>
                  <a:srgbClr val="540024"/>
                </a:solidFill>
                <a:latin typeface="Tahoma" charset="0"/>
              </a:rPr>
              <a:t>інфрачервоного</a:t>
            </a:r>
            <a:r>
              <a:rPr lang="ru-RU" sz="1800" dirty="0">
                <a:solidFill>
                  <a:srgbClr val="540024"/>
                </a:solidFill>
                <a:latin typeface="Tahoma" charset="0"/>
              </a:rPr>
              <a:t> спектру.</a:t>
            </a:r>
            <a:r>
              <a:rPr lang="ru-RU" sz="1600" dirty="0">
                <a:solidFill>
                  <a:srgbClr val="540024"/>
                </a:solidFill>
                <a:latin typeface="Tahoma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95274" y="285728"/>
            <a:ext cx="10858576" cy="19288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uk-UA" b="1" dirty="0">
                <a:solidFill>
                  <a:srgbClr val="540024"/>
                </a:solidFill>
                <a:latin typeface="Tahoma" charset="0"/>
              </a:rPr>
              <a:t>Під впливом  поляризованого світла збільшується </a:t>
            </a:r>
            <a:r>
              <a:rPr lang="uk-UA" b="1" dirty="0" smtClean="0">
                <a:solidFill>
                  <a:srgbClr val="540024"/>
                </a:solidFill>
                <a:latin typeface="Tahoma" charset="0"/>
              </a:rPr>
              <a:t>енергетична </a:t>
            </a:r>
            <a:r>
              <a:rPr lang="uk-UA" b="1" dirty="0">
                <a:solidFill>
                  <a:srgbClr val="540024"/>
                </a:solidFill>
                <a:latin typeface="Tahoma" charset="0"/>
              </a:rPr>
              <a:t>активність кліткової мембрани. Приводяться в дію </a:t>
            </a:r>
            <a:r>
              <a:rPr lang="uk-UA" b="1" dirty="0" smtClean="0">
                <a:solidFill>
                  <a:srgbClr val="540024"/>
                </a:solidFill>
                <a:latin typeface="Tahoma" charset="0"/>
              </a:rPr>
              <a:t>процеси </a:t>
            </a:r>
            <a:r>
              <a:rPr lang="uk-UA" b="1" dirty="0">
                <a:solidFill>
                  <a:srgbClr val="540024"/>
                </a:solidFill>
                <a:latin typeface="Tahoma" charset="0"/>
              </a:rPr>
              <a:t>регенерації.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Полярізоване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світло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збільшує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абсорбційні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властивості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тканин по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поглинанню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кисню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.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Стимулюється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імунна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система: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клітинна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лімфоцити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)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гуморальна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імунні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протеїни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b="1" dirty="0" err="1" smtClean="0">
                <a:solidFill>
                  <a:srgbClr val="540024"/>
                </a:solidFill>
                <a:latin typeface="Tahoma" charset="0"/>
              </a:rPr>
              <a:t>трансферин</a:t>
            </a:r>
            <a:r>
              <a:rPr lang="ru-RU" b="1" dirty="0" smtClean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т.п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).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Загальні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захисні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властивості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540024"/>
                </a:solidFill>
                <a:latin typeface="Tahoma" charset="0"/>
              </a:rPr>
              <a:t>підсилюються</a:t>
            </a:r>
            <a:r>
              <a:rPr lang="ru-RU" b="1" dirty="0">
                <a:solidFill>
                  <a:srgbClr val="540024"/>
                </a:solidFill>
                <a:latin typeface="Tahoma" charset="0"/>
              </a:rPr>
              <a:t>.</a:t>
            </a:r>
            <a:r>
              <a:rPr lang="ru-RU" b="1" dirty="0">
                <a:solidFill>
                  <a:srgbClr val="4E1830"/>
                </a:solidFill>
                <a:latin typeface="Tahoma" charset="0"/>
              </a:rPr>
              <a:t> 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535334" y="3260725"/>
            <a:ext cx="4417484" cy="213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ru-RU" sz="2000" b="1" dirty="0">
              <a:solidFill>
                <a:srgbClr val="242A62"/>
              </a:solidFill>
              <a:latin typeface="Tahoma" charset="0"/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Лікувальні</a:t>
            </a:r>
            <a:r>
              <a:rPr lang="ru-RU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ефекти</a:t>
            </a:r>
            <a:r>
              <a:rPr lang="ru-RU" b="1" dirty="0">
                <a:solidFill>
                  <a:srgbClr val="FF0000"/>
                </a:solidFill>
                <a:latin typeface="Tahoma" charset="0"/>
              </a:rPr>
              <a:t>:</a:t>
            </a:r>
            <a:endParaRPr lang="ru-RU" i="1" dirty="0">
              <a:solidFill>
                <a:srgbClr val="FF0000"/>
              </a:solidFill>
              <a:latin typeface="Tahoma" charset="0"/>
            </a:endParaRPr>
          </a:p>
          <a:p>
            <a:endParaRPr lang="ru-RU" sz="1400" dirty="0">
              <a:solidFill>
                <a:srgbClr val="582A3C"/>
              </a:solidFill>
              <a:latin typeface="Tahoma" charset="0"/>
            </a:endParaRP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трофічний;</a:t>
            </a: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протизапальний;</a:t>
            </a:r>
          </a:p>
          <a:p>
            <a:pPr>
              <a:lnSpc>
                <a:spcPct val="140000"/>
              </a:lnSpc>
              <a:buClr>
                <a:srgbClr val="20464A"/>
              </a:buClr>
              <a:buSzPts val="1800"/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болезаспокійливий.</a:t>
            </a:r>
          </a:p>
        </p:txBody>
      </p:sp>
      <p:pic>
        <p:nvPicPr>
          <p:cNvPr id="37892" name="Picture 5" descr="pajler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359834" y="1928802"/>
            <a:ext cx="6915151" cy="446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699" y="214290"/>
            <a:ext cx="11475217" cy="61247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На </a:t>
            </a:r>
            <a:r>
              <a:rPr lang="ru-RU" sz="2000" b="1" dirty="0" err="1" smtClean="0"/>
              <a:t>сході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України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продовжуються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бойові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дії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Окрім</a:t>
            </a:r>
            <a:r>
              <a:rPr lang="ru-RU" sz="2000" b="1" dirty="0" smtClean="0"/>
              <a:t> того, </a:t>
            </a:r>
            <a:r>
              <a:rPr lang="ru-RU" sz="2000" b="1" dirty="0" err="1" smtClean="0"/>
              <a:t>останніми</a:t>
            </a:r>
            <a:r>
              <a:rPr lang="ru-RU" sz="2000" b="1" dirty="0" smtClean="0"/>
              <a:t> роками </a:t>
            </a:r>
            <a:r>
              <a:rPr lang="ru-RU" sz="2000" b="1" dirty="0" err="1" smtClean="0"/>
              <a:t>збільшилася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кількість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техногенних</a:t>
            </a:r>
            <a:r>
              <a:rPr lang="ru-RU" sz="2000" b="1" dirty="0" smtClean="0"/>
              <a:t> катастроф. У </a:t>
            </a:r>
            <a:r>
              <a:rPr lang="ru-RU" sz="2000" b="1" dirty="0" err="1" smtClean="0"/>
              <a:t>зв’язку</a:t>
            </a:r>
            <a:r>
              <a:rPr lang="ru-RU" sz="2000" b="1" dirty="0" smtClean="0"/>
              <a:t> з </a:t>
            </a:r>
            <a:r>
              <a:rPr lang="ru-RU" sz="2000" b="1" dirty="0" err="1" smtClean="0"/>
              <a:t>цим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з’явилося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поняття</a:t>
            </a:r>
            <a:r>
              <a:rPr lang="ru-RU" sz="2000" b="1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</a:rPr>
              <a:t>екстренна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реабілітація</a:t>
            </a:r>
            <a:r>
              <a:rPr lang="ru-RU" sz="2800" b="1" dirty="0" smtClean="0">
                <a:solidFill>
                  <a:srgbClr val="C00000"/>
                </a:solidFill>
              </a:rPr>
              <a:t>».</a:t>
            </a:r>
          </a:p>
          <a:p>
            <a:pPr algn="just"/>
            <a:r>
              <a:rPr lang="ru-RU" sz="2000" b="1" dirty="0" smtClean="0"/>
              <a:t>   </a:t>
            </a:r>
            <a:r>
              <a:rPr lang="ru-RU" sz="2000" b="1" dirty="0" err="1" smtClean="0">
                <a:solidFill>
                  <a:srgbClr val="7030A0"/>
                </a:solidFill>
              </a:rPr>
              <a:t>Завдання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екстренної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реабілітації</a:t>
            </a:r>
            <a:r>
              <a:rPr lang="ru-RU" sz="2000" b="1" dirty="0" smtClean="0"/>
              <a:t>:</a:t>
            </a:r>
          </a:p>
          <a:p>
            <a:pPr marL="342900" indent="-342900" algn="just">
              <a:buFontTx/>
              <a:buChar char="-"/>
            </a:pPr>
            <a:r>
              <a:rPr lang="uk-UA" sz="2000" b="1" dirty="0" smtClean="0"/>
              <a:t>Прогнозування й аналіз можливих патологічних станів у відповідних ситуаціях;</a:t>
            </a:r>
          </a:p>
          <a:p>
            <a:pPr marL="342900" indent="-342900" algn="just">
              <a:buFontTx/>
              <a:buChar char="-"/>
            </a:pPr>
            <a:r>
              <a:rPr lang="uk-UA" sz="2000" b="1" dirty="0" smtClean="0"/>
              <a:t>Розробка комплексних заходів, засобів і методів своєчасного запобігання таким станам;</a:t>
            </a:r>
          </a:p>
          <a:p>
            <a:pPr marL="342900" indent="-342900" algn="just">
              <a:buFontTx/>
              <a:buChar char="-"/>
            </a:pPr>
            <a:r>
              <a:rPr lang="uk-UA" sz="2000" b="1" dirty="0" smtClean="0"/>
              <a:t>Створення засобів і методів швидкого відновлення порушених психологічних функцій; розробка методик диференціального вживання засобів, які дають змогу запобігти виникненню патологій і швидко лікувати порушення, що розвинулися.</a:t>
            </a:r>
          </a:p>
          <a:p>
            <a:pPr marL="342900" indent="-342900" algn="ctr"/>
            <a:endParaRPr lang="ru-RU" sz="2800" b="1" dirty="0" smtClean="0">
              <a:solidFill>
                <a:srgbClr val="C00000"/>
              </a:solidFill>
            </a:endParaRPr>
          </a:p>
          <a:p>
            <a:pPr marL="342900" indent="-342900" algn="ctr"/>
            <a:r>
              <a:rPr lang="ru-RU" sz="2800" b="1" dirty="0" err="1" smtClean="0">
                <a:solidFill>
                  <a:srgbClr val="C00000"/>
                </a:solidFill>
              </a:rPr>
              <a:t>Основні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завдання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реабілітації</a:t>
            </a:r>
            <a:r>
              <a:rPr lang="ru-RU" sz="2800" b="1" dirty="0" smtClean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максимально </a:t>
            </a:r>
            <a:r>
              <a:rPr lang="ru-RU" sz="2400" b="1" dirty="0" err="1" smtClean="0"/>
              <a:t>можливе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відновлення</a:t>
            </a:r>
            <a:r>
              <a:rPr lang="ru-RU" sz="2400" b="1" dirty="0" smtClean="0"/>
              <a:t> здоров</a:t>
            </a:r>
            <a:r>
              <a:rPr lang="en-US" sz="2400" b="1" dirty="0" smtClean="0"/>
              <a:t>’</a:t>
            </a:r>
            <a:r>
              <a:rPr lang="ru-RU" sz="2400" b="1" dirty="0" smtClean="0"/>
              <a:t>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/>
              <a:t>функціональне відновлення (повне або компенсація у разі недостатності чи відсутності можливості відновлення);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/>
              <a:t>повернення до повсякденного життя;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/>
              <a:t>залучення до трудової/учбової діяльності.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91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80960" y="71438"/>
            <a:ext cx="11430080" cy="2214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4. Ультразвук</a:t>
            </a:r>
            <a:r>
              <a:rPr lang="ru-RU" sz="2800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-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це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нечутні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людським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вухом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високочастотні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 (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більше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16 кГц)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механічні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коливання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пружного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середовища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які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поширюються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в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ньому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у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вигляді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навперемінних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стиснень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і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charset="0"/>
              </a:rPr>
              <a:t>розріджень</a:t>
            </a:r>
            <a:r>
              <a:rPr lang="ru-RU" sz="2000" b="1" dirty="0">
                <a:solidFill>
                  <a:srgbClr val="0070C0"/>
                </a:solidFill>
                <a:latin typeface="Tahoma" charset="0"/>
              </a:rPr>
              <a:t>.</a:t>
            </a:r>
            <a:endParaRPr lang="ru-RU" b="1" dirty="0">
              <a:solidFill>
                <a:srgbClr val="0070C0"/>
              </a:solidFill>
              <a:latin typeface="Tahoma" charset="0"/>
            </a:endParaRPr>
          </a:p>
          <a:p>
            <a:pPr marL="3175" indent="-3175" algn="just">
              <a:lnSpc>
                <a:spcPct val="85000"/>
              </a:lnSpc>
              <a:spcBef>
                <a:spcPct val="25000"/>
              </a:spcBef>
            </a:pP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Ультразвук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можна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використовувати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для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введення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організм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деяких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лікарських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речовин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. Цей метод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дістав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назву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ультрафонофорезу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.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Ультрафонофорез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фонофорез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) – метод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сполученої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на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організм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ультразвукових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коливань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ліків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які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уводять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тканини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за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допомогою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цих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rgbClr val="540024"/>
                </a:solidFill>
                <a:latin typeface="Tahoma" charset="0"/>
              </a:rPr>
              <a:t>коливань</a:t>
            </a:r>
            <a:r>
              <a:rPr lang="ru-RU" sz="2000" b="1" dirty="0">
                <a:solidFill>
                  <a:srgbClr val="540024"/>
                </a:solidFill>
                <a:latin typeface="Tahoma" charset="0"/>
              </a:rPr>
              <a:t>.</a:t>
            </a:r>
            <a:endParaRPr lang="ru-RU" sz="2000" b="1" dirty="0">
              <a:solidFill>
                <a:srgbClr val="540024"/>
              </a:solidFill>
            </a:endParaRP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523836" y="2357430"/>
            <a:ext cx="3000396" cy="20005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rgbClr val="FF0000"/>
                </a:solidFill>
                <a:latin typeface="Tahoma" charset="0"/>
              </a:rPr>
              <a:t>Лікувальна</a:t>
            </a:r>
            <a:r>
              <a:rPr lang="ru-RU" sz="2400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ahoma" charset="0"/>
              </a:rPr>
              <a:t>дія</a:t>
            </a:r>
            <a:r>
              <a:rPr lang="ru-RU" sz="2400" b="1" dirty="0" smtClean="0">
                <a:solidFill>
                  <a:srgbClr val="FF0000"/>
                </a:solidFill>
                <a:latin typeface="Tahoma" charset="0"/>
              </a:rPr>
              <a:t>:</a:t>
            </a:r>
            <a:endParaRPr lang="ru-RU" sz="1200" dirty="0">
              <a:solidFill>
                <a:srgbClr val="582A3C"/>
              </a:solidFill>
              <a:latin typeface="Tahoma" charset="0"/>
            </a:endParaRPr>
          </a:p>
          <a:p>
            <a:pPr>
              <a:buFontTx/>
              <a:buChar char="•"/>
            </a:pP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розсмоктувальна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;</a:t>
            </a:r>
          </a:p>
          <a:p>
            <a:pPr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протизапальна;</a:t>
            </a:r>
          </a:p>
          <a:p>
            <a:pPr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болезаспокійлива;</a:t>
            </a:r>
          </a:p>
          <a:p>
            <a:pPr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трофічна;</a:t>
            </a:r>
          </a:p>
          <a:p>
            <a:pPr>
              <a:buFontTx/>
              <a:buChar char="•"/>
            </a:pP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гіпосенсибілізуюча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.</a:t>
            </a:r>
            <a:endParaRPr lang="ru-RU" sz="2000" dirty="0">
              <a:solidFill>
                <a:srgbClr val="005048"/>
              </a:solidFill>
              <a:latin typeface="Tahoma" charset="0"/>
            </a:endParaRPr>
          </a:p>
        </p:txBody>
      </p:sp>
      <p:pic>
        <p:nvPicPr>
          <p:cNvPr id="14340" name="Picture 6" descr="ultrazvu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08" y="3571876"/>
            <a:ext cx="4429156" cy="295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ultrazv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7596198" y="2071679"/>
            <a:ext cx="459580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38150" y="71438"/>
            <a:ext cx="10715700" cy="63579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ctr">
              <a:spcBef>
                <a:spcPct val="20000"/>
              </a:spcBef>
            </a:pPr>
            <a:r>
              <a:rPr lang="uk-UA" sz="3600" b="1" dirty="0">
                <a:solidFill>
                  <a:srgbClr val="050060"/>
                </a:solidFill>
                <a:latin typeface="Tahoma" charset="0"/>
              </a:rPr>
              <a:t>Механізм дії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У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механізмі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ультразвуку  на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організм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виділяють</a:t>
            </a:r>
            <a:r>
              <a:rPr lang="ru-RU" sz="2200" b="1" dirty="0">
                <a:solidFill>
                  <a:srgbClr val="4E1830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005048"/>
                </a:solidFill>
                <a:latin typeface="Tahoma" charset="0"/>
              </a:rPr>
              <a:t>механічний</a:t>
            </a:r>
            <a:r>
              <a:rPr lang="ru-RU" sz="2200" b="1" dirty="0">
                <a:solidFill>
                  <a:srgbClr val="005048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005048"/>
                </a:solidFill>
                <a:latin typeface="Tahoma" charset="0"/>
              </a:rPr>
              <a:t>тепловий</a:t>
            </a:r>
            <a:r>
              <a:rPr lang="ru-RU" sz="2200" b="1" dirty="0">
                <a:solidFill>
                  <a:srgbClr val="005048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005048"/>
                </a:solidFill>
                <a:latin typeface="Tahoma" charset="0"/>
              </a:rPr>
              <a:t>і</a:t>
            </a:r>
            <a:r>
              <a:rPr lang="ru-RU" sz="2200" b="1" dirty="0">
                <a:solidFill>
                  <a:srgbClr val="005048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005048"/>
                </a:solidFill>
                <a:latin typeface="Tahoma" charset="0"/>
              </a:rPr>
              <a:t>фізико-хімічний</a:t>
            </a:r>
            <a:r>
              <a:rPr lang="ru-RU" sz="2200" b="1" dirty="0">
                <a:solidFill>
                  <a:srgbClr val="4E1830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фактори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.</a:t>
            </a:r>
            <a:r>
              <a:rPr lang="ru-RU" sz="2200" b="1" dirty="0">
                <a:solidFill>
                  <a:srgbClr val="4E1830"/>
                </a:solidFill>
                <a:latin typeface="Tahoma" charset="0"/>
              </a:rPr>
              <a:t> 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400" b="1" dirty="0" err="1">
                <a:solidFill>
                  <a:srgbClr val="FF0000"/>
                </a:solidFill>
                <a:latin typeface="Tahoma" charset="0"/>
              </a:rPr>
              <a:t>Механічний</a:t>
            </a:r>
            <a:r>
              <a:rPr lang="ru-RU" sz="2400" b="1" dirty="0">
                <a:solidFill>
                  <a:srgbClr val="FF0000"/>
                </a:solidFill>
                <a:latin typeface="Tahoma" charset="0"/>
              </a:rPr>
              <a:t> фактор</a:t>
            </a:r>
            <a:r>
              <a:rPr lang="ru-RU" sz="2800" b="1" dirty="0">
                <a:solidFill>
                  <a:srgbClr val="FF0000"/>
                </a:solidFill>
                <a:latin typeface="Tahoma" charset="0"/>
              </a:rPr>
              <a:t>,</a:t>
            </a:r>
            <a:r>
              <a:rPr lang="ru-RU" sz="2200" b="1" dirty="0">
                <a:solidFill>
                  <a:srgbClr val="4E1830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який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утворюється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змінним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акустичним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тиском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, 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виявляється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своєрідним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“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мікромасажем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” на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клітинному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субклітинному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рівнях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. При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цьому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відбувається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підвищення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проникності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клітинних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мембран,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гістогематичних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бар’єрів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та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посилення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проникнення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речовин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через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шкіру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;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має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значення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деполімеризуюча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дія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ультразвуку на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гіалуронову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кислоту. 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400" b="1" dirty="0" err="1">
                <a:solidFill>
                  <a:srgbClr val="FF0000"/>
                </a:solidFill>
                <a:latin typeface="Tahoma" charset="0"/>
              </a:rPr>
              <a:t>Тепловий</a:t>
            </a:r>
            <a:r>
              <a:rPr lang="ru-RU" sz="2400" b="1" dirty="0">
                <a:solidFill>
                  <a:srgbClr val="FF0000"/>
                </a:solidFill>
                <a:latin typeface="Tahoma" charset="0"/>
              </a:rPr>
              <a:t> фактор</a:t>
            </a:r>
            <a:r>
              <a:rPr lang="ru-RU" sz="2800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ультразвуку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пов’язаний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із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поглинанням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енергії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ультразвукових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хвиль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перетворенням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її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в тепло.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Наслідком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теплової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ультразвуку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можна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вважати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зміну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дифузних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процесів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швидкості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біохімічних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реакцій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виникнення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температурних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градієнтів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що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впливає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на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життєдіяльність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озвучених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тканин.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400" b="1" dirty="0" err="1">
                <a:solidFill>
                  <a:srgbClr val="FF0000"/>
                </a:solidFill>
                <a:latin typeface="Tahoma" charset="0"/>
              </a:rPr>
              <a:t>Фізико-хімічний</a:t>
            </a:r>
            <a:r>
              <a:rPr lang="ru-RU" sz="2400" b="1" dirty="0">
                <a:solidFill>
                  <a:srgbClr val="FF0000"/>
                </a:solidFill>
                <a:latin typeface="Tahoma" charset="0"/>
              </a:rPr>
              <a:t> фактор</a:t>
            </a:r>
            <a:r>
              <a:rPr lang="ru-RU" sz="2800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ультразвуку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виявляється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зміною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біохімічних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реакцій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біофізичних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процесів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: у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генерації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вільних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радикалів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активації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окисно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–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відновних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процесів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утворенні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біологічно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активних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речовин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зміні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рН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підвищенні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колоїдів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b="1" dirty="0" err="1">
                <a:solidFill>
                  <a:srgbClr val="540024"/>
                </a:solidFill>
                <a:latin typeface="Tahoma" charset="0"/>
              </a:rPr>
              <a:t>клітин</a:t>
            </a:r>
            <a:r>
              <a:rPr lang="ru-RU" sz="2200" b="1" dirty="0">
                <a:solidFill>
                  <a:srgbClr val="540024"/>
                </a:solidFill>
                <a:latin typeface="Tahoma" charset="0"/>
              </a:rPr>
              <a:t>.</a:t>
            </a:r>
            <a:r>
              <a:rPr lang="ru-RU" sz="2200" b="1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452530" y="285728"/>
            <a:ext cx="10543149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 err="1">
                <a:solidFill>
                  <a:srgbClr val="050060"/>
                </a:solidFill>
                <a:latin typeface="Tahoma" charset="0"/>
              </a:rPr>
              <a:t>Магнітотерапія</a:t>
            </a:r>
            <a:r>
              <a:rPr lang="ru-RU" b="1" dirty="0"/>
              <a:t> 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–</a:t>
            </a:r>
            <a:r>
              <a:rPr lang="ru-RU" sz="2000" b="1" dirty="0">
                <a:solidFill>
                  <a:srgbClr val="540024"/>
                </a:solidFill>
              </a:rPr>
              <a:t> 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метод, при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якому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для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лікувальної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дії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на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організм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людини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застосовують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постійне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обо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змінне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низькочастотне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000" dirty="0" err="1">
                <a:solidFill>
                  <a:srgbClr val="540024"/>
                </a:solidFill>
                <a:latin typeface="Tahoma" charset="0"/>
              </a:rPr>
              <a:t>магнітне</a:t>
            </a:r>
            <a:r>
              <a:rPr lang="ru-RU" sz="2000" dirty="0">
                <a:solidFill>
                  <a:srgbClr val="540024"/>
                </a:solidFill>
                <a:latin typeface="Tahoma" charset="0"/>
              </a:rPr>
              <a:t> поле</a:t>
            </a:r>
            <a:r>
              <a:rPr lang="ru-RU" dirty="0">
                <a:solidFill>
                  <a:srgbClr val="540024"/>
                </a:solidFill>
                <a:latin typeface="Tahoma" charset="0"/>
              </a:rPr>
              <a:t>.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7435851" y="836614"/>
            <a:ext cx="4555067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ct val="20000"/>
              </a:spcAft>
            </a:pPr>
            <a:endParaRPr lang="ru-RU" sz="2000" b="1" dirty="0">
              <a:solidFill>
                <a:srgbClr val="242A62"/>
              </a:solidFill>
              <a:latin typeface="Tahoma" charset="0"/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Лікувальні</a:t>
            </a:r>
            <a:r>
              <a:rPr lang="ru-RU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ahoma" charset="0"/>
              </a:rPr>
              <a:t>ефекти</a:t>
            </a:r>
            <a:r>
              <a:rPr lang="ru-RU" b="1" dirty="0">
                <a:solidFill>
                  <a:srgbClr val="FF0000"/>
                </a:solidFill>
                <a:latin typeface="Tahoma" charset="0"/>
              </a:rPr>
              <a:t>:</a:t>
            </a:r>
            <a:endParaRPr lang="ru-RU" i="1" dirty="0">
              <a:solidFill>
                <a:srgbClr val="FF0000"/>
              </a:solidFill>
              <a:latin typeface="Tahoma" charset="0"/>
            </a:endParaRPr>
          </a:p>
          <a:p>
            <a:endParaRPr lang="ru-RU" sz="1400" dirty="0">
              <a:solidFill>
                <a:srgbClr val="582A3C"/>
              </a:solidFill>
              <a:latin typeface="Tahoma" charset="0"/>
            </a:endParaRPr>
          </a:p>
          <a:p>
            <a:pPr>
              <a:lnSpc>
                <a:spcPct val="11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протизапальний;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болезаспокійливий;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uk-UA" sz="2000" b="1" dirty="0" err="1">
                <a:solidFill>
                  <a:srgbClr val="005048"/>
                </a:solidFill>
                <a:latin typeface="Tahoma" charset="0"/>
              </a:rPr>
              <a:t>протинабряковий</a:t>
            </a: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;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трофічний;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uk-UA" sz="2000" b="1" dirty="0">
                <a:solidFill>
                  <a:srgbClr val="005048"/>
                </a:solidFill>
                <a:latin typeface="Tahoma" charset="0"/>
              </a:rPr>
              <a:t>нервово-рефлекторний.</a:t>
            </a:r>
            <a:endParaRPr lang="ru-RU" sz="2000" b="1" dirty="0">
              <a:solidFill>
                <a:srgbClr val="005048"/>
              </a:solidFill>
              <a:latin typeface="Tahoma" charset="0"/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7435851" y="4133850"/>
            <a:ext cx="45593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Особливість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процедури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полягає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в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сукупності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всіх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цих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нерізко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виражених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але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різнонаправлених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200" dirty="0" err="1">
                <a:solidFill>
                  <a:srgbClr val="540024"/>
                </a:solidFill>
                <a:latin typeface="Tahoma" charset="0"/>
              </a:rPr>
              <a:t>ефектів</a:t>
            </a:r>
            <a:r>
              <a:rPr lang="ru-RU" sz="2200" dirty="0">
                <a:solidFill>
                  <a:srgbClr val="540024"/>
                </a:solidFill>
                <a:latin typeface="Tahoma" charset="0"/>
              </a:rPr>
              <a:t>.</a:t>
            </a:r>
          </a:p>
        </p:txBody>
      </p:sp>
      <p:pic>
        <p:nvPicPr>
          <p:cNvPr id="26629" name="Picture 7" descr="MAGNET"/>
          <p:cNvPicPr>
            <a:picLocks noChangeAspect="1" noChangeArrowheads="1"/>
          </p:cNvPicPr>
          <p:nvPr/>
        </p:nvPicPr>
        <p:blipFill>
          <a:blip r:embed="rId2">
            <a:lum bright="-18000" contrast="6000"/>
          </a:blip>
          <a:srcRect/>
          <a:stretch>
            <a:fillRect/>
          </a:stretch>
        </p:blipFill>
        <p:spPr bwMode="auto">
          <a:xfrm>
            <a:off x="359834" y="1916114"/>
            <a:ext cx="6752167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9184" y="71438"/>
            <a:ext cx="11952816" cy="369332"/>
          </a:xfrm>
          <a:noFill/>
        </p:spPr>
        <p:txBody>
          <a:bodyPr anchor="t"/>
          <a:lstStyle/>
          <a:p>
            <a:pPr algn="ctr"/>
            <a:r>
              <a:rPr lang="uk-UA" sz="2400" b="1" dirty="0" smtClean="0">
                <a:solidFill>
                  <a:srgbClr val="050060"/>
                </a:solidFill>
                <a:latin typeface="Tahoma" charset="0"/>
              </a:rPr>
              <a:t>Пристрої для відпускання процедур магнітотерапії</a:t>
            </a:r>
            <a:endParaRPr lang="ru-RU" sz="2400" b="1" dirty="0" smtClean="0">
              <a:solidFill>
                <a:srgbClr val="050060"/>
              </a:solidFill>
              <a:latin typeface="Tahoma" charset="0"/>
            </a:endParaRPr>
          </a:p>
        </p:txBody>
      </p:sp>
      <p:pic>
        <p:nvPicPr>
          <p:cNvPr id="27652" name="Picture 5" descr="magn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4434" y="571500"/>
            <a:ext cx="9292167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666712" y="500042"/>
            <a:ext cx="11072890" cy="56436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3200" b="1" dirty="0" err="1">
                <a:solidFill>
                  <a:srgbClr val="FF0000"/>
                </a:solidFill>
                <a:latin typeface="Tahoma" charset="0"/>
              </a:rPr>
              <a:t>Лазеротерапія</a:t>
            </a:r>
            <a:r>
              <a:rPr lang="ru-RU" sz="2000" b="1" dirty="0"/>
              <a:t> </a:t>
            </a:r>
            <a:r>
              <a:rPr lang="ru-RU" sz="2800" b="1" dirty="0">
                <a:solidFill>
                  <a:srgbClr val="540024"/>
                </a:solidFill>
                <a:latin typeface="Tahoma" charset="0"/>
              </a:rPr>
              <a:t>- </a:t>
            </a:r>
            <a:r>
              <a:rPr lang="ru-RU" sz="2800" b="1" dirty="0" err="1">
                <a:solidFill>
                  <a:srgbClr val="540024"/>
                </a:solidFill>
                <a:latin typeface="Tahoma" charset="0"/>
              </a:rPr>
              <a:t>лікувальне</a:t>
            </a:r>
            <a:r>
              <a:rPr lang="ru-RU" sz="28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540024"/>
                </a:solidFill>
                <a:latin typeface="Tahoma" charset="0"/>
              </a:rPr>
              <a:t>застосування</a:t>
            </a:r>
            <a:r>
              <a:rPr lang="ru-RU" sz="28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540024"/>
                </a:solidFill>
                <a:latin typeface="Tahoma" charset="0"/>
              </a:rPr>
              <a:t>монохроматичного</a:t>
            </a:r>
            <a:r>
              <a:rPr lang="ru-RU" sz="2800" b="1" dirty="0">
                <a:solidFill>
                  <a:srgbClr val="540024"/>
                </a:solidFill>
                <a:latin typeface="Tahoma" charset="0"/>
              </a:rPr>
              <a:t> когерентного, </a:t>
            </a:r>
            <a:r>
              <a:rPr lang="ru-RU" sz="2800" b="1" dirty="0" err="1">
                <a:solidFill>
                  <a:srgbClr val="540024"/>
                </a:solidFill>
                <a:latin typeface="Tahoma" charset="0"/>
              </a:rPr>
              <a:t>поляризованого</a:t>
            </a:r>
            <a:r>
              <a:rPr lang="ru-RU" sz="28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540024"/>
                </a:solidFill>
                <a:latin typeface="Tahoma" charset="0"/>
              </a:rPr>
              <a:t>світла</a:t>
            </a:r>
            <a:r>
              <a:rPr lang="ru-RU" sz="2800" b="1" dirty="0">
                <a:solidFill>
                  <a:srgbClr val="540024"/>
                </a:solidFill>
                <a:latin typeface="Tahoma" charset="0"/>
              </a:rPr>
              <a:t>.</a:t>
            </a:r>
            <a:endParaRPr lang="ru-RU" sz="2000" b="1" dirty="0">
              <a:solidFill>
                <a:srgbClr val="540024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uk-UA" sz="2200" b="1" i="1" dirty="0">
                <a:solidFill>
                  <a:srgbClr val="7030A0"/>
                </a:solidFill>
                <a:latin typeface="Tahoma" charset="0"/>
              </a:rPr>
              <a:t>Лазерне випромінювання має свої особливості: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200" b="1" dirty="0">
                <a:solidFill>
                  <a:srgbClr val="FF0000"/>
                </a:solidFill>
                <a:latin typeface="Tahoma" charset="0"/>
              </a:rPr>
              <a:t>монохроматичність</a:t>
            </a:r>
            <a:r>
              <a:rPr lang="uk-UA" sz="2200" b="1" dirty="0">
                <a:solidFill>
                  <a:srgbClr val="540024"/>
                </a:solidFill>
                <a:latin typeface="Tahoma" charset="0"/>
              </a:rPr>
              <a:t> (наявність у спектрі тільки однієї довжини хвилі);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200" b="1" dirty="0" err="1">
                <a:solidFill>
                  <a:srgbClr val="FF0000"/>
                </a:solidFill>
                <a:latin typeface="Tahoma" charset="0"/>
              </a:rPr>
              <a:t>когеретність</a:t>
            </a:r>
            <a:r>
              <a:rPr lang="uk-UA" sz="2200" b="1" dirty="0">
                <a:solidFill>
                  <a:srgbClr val="540024"/>
                </a:solidFill>
                <a:latin typeface="Tahoma" charset="0"/>
              </a:rPr>
              <a:t> (електромагнітних  коливань, що посилюють одне одного);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200" b="1" dirty="0" err="1">
                <a:solidFill>
                  <a:srgbClr val="FF0000"/>
                </a:solidFill>
                <a:latin typeface="Tahoma" charset="0"/>
              </a:rPr>
              <a:t>полярізованість</a:t>
            </a:r>
            <a:r>
              <a:rPr lang="uk-UA" sz="2200" b="1" dirty="0">
                <a:solidFill>
                  <a:srgbClr val="540024"/>
                </a:solidFill>
                <a:latin typeface="Tahoma" charset="0"/>
              </a:rPr>
              <a:t> (</a:t>
            </a:r>
            <a:r>
              <a:rPr lang="uk-UA" sz="2200" b="1" dirty="0" err="1">
                <a:solidFill>
                  <a:srgbClr val="540024"/>
                </a:solidFill>
                <a:latin typeface="Tahoma" charset="0"/>
              </a:rPr>
              <a:t>поперечність</a:t>
            </a:r>
            <a:r>
              <a:rPr lang="uk-UA" sz="2200" b="1" dirty="0">
                <a:solidFill>
                  <a:srgbClr val="540024"/>
                </a:solidFill>
                <a:latin typeface="Tahoma" charset="0"/>
              </a:rPr>
              <a:t> світлових хвиль по </a:t>
            </a:r>
            <a:r>
              <a:rPr lang="uk-UA" sz="2200" b="1" dirty="0" err="1">
                <a:solidFill>
                  <a:srgbClr val="540024"/>
                </a:solidFill>
                <a:latin typeface="Tahoma" charset="0"/>
              </a:rPr>
              <a:t>відношеню</a:t>
            </a:r>
            <a:r>
              <a:rPr lang="uk-UA" sz="2200" b="1" dirty="0">
                <a:solidFill>
                  <a:srgbClr val="540024"/>
                </a:solidFill>
                <a:latin typeface="Tahoma" charset="0"/>
              </a:rPr>
              <a:t> до направлення променя);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200" b="1" dirty="0" err="1">
                <a:solidFill>
                  <a:srgbClr val="FF0000"/>
                </a:solidFill>
                <a:latin typeface="Tahoma" charset="0"/>
              </a:rPr>
              <a:t>паравертебральне</a:t>
            </a:r>
            <a:r>
              <a:rPr lang="uk-UA" sz="2200" b="1" dirty="0">
                <a:solidFill>
                  <a:srgbClr val="540024"/>
                </a:solidFill>
                <a:latin typeface="Tahoma" charset="0"/>
              </a:rPr>
              <a:t>, а не радіальне поширення випромінювання, що забезпечує незначні його втрати за рахунок малого кута розходження та розсіювання променів;</a:t>
            </a: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200" b="1" dirty="0">
                <a:solidFill>
                  <a:srgbClr val="540024"/>
                </a:solidFill>
                <a:latin typeface="Tahoma" charset="0"/>
              </a:rPr>
              <a:t>можливість отримання </a:t>
            </a:r>
            <a:r>
              <a:rPr lang="uk-UA" sz="2200" b="1" dirty="0">
                <a:solidFill>
                  <a:srgbClr val="FF0000"/>
                </a:solidFill>
                <a:latin typeface="Tahoma" charset="0"/>
              </a:rPr>
              <a:t>великої енергетичної щільності </a:t>
            </a:r>
            <a:r>
              <a:rPr lang="uk-UA" sz="2200" b="1" dirty="0">
                <a:solidFill>
                  <a:srgbClr val="540024"/>
                </a:solidFill>
                <a:latin typeface="Tahoma" charset="0"/>
              </a:rPr>
              <a:t>(високої  концентрації енергії в мікроскопічно малому об’ємі речовини);</a:t>
            </a:r>
            <a:endParaRPr lang="en-US" sz="2200" b="1" dirty="0">
              <a:solidFill>
                <a:srgbClr val="540024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b="1" dirty="0" err="1">
                <a:solidFill>
                  <a:srgbClr val="540024"/>
                </a:solidFill>
                <a:latin typeface="Tahoma" charset="0"/>
              </a:rPr>
              <a:t>добре</a:t>
            </a:r>
            <a:r>
              <a:rPr lang="en-US" sz="2200" b="1" dirty="0">
                <a:solidFill>
                  <a:srgbClr val="540024"/>
                </a:solidFill>
                <a:latin typeface="Tahoma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ahoma" charset="0"/>
              </a:rPr>
              <a:t>оптичне</a:t>
            </a:r>
            <a:r>
              <a:rPr lang="en-US" sz="2200" b="1" dirty="0">
                <a:solidFill>
                  <a:srgbClr val="FF0000"/>
                </a:solidFill>
                <a:latin typeface="Tahoma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Tahoma" charset="0"/>
              </a:rPr>
              <a:t>фокусування</a:t>
            </a:r>
            <a:r>
              <a:rPr lang="en-US" sz="2200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en-US" sz="2200" b="1" dirty="0" err="1">
                <a:solidFill>
                  <a:srgbClr val="540024"/>
                </a:solidFill>
                <a:latin typeface="Tahoma" charset="0"/>
              </a:rPr>
              <a:t>випромінювання</a:t>
            </a:r>
            <a:r>
              <a:rPr lang="en-US" sz="2200" b="1" dirty="0">
                <a:solidFill>
                  <a:srgbClr val="540024"/>
                </a:solidFill>
                <a:latin typeface="Tahoma" charset="0"/>
              </a:rPr>
              <a:t>.</a:t>
            </a:r>
            <a:endParaRPr lang="ru-RU" sz="2200" b="1" dirty="0">
              <a:solidFill>
                <a:srgbClr val="54002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595274" y="1643050"/>
            <a:ext cx="4070865" cy="23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ru-RU" sz="2400" b="1" dirty="0" err="1">
                <a:solidFill>
                  <a:srgbClr val="FF0000"/>
                </a:solidFill>
                <a:latin typeface="Tahoma" charset="0"/>
              </a:rPr>
              <a:t>Лікувальні</a:t>
            </a:r>
            <a:r>
              <a:rPr lang="ru-RU" sz="2400" b="1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ahoma" charset="0"/>
              </a:rPr>
              <a:t>ефекти</a:t>
            </a:r>
            <a:r>
              <a:rPr lang="ru-RU" sz="2400" b="1" dirty="0">
                <a:solidFill>
                  <a:srgbClr val="FF0000"/>
                </a:solidFill>
                <a:latin typeface="Tahoma" charset="0"/>
              </a:rPr>
              <a:t>:</a:t>
            </a:r>
            <a:endParaRPr lang="ru-RU" sz="2400" i="1" dirty="0">
              <a:solidFill>
                <a:srgbClr val="FF0000"/>
              </a:solidFill>
              <a:latin typeface="Tahoma" charset="0"/>
            </a:endParaRPr>
          </a:p>
          <a:p>
            <a:pPr>
              <a:buFontTx/>
              <a:buChar char="•"/>
            </a:pPr>
            <a:r>
              <a:rPr lang="uk-UA" sz="2400" b="1" dirty="0">
                <a:solidFill>
                  <a:srgbClr val="005048"/>
                </a:solidFill>
                <a:latin typeface="Tahoma" charset="0"/>
              </a:rPr>
              <a:t>протизапальний;</a:t>
            </a:r>
          </a:p>
          <a:p>
            <a:pPr>
              <a:buFontTx/>
              <a:buChar char="•"/>
            </a:pPr>
            <a:r>
              <a:rPr lang="uk-UA" sz="2400" b="1" dirty="0">
                <a:solidFill>
                  <a:srgbClr val="005048"/>
                </a:solidFill>
                <a:latin typeface="Tahoma" charset="0"/>
              </a:rPr>
              <a:t>бактерицидний;</a:t>
            </a:r>
          </a:p>
          <a:p>
            <a:pPr>
              <a:buFontTx/>
              <a:buChar char="•"/>
            </a:pPr>
            <a:r>
              <a:rPr lang="uk-UA" sz="2400" b="1" dirty="0">
                <a:solidFill>
                  <a:srgbClr val="005048"/>
                </a:solidFill>
                <a:latin typeface="Tahoma" charset="0"/>
              </a:rPr>
              <a:t>трофічний;</a:t>
            </a:r>
          </a:p>
          <a:p>
            <a:pPr>
              <a:buFontTx/>
              <a:buChar char="•"/>
            </a:pPr>
            <a:r>
              <a:rPr lang="uk-UA" sz="2400" b="1" dirty="0">
                <a:solidFill>
                  <a:srgbClr val="005048"/>
                </a:solidFill>
                <a:latin typeface="Tahoma" charset="0"/>
              </a:rPr>
              <a:t>болезаспокійливий;   </a:t>
            </a:r>
          </a:p>
          <a:p>
            <a:pPr>
              <a:buFontTx/>
              <a:buChar char="•"/>
            </a:pPr>
            <a:r>
              <a:rPr lang="uk-UA" sz="2400" b="1" dirty="0" err="1">
                <a:solidFill>
                  <a:srgbClr val="005048"/>
                </a:solidFill>
                <a:latin typeface="Tahoma" charset="0"/>
              </a:rPr>
              <a:t>імуностимулюючий</a:t>
            </a:r>
            <a:r>
              <a:rPr lang="uk-UA" sz="2400" b="1" dirty="0">
                <a:solidFill>
                  <a:srgbClr val="005048"/>
                </a:solidFill>
                <a:latin typeface="Tahoma" charset="0"/>
              </a:rPr>
              <a:t>.</a:t>
            </a:r>
            <a:endParaRPr lang="ru-RU" sz="2400" b="1" dirty="0">
              <a:solidFill>
                <a:srgbClr val="005048"/>
              </a:solidFill>
              <a:latin typeface="Tahoma" charset="0"/>
            </a:endParaRPr>
          </a:p>
        </p:txBody>
      </p:sp>
      <p:pic>
        <p:nvPicPr>
          <p:cNvPr id="34819" name="Picture 5" descr="r-bochnia-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0050" y="571480"/>
            <a:ext cx="768902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39184" y="71438"/>
            <a:ext cx="11827933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endParaRPr lang="ru-RU" dirty="0">
              <a:solidFill>
                <a:srgbClr val="540024"/>
              </a:solidFill>
              <a:latin typeface="Tahoma" charset="0"/>
            </a:endParaRP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738150" y="642918"/>
            <a:ext cx="11001452" cy="51435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  <a:spcBef>
                <a:spcPct val="10000"/>
              </a:spcBef>
            </a:pP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Існує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 4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основних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гіпотези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які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пояснюють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механізми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дії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 лазерного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випромінювання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низької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інтенсивністі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 в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клінічній</a:t>
            </a:r>
            <a:r>
              <a:rPr lang="ru-RU" sz="2800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ahoma" charset="0"/>
              </a:rPr>
              <a:t>практиці</a:t>
            </a:r>
            <a:r>
              <a:rPr lang="ru-RU" sz="2800" b="1" dirty="0" smtClean="0">
                <a:solidFill>
                  <a:srgbClr val="FF0000"/>
                </a:solidFill>
              </a:rPr>
              <a:t>:</a:t>
            </a:r>
          </a:p>
          <a:p>
            <a:pPr marL="3175" indent="-3175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endParaRPr lang="ru-RU" dirty="0" smtClean="0">
              <a:solidFill>
                <a:srgbClr val="540024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uk-UA" sz="2000" b="1" dirty="0" smtClean="0">
                <a:solidFill>
                  <a:srgbClr val="540024"/>
                </a:solidFill>
                <a:latin typeface="Tahoma" charset="0"/>
              </a:rPr>
              <a:t>промені </a:t>
            </a: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лазера активують деякі </a:t>
            </a:r>
            <a:r>
              <a:rPr lang="uk-UA" sz="2000" b="1" dirty="0" err="1">
                <a:solidFill>
                  <a:srgbClr val="540024"/>
                </a:solidFill>
                <a:latin typeface="Tahoma" charset="0"/>
              </a:rPr>
              <a:t>ферменти–акцептори</a:t>
            </a: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, спектр поглинання яких збігається з  енергетичним спектром лазерного </a:t>
            </a:r>
            <a:r>
              <a:rPr lang="uk-UA" sz="2000" b="1" dirty="0" err="1">
                <a:solidFill>
                  <a:srgbClr val="540024"/>
                </a:solidFill>
                <a:latin typeface="Tahoma" charset="0"/>
              </a:rPr>
              <a:t>випромінення</a:t>
            </a: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. До них відноситься каталаза, </a:t>
            </a:r>
            <a:r>
              <a:rPr lang="uk-UA" sz="2000" b="1" dirty="0" err="1">
                <a:solidFill>
                  <a:srgbClr val="540024"/>
                </a:solidFill>
                <a:latin typeface="Tahoma" charset="0"/>
              </a:rPr>
              <a:t>церулоплазмін</a:t>
            </a: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uk-UA" sz="2000" b="1" dirty="0" err="1">
                <a:solidFill>
                  <a:srgbClr val="540024"/>
                </a:solidFill>
                <a:latin typeface="Tahoma" charset="0"/>
              </a:rPr>
              <a:t>супероксидисмутаза</a:t>
            </a: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, </a:t>
            </a:r>
            <a:r>
              <a:rPr lang="uk-UA" sz="2000" b="1" dirty="0" err="1">
                <a:solidFill>
                  <a:srgbClr val="540024"/>
                </a:solidFill>
                <a:latin typeface="Tahoma" charset="0"/>
              </a:rPr>
              <a:t>НАДФ–дисмутаза</a:t>
            </a: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, утворення </a:t>
            </a:r>
            <a:r>
              <a:rPr lang="uk-UA" sz="2000" b="1" dirty="0" err="1">
                <a:solidFill>
                  <a:srgbClr val="540024"/>
                </a:solidFill>
                <a:latin typeface="Tahoma" charset="0"/>
              </a:rPr>
              <a:t>протепорфірину</a:t>
            </a: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. Поглинаючи лазерну енергію, </a:t>
            </a:r>
            <a:r>
              <a:rPr lang="uk-UA" sz="2000" b="1" dirty="0" err="1">
                <a:solidFill>
                  <a:srgbClr val="540024"/>
                </a:solidFill>
                <a:latin typeface="Tahoma" charset="0"/>
              </a:rPr>
              <a:t>акцептори–ферменти</a:t>
            </a: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 запускають біохімічні процеси;</a:t>
            </a:r>
          </a:p>
          <a:p>
            <a:pPr marL="3175" indent="-3175" algn="just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лазерне випромінювання неспецифічно діє на біополімери (білки, ліпіди, мембрани, ферменти), в результаті чого змінюється </a:t>
            </a:r>
            <a:r>
              <a:rPr lang="uk-UA" sz="2000" b="1" dirty="0" err="1">
                <a:solidFill>
                  <a:srgbClr val="540024"/>
                </a:solidFill>
                <a:latin typeface="Tahoma" charset="0"/>
              </a:rPr>
              <a:t>конформаційна</a:t>
            </a: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 будова останніх, їх функціональний стан;</a:t>
            </a:r>
          </a:p>
          <a:p>
            <a:pPr marL="3175" indent="-3175" algn="just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внаслідок дії променями лазеру утворюються активні форми кисню, які індукують окислювальні процеси;</a:t>
            </a:r>
          </a:p>
          <a:p>
            <a:pPr marL="3175" indent="-3175" algn="just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в  результаті випромінювання виникають </a:t>
            </a:r>
            <a:r>
              <a:rPr lang="uk-UA" sz="2000" b="1" dirty="0" err="1">
                <a:solidFill>
                  <a:srgbClr val="540024"/>
                </a:solidFill>
                <a:latin typeface="Tahoma" charset="0"/>
              </a:rPr>
              <a:t>мікрозміни</a:t>
            </a:r>
            <a:r>
              <a:rPr lang="uk-UA" sz="2000" b="1" dirty="0">
                <a:solidFill>
                  <a:srgbClr val="540024"/>
                </a:solidFill>
                <a:latin typeface="Tahoma" charset="0"/>
              </a:rPr>
              <a:t> температурного поля з послідуючою зміною електропотенціалу клітинних мембран.</a:t>
            </a:r>
            <a:endParaRPr lang="ru-RU" sz="2000" b="1" dirty="0">
              <a:solidFill>
                <a:srgbClr val="54002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309522" y="1357298"/>
            <a:ext cx="11612562" cy="33575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Водолікування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dirty="0" err="1">
                <a:solidFill>
                  <a:srgbClr val="005254"/>
                </a:solidFill>
                <a:latin typeface="Tahoma" charset="0"/>
              </a:rPr>
              <a:t>підрозділяють</a:t>
            </a:r>
            <a:r>
              <a:rPr lang="ru-RU" sz="23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гідротерапію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бельнеотерапію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3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300" b="1" dirty="0" err="1">
                <a:solidFill>
                  <a:srgbClr val="005254"/>
                </a:solidFill>
                <a:latin typeface="Tahoma" charset="0"/>
              </a:rPr>
              <a:t>таласотерапію</a:t>
            </a:r>
            <a:r>
              <a:rPr lang="ru-RU" sz="2300" b="1" dirty="0" smtClean="0">
                <a:solidFill>
                  <a:srgbClr val="005254"/>
                </a:solidFill>
                <a:latin typeface="Tahoma" charset="0"/>
              </a:rPr>
              <a:t>.</a:t>
            </a:r>
            <a:endParaRPr lang="uk-UA" sz="2300" b="1" dirty="0">
              <a:solidFill>
                <a:srgbClr val="214C55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uk-UA" sz="2300" b="1" dirty="0" smtClean="0">
                <a:solidFill>
                  <a:srgbClr val="000074"/>
                </a:solidFill>
                <a:latin typeface="Tahoma" charset="0"/>
              </a:rPr>
              <a:t>Гідротерапія</a:t>
            </a:r>
            <a:r>
              <a:rPr lang="uk-UA" sz="2300" dirty="0" smtClean="0">
                <a:solidFill>
                  <a:srgbClr val="214C55"/>
                </a:solidFill>
                <a:latin typeface="Tahoma" charset="0"/>
              </a:rPr>
              <a:t> 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– застосування з лікувальною метою прісної води різної температури як у чистому вигляді, так і з різними добавками (трав’яними, ароматичними, медикаментозними і т.п.), які підсилюють дію води на організм. Прісна вода в лікувальних цілях використовується у вигляді обливань, обтирань, вологих укутувань, компресів, душів, ванн.</a:t>
            </a:r>
            <a:endParaRPr lang="uk-UA" sz="2300" i="1" u="sng" dirty="0">
              <a:solidFill>
                <a:srgbClr val="005254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uk-UA" sz="2300" b="1" dirty="0">
                <a:solidFill>
                  <a:srgbClr val="000074"/>
                </a:solidFill>
                <a:latin typeface="Tahoma" charset="0"/>
              </a:rPr>
              <a:t>Бальнеотерапія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– лікувальне застосування мінеральних вод.</a:t>
            </a:r>
            <a:endParaRPr lang="uk-UA" sz="2300" i="1" u="sng" dirty="0">
              <a:solidFill>
                <a:srgbClr val="005254"/>
              </a:solidFill>
              <a:latin typeface="Tahoma" charset="0"/>
            </a:endParaRPr>
          </a:p>
          <a:p>
            <a:pPr marL="3175" indent="-3175" algn="just">
              <a:lnSpc>
                <a:spcPct val="90000"/>
              </a:lnSpc>
              <a:spcBef>
                <a:spcPct val="20000"/>
              </a:spcBef>
            </a:pPr>
            <a:r>
              <a:rPr lang="uk-UA" sz="2300" b="1" dirty="0">
                <a:solidFill>
                  <a:srgbClr val="000074"/>
                </a:solidFill>
                <a:latin typeface="Tahoma" charset="0"/>
              </a:rPr>
              <a:t>Таласотерапія</a:t>
            </a:r>
            <a:r>
              <a:rPr lang="uk-UA" sz="23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– лікувальне застосування морських купань.</a:t>
            </a:r>
            <a:endParaRPr lang="ru-RU" sz="2300" dirty="0">
              <a:solidFill>
                <a:srgbClr val="005254"/>
              </a:solidFill>
              <a:latin typeface="Tahoma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52398" y="214290"/>
            <a:ext cx="11739602" cy="1008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5. </a:t>
            </a:r>
            <a:r>
              <a:rPr lang="uk-UA" sz="2800" b="1" dirty="0" err="1" smtClean="0">
                <a:solidFill>
                  <a:srgbClr val="FF0000"/>
                </a:solidFill>
              </a:rPr>
              <a:t>Гідротермотерапія</a:t>
            </a:r>
            <a:r>
              <a:rPr lang="uk-UA" sz="2800" b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ru-RU" sz="2800" b="1" dirty="0" err="1" smtClean="0">
                <a:solidFill>
                  <a:srgbClr val="000074"/>
                </a:solidFill>
                <a:latin typeface="Tahoma" charset="0"/>
              </a:rPr>
              <a:t>Водолікування</a:t>
            </a:r>
            <a:r>
              <a:rPr lang="ru-RU" sz="2800" b="1" dirty="0" smtClean="0">
                <a:solidFill>
                  <a:srgbClr val="582A3C"/>
                </a:solidFill>
                <a:latin typeface="Tahoma" charset="0"/>
              </a:rPr>
              <a:t> </a:t>
            </a:r>
            <a:r>
              <a:rPr lang="ru-RU" sz="2800" b="1" dirty="0">
                <a:solidFill>
                  <a:srgbClr val="005254"/>
                </a:solidFill>
                <a:latin typeface="Tahoma" charset="0"/>
              </a:rPr>
              <a:t>- </a:t>
            </a:r>
            <a:r>
              <a:rPr lang="ru-RU" sz="2800" b="1" dirty="0" err="1">
                <a:solidFill>
                  <a:srgbClr val="005254"/>
                </a:solidFill>
                <a:latin typeface="Tahoma" charset="0"/>
              </a:rPr>
              <a:t>застосування</a:t>
            </a:r>
            <a:r>
              <a:rPr lang="ru-RU" sz="2800" b="1" dirty="0">
                <a:solidFill>
                  <a:srgbClr val="005254"/>
                </a:solidFill>
                <a:latin typeface="Tahoma" charset="0"/>
              </a:rPr>
              <a:t> води  </a:t>
            </a:r>
            <a:r>
              <a:rPr lang="ru-RU" sz="2800" b="1" dirty="0" err="1">
                <a:solidFill>
                  <a:srgbClr val="005254"/>
                </a:solidFill>
                <a:latin typeface="Tahoma" charset="0"/>
              </a:rPr>
              <a:t>з</a:t>
            </a:r>
            <a:r>
              <a:rPr lang="ru-RU" sz="28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05254"/>
                </a:solidFill>
                <a:latin typeface="Tahoma" charset="0"/>
              </a:rPr>
              <a:t>лікувальною</a:t>
            </a:r>
            <a:r>
              <a:rPr lang="ru-RU" sz="2800" b="1" dirty="0">
                <a:solidFill>
                  <a:srgbClr val="005254"/>
                </a:solidFill>
                <a:latin typeface="Tahoma" charset="0"/>
              </a:rPr>
              <a:t>  </a:t>
            </a:r>
            <a:r>
              <a:rPr lang="ru-RU" sz="2800" b="1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8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rgbClr val="005254"/>
                </a:solidFill>
                <a:latin typeface="Tahoma" charset="0"/>
              </a:rPr>
              <a:t>профілактичною</a:t>
            </a:r>
            <a:r>
              <a:rPr lang="ru-RU" sz="2800" b="1" dirty="0">
                <a:solidFill>
                  <a:srgbClr val="005254"/>
                </a:solidFill>
                <a:latin typeface="Tahoma" charset="0"/>
              </a:rPr>
              <a:t> метою.</a:t>
            </a:r>
          </a:p>
        </p:txBody>
      </p:sp>
      <p:pic>
        <p:nvPicPr>
          <p:cNvPr id="3081" name="Picture 9" descr="OXYGEN"/>
          <p:cNvPicPr>
            <a:picLocks noChangeAspect="1" noChangeArrowheads="1"/>
          </p:cNvPicPr>
          <p:nvPr/>
        </p:nvPicPr>
        <p:blipFill>
          <a:blip r:embed="rId2">
            <a:lum bright="6000" contrast="-6000"/>
          </a:blip>
          <a:srcRect/>
          <a:stretch>
            <a:fillRect/>
          </a:stretch>
        </p:blipFill>
        <p:spPr bwMode="auto">
          <a:xfrm>
            <a:off x="881026" y="5180012"/>
            <a:ext cx="33020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мир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68" y="4986338"/>
            <a:ext cx="117263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кр_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98" y="5181600"/>
            <a:ext cx="3733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36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36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build="p" animBg="1" advAuto="1000"/>
      <p:bldP spid="307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095340" y="71438"/>
            <a:ext cx="10072758" cy="61436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</a:pPr>
            <a:r>
              <a:rPr lang="uk-UA" sz="2300" b="1" dirty="0">
                <a:solidFill>
                  <a:srgbClr val="540012"/>
                </a:solidFill>
                <a:latin typeface="Tahoma" charset="0"/>
              </a:rPr>
              <a:t>Види водолікувальних процедур: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обливання;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обмивання;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обтирання;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вологі укутування;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компреси;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душі;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ванни;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купання;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процедури в басейні;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бані.</a:t>
            </a:r>
            <a:endParaRPr lang="uk-UA" sz="2300" i="1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</a:pPr>
            <a:endParaRPr lang="uk-UA" sz="2300" b="1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</a:pPr>
            <a:r>
              <a:rPr lang="uk-UA" sz="2300" b="1" dirty="0">
                <a:solidFill>
                  <a:srgbClr val="540012"/>
                </a:solidFill>
                <a:latin typeface="Tahoma" charset="0"/>
              </a:rPr>
              <a:t>Класифікація водних процедур по температурному режиму: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холодні – нижче 20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прохолодні – від 20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 до 34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індиферентні 34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С…37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теплі 37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 …39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С;</a:t>
            </a:r>
          </a:p>
          <a:p>
            <a:pPr marL="3175" indent="-3175">
              <a:lnSpc>
                <a:spcPct val="90000"/>
              </a:lnSpc>
              <a:buFontTx/>
              <a:buChar char="•"/>
            </a:pP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гарячі 39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С…45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 (вище 50</a:t>
            </a:r>
            <a:r>
              <a:rPr lang="uk-UA" sz="2300" baseline="30000" dirty="0">
                <a:solidFill>
                  <a:srgbClr val="005254"/>
                </a:solidFill>
                <a:latin typeface="Tahoma" charset="0"/>
              </a:rPr>
              <a:t>О</a:t>
            </a:r>
            <a:r>
              <a:rPr lang="uk-UA" sz="2300" dirty="0">
                <a:solidFill>
                  <a:srgbClr val="005254"/>
                </a:solidFill>
                <a:latin typeface="Tahoma" charset="0"/>
              </a:rPr>
              <a:t>С водні процедури, як правило, не застосовуються).</a:t>
            </a:r>
            <a:endParaRPr lang="ru-RU" sz="2300" dirty="0">
              <a:solidFill>
                <a:srgbClr val="00525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ATALOG2"/>
          <p:cNvPicPr>
            <a:picLocks noChangeAspect="1" noChangeArrowheads="1"/>
          </p:cNvPicPr>
          <p:nvPr/>
        </p:nvPicPr>
        <p:blipFill>
          <a:blip r:embed="rId2">
            <a:lum bright="-6000" contrast="36000"/>
          </a:blip>
          <a:srcRect/>
          <a:stretch>
            <a:fillRect/>
          </a:stretch>
        </p:blipFill>
        <p:spPr bwMode="auto">
          <a:xfrm>
            <a:off x="4024298" y="3857628"/>
            <a:ext cx="4690359" cy="263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38150" y="71438"/>
            <a:ext cx="10787138" cy="40005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>
                <a:solidFill>
                  <a:srgbClr val="000074"/>
                </a:solidFill>
                <a:latin typeface="Tahoma" charset="0"/>
              </a:rPr>
              <a:t>Душ</a:t>
            </a:r>
            <a:r>
              <a:rPr lang="ru-RU" sz="2400" b="1" dirty="0">
                <a:latin typeface="Tahoma" charset="0"/>
              </a:rPr>
              <a:t> 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–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лікувальна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дія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на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організм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струменя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або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струменів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води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різної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форми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направлення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температури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і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тиску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.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endParaRPr lang="uk-UA" sz="800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400" b="1" dirty="0">
                <a:solidFill>
                  <a:srgbClr val="540012"/>
                </a:solidFill>
                <a:latin typeface="Tahoma" charset="0"/>
              </a:rPr>
              <a:t>За тиском  води  душі поділяються: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400" b="1" dirty="0">
                <a:solidFill>
                  <a:srgbClr val="005254"/>
                </a:solidFill>
                <a:latin typeface="Tahoma" charset="0"/>
              </a:rPr>
              <a:t>низького тиску</a:t>
            </a:r>
            <a:r>
              <a:rPr lang="uk-UA" sz="2400" dirty="0">
                <a:solidFill>
                  <a:srgbClr val="005254"/>
                </a:solidFill>
                <a:latin typeface="Tahoma" charset="0"/>
              </a:rPr>
              <a:t> – до 1 </a:t>
            </a:r>
            <a:r>
              <a:rPr lang="uk-UA" sz="2400" dirty="0" err="1">
                <a:solidFill>
                  <a:srgbClr val="005254"/>
                </a:solidFill>
                <a:latin typeface="Tahoma" charset="0"/>
              </a:rPr>
              <a:t>атм</a:t>
            </a:r>
            <a:r>
              <a:rPr lang="uk-UA" sz="2400" dirty="0">
                <a:solidFill>
                  <a:srgbClr val="005254"/>
                </a:solidFill>
                <a:latin typeface="Tahoma" charset="0"/>
              </a:rPr>
              <a:t>: пиловий, дощовий, голчастий;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uk-UA" sz="2400" b="1" dirty="0">
                <a:solidFill>
                  <a:srgbClr val="005254"/>
                </a:solidFill>
                <a:latin typeface="Tahoma" charset="0"/>
              </a:rPr>
              <a:t>середнього тиску</a:t>
            </a:r>
            <a:r>
              <a:rPr lang="uk-UA" sz="2400" dirty="0">
                <a:solidFill>
                  <a:srgbClr val="005254"/>
                </a:solidFill>
                <a:latin typeface="Tahoma" charset="0"/>
              </a:rPr>
              <a:t> – 1-2 </a:t>
            </a:r>
            <a:r>
              <a:rPr lang="uk-UA" sz="2400" dirty="0" err="1">
                <a:solidFill>
                  <a:srgbClr val="005254"/>
                </a:solidFill>
                <a:latin typeface="Tahoma" charset="0"/>
              </a:rPr>
              <a:t>атм</a:t>
            </a:r>
            <a:r>
              <a:rPr lang="uk-UA" sz="2400" dirty="0">
                <a:solidFill>
                  <a:srgbClr val="005254"/>
                </a:solidFill>
                <a:latin typeface="Tahoma" charset="0"/>
              </a:rPr>
              <a:t>: циркулярний, висхідний;</a:t>
            </a:r>
            <a:endParaRPr lang="ru-RU" sz="2400" dirty="0">
              <a:solidFill>
                <a:srgbClr val="005254"/>
              </a:solidFill>
              <a:latin typeface="Tahoma" charset="0"/>
            </a:endParaRPr>
          </a:p>
          <a:p>
            <a:pPr marL="3175" indent="-3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400" b="1" dirty="0" err="1">
                <a:solidFill>
                  <a:srgbClr val="005254"/>
                </a:solidFill>
                <a:latin typeface="Tahoma" charset="0"/>
              </a:rPr>
              <a:t>високого</a:t>
            </a:r>
            <a:r>
              <a:rPr lang="ru-RU" sz="2400" b="1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b="1" dirty="0" err="1">
                <a:solidFill>
                  <a:srgbClr val="005254"/>
                </a:solidFill>
                <a:latin typeface="Tahoma" charset="0"/>
              </a:rPr>
              <a:t>тиску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– 3-4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атм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: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струминний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– душ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Шарко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шотландський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віяловий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,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підводний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душ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 – </a:t>
            </a:r>
            <a:r>
              <a:rPr lang="ru-RU" sz="2400" dirty="0" err="1">
                <a:solidFill>
                  <a:srgbClr val="005254"/>
                </a:solidFill>
                <a:latin typeface="Tahoma" charset="0"/>
              </a:rPr>
              <a:t>масаж</a:t>
            </a:r>
            <a:r>
              <a:rPr lang="ru-RU" sz="2400" dirty="0">
                <a:solidFill>
                  <a:srgbClr val="005254"/>
                </a:solidFill>
                <a:latin typeface="Tahoma" charset="0"/>
              </a:rPr>
              <a:t>.</a:t>
            </a:r>
            <a:r>
              <a:rPr lang="ru-RU" sz="2400" dirty="0">
                <a:solidFill>
                  <a:srgbClr val="005254"/>
                </a:solidFill>
              </a:rPr>
              <a:t> </a:t>
            </a:r>
          </a:p>
          <a:p>
            <a:pPr marL="3175" indent="-3175">
              <a:lnSpc>
                <a:spcPct val="90000"/>
              </a:lnSpc>
              <a:spcBef>
                <a:spcPct val="20000"/>
              </a:spcBef>
            </a:pPr>
            <a:r>
              <a:rPr lang="uk-UA" sz="2400" dirty="0">
                <a:solidFill>
                  <a:srgbClr val="214C55"/>
                </a:solidFill>
              </a:rPr>
              <a:t>                                  </a:t>
            </a:r>
          </a:p>
          <a:p>
            <a:pPr marL="3175" indent="-3175" algn="ctr">
              <a:lnSpc>
                <a:spcPct val="90000"/>
              </a:lnSpc>
              <a:spcBef>
                <a:spcPct val="20000"/>
              </a:spcBef>
            </a:pPr>
            <a:r>
              <a:rPr lang="uk-UA" sz="2800" b="1" dirty="0">
                <a:solidFill>
                  <a:srgbClr val="000074"/>
                </a:solidFill>
                <a:latin typeface="Tahoma" charset="0"/>
              </a:rPr>
              <a:t>Голчастий душ</a:t>
            </a:r>
            <a:endParaRPr lang="ru-RU" sz="2800" b="1" dirty="0">
              <a:solidFill>
                <a:srgbClr val="000074"/>
              </a:solidFill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2656</TotalTime>
  <Words>8925</Words>
  <Application>Microsoft Office PowerPoint</Application>
  <PresentationFormat>Широкоэкранный</PresentationFormat>
  <Paragraphs>775</Paragraphs>
  <Slides>131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131</vt:i4>
      </vt:variant>
    </vt:vector>
  </HeadingPairs>
  <TitlesOfParts>
    <vt:vector size="143" baseType="lpstr">
      <vt:lpstr>Arial</vt:lpstr>
      <vt:lpstr>Calibri</vt:lpstr>
      <vt:lpstr>Century Gothic</vt:lpstr>
      <vt:lpstr>DejaVu Sans</vt:lpstr>
      <vt:lpstr>Symbol</vt:lpstr>
      <vt:lpstr>Tahoma</vt:lpstr>
      <vt:lpstr>Times New Roman</vt:lpstr>
      <vt:lpstr>Wingdings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Класифікація фізіотерапевтичних факторів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Пристрої для відпускання процедур магнітотерапії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Природні рекреаційні ресурси та методи їх оцінки</dc:title>
  <dc:subject/>
  <dc:creator>Oxana</dc:creator>
  <dc:description/>
  <cp:lastModifiedBy>User</cp:lastModifiedBy>
  <cp:revision>310</cp:revision>
  <dcterms:created xsi:type="dcterms:W3CDTF">2015-10-12T09:31:29Z</dcterms:created>
  <dcterms:modified xsi:type="dcterms:W3CDTF">2024-12-03T09:39:29Z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70</vt:i4>
  </property>
</Properties>
</file>