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18288000" cy="10287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3C75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3C75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73942" y="402066"/>
            <a:ext cx="15940114" cy="1073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5855" y="1992159"/>
            <a:ext cx="17396289" cy="2814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91895" y="3323488"/>
            <a:ext cx="9396104" cy="696351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508611" cy="672609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271082" y="3358491"/>
            <a:ext cx="7745730" cy="160020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0300" spc="-1050" b="0">
                <a:solidFill>
                  <a:srgbClr val="FFFFFF"/>
                </a:solidFill>
                <a:latin typeface="Times New Roman"/>
                <a:cs typeface="Times New Roman"/>
              </a:rPr>
              <a:t>БІОМЕХАНІКА</a:t>
            </a:r>
            <a:endParaRPr sz="10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E293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5027" y="4375680"/>
            <a:ext cx="7532972" cy="591131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004005"/>
            <a:ext cx="8528712" cy="628299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49478" y="584660"/>
            <a:ext cx="16989425" cy="26930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r" marL="12700" marR="5080" indent="274955">
              <a:lnSpc>
                <a:spcPct val="100000"/>
              </a:lnSpc>
              <a:spcBef>
                <a:spcPts val="100"/>
              </a:spcBef>
              <a:tabLst>
                <a:tab pos="6301740" algn="l"/>
              </a:tabLst>
            </a:pPr>
            <a:r>
              <a:rPr dirty="0" sz="3500" spc="-229" b="0">
                <a:solidFill>
                  <a:srgbClr val="FFFFFF"/>
                </a:solidFill>
                <a:latin typeface="Times New Roman"/>
                <a:cs typeface="Times New Roman"/>
              </a:rPr>
              <a:t>4.</a:t>
            </a:r>
            <a:r>
              <a:rPr dirty="0" sz="3500" spc="35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345" b="0">
                <a:solidFill>
                  <a:srgbClr val="FFFFFF"/>
                </a:solidFill>
                <a:latin typeface="Times New Roman"/>
                <a:cs typeface="Times New Roman"/>
              </a:rPr>
              <a:t>ПОВНА</a:t>
            </a:r>
            <a:r>
              <a:rPr dirty="0" sz="3500" spc="4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434" b="0">
                <a:solidFill>
                  <a:srgbClr val="FFFFFF"/>
                </a:solidFill>
                <a:latin typeface="Times New Roman"/>
                <a:cs typeface="Times New Roman"/>
              </a:rPr>
              <a:t>МЕХАНІЧНА</a:t>
            </a:r>
            <a:r>
              <a:rPr dirty="0" sz="3500" spc="35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400" b="0">
                <a:solidFill>
                  <a:srgbClr val="FFFFFF"/>
                </a:solidFill>
                <a:latin typeface="Times New Roman"/>
                <a:cs typeface="Times New Roman"/>
              </a:rPr>
              <a:t>ЕНЕРГІЯ	</a:t>
            </a:r>
            <a:r>
              <a:rPr dirty="0" sz="3500" spc="-320" b="0">
                <a:solidFill>
                  <a:srgbClr val="FFFFFF"/>
                </a:solidFill>
                <a:latin typeface="Times New Roman"/>
                <a:cs typeface="Times New Roman"/>
              </a:rPr>
              <a:t>СТВОРЮЄТЬСЯ</a:t>
            </a:r>
            <a:r>
              <a:rPr dirty="0" sz="3500" spc="-315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305" b="0">
                <a:solidFill>
                  <a:srgbClr val="FFFFFF"/>
                </a:solidFill>
                <a:latin typeface="Times New Roman"/>
                <a:cs typeface="Times New Roman"/>
              </a:rPr>
              <a:t>ЗА</a:t>
            </a:r>
            <a:r>
              <a:rPr dirty="0" sz="3500" spc="-30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395" b="0">
                <a:solidFill>
                  <a:srgbClr val="FFFFFF"/>
                </a:solidFill>
                <a:latin typeface="Times New Roman"/>
                <a:cs typeface="Times New Roman"/>
              </a:rPr>
              <a:t>РАХУНОК</a:t>
            </a:r>
            <a:r>
              <a:rPr dirty="0" sz="3500" spc="-39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365" b="0">
                <a:solidFill>
                  <a:srgbClr val="FFFFFF"/>
                </a:solidFill>
                <a:latin typeface="Times New Roman"/>
                <a:cs typeface="Times New Roman"/>
              </a:rPr>
              <a:t>МЕХАНІЧНОЇ</a:t>
            </a:r>
            <a:r>
              <a:rPr dirty="0" sz="3500" spc="-36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235" b="0">
                <a:solidFill>
                  <a:srgbClr val="FFFFFF"/>
                </a:solidFill>
                <a:latin typeface="Times New Roman"/>
                <a:cs typeface="Times New Roman"/>
              </a:rPr>
              <a:t>РОБОТИ, </a:t>
            </a:r>
            <a:r>
              <a:rPr dirty="0" sz="3500" spc="-409" b="0">
                <a:solidFill>
                  <a:srgbClr val="FFFFFF"/>
                </a:solidFill>
                <a:latin typeface="Times New Roman"/>
                <a:cs typeface="Times New Roman"/>
              </a:rPr>
              <a:t>ЯКА </a:t>
            </a:r>
            <a:r>
              <a:rPr dirty="0" sz="3500" spc="-405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270" b="0">
                <a:solidFill>
                  <a:srgbClr val="FFFFFF"/>
                </a:solidFill>
                <a:latin typeface="Times New Roman"/>
                <a:cs typeface="Times New Roman"/>
              </a:rPr>
              <a:t>ЗДІЙСНЮЄТЬСЯ </a:t>
            </a:r>
            <a:r>
              <a:rPr dirty="0" sz="3500" spc="-395" b="0">
                <a:solidFill>
                  <a:srgbClr val="FFFFFF"/>
                </a:solidFill>
                <a:latin typeface="Times New Roman"/>
                <a:cs typeface="Times New Roman"/>
              </a:rPr>
              <a:t>ВСІМА</a:t>
            </a:r>
            <a:r>
              <a:rPr dirty="0" sz="3500" spc="-39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285" b="0">
                <a:solidFill>
                  <a:srgbClr val="FFFFFF"/>
                </a:solidFill>
                <a:latin typeface="Times New Roman"/>
                <a:cs typeface="Times New Roman"/>
              </a:rPr>
              <a:t>БЕЗ</a:t>
            </a:r>
            <a:r>
              <a:rPr dirty="0" sz="3500" spc="-28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450" b="0">
                <a:solidFill>
                  <a:srgbClr val="FFFFFF"/>
                </a:solidFill>
                <a:latin typeface="Times New Roman"/>
                <a:cs typeface="Times New Roman"/>
              </a:rPr>
              <a:t>ВИНЯТКУ</a:t>
            </a:r>
            <a:r>
              <a:rPr dirty="0" sz="3500" spc="-445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405" b="0">
                <a:solidFill>
                  <a:srgbClr val="FFFFFF"/>
                </a:solidFill>
                <a:latin typeface="Times New Roman"/>
                <a:cs typeface="Times New Roman"/>
              </a:rPr>
              <a:t>М’ЯЗАМИ</a:t>
            </a:r>
            <a:r>
              <a:rPr dirty="0" sz="3500" spc="-40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320" b="0">
                <a:solidFill>
                  <a:srgbClr val="FFFFFF"/>
                </a:solidFill>
                <a:latin typeface="Times New Roman"/>
                <a:cs typeface="Times New Roman"/>
              </a:rPr>
              <a:t>ТІЛА.</a:t>
            </a:r>
            <a:r>
              <a:rPr dirty="0" sz="3500" spc="-315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320" b="0">
                <a:solidFill>
                  <a:srgbClr val="FFFFFF"/>
                </a:solidFill>
                <a:latin typeface="Times New Roman"/>
                <a:cs typeface="Times New Roman"/>
              </a:rPr>
              <a:t>ЇЇ</a:t>
            </a:r>
            <a:r>
              <a:rPr dirty="0" sz="3500" spc="-315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280" b="0">
                <a:solidFill>
                  <a:srgbClr val="FFFFFF"/>
                </a:solidFill>
                <a:latin typeface="Times New Roman"/>
                <a:cs typeface="Times New Roman"/>
              </a:rPr>
              <a:t>ЗРУЧНО</a:t>
            </a:r>
            <a:r>
              <a:rPr dirty="0" sz="3500" spc="-275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260" b="0">
                <a:solidFill>
                  <a:srgbClr val="FFFFFF"/>
                </a:solidFill>
                <a:latin typeface="Times New Roman"/>
                <a:cs typeface="Times New Roman"/>
              </a:rPr>
              <a:t>РОЗГЛЯДАТИ </a:t>
            </a:r>
            <a:r>
              <a:rPr dirty="0" sz="3500" spc="-380" b="0">
                <a:solidFill>
                  <a:srgbClr val="FFFFFF"/>
                </a:solidFill>
                <a:latin typeface="Times New Roman"/>
                <a:cs typeface="Times New Roman"/>
              </a:rPr>
              <a:t>ЯК</a:t>
            </a:r>
            <a:r>
              <a:rPr dirty="0" sz="3500" spc="-375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430" b="0">
                <a:solidFill>
                  <a:srgbClr val="FFFFFF"/>
                </a:solidFill>
                <a:latin typeface="Times New Roman"/>
                <a:cs typeface="Times New Roman"/>
              </a:rPr>
              <a:t>СУМУ </a:t>
            </a:r>
            <a:r>
              <a:rPr dirty="0" sz="3500" spc="-425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345" b="0">
                <a:solidFill>
                  <a:srgbClr val="FFFFFF"/>
                </a:solidFill>
                <a:latin typeface="Times New Roman"/>
                <a:cs typeface="Times New Roman"/>
              </a:rPr>
              <a:t>НЕПРИХОВАНОЇ</a:t>
            </a:r>
            <a:r>
              <a:rPr dirty="0" sz="3500" spc="-34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365" b="0">
                <a:solidFill>
                  <a:srgbClr val="FFFFFF"/>
                </a:solidFill>
                <a:latin typeface="Times New Roman"/>
                <a:cs typeface="Times New Roman"/>
              </a:rPr>
              <a:t>МЕХАНІЧНОЇ</a:t>
            </a:r>
            <a:r>
              <a:rPr dirty="0" sz="3500" spc="-36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200" b="0">
                <a:solidFill>
                  <a:srgbClr val="FFFFFF"/>
                </a:solidFill>
                <a:latin typeface="Times New Roman"/>
                <a:cs typeface="Times New Roman"/>
              </a:rPr>
              <a:t>РОБОТИ </a:t>
            </a:r>
            <a:r>
              <a:rPr dirty="0" sz="3500" spc="-484" b="0">
                <a:solidFill>
                  <a:srgbClr val="FFFFFF"/>
                </a:solidFill>
                <a:latin typeface="Times New Roman"/>
                <a:cs typeface="Times New Roman"/>
              </a:rPr>
              <a:t>ТА</a:t>
            </a:r>
            <a:r>
              <a:rPr dirty="0" sz="3500" spc="-48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335" b="0">
                <a:solidFill>
                  <a:srgbClr val="FFFFFF"/>
                </a:solidFill>
                <a:latin typeface="Times New Roman"/>
                <a:cs typeface="Times New Roman"/>
              </a:rPr>
              <a:t>ПРИХОВАНОЇ</a:t>
            </a:r>
            <a:r>
              <a:rPr dirty="0" sz="3500" spc="-33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300" b="0">
                <a:solidFill>
                  <a:srgbClr val="FFFFFF"/>
                </a:solidFill>
                <a:latin typeface="Times New Roman"/>
                <a:cs typeface="Times New Roman"/>
              </a:rPr>
              <a:t>ВІД</a:t>
            </a:r>
            <a:r>
              <a:rPr dirty="0" sz="3500" spc="-295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270" b="0">
                <a:solidFill>
                  <a:srgbClr val="FFFFFF"/>
                </a:solidFill>
                <a:latin typeface="Times New Roman"/>
                <a:cs typeface="Times New Roman"/>
              </a:rPr>
              <a:t>НАШОГО</a:t>
            </a:r>
            <a:r>
              <a:rPr dirty="0" sz="3500" spc="-265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254" b="0">
                <a:solidFill>
                  <a:srgbClr val="FFFFFF"/>
                </a:solidFill>
                <a:latin typeface="Times New Roman"/>
                <a:cs typeface="Times New Roman"/>
              </a:rPr>
              <a:t>ПОГЛЯДУ</a:t>
            </a:r>
            <a:r>
              <a:rPr dirty="0" sz="3500" spc="-25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200" b="0">
                <a:solidFill>
                  <a:srgbClr val="FFFFFF"/>
                </a:solidFill>
                <a:latin typeface="Times New Roman"/>
                <a:cs typeface="Times New Roman"/>
              </a:rPr>
              <a:t>РОБОТИ </a:t>
            </a:r>
            <a:r>
              <a:rPr dirty="0" sz="3500" spc="-86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475" b="0">
                <a:solidFill>
                  <a:srgbClr val="FFFFFF"/>
                </a:solidFill>
                <a:latin typeface="Times New Roman"/>
                <a:cs typeface="Times New Roman"/>
              </a:rPr>
              <a:t>ВНУТРІШНІХ</a:t>
            </a:r>
            <a:r>
              <a:rPr dirty="0" sz="3500" spc="-355" b="0">
                <a:solidFill>
                  <a:srgbClr val="FFFFFF"/>
                </a:solidFill>
                <a:latin typeface="Times New Roman"/>
                <a:cs typeface="Times New Roman"/>
              </a:rPr>
              <a:t> ОРГАНІВ</a:t>
            </a:r>
            <a:r>
              <a:rPr dirty="0" sz="3500" spc="4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365" b="0">
                <a:solidFill>
                  <a:srgbClr val="FFFFFF"/>
                </a:solidFill>
                <a:latin typeface="Times New Roman"/>
                <a:cs typeface="Times New Roman"/>
              </a:rPr>
              <a:t>(СЕРЦЯ,</a:t>
            </a:r>
            <a:r>
              <a:rPr dirty="0" sz="3500" spc="4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275" b="0">
                <a:solidFill>
                  <a:srgbClr val="FFFFFF"/>
                </a:solidFill>
                <a:latin typeface="Times New Roman"/>
                <a:cs typeface="Times New Roman"/>
              </a:rPr>
              <a:t>ДИХАЛЬНОЇ</a:t>
            </a:r>
            <a:r>
              <a:rPr dirty="0" sz="3500" spc="45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409" b="0">
                <a:solidFill>
                  <a:srgbClr val="FFFFFF"/>
                </a:solidFill>
                <a:latin typeface="Times New Roman"/>
                <a:cs typeface="Times New Roman"/>
              </a:rPr>
              <a:t>МУСКУЛАТУРИ,</a:t>
            </a:r>
            <a:r>
              <a:rPr dirty="0" sz="3500" spc="4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465" b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3500" spc="-365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290" b="0">
                <a:solidFill>
                  <a:srgbClr val="FFFFFF"/>
                </a:solidFill>
                <a:latin typeface="Times New Roman"/>
                <a:cs typeface="Times New Roman"/>
              </a:rPr>
              <a:t>ТАКОЖ</a:t>
            </a:r>
            <a:r>
              <a:rPr dirty="0" sz="3500" spc="45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380" b="0">
                <a:solidFill>
                  <a:srgbClr val="FFFFFF"/>
                </a:solidFill>
                <a:latin typeface="Times New Roman"/>
                <a:cs typeface="Times New Roman"/>
              </a:rPr>
              <a:t>М’ЯЗІВ-АНТАГОНІСТІВ</a:t>
            </a:r>
            <a:endParaRPr sz="3500">
              <a:latin typeface="Times New Roman"/>
              <a:cs typeface="Times New Roman"/>
            </a:endParaRPr>
          </a:p>
          <a:p>
            <a:pPr marL="1753235">
              <a:lnSpc>
                <a:spcPct val="100000"/>
              </a:lnSpc>
            </a:pPr>
            <a:r>
              <a:rPr dirty="0" sz="3500" spc="-575" b="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3500" spc="3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505" b="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3500" spc="-315" b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3500" spc="-730" b="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3500" spc="3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630" b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3500" spc="-315" b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3500" spc="-409" b="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3500" spc="-470" b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3500" spc="40" b="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3500" spc="-380" b="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3500" spc="-470" b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3500" spc="-735" b="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3500" spc="-455" b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3500" spc="3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380" b="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3500" spc="130" b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3500" spc="-120" b="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3500" spc="-310" b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3500" spc="3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320" b="0">
                <a:solidFill>
                  <a:srgbClr val="FFFFFF"/>
                </a:solidFill>
                <a:latin typeface="Times New Roman"/>
                <a:cs typeface="Times New Roman"/>
              </a:rPr>
              <a:t>Ї</a:t>
            </a:r>
            <a:r>
              <a:rPr dirty="0" sz="3500" spc="-730" b="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3500" spc="3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360" b="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3500" spc="-470" b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3500" spc="-409" b="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3500" spc="-370" b="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3500" spc="-580" b="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3500" spc="-235" b="0">
                <a:solidFill>
                  <a:srgbClr val="FFFFFF"/>
                </a:solidFill>
                <a:latin typeface="Times New Roman"/>
                <a:cs typeface="Times New Roman"/>
              </a:rPr>
              <a:t>Ж</a:t>
            </a:r>
            <a:r>
              <a:rPr dirty="0" sz="3500" spc="-450" b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3500" spc="-360" b="0">
                <a:solidFill>
                  <a:srgbClr val="FFFFFF"/>
                </a:solidFill>
                <a:latin typeface="Times New Roman"/>
                <a:cs typeface="Times New Roman"/>
              </a:rPr>
              <a:t>НН</a:t>
            </a:r>
            <a:r>
              <a:rPr dirty="0" sz="3500" spc="-380" b="0">
                <a:solidFill>
                  <a:srgbClr val="FFFFFF"/>
                </a:solidFill>
                <a:latin typeface="Times New Roman"/>
                <a:cs typeface="Times New Roman"/>
              </a:rPr>
              <a:t>Я</a:t>
            </a:r>
            <a:r>
              <a:rPr dirty="0" sz="3500" spc="3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360" b="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3500" spc="-470" b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3500" spc="40" b="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3500" spc="-400" b="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3500" spc="-320" b="0">
                <a:solidFill>
                  <a:srgbClr val="FFFFFF"/>
                </a:solidFill>
                <a:latin typeface="Times New Roman"/>
                <a:cs typeface="Times New Roman"/>
              </a:rPr>
              <a:t>І</a:t>
            </a:r>
            <a:r>
              <a:rPr dirty="0" sz="3500" spc="-370" b="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3500" spc="-360" b="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3500" spc="-450" b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3500" spc="-455" b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3500" spc="3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360" b="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3500" spc="-450" b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3500" spc="-370" b="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3500" spc="-470" b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3500" spc="-350" b="0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3500" spc="-320" b="0">
                <a:solidFill>
                  <a:srgbClr val="FFFFFF"/>
                </a:solidFill>
                <a:latin typeface="Times New Roman"/>
                <a:cs typeface="Times New Roman"/>
              </a:rPr>
              <a:t>І</a:t>
            </a:r>
            <a:r>
              <a:rPr dirty="0" sz="3500" spc="130" b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3500" spc="-360" b="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3500" spc="-470" b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3500" spc="-120" b="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3500" spc="-310" b="0">
                <a:solidFill>
                  <a:srgbClr val="FFFFFF"/>
                </a:solidFill>
                <a:latin typeface="Times New Roman"/>
                <a:cs typeface="Times New Roman"/>
              </a:rPr>
              <a:t>Ь</a:t>
            </a:r>
            <a:r>
              <a:rPr dirty="0" sz="3500" spc="-360" b="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3500" spc="-450" b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3500" spc="-405" b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r>
              <a:rPr dirty="0" sz="3500" spc="-175" b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35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2448" y="3875798"/>
            <a:ext cx="17014825" cy="39160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7100"/>
              </a:lnSpc>
              <a:spcBef>
                <a:spcPts val="100"/>
              </a:spcBef>
            </a:pPr>
            <a:r>
              <a:rPr dirty="0" sz="3500" spc="-80">
                <a:solidFill>
                  <a:srgbClr val="FF1616"/>
                </a:solidFill>
                <a:latin typeface="Times New Roman"/>
                <a:cs typeface="Times New Roman"/>
              </a:rPr>
              <a:t>Зовнішня</a:t>
            </a:r>
            <a:r>
              <a:rPr dirty="0" sz="3500" spc="35">
                <a:solidFill>
                  <a:srgbClr val="FF1616"/>
                </a:solidFill>
                <a:latin typeface="Times New Roman"/>
                <a:cs typeface="Times New Roman"/>
              </a:rPr>
              <a:t> </a:t>
            </a:r>
            <a:r>
              <a:rPr dirty="0" sz="3500" spc="-50">
                <a:solidFill>
                  <a:srgbClr val="FF1616"/>
                </a:solidFill>
                <a:latin typeface="Times New Roman"/>
                <a:cs typeface="Times New Roman"/>
              </a:rPr>
              <a:t>механічна</a:t>
            </a:r>
            <a:r>
              <a:rPr dirty="0" sz="3500" spc="40">
                <a:solidFill>
                  <a:srgbClr val="FF1616"/>
                </a:solidFill>
                <a:latin typeface="Times New Roman"/>
                <a:cs typeface="Times New Roman"/>
              </a:rPr>
              <a:t> </a:t>
            </a:r>
            <a:r>
              <a:rPr dirty="0" sz="3500" spc="25">
                <a:solidFill>
                  <a:srgbClr val="FF1616"/>
                </a:solidFill>
                <a:latin typeface="Times New Roman"/>
                <a:cs typeface="Times New Roman"/>
              </a:rPr>
              <a:t>робота</a:t>
            </a:r>
            <a:r>
              <a:rPr dirty="0" sz="3500" spc="35">
                <a:solidFill>
                  <a:srgbClr val="FF1616"/>
                </a:solidFill>
                <a:latin typeface="Times New Roman"/>
                <a:cs typeface="Times New Roman"/>
              </a:rPr>
              <a:t> </a:t>
            </a:r>
            <a:r>
              <a:rPr dirty="0" sz="3500" spc="-80">
                <a:solidFill>
                  <a:srgbClr val="FFFFFF"/>
                </a:solidFill>
                <a:latin typeface="Times New Roman"/>
                <a:cs typeface="Times New Roman"/>
              </a:rPr>
              <a:t>включає</a:t>
            </a:r>
            <a:r>
              <a:rPr dirty="0" sz="35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6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35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70">
                <a:solidFill>
                  <a:srgbClr val="FFFFFF"/>
                </a:solidFill>
                <a:latin typeface="Times New Roman"/>
                <a:cs typeface="Times New Roman"/>
              </a:rPr>
              <a:t>себе</a:t>
            </a:r>
            <a:r>
              <a:rPr dirty="0" sz="35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65">
                <a:solidFill>
                  <a:srgbClr val="FFFFFF"/>
                </a:solidFill>
                <a:latin typeface="Times New Roman"/>
                <a:cs typeface="Times New Roman"/>
              </a:rPr>
              <a:t>поздовжню</a:t>
            </a:r>
            <a:r>
              <a:rPr dirty="0" sz="35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65">
                <a:solidFill>
                  <a:srgbClr val="FFFFFF"/>
                </a:solidFill>
                <a:latin typeface="Times New Roman"/>
                <a:cs typeface="Times New Roman"/>
              </a:rPr>
              <a:t>роботу,</a:t>
            </a:r>
            <a:r>
              <a:rPr dirty="0" sz="35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5">
                <a:solidFill>
                  <a:srgbClr val="FFFFFF"/>
                </a:solidFill>
                <a:latin typeface="Times New Roman"/>
                <a:cs typeface="Times New Roman"/>
              </a:rPr>
              <a:t>за</a:t>
            </a:r>
            <a:r>
              <a:rPr dirty="0" sz="35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35">
                <a:solidFill>
                  <a:srgbClr val="FFFFFF"/>
                </a:solidFill>
                <a:latin typeface="Times New Roman"/>
                <a:cs typeface="Times New Roman"/>
              </a:rPr>
              <a:t>рахунок</a:t>
            </a:r>
            <a:r>
              <a:rPr dirty="0" sz="35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85">
                <a:solidFill>
                  <a:srgbClr val="FFFFFF"/>
                </a:solidFill>
                <a:latin typeface="Times New Roman"/>
                <a:cs typeface="Times New Roman"/>
              </a:rPr>
              <a:t>якої</a:t>
            </a:r>
            <a:r>
              <a:rPr dirty="0" sz="35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110">
                <a:solidFill>
                  <a:srgbClr val="FFFFFF"/>
                </a:solidFill>
                <a:latin typeface="Times New Roman"/>
                <a:cs typeface="Times New Roman"/>
              </a:rPr>
              <a:t>людина,</a:t>
            </a:r>
            <a:r>
              <a:rPr dirty="0" sz="35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40">
                <a:solidFill>
                  <a:srgbClr val="FFFFFF"/>
                </a:solidFill>
                <a:latin typeface="Times New Roman"/>
                <a:cs typeface="Times New Roman"/>
              </a:rPr>
              <a:t>що </a:t>
            </a:r>
            <a:r>
              <a:rPr dirty="0" sz="3500" spc="-8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85">
                <a:solidFill>
                  <a:srgbClr val="FFFFFF"/>
                </a:solidFill>
                <a:latin typeface="Times New Roman"/>
                <a:cs typeface="Times New Roman"/>
              </a:rPr>
              <a:t>рухається,</a:t>
            </a:r>
            <a:r>
              <a:rPr dirty="0" sz="35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55">
                <a:solidFill>
                  <a:srgbClr val="FFFFFF"/>
                </a:solidFill>
                <a:latin typeface="Times New Roman"/>
                <a:cs typeface="Times New Roman"/>
              </a:rPr>
              <a:t>або</a:t>
            </a:r>
            <a:r>
              <a:rPr dirty="0" sz="35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35">
                <a:solidFill>
                  <a:srgbClr val="FFFFFF"/>
                </a:solidFill>
                <a:latin typeface="Times New Roman"/>
                <a:cs typeface="Times New Roman"/>
              </a:rPr>
              <a:t>спортивний</a:t>
            </a:r>
            <a:r>
              <a:rPr dirty="0" sz="35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15">
                <a:solidFill>
                  <a:srgbClr val="FFFFFF"/>
                </a:solidFill>
                <a:latin typeface="Times New Roman"/>
                <a:cs typeface="Times New Roman"/>
              </a:rPr>
              <a:t>снаряд</a:t>
            </a:r>
            <a:r>
              <a:rPr dirty="0" sz="35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30">
                <a:solidFill>
                  <a:srgbClr val="FFFFFF"/>
                </a:solidFill>
                <a:latin typeface="Times New Roman"/>
                <a:cs typeface="Times New Roman"/>
              </a:rPr>
              <a:t>переміщається</a:t>
            </a:r>
            <a:r>
              <a:rPr dirty="0" sz="35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6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35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40">
                <a:solidFill>
                  <a:srgbClr val="FFFFFF"/>
                </a:solidFill>
                <a:latin typeface="Times New Roman"/>
                <a:cs typeface="Times New Roman"/>
              </a:rPr>
              <a:t>потрібному</a:t>
            </a:r>
            <a:r>
              <a:rPr dirty="0" sz="35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110">
                <a:solidFill>
                  <a:srgbClr val="FFFFFF"/>
                </a:solidFill>
                <a:latin typeface="Times New Roman"/>
                <a:cs typeface="Times New Roman"/>
              </a:rPr>
              <a:t>напрямку,</a:t>
            </a:r>
            <a:r>
              <a:rPr dirty="0" sz="35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95">
                <a:solidFill>
                  <a:srgbClr val="FFFFFF"/>
                </a:solidFill>
                <a:latin typeface="Times New Roman"/>
                <a:cs typeface="Times New Roman"/>
              </a:rPr>
              <a:t>і</a:t>
            </a:r>
            <a:r>
              <a:rPr dirty="0" sz="35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40">
                <a:solidFill>
                  <a:srgbClr val="FFFFFF"/>
                </a:solidFill>
                <a:latin typeface="Times New Roman"/>
                <a:cs typeface="Times New Roman"/>
              </a:rPr>
              <a:t>непродуктивну </a:t>
            </a:r>
            <a:r>
              <a:rPr dirty="0" sz="35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10">
                <a:solidFill>
                  <a:srgbClr val="FFFFFF"/>
                </a:solidFill>
                <a:latin typeface="Times New Roman"/>
                <a:cs typeface="Times New Roman"/>
              </a:rPr>
              <a:t>поперечну</a:t>
            </a:r>
            <a:r>
              <a:rPr dirty="0" sz="35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500" spc="-25">
                <a:solidFill>
                  <a:srgbClr val="FFFFFF"/>
                </a:solidFill>
                <a:latin typeface="Times New Roman"/>
                <a:cs typeface="Times New Roman"/>
              </a:rPr>
              <a:t>роботу.</a:t>
            </a:r>
            <a:endParaRPr sz="3500">
              <a:latin typeface="Times New Roman"/>
              <a:cs typeface="Times New Roman"/>
            </a:endParaRPr>
          </a:p>
          <a:p>
            <a:pPr algn="ctr" marL="26034" marR="18415">
              <a:lnSpc>
                <a:spcPct val="108000"/>
              </a:lnSpc>
              <a:spcBef>
                <a:spcPts val="35"/>
              </a:spcBef>
            </a:pPr>
            <a:r>
              <a:rPr dirty="0" sz="3300" spc="-80">
                <a:solidFill>
                  <a:srgbClr val="FF1616"/>
                </a:solidFill>
                <a:latin typeface="Times New Roman"/>
                <a:cs typeface="Times New Roman"/>
              </a:rPr>
              <a:t>Повна</a:t>
            </a:r>
            <a:r>
              <a:rPr dirty="0" sz="3300" spc="30">
                <a:solidFill>
                  <a:srgbClr val="FF1616"/>
                </a:solidFill>
                <a:latin typeface="Times New Roman"/>
                <a:cs typeface="Times New Roman"/>
              </a:rPr>
              <a:t> </a:t>
            </a:r>
            <a:r>
              <a:rPr dirty="0" sz="3300" spc="-45">
                <a:solidFill>
                  <a:srgbClr val="FF1616"/>
                </a:solidFill>
                <a:latin typeface="Times New Roman"/>
                <a:cs typeface="Times New Roman"/>
              </a:rPr>
              <a:t>механічна</a:t>
            </a:r>
            <a:r>
              <a:rPr dirty="0" sz="3300" spc="35">
                <a:solidFill>
                  <a:srgbClr val="FF1616"/>
                </a:solidFill>
                <a:latin typeface="Times New Roman"/>
                <a:cs typeface="Times New Roman"/>
              </a:rPr>
              <a:t> </a:t>
            </a:r>
            <a:r>
              <a:rPr dirty="0" sz="3300" spc="-10">
                <a:solidFill>
                  <a:srgbClr val="FF1616"/>
                </a:solidFill>
                <a:latin typeface="Times New Roman"/>
                <a:cs typeface="Times New Roman"/>
              </a:rPr>
              <a:t>енергія</a:t>
            </a:r>
            <a:r>
              <a:rPr dirty="0" sz="3300" spc="30">
                <a:solidFill>
                  <a:srgbClr val="FF1616"/>
                </a:solidFill>
                <a:latin typeface="Times New Roman"/>
                <a:cs typeface="Times New Roman"/>
              </a:rPr>
              <a:t> </a:t>
            </a:r>
            <a:r>
              <a:rPr dirty="0" sz="3300" spc="-50">
                <a:solidFill>
                  <a:srgbClr val="FFFFFF"/>
                </a:solidFill>
                <a:latin typeface="Times New Roman"/>
                <a:cs typeface="Times New Roman"/>
              </a:rPr>
              <a:t>людського</a:t>
            </a:r>
            <a:r>
              <a:rPr dirty="0" sz="33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50">
                <a:solidFill>
                  <a:srgbClr val="FFFFFF"/>
                </a:solidFill>
                <a:latin typeface="Times New Roman"/>
                <a:cs typeface="Times New Roman"/>
              </a:rPr>
              <a:t>тіла</a:t>
            </a:r>
            <a:r>
              <a:rPr dirty="0" sz="33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35">
                <a:solidFill>
                  <a:srgbClr val="FFFFFF"/>
                </a:solidFill>
                <a:latin typeface="Times New Roman"/>
                <a:cs typeface="Times New Roman"/>
              </a:rPr>
              <a:t>складається</a:t>
            </a:r>
            <a:r>
              <a:rPr dirty="0" sz="33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70">
                <a:solidFill>
                  <a:srgbClr val="FFFFFF"/>
                </a:solidFill>
                <a:latin typeface="Times New Roman"/>
                <a:cs typeface="Times New Roman"/>
              </a:rPr>
              <a:t>із</a:t>
            </a:r>
            <a:r>
              <a:rPr dirty="0" sz="33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65">
                <a:solidFill>
                  <a:srgbClr val="FFFFFF"/>
                </a:solidFill>
                <a:latin typeface="Times New Roman"/>
                <a:cs typeface="Times New Roman"/>
              </a:rPr>
              <a:t>фракцій,</a:t>
            </a:r>
            <a:r>
              <a:rPr dirty="0" sz="33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40">
                <a:solidFill>
                  <a:srgbClr val="FFFFFF"/>
                </a:solidFill>
                <a:latin typeface="Times New Roman"/>
                <a:cs typeface="Times New Roman"/>
              </a:rPr>
              <a:t>частина</a:t>
            </a:r>
            <a:r>
              <a:rPr dirty="0" sz="33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5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33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80">
                <a:solidFill>
                  <a:srgbClr val="FFFFFF"/>
                </a:solidFill>
                <a:latin typeface="Times New Roman"/>
                <a:cs typeface="Times New Roman"/>
              </a:rPr>
              <a:t>яких</a:t>
            </a:r>
            <a:r>
              <a:rPr dirty="0" sz="33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10">
                <a:solidFill>
                  <a:srgbClr val="FFFFFF"/>
                </a:solidFill>
                <a:latin typeface="Times New Roman"/>
                <a:cs typeface="Times New Roman"/>
              </a:rPr>
              <a:t>забезпечує </a:t>
            </a:r>
            <a:r>
              <a:rPr dirty="0" sz="3300" spc="-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35">
                <a:solidFill>
                  <a:srgbClr val="FFFFFF"/>
                </a:solidFill>
                <a:latin typeface="Times New Roman"/>
                <a:cs typeface="Times New Roman"/>
              </a:rPr>
              <a:t>виконання</a:t>
            </a:r>
            <a:r>
              <a:rPr dirty="0" sz="33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35">
                <a:solidFill>
                  <a:srgbClr val="FFFFFF"/>
                </a:solidFill>
                <a:latin typeface="Times New Roman"/>
                <a:cs typeface="Times New Roman"/>
              </a:rPr>
              <a:t>корисної</a:t>
            </a:r>
            <a:r>
              <a:rPr dirty="0" sz="33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50">
                <a:solidFill>
                  <a:srgbClr val="FFFFFF"/>
                </a:solidFill>
                <a:latin typeface="Times New Roman"/>
                <a:cs typeface="Times New Roman"/>
              </a:rPr>
              <a:t>роботи,</a:t>
            </a:r>
            <a:r>
              <a:rPr dirty="0" sz="33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4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33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85">
                <a:solidFill>
                  <a:srgbClr val="FFFFFF"/>
                </a:solidFill>
                <a:latin typeface="Times New Roman"/>
                <a:cs typeface="Times New Roman"/>
              </a:rPr>
              <a:t>інша</a:t>
            </a:r>
            <a:r>
              <a:rPr dirty="0" sz="33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40">
                <a:solidFill>
                  <a:srgbClr val="FFFFFF"/>
                </a:solidFill>
                <a:latin typeface="Times New Roman"/>
                <a:cs typeface="Times New Roman"/>
              </a:rPr>
              <a:t>частина</a:t>
            </a:r>
            <a:r>
              <a:rPr dirty="0" sz="33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30">
                <a:solidFill>
                  <a:srgbClr val="FFFFFF"/>
                </a:solidFill>
                <a:latin typeface="Times New Roman"/>
                <a:cs typeface="Times New Roman"/>
              </a:rPr>
              <a:t>непродуктивна</a:t>
            </a:r>
            <a:r>
              <a:rPr dirty="0" sz="33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90">
                <a:solidFill>
                  <a:srgbClr val="FFFFFF"/>
                </a:solidFill>
                <a:latin typeface="Times New Roman"/>
                <a:cs typeface="Times New Roman"/>
              </a:rPr>
              <a:t>і</a:t>
            </a:r>
            <a:r>
              <a:rPr dirty="0" sz="33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215">
                <a:solidFill>
                  <a:srgbClr val="FFFFFF"/>
                </a:solidFill>
                <a:latin typeface="Times New Roman"/>
                <a:cs typeface="Times New Roman"/>
              </a:rPr>
              <a:t>її</a:t>
            </a:r>
            <a:r>
              <a:rPr dirty="0" sz="33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5">
                <a:solidFill>
                  <a:srgbClr val="FFFFFF"/>
                </a:solidFill>
                <a:latin typeface="Times New Roman"/>
                <a:cs typeface="Times New Roman"/>
              </a:rPr>
              <a:t>варто</a:t>
            </a:r>
            <a:r>
              <a:rPr dirty="0" sz="33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5">
                <a:solidFill>
                  <a:srgbClr val="FFFFFF"/>
                </a:solidFill>
                <a:latin typeface="Times New Roman"/>
                <a:cs typeface="Times New Roman"/>
              </a:rPr>
              <a:t>по</a:t>
            </a:r>
            <a:r>
              <a:rPr dirty="0" sz="33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60">
                <a:solidFill>
                  <a:srgbClr val="FFFFFF"/>
                </a:solidFill>
                <a:latin typeface="Times New Roman"/>
                <a:cs typeface="Times New Roman"/>
              </a:rPr>
              <a:t>можливості</a:t>
            </a:r>
            <a:r>
              <a:rPr dirty="0" sz="33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70">
                <a:solidFill>
                  <a:srgbClr val="FFFFFF"/>
                </a:solidFill>
                <a:latin typeface="Times New Roman"/>
                <a:cs typeface="Times New Roman"/>
              </a:rPr>
              <a:t>зменшувати.</a:t>
            </a:r>
            <a:endParaRPr sz="3300">
              <a:latin typeface="Times New Roman"/>
              <a:cs typeface="Times New Roman"/>
            </a:endParaRPr>
          </a:p>
          <a:p>
            <a:pPr algn="ctr" marL="569595" marR="561975">
              <a:lnSpc>
                <a:spcPts val="4280"/>
              </a:lnSpc>
              <a:spcBef>
                <a:spcPts val="90"/>
              </a:spcBef>
            </a:pPr>
            <a:r>
              <a:rPr dirty="0" sz="3300" spc="-90">
                <a:solidFill>
                  <a:srgbClr val="FFFFFF"/>
                </a:solidFill>
                <a:latin typeface="Times New Roman"/>
                <a:cs typeface="Times New Roman"/>
              </a:rPr>
              <a:t>Відповідно</a:t>
            </a:r>
            <a:r>
              <a:rPr dirty="0" sz="33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25">
                <a:solidFill>
                  <a:srgbClr val="FFFFFF"/>
                </a:solidFill>
                <a:latin typeface="Times New Roman"/>
                <a:cs typeface="Times New Roman"/>
              </a:rPr>
              <a:t>до</a:t>
            </a:r>
            <a:r>
              <a:rPr dirty="0" sz="33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25">
                <a:solidFill>
                  <a:srgbClr val="FFFFFF"/>
                </a:solidFill>
                <a:latin typeface="Times New Roman"/>
                <a:cs typeface="Times New Roman"/>
              </a:rPr>
              <a:t>цього</a:t>
            </a:r>
            <a:r>
              <a:rPr dirty="0" sz="33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60">
                <a:solidFill>
                  <a:srgbClr val="FFFFFF"/>
                </a:solidFill>
                <a:latin typeface="Times New Roman"/>
                <a:cs typeface="Times New Roman"/>
              </a:rPr>
              <a:t>рекомендації,</a:t>
            </a:r>
            <a:r>
              <a:rPr dirty="0" sz="33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40">
                <a:solidFill>
                  <a:srgbClr val="FFFFFF"/>
                </a:solidFill>
                <a:latin typeface="Times New Roman"/>
                <a:cs typeface="Times New Roman"/>
              </a:rPr>
              <a:t>спрямовані</a:t>
            </a:r>
            <a:r>
              <a:rPr dirty="0" sz="3300" spc="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10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dirty="0" sz="33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50">
                <a:solidFill>
                  <a:srgbClr val="FFFFFF"/>
                </a:solidFill>
                <a:latin typeface="Times New Roman"/>
                <a:cs typeface="Times New Roman"/>
              </a:rPr>
              <a:t>підвищення</a:t>
            </a:r>
            <a:r>
              <a:rPr dirty="0" sz="33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65">
                <a:solidFill>
                  <a:srgbClr val="FFFFFF"/>
                </a:solidFill>
                <a:latin typeface="Times New Roman"/>
                <a:cs typeface="Times New Roman"/>
              </a:rPr>
              <a:t>витривалості,</a:t>
            </a:r>
            <a:r>
              <a:rPr dirty="0" sz="33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65">
                <a:solidFill>
                  <a:srgbClr val="FFFFFF"/>
                </a:solidFill>
                <a:latin typeface="Times New Roman"/>
                <a:cs typeface="Times New Roman"/>
              </a:rPr>
              <a:t>можна</a:t>
            </a:r>
            <a:r>
              <a:rPr dirty="0" sz="3300" spc="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40">
                <a:solidFill>
                  <a:srgbClr val="FFFFFF"/>
                </a:solidFill>
                <a:latin typeface="Times New Roman"/>
                <a:cs typeface="Times New Roman"/>
              </a:rPr>
              <a:t>умовно </a:t>
            </a:r>
            <a:r>
              <a:rPr dirty="0" sz="3300" spc="-8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25">
                <a:solidFill>
                  <a:srgbClr val="FFFFFF"/>
                </a:solidFill>
                <a:latin typeface="Times New Roman"/>
                <a:cs typeface="Times New Roman"/>
              </a:rPr>
              <a:t>розподілити</a:t>
            </a:r>
            <a:r>
              <a:rPr dirty="0" sz="33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10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dirty="0" sz="33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195">
                <a:solidFill>
                  <a:srgbClr val="FFFFFF"/>
                </a:solidFill>
                <a:latin typeface="Times New Roman"/>
                <a:cs typeface="Times New Roman"/>
              </a:rPr>
              <a:t>п’ять</a:t>
            </a:r>
            <a:r>
              <a:rPr dirty="0" sz="33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300" spc="-90">
                <a:solidFill>
                  <a:srgbClr val="FFFFFF"/>
                </a:solidFill>
                <a:latin typeface="Times New Roman"/>
                <a:cs typeface="Times New Roman"/>
              </a:rPr>
              <a:t>груп.</a:t>
            </a:r>
            <a:endParaRPr sz="3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3C759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34590" y="4432985"/>
            <a:ext cx="6453408" cy="585401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251293" cy="606906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848735" marR="5080" indent="-725805">
              <a:lnSpc>
                <a:spcPct val="107400"/>
              </a:lnSpc>
              <a:spcBef>
                <a:spcPts val="100"/>
              </a:spcBef>
            </a:pPr>
            <a:r>
              <a:rPr dirty="0" sz="3200" spc="-50"/>
              <a:t>Відповідно</a:t>
            </a:r>
            <a:r>
              <a:rPr dirty="0" sz="3200" spc="-105"/>
              <a:t> </a:t>
            </a:r>
            <a:r>
              <a:rPr dirty="0" sz="3200" spc="10"/>
              <a:t>до</a:t>
            </a:r>
            <a:r>
              <a:rPr dirty="0" sz="3200" spc="-100"/>
              <a:t> </a:t>
            </a:r>
            <a:r>
              <a:rPr dirty="0" sz="3200" spc="-30"/>
              <a:t>цього</a:t>
            </a:r>
            <a:r>
              <a:rPr dirty="0" sz="3200" spc="-105"/>
              <a:t> </a:t>
            </a:r>
            <a:r>
              <a:rPr dirty="0" sz="3200" spc="-55"/>
              <a:t>рекомендації,</a:t>
            </a:r>
            <a:r>
              <a:rPr dirty="0" sz="3200" spc="-100"/>
              <a:t> </a:t>
            </a:r>
            <a:r>
              <a:rPr dirty="0" sz="3200" spc="-45"/>
              <a:t>спрямовані</a:t>
            </a:r>
            <a:r>
              <a:rPr dirty="0" sz="3200" spc="-105"/>
              <a:t> </a:t>
            </a:r>
            <a:r>
              <a:rPr dirty="0" sz="3200" spc="-75"/>
              <a:t>на</a:t>
            </a:r>
            <a:r>
              <a:rPr dirty="0" sz="3200" spc="-100"/>
              <a:t> </a:t>
            </a:r>
            <a:r>
              <a:rPr dirty="0" sz="3200" spc="-80"/>
              <a:t>підвищення </a:t>
            </a:r>
            <a:r>
              <a:rPr dirty="0" sz="3200" spc="-925"/>
              <a:t> </a:t>
            </a:r>
            <a:r>
              <a:rPr dirty="0" sz="3200" spc="-70"/>
              <a:t>витривалості,</a:t>
            </a:r>
            <a:r>
              <a:rPr dirty="0" sz="3200" spc="-110"/>
              <a:t> </a:t>
            </a:r>
            <a:r>
              <a:rPr dirty="0" sz="3200" spc="-60"/>
              <a:t>можна</a:t>
            </a:r>
            <a:r>
              <a:rPr dirty="0" sz="3200" spc="-110"/>
              <a:t> </a:t>
            </a:r>
            <a:r>
              <a:rPr dirty="0" sz="3200" spc="-55"/>
              <a:t>умовно</a:t>
            </a:r>
            <a:r>
              <a:rPr dirty="0" sz="3200" spc="-105"/>
              <a:t> </a:t>
            </a:r>
            <a:r>
              <a:rPr dirty="0" sz="3200" spc="-50"/>
              <a:t>розподілити</a:t>
            </a:r>
            <a:r>
              <a:rPr dirty="0" sz="3200" spc="-110"/>
              <a:t> </a:t>
            </a:r>
            <a:r>
              <a:rPr dirty="0" sz="3200" spc="-75"/>
              <a:t>на</a:t>
            </a:r>
            <a:r>
              <a:rPr dirty="0" sz="3200" spc="-105"/>
              <a:t> п’ять</a:t>
            </a:r>
            <a:r>
              <a:rPr dirty="0" sz="3200" spc="-110"/>
              <a:t> </a:t>
            </a:r>
            <a:r>
              <a:rPr dirty="0" sz="3200" spc="-60"/>
              <a:t>груп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703386" y="2115896"/>
            <a:ext cx="16577944" cy="4811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979670" marR="3821429" indent="-1593215">
              <a:lnSpc>
                <a:spcPct val="107100"/>
              </a:lnSpc>
              <a:spcBef>
                <a:spcPts val="100"/>
              </a:spcBef>
              <a:buAutoNum type="arabicParenR"/>
              <a:tabLst>
                <a:tab pos="3769995" algn="l"/>
              </a:tabLst>
            </a:pPr>
            <a:r>
              <a:rPr dirty="0" sz="2800" spc="50" b="1">
                <a:latin typeface="Tahoma"/>
                <a:cs typeface="Tahoma"/>
              </a:rPr>
              <a:t>р</a:t>
            </a:r>
            <a:r>
              <a:rPr dirty="0" sz="2800" spc="25" b="1">
                <a:latin typeface="Tahoma"/>
                <a:cs typeface="Tahoma"/>
              </a:rPr>
              <a:t>е</a:t>
            </a:r>
            <a:r>
              <a:rPr dirty="0" sz="2800" spc="-100" b="1">
                <a:latin typeface="Tahoma"/>
                <a:cs typeface="Tahoma"/>
              </a:rPr>
              <a:t>к</a:t>
            </a:r>
            <a:r>
              <a:rPr dirty="0" sz="2800" spc="30" b="1">
                <a:latin typeface="Tahoma"/>
                <a:cs typeface="Tahoma"/>
              </a:rPr>
              <a:t>о</a:t>
            </a:r>
            <a:r>
              <a:rPr dirty="0" sz="2800" spc="-55" b="1">
                <a:latin typeface="Tahoma"/>
                <a:cs typeface="Tahoma"/>
              </a:rPr>
              <a:t>м</a:t>
            </a:r>
            <a:r>
              <a:rPr dirty="0" sz="2800" spc="25" b="1">
                <a:latin typeface="Tahoma"/>
                <a:cs typeface="Tahoma"/>
              </a:rPr>
              <a:t>е</a:t>
            </a:r>
            <a:r>
              <a:rPr dirty="0" sz="2800" spc="-90" b="1">
                <a:latin typeface="Tahoma"/>
                <a:cs typeface="Tahoma"/>
              </a:rPr>
              <a:t>н</a:t>
            </a:r>
            <a:r>
              <a:rPr dirty="0" sz="2800" spc="-15" b="1">
                <a:latin typeface="Tahoma"/>
                <a:cs typeface="Tahoma"/>
              </a:rPr>
              <a:t>д</a:t>
            </a:r>
            <a:r>
              <a:rPr dirty="0" sz="2800" spc="-95" b="1">
                <a:latin typeface="Tahoma"/>
                <a:cs typeface="Tahoma"/>
              </a:rPr>
              <a:t>у</a:t>
            </a:r>
            <a:r>
              <a:rPr dirty="0" sz="2800" spc="75" b="1">
                <a:latin typeface="Tahoma"/>
                <a:cs typeface="Tahoma"/>
              </a:rPr>
              <a:t>є</a:t>
            </a:r>
            <a:r>
              <a:rPr dirty="0" sz="2800" spc="-35" b="1">
                <a:latin typeface="Tahoma"/>
                <a:cs typeface="Tahoma"/>
              </a:rPr>
              <a:t>т</a:t>
            </a:r>
            <a:r>
              <a:rPr dirty="0" sz="2800" spc="-75" b="1">
                <a:latin typeface="Tahoma"/>
                <a:cs typeface="Tahoma"/>
              </a:rPr>
              <a:t>ь</a:t>
            </a:r>
            <a:r>
              <a:rPr dirty="0" sz="2800" spc="85" b="1">
                <a:latin typeface="Tahoma"/>
                <a:cs typeface="Tahoma"/>
              </a:rPr>
              <a:t>с</a:t>
            </a:r>
            <a:r>
              <a:rPr dirty="0" sz="2800" spc="-100" b="1">
                <a:latin typeface="Tahoma"/>
                <a:cs typeface="Tahoma"/>
              </a:rPr>
              <a:t>я</a:t>
            </a:r>
            <a:r>
              <a:rPr dirty="0" sz="2800" spc="-95" b="1">
                <a:latin typeface="Tahoma"/>
                <a:cs typeface="Tahoma"/>
              </a:rPr>
              <a:t> </a:t>
            </a:r>
            <a:r>
              <a:rPr dirty="0" sz="2800" spc="-95" b="1">
                <a:latin typeface="Tahoma"/>
                <a:cs typeface="Tahoma"/>
              </a:rPr>
              <a:t>у</a:t>
            </a:r>
            <a:r>
              <a:rPr dirty="0" sz="2800" spc="-90" b="1">
                <a:latin typeface="Tahoma"/>
                <a:cs typeface="Tahoma"/>
              </a:rPr>
              <a:t>н</a:t>
            </a:r>
            <a:r>
              <a:rPr dirty="0" sz="2800" spc="-95" b="1">
                <a:latin typeface="Tahoma"/>
                <a:cs typeface="Tahoma"/>
              </a:rPr>
              <a:t>и</a:t>
            </a:r>
            <a:r>
              <a:rPr dirty="0" sz="2800" spc="-100" b="1">
                <a:latin typeface="Tahoma"/>
                <a:cs typeface="Tahoma"/>
              </a:rPr>
              <a:t>к</a:t>
            </a:r>
            <a:r>
              <a:rPr dirty="0" sz="2800" spc="-45" b="1">
                <a:latin typeface="Tahoma"/>
                <a:cs typeface="Tahoma"/>
              </a:rPr>
              <a:t>а</a:t>
            </a:r>
            <a:r>
              <a:rPr dirty="0" sz="2800" spc="-35" b="1">
                <a:latin typeface="Tahoma"/>
                <a:cs typeface="Tahoma"/>
              </a:rPr>
              <a:t>т</a:t>
            </a:r>
            <a:r>
              <a:rPr dirty="0" sz="2800" spc="-90" b="1">
                <a:latin typeface="Tahoma"/>
                <a:cs typeface="Tahoma"/>
              </a:rPr>
              <a:t>и</a:t>
            </a:r>
            <a:r>
              <a:rPr dirty="0" sz="2800" spc="-95" b="1">
                <a:latin typeface="Tahoma"/>
                <a:cs typeface="Tahoma"/>
              </a:rPr>
              <a:t> </a:t>
            </a:r>
            <a:r>
              <a:rPr dirty="0" sz="2800" spc="-75" b="1">
                <a:latin typeface="Tahoma"/>
                <a:cs typeface="Tahoma"/>
              </a:rPr>
              <a:t>з</a:t>
            </a:r>
            <a:r>
              <a:rPr dirty="0" sz="2800" spc="-45" b="1">
                <a:latin typeface="Tahoma"/>
                <a:cs typeface="Tahoma"/>
              </a:rPr>
              <a:t>а</a:t>
            </a:r>
            <a:r>
              <a:rPr dirty="0" sz="2800" spc="-95" b="1">
                <a:latin typeface="Tahoma"/>
                <a:cs typeface="Tahoma"/>
              </a:rPr>
              <a:t>й</a:t>
            </a:r>
            <a:r>
              <a:rPr dirty="0" sz="2800" spc="-114" b="1">
                <a:latin typeface="Tahoma"/>
                <a:cs typeface="Tahoma"/>
              </a:rPr>
              <a:t>в</a:t>
            </a:r>
            <a:r>
              <a:rPr dirty="0" sz="2800" spc="-95" b="1">
                <a:latin typeface="Tahoma"/>
                <a:cs typeface="Tahoma"/>
              </a:rPr>
              <a:t>и</a:t>
            </a:r>
            <a:r>
              <a:rPr dirty="0" sz="2800" spc="-160" b="1">
                <a:latin typeface="Tahoma"/>
                <a:cs typeface="Tahoma"/>
              </a:rPr>
              <a:t>х</a:t>
            </a:r>
            <a:r>
              <a:rPr dirty="0" sz="2800" spc="-260" b="1">
                <a:latin typeface="Tahoma"/>
                <a:cs typeface="Tahoma"/>
              </a:rPr>
              <a:t>,</a:t>
            </a:r>
            <a:r>
              <a:rPr dirty="0" sz="2800" spc="-95" b="1">
                <a:latin typeface="Tahoma"/>
                <a:cs typeface="Tahoma"/>
              </a:rPr>
              <a:t> </a:t>
            </a:r>
            <a:r>
              <a:rPr dirty="0" sz="2800" spc="-90" b="1">
                <a:latin typeface="Tahoma"/>
                <a:cs typeface="Tahoma"/>
              </a:rPr>
              <a:t>н</a:t>
            </a:r>
            <a:r>
              <a:rPr dirty="0" sz="2800" spc="25" b="1">
                <a:latin typeface="Tahoma"/>
                <a:cs typeface="Tahoma"/>
              </a:rPr>
              <a:t>е</a:t>
            </a:r>
            <a:r>
              <a:rPr dirty="0" sz="2800" spc="-85" b="1">
                <a:latin typeface="Tahoma"/>
                <a:cs typeface="Tahoma"/>
              </a:rPr>
              <a:t>п</a:t>
            </a:r>
            <a:r>
              <a:rPr dirty="0" sz="2800" spc="50" b="1">
                <a:latin typeface="Tahoma"/>
                <a:cs typeface="Tahoma"/>
              </a:rPr>
              <a:t>р</a:t>
            </a:r>
            <a:r>
              <a:rPr dirty="0" sz="2800" spc="30" b="1">
                <a:latin typeface="Tahoma"/>
                <a:cs typeface="Tahoma"/>
              </a:rPr>
              <a:t>о</a:t>
            </a:r>
            <a:r>
              <a:rPr dirty="0" sz="2800" spc="-15" b="1">
                <a:latin typeface="Tahoma"/>
                <a:cs typeface="Tahoma"/>
              </a:rPr>
              <a:t>д</a:t>
            </a:r>
            <a:r>
              <a:rPr dirty="0" sz="2800" spc="-95" b="1">
                <a:latin typeface="Tahoma"/>
                <a:cs typeface="Tahoma"/>
              </a:rPr>
              <a:t>у</a:t>
            </a:r>
            <a:r>
              <a:rPr dirty="0" sz="2800" spc="-100" b="1">
                <a:latin typeface="Tahoma"/>
                <a:cs typeface="Tahoma"/>
              </a:rPr>
              <a:t>к</a:t>
            </a:r>
            <a:r>
              <a:rPr dirty="0" sz="2800" spc="-35" b="1">
                <a:latin typeface="Tahoma"/>
                <a:cs typeface="Tahoma"/>
              </a:rPr>
              <a:t>т</a:t>
            </a:r>
            <a:r>
              <a:rPr dirty="0" sz="2800" spc="-95" b="1">
                <a:latin typeface="Tahoma"/>
                <a:cs typeface="Tahoma"/>
              </a:rPr>
              <a:t>и</a:t>
            </a:r>
            <a:r>
              <a:rPr dirty="0" sz="2800" spc="-114" b="1">
                <a:latin typeface="Tahoma"/>
                <a:cs typeface="Tahoma"/>
              </a:rPr>
              <a:t>в</a:t>
            </a:r>
            <a:r>
              <a:rPr dirty="0" sz="2800" spc="-90" b="1">
                <a:latin typeface="Tahoma"/>
                <a:cs typeface="Tahoma"/>
              </a:rPr>
              <a:t>н</a:t>
            </a:r>
            <a:r>
              <a:rPr dirty="0" sz="2800" spc="-95" b="1">
                <a:latin typeface="Tahoma"/>
                <a:cs typeface="Tahoma"/>
              </a:rPr>
              <a:t>и</a:t>
            </a:r>
            <a:r>
              <a:rPr dirty="0" sz="2800" spc="-105" b="1">
                <a:latin typeface="Tahoma"/>
                <a:cs typeface="Tahoma"/>
              </a:rPr>
              <a:t>х  </a:t>
            </a:r>
            <a:r>
              <a:rPr dirty="0" sz="2800" spc="-90" b="1">
                <a:latin typeface="Tahoma"/>
                <a:cs typeface="Tahoma"/>
              </a:rPr>
              <a:t>м’язових</a:t>
            </a:r>
            <a:r>
              <a:rPr dirty="0" sz="2800" spc="-100" b="1">
                <a:latin typeface="Tahoma"/>
                <a:cs typeface="Tahoma"/>
              </a:rPr>
              <a:t> </a:t>
            </a:r>
            <a:r>
              <a:rPr dirty="0" sz="2800" spc="-15" b="1">
                <a:latin typeface="Tahoma"/>
                <a:cs typeface="Tahoma"/>
              </a:rPr>
              <a:t>скорочень</a:t>
            </a:r>
            <a:r>
              <a:rPr dirty="0" sz="2800" spc="-95" b="1">
                <a:latin typeface="Tahoma"/>
                <a:cs typeface="Tahoma"/>
              </a:rPr>
              <a:t> </a:t>
            </a:r>
            <a:r>
              <a:rPr dirty="0" sz="2800" spc="-90" b="1">
                <a:latin typeface="Tahoma"/>
                <a:cs typeface="Tahoma"/>
              </a:rPr>
              <a:t>і</a:t>
            </a:r>
            <a:r>
              <a:rPr dirty="0" sz="2800" spc="-100" b="1">
                <a:latin typeface="Tahoma"/>
                <a:cs typeface="Tahoma"/>
              </a:rPr>
              <a:t> </a:t>
            </a:r>
            <a:r>
              <a:rPr dirty="0" sz="2800" spc="-80" b="1">
                <a:latin typeface="Tahoma"/>
                <a:cs typeface="Tahoma"/>
              </a:rPr>
              <a:t>напруження.</a:t>
            </a:r>
            <a:endParaRPr sz="2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Tahoma"/>
              <a:buAutoNum type="arabicParenR"/>
            </a:pPr>
            <a:endParaRPr sz="3050">
              <a:latin typeface="Tahoma"/>
              <a:cs typeface="Tahoma"/>
            </a:endParaRPr>
          </a:p>
          <a:p>
            <a:pPr marL="1932305" indent="-454025">
              <a:lnSpc>
                <a:spcPct val="100000"/>
              </a:lnSpc>
              <a:buAutoNum type="arabicParenR"/>
              <a:tabLst>
                <a:tab pos="1932939" algn="l"/>
              </a:tabLst>
            </a:pPr>
            <a:r>
              <a:rPr dirty="0" sz="2800" spc="-114" b="1">
                <a:latin typeface="Tahoma"/>
                <a:cs typeface="Tahoma"/>
              </a:rPr>
              <a:t>в</a:t>
            </a:r>
            <a:r>
              <a:rPr dirty="0" sz="2800" spc="-45" b="1">
                <a:latin typeface="Tahoma"/>
                <a:cs typeface="Tahoma"/>
              </a:rPr>
              <a:t>а</a:t>
            </a:r>
            <a:r>
              <a:rPr dirty="0" sz="2800" spc="50" b="1">
                <a:latin typeface="Tahoma"/>
                <a:cs typeface="Tahoma"/>
              </a:rPr>
              <a:t>р</a:t>
            </a:r>
            <a:r>
              <a:rPr dirty="0" sz="2800" spc="-35" b="1">
                <a:latin typeface="Tahoma"/>
                <a:cs typeface="Tahoma"/>
              </a:rPr>
              <a:t>т</a:t>
            </a:r>
            <a:r>
              <a:rPr dirty="0" sz="2800" spc="35" b="1">
                <a:latin typeface="Tahoma"/>
                <a:cs typeface="Tahoma"/>
              </a:rPr>
              <a:t>о</a:t>
            </a:r>
            <a:r>
              <a:rPr dirty="0" sz="2800" spc="-95" b="1">
                <a:latin typeface="Tahoma"/>
                <a:cs typeface="Tahoma"/>
              </a:rPr>
              <a:t> </a:t>
            </a:r>
            <a:r>
              <a:rPr dirty="0" sz="2800" spc="-75" b="1">
                <a:latin typeface="Tahoma"/>
                <a:cs typeface="Tahoma"/>
              </a:rPr>
              <a:t>з</a:t>
            </a:r>
            <a:r>
              <a:rPr dirty="0" sz="2800" spc="-55" b="1">
                <a:latin typeface="Tahoma"/>
                <a:cs typeface="Tahoma"/>
              </a:rPr>
              <a:t>м</a:t>
            </a:r>
            <a:r>
              <a:rPr dirty="0" sz="2800" spc="25" b="1">
                <a:latin typeface="Tahoma"/>
                <a:cs typeface="Tahoma"/>
              </a:rPr>
              <a:t>е</a:t>
            </a:r>
            <a:r>
              <a:rPr dirty="0" sz="2800" spc="-90" b="1">
                <a:latin typeface="Tahoma"/>
                <a:cs typeface="Tahoma"/>
              </a:rPr>
              <a:t>н</a:t>
            </a:r>
            <a:r>
              <a:rPr dirty="0" sz="2800" spc="-130" b="1">
                <a:latin typeface="Tahoma"/>
                <a:cs typeface="Tahoma"/>
              </a:rPr>
              <a:t>ш</a:t>
            </a:r>
            <a:r>
              <a:rPr dirty="0" sz="2800" spc="-95" b="1">
                <a:latin typeface="Tahoma"/>
                <a:cs typeface="Tahoma"/>
              </a:rPr>
              <a:t>у</a:t>
            </a:r>
            <a:r>
              <a:rPr dirty="0" sz="2800" spc="-114" b="1">
                <a:latin typeface="Tahoma"/>
                <a:cs typeface="Tahoma"/>
              </a:rPr>
              <a:t>в</a:t>
            </a:r>
            <a:r>
              <a:rPr dirty="0" sz="2800" spc="-45" b="1">
                <a:latin typeface="Tahoma"/>
                <a:cs typeface="Tahoma"/>
              </a:rPr>
              <a:t>а</a:t>
            </a:r>
            <a:r>
              <a:rPr dirty="0" sz="2800" spc="-35" b="1">
                <a:latin typeface="Tahoma"/>
                <a:cs typeface="Tahoma"/>
              </a:rPr>
              <a:t>т</a:t>
            </a:r>
            <a:r>
              <a:rPr dirty="0" sz="2800" spc="-90" b="1">
                <a:latin typeface="Tahoma"/>
                <a:cs typeface="Tahoma"/>
              </a:rPr>
              <a:t>и</a:t>
            </a:r>
            <a:r>
              <a:rPr dirty="0" sz="2800" spc="-95" b="1">
                <a:latin typeface="Tahoma"/>
                <a:cs typeface="Tahoma"/>
              </a:rPr>
              <a:t> </a:t>
            </a:r>
            <a:r>
              <a:rPr dirty="0" sz="2800" spc="-75" b="1">
                <a:latin typeface="Tahoma"/>
                <a:cs typeface="Tahoma"/>
              </a:rPr>
              <a:t>з</a:t>
            </a:r>
            <a:r>
              <a:rPr dirty="0" sz="2800" spc="-45" b="1">
                <a:latin typeface="Tahoma"/>
                <a:cs typeface="Tahoma"/>
              </a:rPr>
              <a:t>а</a:t>
            </a:r>
            <a:r>
              <a:rPr dirty="0" sz="2800" spc="-95" b="1">
                <a:latin typeface="Tahoma"/>
                <a:cs typeface="Tahoma"/>
              </a:rPr>
              <a:t>й</a:t>
            </a:r>
            <a:r>
              <a:rPr dirty="0" sz="2800" spc="-114" b="1">
                <a:latin typeface="Tahoma"/>
                <a:cs typeface="Tahoma"/>
              </a:rPr>
              <a:t>в</a:t>
            </a:r>
            <a:r>
              <a:rPr dirty="0" sz="2800" spc="-90" b="1">
                <a:latin typeface="Tahoma"/>
                <a:cs typeface="Tahoma"/>
              </a:rPr>
              <a:t>і</a:t>
            </a:r>
            <a:r>
              <a:rPr dirty="0" sz="2800" spc="-260" b="1">
                <a:latin typeface="Tahoma"/>
                <a:cs typeface="Tahoma"/>
              </a:rPr>
              <a:t>,</a:t>
            </a:r>
            <a:r>
              <a:rPr dirty="0" sz="2800" spc="-95" b="1">
                <a:latin typeface="Tahoma"/>
                <a:cs typeface="Tahoma"/>
              </a:rPr>
              <a:t> </a:t>
            </a:r>
            <a:r>
              <a:rPr dirty="0" sz="2800" spc="-90" b="1">
                <a:latin typeface="Tahoma"/>
                <a:cs typeface="Tahoma"/>
              </a:rPr>
              <a:t>н</a:t>
            </a:r>
            <a:r>
              <a:rPr dirty="0" sz="2800" spc="25" b="1">
                <a:latin typeface="Tahoma"/>
                <a:cs typeface="Tahoma"/>
              </a:rPr>
              <a:t>е</a:t>
            </a:r>
            <a:r>
              <a:rPr dirty="0" sz="2800" spc="-85" b="1">
                <a:latin typeface="Tahoma"/>
                <a:cs typeface="Tahoma"/>
              </a:rPr>
              <a:t>п</a:t>
            </a:r>
            <a:r>
              <a:rPr dirty="0" sz="2800" spc="50" b="1">
                <a:latin typeface="Tahoma"/>
                <a:cs typeface="Tahoma"/>
              </a:rPr>
              <a:t>р</a:t>
            </a:r>
            <a:r>
              <a:rPr dirty="0" sz="2800" spc="30" b="1">
                <a:latin typeface="Tahoma"/>
                <a:cs typeface="Tahoma"/>
              </a:rPr>
              <a:t>о</a:t>
            </a:r>
            <a:r>
              <a:rPr dirty="0" sz="2800" spc="-15" b="1">
                <a:latin typeface="Tahoma"/>
                <a:cs typeface="Tahoma"/>
              </a:rPr>
              <a:t>д</a:t>
            </a:r>
            <a:r>
              <a:rPr dirty="0" sz="2800" spc="-95" b="1">
                <a:latin typeface="Tahoma"/>
                <a:cs typeface="Tahoma"/>
              </a:rPr>
              <a:t>у</a:t>
            </a:r>
            <a:r>
              <a:rPr dirty="0" sz="2800" spc="-100" b="1">
                <a:latin typeface="Tahoma"/>
                <a:cs typeface="Tahoma"/>
              </a:rPr>
              <a:t>к</a:t>
            </a:r>
            <a:r>
              <a:rPr dirty="0" sz="2800" spc="-35" b="1">
                <a:latin typeface="Tahoma"/>
                <a:cs typeface="Tahoma"/>
              </a:rPr>
              <a:t>т</a:t>
            </a:r>
            <a:r>
              <a:rPr dirty="0" sz="2800" spc="-95" b="1">
                <a:latin typeface="Tahoma"/>
                <a:cs typeface="Tahoma"/>
              </a:rPr>
              <a:t>и</a:t>
            </a:r>
            <a:r>
              <a:rPr dirty="0" sz="2800" spc="-114" b="1">
                <a:latin typeface="Tahoma"/>
                <a:cs typeface="Tahoma"/>
              </a:rPr>
              <a:t>в</a:t>
            </a:r>
            <a:r>
              <a:rPr dirty="0" sz="2800" spc="-90" b="1">
                <a:latin typeface="Tahoma"/>
                <a:cs typeface="Tahoma"/>
              </a:rPr>
              <a:t>н</a:t>
            </a:r>
            <a:r>
              <a:rPr dirty="0" sz="2800" spc="-90" b="1">
                <a:latin typeface="Tahoma"/>
                <a:cs typeface="Tahoma"/>
              </a:rPr>
              <a:t>і</a:t>
            </a:r>
            <a:r>
              <a:rPr dirty="0" sz="2800" spc="-95" b="1">
                <a:latin typeface="Tahoma"/>
                <a:cs typeface="Tahoma"/>
              </a:rPr>
              <a:t> </a:t>
            </a:r>
            <a:r>
              <a:rPr dirty="0" sz="2800" spc="50" b="1">
                <a:latin typeface="Tahoma"/>
                <a:cs typeface="Tahoma"/>
              </a:rPr>
              <a:t>р</a:t>
            </a:r>
            <a:r>
              <a:rPr dirty="0" sz="2800" spc="-95" b="1">
                <a:latin typeface="Tahoma"/>
                <a:cs typeface="Tahoma"/>
              </a:rPr>
              <a:t>у</a:t>
            </a:r>
            <a:r>
              <a:rPr dirty="0" sz="2800" spc="-160" b="1">
                <a:latin typeface="Tahoma"/>
                <a:cs typeface="Tahoma"/>
              </a:rPr>
              <a:t>х</a:t>
            </a:r>
            <a:r>
              <a:rPr dirty="0" sz="2800" spc="-95" b="1">
                <a:latin typeface="Tahoma"/>
                <a:cs typeface="Tahoma"/>
              </a:rPr>
              <a:t>и</a:t>
            </a:r>
            <a:r>
              <a:rPr dirty="0" sz="2800" spc="-260" b="1">
                <a:latin typeface="Tahoma"/>
                <a:cs typeface="Tahoma"/>
              </a:rPr>
              <a:t>.</a:t>
            </a:r>
            <a:endParaRPr sz="2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Tahoma"/>
              <a:buAutoNum type="arabicParenR"/>
            </a:pPr>
            <a:endParaRPr sz="4550">
              <a:latin typeface="Tahoma"/>
              <a:cs typeface="Tahoma"/>
            </a:endParaRPr>
          </a:p>
          <a:p>
            <a:pPr algn="r" marL="452120" marR="6247130" indent="-452120">
              <a:lnSpc>
                <a:spcPct val="100000"/>
              </a:lnSpc>
              <a:buAutoNum type="arabicParenR"/>
              <a:tabLst>
                <a:tab pos="452120" algn="l"/>
              </a:tabLst>
            </a:pPr>
            <a:r>
              <a:rPr dirty="0" sz="2800" spc="-40" b="1">
                <a:latin typeface="Tahoma"/>
                <a:cs typeface="Tahoma"/>
              </a:rPr>
              <a:t>доцільно</a:t>
            </a:r>
            <a:r>
              <a:rPr dirty="0" sz="2800" spc="-95" b="1">
                <a:latin typeface="Tahoma"/>
                <a:cs typeface="Tahoma"/>
              </a:rPr>
              <a:t> </a:t>
            </a:r>
            <a:r>
              <a:rPr dirty="0" sz="2800" spc="-50" b="1">
                <a:latin typeface="Tahoma"/>
                <a:cs typeface="Tahoma"/>
              </a:rPr>
              <a:t>використовувати</a:t>
            </a:r>
            <a:r>
              <a:rPr dirty="0" sz="2800" spc="-90" b="1">
                <a:latin typeface="Tahoma"/>
                <a:cs typeface="Tahoma"/>
              </a:rPr>
              <a:t> </a:t>
            </a:r>
            <a:r>
              <a:rPr dirty="0" sz="2800" spc="-50" b="1">
                <a:latin typeface="Tahoma"/>
                <a:cs typeface="Tahoma"/>
              </a:rPr>
              <a:t>рекуперацію</a:t>
            </a:r>
            <a:r>
              <a:rPr dirty="0" sz="2800" spc="-90" b="1">
                <a:latin typeface="Tahoma"/>
                <a:cs typeface="Tahoma"/>
              </a:rPr>
              <a:t> </a:t>
            </a:r>
            <a:r>
              <a:rPr dirty="0" sz="2800" spc="-60" b="1">
                <a:latin typeface="Tahoma"/>
                <a:cs typeface="Tahoma"/>
              </a:rPr>
              <a:t>енергії.</a:t>
            </a:r>
            <a:endParaRPr sz="2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Tahoma"/>
              <a:buAutoNum type="arabicParenR"/>
            </a:pPr>
            <a:endParaRPr sz="3500">
              <a:latin typeface="Tahoma"/>
              <a:cs typeface="Tahoma"/>
            </a:endParaRPr>
          </a:p>
          <a:p>
            <a:pPr marL="481965" indent="-469900">
              <a:lnSpc>
                <a:spcPct val="100000"/>
              </a:lnSpc>
              <a:buAutoNum type="arabicParenR"/>
              <a:tabLst>
                <a:tab pos="482600" algn="l"/>
              </a:tabLst>
            </a:pPr>
            <a:r>
              <a:rPr dirty="0" sz="2800" spc="-20" b="1">
                <a:latin typeface="Tahoma"/>
                <a:cs typeface="Tahoma"/>
              </a:rPr>
              <a:t>рекомендується</a:t>
            </a:r>
            <a:r>
              <a:rPr dirty="0" sz="2800" spc="-90" b="1">
                <a:latin typeface="Tahoma"/>
                <a:cs typeface="Tahoma"/>
              </a:rPr>
              <a:t> </a:t>
            </a:r>
            <a:r>
              <a:rPr dirty="0" sz="2800" spc="-30" b="1">
                <a:latin typeface="Tahoma"/>
                <a:cs typeface="Tahoma"/>
              </a:rPr>
              <a:t>обирати</a:t>
            </a:r>
            <a:r>
              <a:rPr dirty="0" sz="2800" spc="-90" b="1">
                <a:latin typeface="Tahoma"/>
                <a:cs typeface="Tahoma"/>
              </a:rPr>
              <a:t> </a:t>
            </a:r>
            <a:r>
              <a:rPr dirty="0" sz="2800" spc="-65" b="1">
                <a:latin typeface="Tahoma"/>
                <a:cs typeface="Tahoma"/>
              </a:rPr>
              <a:t>оптимальну</a:t>
            </a:r>
            <a:r>
              <a:rPr dirty="0" sz="2800" spc="-85" b="1">
                <a:latin typeface="Tahoma"/>
                <a:cs typeface="Tahoma"/>
              </a:rPr>
              <a:t> </a:t>
            </a:r>
            <a:r>
              <a:rPr dirty="0" sz="2800" spc="-60" b="1">
                <a:latin typeface="Tahoma"/>
                <a:cs typeface="Tahoma"/>
              </a:rPr>
              <a:t>за</a:t>
            </a:r>
            <a:r>
              <a:rPr dirty="0" sz="2800" spc="-90" b="1">
                <a:latin typeface="Tahoma"/>
                <a:cs typeface="Tahoma"/>
              </a:rPr>
              <a:t> </a:t>
            </a:r>
            <a:r>
              <a:rPr dirty="0" sz="2800" spc="-55" b="1">
                <a:latin typeface="Tahoma"/>
                <a:cs typeface="Tahoma"/>
              </a:rPr>
              <a:t>економічністю</a:t>
            </a:r>
            <a:r>
              <a:rPr dirty="0" sz="2800" spc="-85" b="1">
                <a:latin typeface="Tahoma"/>
                <a:cs typeface="Tahoma"/>
              </a:rPr>
              <a:t> </a:t>
            </a:r>
            <a:r>
              <a:rPr dirty="0" sz="2800" spc="-45" b="1">
                <a:latin typeface="Tahoma"/>
                <a:cs typeface="Tahoma"/>
              </a:rPr>
              <a:t>інтенсивність</a:t>
            </a:r>
            <a:r>
              <a:rPr dirty="0" sz="2800" spc="-90" b="1">
                <a:latin typeface="Tahoma"/>
                <a:cs typeface="Tahoma"/>
              </a:rPr>
              <a:t> </a:t>
            </a:r>
            <a:r>
              <a:rPr dirty="0" sz="2800" spc="-40" b="1">
                <a:latin typeface="Tahoma"/>
                <a:cs typeface="Tahoma"/>
              </a:rPr>
              <a:t>рухової</a:t>
            </a:r>
            <a:r>
              <a:rPr dirty="0" sz="2800" spc="-85" b="1">
                <a:latin typeface="Tahoma"/>
                <a:cs typeface="Tahoma"/>
              </a:rPr>
              <a:t> </a:t>
            </a:r>
            <a:r>
              <a:rPr dirty="0" sz="2800" spc="-65" b="1">
                <a:latin typeface="Tahoma"/>
                <a:cs typeface="Tahoma"/>
              </a:rPr>
              <a:t>діяльності.</a:t>
            </a:r>
            <a:endParaRPr sz="2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Font typeface="Tahoma"/>
              <a:buAutoNum type="arabicParenR"/>
            </a:pPr>
            <a:endParaRPr sz="2900">
              <a:latin typeface="Tahoma"/>
              <a:cs typeface="Tahoma"/>
            </a:endParaRPr>
          </a:p>
          <a:p>
            <a:pPr algn="r" marL="453390" marR="6191885" indent="-453390">
              <a:lnSpc>
                <a:spcPct val="100000"/>
              </a:lnSpc>
              <a:buAutoNum type="arabicParenR"/>
              <a:tabLst>
                <a:tab pos="453390" algn="l"/>
              </a:tabLst>
            </a:pPr>
            <a:r>
              <a:rPr dirty="0" sz="2800" spc="-20" b="1">
                <a:latin typeface="Tahoma"/>
                <a:cs typeface="Tahoma"/>
              </a:rPr>
              <a:t>варто</a:t>
            </a:r>
            <a:r>
              <a:rPr dirty="0" sz="2800" spc="-85" b="1">
                <a:latin typeface="Tahoma"/>
                <a:cs typeface="Tahoma"/>
              </a:rPr>
              <a:t> </a:t>
            </a:r>
            <a:r>
              <a:rPr dirty="0" sz="2800" spc="-75" b="1">
                <a:latin typeface="Tahoma"/>
                <a:cs typeface="Tahoma"/>
              </a:rPr>
              <a:t>здійснювати</a:t>
            </a:r>
            <a:r>
              <a:rPr dirty="0" sz="2800" spc="-80" b="1">
                <a:latin typeface="Tahoma"/>
                <a:cs typeface="Tahoma"/>
              </a:rPr>
              <a:t> </a:t>
            </a:r>
            <a:r>
              <a:rPr dirty="0" sz="2800" spc="-65" b="1">
                <a:latin typeface="Tahoma"/>
                <a:cs typeface="Tahoma"/>
              </a:rPr>
              <a:t>оптимальні</a:t>
            </a:r>
            <a:r>
              <a:rPr dirty="0" sz="2800" spc="-80" b="1">
                <a:latin typeface="Tahoma"/>
                <a:cs typeface="Tahoma"/>
              </a:rPr>
              <a:t> </a:t>
            </a:r>
            <a:r>
              <a:rPr dirty="0" sz="2800" spc="-65" b="1">
                <a:latin typeface="Tahoma"/>
                <a:cs typeface="Tahoma"/>
              </a:rPr>
              <a:t>рухові</a:t>
            </a:r>
            <a:r>
              <a:rPr dirty="0" sz="2800" spc="-80" b="1">
                <a:latin typeface="Tahoma"/>
                <a:cs typeface="Tahoma"/>
              </a:rPr>
              <a:t> переключення.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ADBDD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0342106" y="2985306"/>
            <a:ext cx="7946390" cy="7301865"/>
            <a:chOff x="10342106" y="2985306"/>
            <a:chExt cx="7946390" cy="73018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25068" y="2985306"/>
              <a:ext cx="4962931" cy="730169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42106" y="6043610"/>
              <a:ext cx="7286624" cy="424338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02743" y="185940"/>
            <a:ext cx="13857605" cy="77260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76905">
              <a:lnSpc>
                <a:spcPct val="100000"/>
              </a:lnSpc>
              <a:spcBef>
                <a:spcPts val="100"/>
              </a:spcBef>
            </a:pPr>
            <a:r>
              <a:rPr dirty="0" sz="2900" spc="-70" b="1">
                <a:latin typeface="Tahoma"/>
                <a:cs typeface="Tahoma"/>
              </a:rPr>
              <a:t>5.</a:t>
            </a:r>
            <a:r>
              <a:rPr dirty="0" sz="2900" spc="-160" b="1">
                <a:latin typeface="Tahoma"/>
                <a:cs typeface="Tahoma"/>
              </a:rPr>
              <a:t> </a:t>
            </a:r>
            <a:r>
              <a:rPr dirty="0" sz="2900" spc="200" b="1">
                <a:latin typeface="Tahoma"/>
                <a:cs typeface="Tahoma"/>
              </a:rPr>
              <a:t>Принцип</a:t>
            </a:r>
            <a:r>
              <a:rPr dirty="0" sz="2900" spc="-160" b="1">
                <a:latin typeface="Tahoma"/>
                <a:cs typeface="Tahoma"/>
              </a:rPr>
              <a:t> </a:t>
            </a:r>
            <a:r>
              <a:rPr dirty="0" sz="2900" spc="229" b="1">
                <a:latin typeface="Tahoma"/>
                <a:cs typeface="Tahoma"/>
              </a:rPr>
              <a:t>мінімуму</a:t>
            </a:r>
            <a:r>
              <a:rPr dirty="0" sz="2900" spc="-155" b="1">
                <a:latin typeface="Tahoma"/>
                <a:cs typeface="Tahoma"/>
              </a:rPr>
              <a:t> </a:t>
            </a:r>
            <a:r>
              <a:rPr dirty="0" sz="2900" spc="85" b="1">
                <a:latin typeface="Tahoma"/>
                <a:cs typeface="Tahoma"/>
              </a:rPr>
              <a:t>енерговитрат.</a:t>
            </a:r>
            <a:endParaRPr sz="2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100">
              <a:latin typeface="Tahoma"/>
              <a:cs typeface="Tahoma"/>
            </a:endParaRPr>
          </a:p>
          <a:p>
            <a:pPr algn="ctr" marL="201295" marR="352425" indent="86995">
              <a:lnSpc>
                <a:spcPct val="107800"/>
              </a:lnSpc>
            </a:pPr>
            <a:r>
              <a:rPr dirty="0" sz="2900" spc="130" b="1">
                <a:latin typeface="Tahoma"/>
                <a:cs typeface="Tahoma"/>
              </a:rPr>
              <a:t>Оптимальна </a:t>
            </a:r>
            <a:r>
              <a:rPr dirty="0" sz="2900" spc="-15" b="1">
                <a:latin typeface="Tahoma"/>
                <a:cs typeface="Tahoma"/>
              </a:rPr>
              <a:t>за </a:t>
            </a:r>
            <a:r>
              <a:rPr dirty="0" sz="2900" spc="145" b="1">
                <a:latin typeface="Tahoma"/>
                <a:cs typeface="Tahoma"/>
              </a:rPr>
              <a:t>економічністю </a:t>
            </a:r>
            <a:r>
              <a:rPr dirty="0" sz="2900" spc="165" b="1">
                <a:latin typeface="Tahoma"/>
                <a:cs typeface="Tahoma"/>
              </a:rPr>
              <a:t>інтенсивність </a:t>
            </a:r>
            <a:r>
              <a:rPr dirty="0" sz="2900" spc="45" b="1">
                <a:latin typeface="Tahoma"/>
                <a:cs typeface="Tahoma"/>
              </a:rPr>
              <a:t>рухової </a:t>
            </a:r>
            <a:r>
              <a:rPr dirty="0" sz="2900" spc="110" b="1">
                <a:latin typeface="Tahoma"/>
                <a:cs typeface="Tahoma"/>
              </a:rPr>
              <a:t>діяльності </a:t>
            </a:r>
            <a:r>
              <a:rPr dirty="0" sz="2900" spc="-835" b="1">
                <a:latin typeface="Tahoma"/>
                <a:cs typeface="Tahoma"/>
              </a:rPr>
              <a:t> </a:t>
            </a:r>
            <a:r>
              <a:rPr dirty="0" sz="2900" spc="70" b="1">
                <a:latin typeface="Tahoma"/>
                <a:cs typeface="Tahoma"/>
              </a:rPr>
              <a:t>(наприклад, </a:t>
            </a:r>
            <a:r>
              <a:rPr dirty="0" sz="2900" spc="165" b="1">
                <a:latin typeface="Tahoma"/>
                <a:cs typeface="Tahoma"/>
              </a:rPr>
              <a:t>швидкість </a:t>
            </a:r>
            <a:r>
              <a:rPr dirty="0" sz="2900" spc="55" b="1">
                <a:latin typeface="Tahoma"/>
                <a:cs typeface="Tahoma"/>
              </a:rPr>
              <a:t>пересування) </a:t>
            </a:r>
            <a:r>
              <a:rPr dirty="0" sz="2900" spc="100" b="1">
                <a:latin typeface="Tahoma"/>
                <a:cs typeface="Tahoma"/>
              </a:rPr>
              <a:t>залежить від </a:t>
            </a:r>
            <a:r>
              <a:rPr dirty="0" sz="2900" spc="140" b="1">
                <a:latin typeface="Tahoma"/>
                <a:cs typeface="Tahoma"/>
              </a:rPr>
              <a:t>фізичної </a:t>
            </a:r>
            <a:r>
              <a:rPr dirty="0" sz="2900" spc="145" b="1">
                <a:latin typeface="Tahoma"/>
                <a:cs typeface="Tahoma"/>
              </a:rPr>
              <a:t> </a:t>
            </a:r>
            <a:r>
              <a:rPr dirty="0" sz="2900" spc="90" b="1">
                <a:latin typeface="Tahoma"/>
                <a:cs typeface="Tahoma"/>
              </a:rPr>
              <a:t>працездатності</a:t>
            </a:r>
            <a:r>
              <a:rPr dirty="0" sz="2900" spc="-155" b="1">
                <a:latin typeface="Tahoma"/>
                <a:cs typeface="Tahoma"/>
              </a:rPr>
              <a:t> </a:t>
            </a:r>
            <a:r>
              <a:rPr dirty="0" sz="2900" spc="145" b="1">
                <a:latin typeface="Tahoma"/>
                <a:cs typeface="Tahoma"/>
              </a:rPr>
              <a:t>людини</a:t>
            </a:r>
            <a:r>
              <a:rPr dirty="0" sz="2900" spc="-150" b="1">
                <a:latin typeface="Tahoma"/>
                <a:cs typeface="Tahoma"/>
              </a:rPr>
              <a:t> </a:t>
            </a:r>
            <a:r>
              <a:rPr dirty="0" sz="2900" spc="135" b="1">
                <a:latin typeface="Tahoma"/>
                <a:cs typeface="Tahoma"/>
              </a:rPr>
              <a:t>та</a:t>
            </a:r>
            <a:r>
              <a:rPr dirty="0" sz="2900" spc="-150" b="1">
                <a:latin typeface="Tahoma"/>
                <a:cs typeface="Tahoma"/>
              </a:rPr>
              <a:t> </a:t>
            </a:r>
            <a:r>
              <a:rPr dirty="0" sz="2900" spc="155" b="1">
                <a:latin typeface="Tahoma"/>
                <a:cs typeface="Tahoma"/>
              </a:rPr>
              <a:t>змінюється</a:t>
            </a:r>
            <a:r>
              <a:rPr dirty="0" sz="2900" spc="-155" b="1">
                <a:latin typeface="Tahoma"/>
                <a:cs typeface="Tahoma"/>
              </a:rPr>
              <a:t> </a:t>
            </a:r>
            <a:r>
              <a:rPr dirty="0" sz="2900" spc="175" b="1">
                <a:latin typeface="Tahoma"/>
                <a:cs typeface="Tahoma"/>
              </a:rPr>
              <a:t>при</a:t>
            </a:r>
            <a:r>
              <a:rPr dirty="0" sz="2900" spc="-150" b="1">
                <a:latin typeface="Tahoma"/>
                <a:cs typeface="Tahoma"/>
              </a:rPr>
              <a:t> </a:t>
            </a:r>
            <a:r>
              <a:rPr dirty="0" sz="2900" spc="210" b="1">
                <a:latin typeface="Tahoma"/>
                <a:cs typeface="Tahoma"/>
              </a:rPr>
              <a:t>зміні</a:t>
            </a:r>
            <a:r>
              <a:rPr dirty="0" sz="2900" spc="-150" b="1">
                <a:latin typeface="Tahoma"/>
                <a:cs typeface="Tahoma"/>
              </a:rPr>
              <a:t> </a:t>
            </a:r>
            <a:r>
              <a:rPr dirty="0" sz="2900" spc="145" b="1">
                <a:latin typeface="Tahoma"/>
                <a:cs typeface="Tahoma"/>
              </a:rPr>
              <a:t>зовнішніх</a:t>
            </a:r>
            <a:r>
              <a:rPr dirty="0" sz="2900" spc="-150" b="1">
                <a:latin typeface="Tahoma"/>
                <a:cs typeface="Tahoma"/>
              </a:rPr>
              <a:t> </a:t>
            </a:r>
            <a:r>
              <a:rPr dirty="0" sz="2900" spc="110" b="1">
                <a:latin typeface="Tahoma"/>
                <a:cs typeface="Tahoma"/>
              </a:rPr>
              <a:t>умов.</a:t>
            </a:r>
            <a:endParaRPr sz="2900">
              <a:latin typeface="Tahoma"/>
              <a:cs typeface="Tahoma"/>
            </a:endParaRPr>
          </a:p>
          <a:p>
            <a:pPr algn="ctr" marL="12700" marR="76200">
              <a:lnSpc>
                <a:spcPts val="3750"/>
              </a:lnSpc>
              <a:spcBef>
                <a:spcPts val="170"/>
              </a:spcBef>
            </a:pPr>
            <a:r>
              <a:rPr dirty="0" sz="2900" spc="254" b="1">
                <a:latin typeface="Tahoma"/>
                <a:cs typeface="Tahoma"/>
              </a:rPr>
              <a:t>Чим</a:t>
            </a:r>
            <a:r>
              <a:rPr dirty="0" sz="2900" spc="-165" b="1">
                <a:latin typeface="Tahoma"/>
                <a:cs typeface="Tahoma"/>
              </a:rPr>
              <a:t> </a:t>
            </a:r>
            <a:r>
              <a:rPr dirty="0" sz="2900" spc="150" b="1">
                <a:latin typeface="Tahoma"/>
                <a:cs typeface="Tahoma"/>
              </a:rPr>
              <a:t>вища</a:t>
            </a:r>
            <a:r>
              <a:rPr dirty="0" sz="2900" spc="-160" b="1">
                <a:latin typeface="Tahoma"/>
                <a:cs typeface="Tahoma"/>
              </a:rPr>
              <a:t> </a:t>
            </a:r>
            <a:r>
              <a:rPr dirty="0" sz="2900" spc="120" b="1">
                <a:latin typeface="Tahoma"/>
                <a:cs typeface="Tahoma"/>
              </a:rPr>
              <a:t>фізична</a:t>
            </a:r>
            <a:r>
              <a:rPr dirty="0" sz="2900" spc="-160" b="1">
                <a:latin typeface="Tahoma"/>
                <a:cs typeface="Tahoma"/>
              </a:rPr>
              <a:t> </a:t>
            </a:r>
            <a:r>
              <a:rPr dirty="0" sz="2900" spc="95" b="1">
                <a:latin typeface="Tahoma"/>
                <a:cs typeface="Tahoma"/>
              </a:rPr>
              <a:t>працездатність</a:t>
            </a:r>
            <a:r>
              <a:rPr dirty="0" sz="2900" spc="-160" b="1">
                <a:latin typeface="Tahoma"/>
                <a:cs typeface="Tahoma"/>
              </a:rPr>
              <a:t> </a:t>
            </a:r>
            <a:r>
              <a:rPr dirty="0" sz="2900" spc="130" b="1">
                <a:latin typeface="Tahoma"/>
                <a:cs typeface="Tahoma"/>
              </a:rPr>
              <a:t>і</a:t>
            </a:r>
            <a:r>
              <a:rPr dirty="0" sz="2900" spc="-160" b="1">
                <a:latin typeface="Tahoma"/>
                <a:cs typeface="Tahoma"/>
              </a:rPr>
              <a:t> </a:t>
            </a:r>
            <a:r>
              <a:rPr dirty="0" sz="2900" spc="175" b="1">
                <a:latin typeface="Tahoma"/>
                <a:cs typeface="Tahoma"/>
              </a:rPr>
              <a:t>комфортніші</a:t>
            </a:r>
            <a:r>
              <a:rPr dirty="0" sz="2900" spc="-165" b="1">
                <a:latin typeface="Tahoma"/>
                <a:cs typeface="Tahoma"/>
              </a:rPr>
              <a:t> </a:t>
            </a:r>
            <a:r>
              <a:rPr dirty="0" sz="2900" spc="165" b="1">
                <a:latin typeface="Tahoma"/>
                <a:cs typeface="Tahoma"/>
              </a:rPr>
              <a:t>умови,</a:t>
            </a:r>
            <a:r>
              <a:rPr dirty="0" sz="2900" spc="-160" b="1">
                <a:latin typeface="Tahoma"/>
                <a:cs typeface="Tahoma"/>
              </a:rPr>
              <a:t> </a:t>
            </a:r>
            <a:r>
              <a:rPr dirty="0" sz="2900" spc="375" b="1">
                <a:latin typeface="Tahoma"/>
                <a:cs typeface="Tahoma"/>
              </a:rPr>
              <a:t>тим</a:t>
            </a:r>
            <a:r>
              <a:rPr dirty="0" sz="2900" spc="-160" b="1">
                <a:latin typeface="Tahoma"/>
                <a:cs typeface="Tahoma"/>
              </a:rPr>
              <a:t> </a:t>
            </a:r>
            <a:r>
              <a:rPr dirty="0" sz="2900" spc="150" b="1">
                <a:latin typeface="Tahoma"/>
                <a:cs typeface="Tahoma"/>
              </a:rPr>
              <a:t>вища </a:t>
            </a:r>
            <a:r>
              <a:rPr dirty="0" sz="2900" spc="-835" b="1">
                <a:latin typeface="Tahoma"/>
                <a:cs typeface="Tahoma"/>
              </a:rPr>
              <a:t> </a:t>
            </a:r>
            <a:r>
              <a:rPr dirty="0" sz="2900" spc="95" b="1">
                <a:latin typeface="Tahoma"/>
                <a:cs typeface="Tahoma"/>
              </a:rPr>
              <a:t>найбільш</a:t>
            </a:r>
            <a:r>
              <a:rPr dirty="0" sz="2900" spc="-170" b="1">
                <a:latin typeface="Tahoma"/>
                <a:cs typeface="Tahoma"/>
              </a:rPr>
              <a:t> </a:t>
            </a:r>
            <a:r>
              <a:rPr dirty="0" sz="2900" spc="130" b="1">
                <a:latin typeface="Tahoma"/>
                <a:cs typeface="Tahoma"/>
              </a:rPr>
              <a:t>економічна</a:t>
            </a:r>
            <a:r>
              <a:rPr dirty="0" sz="2900" spc="-165" b="1">
                <a:latin typeface="Tahoma"/>
                <a:cs typeface="Tahoma"/>
              </a:rPr>
              <a:t> </a:t>
            </a:r>
            <a:r>
              <a:rPr dirty="0" sz="2900" spc="140" b="1">
                <a:latin typeface="Tahoma"/>
                <a:cs typeface="Tahoma"/>
              </a:rPr>
              <a:t>швидкість.</a:t>
            </a:r>
            <a:endParaRPr sz="2900">
              <a:latin typeface="Tahoma"/>
              <a:cs typeface="Tahoma"/>
            </a:endParaRPr>
          </a:p>
          <a:p>
            <a:pPr algn="ctr" marL="28575" marR="5080">
              <a:lnSpc>
                <a:spcPts val="3750"/>
              </a:lnSpc>
            </a:pPr>
            <a:r>
              <a:rPr dirty="0" sz="2900" spc="120" b="1">
                <a:latin typeface="Tahoma"/>
                <a:cs typeface="Tahoma"/>
              </a:rPr>
              <a:t>Якщо</a:t>
            </a:r>
            <a:r>
              <a:rPr dirty="0" sz="2900" spc="-170" b="1">
                <a:latin typeface="Tahoma"/>
                <a:cs typeface="Tahoma"/>
              </a:rPr>
              <a:t> </a:t>
            </a:r>
            <a:r>
              <a:rPr dirty="0" sz="2900" spc="80" b="1">
                <a:latin typeface="Tahoma"/>
                <a:cs typeface="Tahoma"/>
              </a:rPr>
              <a:t>людина</a:t>
            </a:r>
            <a:r>
              <a:rPr dirty="0" sz="2900" spc="-170" b="1">
                <a:latin typeface="Tahoma"/>
                <a:cs typeface="Tahoma"/>
              </a:rPr>
              <a:t> </a:t>
            </a:r>
            <a:r>
              <a:rPr dirty="0" sz="2900" spc="5" b="1">
                <a:latin typeface="Tahoma"/>
                <a:cs typeface="Tahoma"/>
              </a:rPr>
              <a:t>хоче</a:t>
            </a:r>
            <a:r>
              <a:rPr dirty="0" sz="2900" spc="-165" b="1">
                <a:latin typeface="Tahoma"/>
                <a:cs typeface="Tahoma"/>
              </a:rPr>
              <a:t> </a:t>
            </a:r>
            <a:r>
              <a:rPr dirty="0" sz="2900" spc="65" b="1">
                <a:latin typeface="Tahoma"/>
                <a:cs typeface="Tahoma"/>
              </a:rPr>
              <a:t>пересуватися</a:t>
            </a:r>
            <a:r>
              <a:rPr dirty="0" sz="2900" spc="-170" b="1">
                <a:latin typeface="Tahoma"/>
                <a:cs typeface="Tahoma"/>
              </a:rPr>
              <a:t> </a:t>
            </a:r>
            <a:r>
              <a:rPr dirty="0" sz="2900" spc="70" b="1">
                <a:latin typeface="Tahoma"/>
                <a:cs typeface="Tahoma"/>
              </a:rPr>
              <a:t>з</a:t>
            </a:r>
            <a:r>
              <a:rPr dirty="0" sz="2900" spc="-165" b="1">
                <a:latin typeface="Tahoma"/>
                <a:cs typeface="Tahoma"/>
              </a:rPr>
              <a:t> </a:t>
            </a:r>
            <a:r>
              <a:rPr dirty="0" sz="2900" spc="225" b="1">
                <a:latin typeface="Tahoma"/>
                <a:cs typeface="Tahoma"/>
              </a:rPr>
              <a:t>мінімальними</a:t>
            </a:r>
            <a:r>
              <a:rPr dirty="0" sz="2900" spc="-170" b="1">
                <a:latin typeface="Tahoma"/>
                <a:cs typeface="Tahoma"/>
              </a:rPr>
              <a:t> </a:t>
            </a:r>
            <a:r>
              <a:rPr dirty="0" sz="2900" spc="120" b="1">
                <a:latin typeface="Tahoma"/>
                <a:cs typeface="Tahoma"/>
              </a:rPr>
              <a:t>енерговитратами, </a:t>
            </a:r>
            <a:r>
              <a:rPr dirty="0" sz="2900" spc="-835" b="1">
                <a:latin typeface="Tahoma"/>
                <a:cs typeface="Tahoma"/>
              </a:rPr>
              <a:t> </a:t>
            </a:r>
            <a:r>
              <a:rPr dirty="0" sz="2900" spc="90" b="1">
                <a:latin typeface="Tahoma"/>
                <a:cs typeface="Tahoma"/>
              </a:rPr>
              <a:t>вона </a:t>
            </a:r>
            <a:r>
              <a:rPr dirty="0" sz="2900" spc="165" b="1">
                <a:latin typeface="Tahoma"/>
                <a:cs typeface="Tahoma"/>
              </a:rPr>
              <a:t>повинна </a:t>
            </a:r>
            <a:r>
              <a:rPr dirty="0" sz="2900" spc="270" b="1">
                <a:latin typeface="Tahoma"/>
                <a:cs typeface="Tahoma"/>
              </a:rPr>
              <a:t>змінити </a:t>
            </a:r>
            <a:r>
              <a:rPr dirty="0" sz="2900" spc="70" b="1">
                <a:latin typeface="Tahoma"/>
                <a:cs typeface="Tahoma"/>
              </a:rPr>
              <a:t>(«переключити») </a:t>
            </a:r>
            <a:r>
              <a:rPr dirty="0" sz="2900" spc="165" b="1">
                <a:latin typeface="Tahoma"/>
                <a:cs typeface="Tahoma"/>
              </a:rPr>
              <a:t>швидкість </a:t>
            </a:r>
            <a:r>
              <a:rPr dirty="0" sz="2900" spc="114" b="1">
                <a:latin typeface="Tahoma"/>
                <a:cs typeface="Tahoma"/>
              </a:rPr>
              <a:t>відповідно </a:t>
            </a:r>
            <a:r>
              <a:rPr dirty="0" sz="2900" spc="20" b="1">
                <a:latin typeface="Tahoma"/>
                <a:cs typeface="Tahoma"/>
              </a:rPr>
              <a:t>до </a:t>
            </a:r>
            <a:r>
              <a:rPr dirty="0" sz="2900" spc="25" b="1">
                <a:latin typeface="Tahoma"/>
                <a:cs typeface="Tahoma"/>
              </a:rPr>
              <a:t> </a:t>
            </a:r>
            <a:r>
              <a:rPr dirty="0" sz="2900" spc="190" b="1">
                <a:latin typeface="Tahoma"/>
                <a:cs typeface="Tahoma"/>
              </a:rPr>
              <a:t>мінливих</a:t>
            </a:r>
            <a:r>
              <a:rPr dirty="0" sz="2900" spc="-165" b="1">
                <a:latin typeface="Tahoma"/>
                <a:cs typeface="Tahoma"/>
              </a:rPr>
              <a:t> </a:t>
            </a:r>
            <a:r>
              <a:rPr dirty="0" sz="2900" spc="155" b="1">
                <a:latin typeface="Tahoma"/>
                <a:cs typeface="Tahoma"/>
              </a:rPr>
              <a:t>умов</a:t>
            </a:r>
            <a:r>
              <a:rPr dirty="0" sz="2900" spc="-165" b="1">
                <a:latin typeface="Tahoma"/>
                <a:cs typeface="Tahoma"/>
              </a:rPr>
              <a:t> </a:t>
            </a:r>
            <a:r>
              <a:rPr dirty="0" sz="2900" spc="130" b="1">
                <a:latin typeface="Tahoma"/>
                <a:cs typeface="Tahoma"/>
              </a:rPr>
              <a:t>і</a:t>
            </a:r>
            <a:r>
              <a:rPr dirty="0" sz="2900" spc="-165" b="1">
                <a:latin typeface="Tahoma"/>
                <a:cs typeface="Tahoma"/>
              </a:rPr>
              <a:t> </a:t>
            </a:r>
            <a:r>
              <a:rPr dirty="0" sz="2900" spc="40" b="1">
                <a:latin typeface="Tahoma"/>
                <a:cs typeface="Tahoma"/>
              </a:rPr>
              <a:t>власного</a:t>
            </a:r>
            <a:r>
              <a:rPr dirty="0" sz="2900" spc="-165" b="1">
                <a:latin typeface="Tahoma"/>
                <a:cs typeface="Tahoma"/>
              </a:rPr>
              <a:t> </a:t>
            </a:r>
            <a:r>
              <a:rPr dirty="0" sz="2900" spc="70" b="1">
                <a:latin typeface="Tahoma"/>
                <a:cs typeface="Tahoma"/>
              </a:rPr>
              <a:t>стану.</a:t>
            </a:r>
            <a:endParaRPr sz="29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3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200">
              <a:latin typeface="Tahoma"/>
              <a:cs typeface="Tahoma"/>
            </a:endParaRPr>
          </a:p>
          <a:p>
            <a:pPr algn="ctr" marL="477520" marR="5311775" indent="-635">
              <a:lnSpc>
                <a:spcPct val="107800"/>
              </a:lnSpc>
            </a:pPr>
            <a:r>
              <a:rPr dirty="0" sz="2900" spc="-95" b="1">
                <a:latin typeface="Tahoma"/>
                <a:cs typeface="Tahoma"/>
              </a:rPr>
              <a:t>Людина </a:t>
            </a:r>
            <a:r>
              <a:rPr dirty="0" sz="2900" spc="-105" b="1">
                <a:latin typeface="Tahoma"/>
                <a:cs typeface="Tahoma"/>
              </a:rPr>
              <a:t>як </a:t>
            </a:r>
            <a:r>
              <a:rPr dirty="0" sz="2900" spc="-65" b="1">
                <a:latin typeface="Tahoma"/>
                <a:cs typeface="Tahoma"/>
              </a:rPr>
              <a:t>біологічний </a:t>
            </a:r>
            <a:r>
              <a:rPr dirty="0" sz="2900" spc="-75" b="1">
                <a:latin typeface="Tahoma"/>
                <a:cs typeface="Tahoma"/>
              </a:rPr>
              <a:t>вид </a:t>
            </a:r>
            <a:r>
              <a:rPr dirty="0" sz="2900" spc="-25" b="1">
                <a:latin typeface="Tahoma"/>
                <a:cs typeface="Tahoma"/>
              </a:rPr>
              <a:t>формувалася </a:t>
            </a:r>
            <a:r>
              <a:rPr dirty="0" sz="2900" spc="-110" b="1">
                <a:latin typeface="Tahoma"/>
                <a:cs typeface="Tahoma"/>
              </a:rPr>
              <a:t>в </a:t>
            </a:r>
            <a:r>
              <a:rPr dirty="0" sz="2900" spc="-835" b="1">
                <a:latin typeface="Tahoma"/>
                <a:cs typeface="Tahoma"/>
              </a:rPr>
              <a:t> </a:t>
            </a:r>
            <a:r>
              <a:rPr dirty="0" sz="2900" spc="-85" b="1">
                <a:latin typeface="Tahoma"/>
                <a:cs typeface="Tahoma"/>
              </a:rPr>
              <a:t>п</a:t>
            </a:r>
            <a:r>
              <a:rPr dirty="0" sz="2900" spc="30" b="1">
                <a:latin typeface="Tahoma"/>
                <a:cs typeface="Tahoma"/>
              </a:rPr>
              <a:t>о</a:t>
            </a:r>
            <a:r>
              <a:rPr dirty="0" sz="2900" spc="85" b="1">
                <a:latin typeface="Tahoma"/>
                <a:cs typeface="Tahoma"/>
              </a:rPr>
              <a:t>с</a:t>
            </a:r>
            <a:r>
              <a:rPr dirty="0" sz="2900" spc="-40" b="1">
                <a:latin typeface="Tahoma"/>
                <a:cs typeface="Tahoma"/>
              </a:rPr>
              <a:t>т</a:t>
            </a:r>
            <a:r>
              <a:rPr dirty="0" sz="2900" spc="-100" b="1">
                <a:latin typeface="Tahoma"/>
                <a:cs typeface="Tahoma"/>
              </a:rPr>
              <a:t>і</a:t>
            </a:r>
            <a:r>
              <a:rPr dirty="0" sz="2900" spc="-100" b="1">
                <a:latin typeface="Tahoma"/>
                <a:cs typeface="Tahoma"/>
              </a:rPr>
              <a:t>й</a:t>
            </a:r>
            <a:r>
              <a:rPr dirty="0" sz="2900" spc="-95" b="1">
                <a:latin typeface="Tahoma"/>
                <a:cs typeface="Tahoma"/>
              </a:rPr>
              <a:t>н</a:t>
            </a:r>
            <a:r>
              <a:rPr dirty="0" sz="2900" spc="-100" b="1">
                <a:latin typeface="Tahoma"/>
                <a:cs typeface="Tahoma"/>
              </a:rPr>
              <a:t>і</a:t>
            </a:r>
            <a:r>
              <a:rPr dirty="0" sz="2900" spc="-95" b="1">
                <a:latin typeface="Tahoma"/>
                <a:cs typeface="Tahoma"/>
              </a:rPr>
              <a:t>й</a:t>
            </a:r>
            <a:r>
              <a:rPr dirty="0" sz="2900" spc="-100" b="1">
                <a:latin typeface="Tahoma"/>
                <a:cs typeface="Tahoma"/>
              </a:rPr>
              <a:t> </a:t>
            </a:r>
            <a:r>
              <a:rPr dirty="0" sz="2900" spc="-15" b="1">
                <a:latin typeface="Tahoma"/>
                <a:cs typeface="Tahoma"/>
              </a:rPr>
              <a:t>б</a:t>
            </a:r>
            <a:r>
              <a:rPr dirty="0" sz="2900" spc="30" b="1">
                <a:latin typeface="Tahoma"/>
                <a:cs typeface="Tahoma"/>
              </a:rPr>
              <a:t>о</a:t>
            </a:r>
            <a:r>
              <a:rPr dirty="0" sz="2900" spc="50" b="1">
                <a:latin typeface="Tahoma"/>
                <a:cs typeface="Tahoma"/>
              </a:rPr>
              <a:t>р</a:t>
            </a:r>
            <a:r>
              <a:rPr dirty="0" sz="2900" spc="30" b="1">
                <a:latin typeface="Tahoma"/>
                <a:cs typeface="Tahoma"/>
              </a:rPr>
              <a:t>о</a:t>
            </a:r>
            <a:r>
              <a:rPr dirty="0" sz="2900" spc="-40" b="1">
                <a:latin typeface="Tahoma"/>
                <a:cs typeface="Tahoma"/>
              </a:rPr>
              <a:t>т</a:t>
            </a:r>
            <a:r>
              <a:rPr dirty="0" sz="2900" spc="-80" b="1">
                <a:latin typeface="Tahoma"/>
                <a:cs typeface="Tahoma"/>
              </a:rPr>
              <a:t>ь</a:t>
            </a:r>
            <a:r>
              <a:rPr dirty="0" sz="2900" spc="-15" b="1">
                <a:latin typeface="Tahoma"/>
                <a:cs typeface="Tahoma"/>
              </a:rPr>
              <a:t>б</a:t>
            </a:r>
            <a:r>
              <a:rPr dirty="0" sz="2900" spc="-95" b="1">
                <a:latin typeface="Tahoma"/>
                <a:cs typeface="Tahoma"/>
              </a:rPr>
              <a:t>і</a:t>
            </a:r>
            <a:r>
              <a:rPr dirty="0" sz="2900" spc="-100" b="1">
                <a:latin typeface="Tahoma"/>
                <a:cs typeface="Tahoma"/>
              </a:rPr>
              <a:t> </a:t>
            </a:r>
            <a:r>
              <a:rPr dirty="0" sz="2900" spc="-80" b="1">
                <a:latin typeface="Tahoma"/>
                <a:cs typeface="Tahoma"/>
              </a:rPr>
              <a:t>з</a:t>
            </a:r>
            <a:r>
              <a:rPr dirty="0" sz="2900" spc="-40" b="1">
                <a:latin typeface="Tahoma"/>
                <a:cs typeface="Tahoma"/>
              </a:rPr>
              <a:t>а</a:t>
            </a:r>
            <a:r>
              <a:rPr dirty="0" sz="2900" spc="-100" b="1">
                <a:latin typeface="Tahoma"/>
                <a:cs typeface="Tahoma"/>
              </a:rPr>
              <a:t> </a:t>
            </a:r>
            <a:r>
              <a:rPr dirty="0" sz="2900" spc="25" b="1">
                <a:latin typeface="Tahoma"/>
                <a:cs typeface="Tahoma"/>
              </a:rPr>
              <a:t>е</a:t>
            </a:r>
            <a:r>
              <a:rPr dirty="0" sz="2900" spc="-95" b="1">
                <a:latin typeface="Tahoma"/>
                <a:cs typeface="Tahoma"/>
              </a:rPr>
              <a:t>н</a:t>
            </a:r>
            <a:r>
              <a:rPr dirty="0" sz="2900" spc="25" b="1">
                <a:latin typeface="Tahoma"/>
                <a:cs typeface="Tahoma"/>
              </a:rPr>
              <a:t>е</a:t>
            </a:r>
            <a:r>
              <a:rPr dirty="0" sz="2900" spc="50" b="1">
                <a:latin typeface="Tahoma"/>
                <a:cs typeface="Tahoma"/>
              </a:rPr>
              <a:t>р</a:t>
            </a:r>
            <a:r>
              <a:rPr dirty="0" sz="2900" spc="-90" b="1">
                <a:latin typeface="Tahoma"/>
                <a:cs typeface="Tahoma"/>
              </a:rPr>
              <a:t>г</a:t>
            </a:r>
            <a:r>
              <a:rPr dirty="0" sz="2900" spc="-100" b="1">
                <a:latin typeface="Tahoma"/>
                <a:cs typeface="Tahoma"/>
              </a:rPr>
              <a:t>і</a:t>
            </a:r>
            <a:r>
              <a:rPr dirty="0" sz="2900" spc="-245" b="1">
                <a:latin typeface="Tahoma"/>
                <a:cs typeface="Tahoma"/>
              </a:rPr>
              <a:t>ю</a:t>
            </a:r>
            <a:r>
              <a:rPr dirty="0" sz="2900" spc="-100" b="1">
                <a:latin typeface="Tahoma"/>
                <a:cs typeface="Tahoma"/>
              </a:rPr>
              <a:t> </a:t>
            </a:r>
            <a:r>
              <a:rPr dirty="0" sz="2900" spc="-100" b="1">
                <a:latin typeface="Tahoma"/>
                <a:cs typeface="Tahoma"/>
              </a:rPr>
              <a:t>і</a:t>
            </a:r>
            <a:r>
              <a:rPr dirty="0" sz="2900" spc="-270" b="1">
                <a:latin typeface="Tahoma"/>
                <a:cs typeface="Tahoma"/>
              </a:rPr>
              <a:t>,</a:t>
            </a:r>
            <a:r>
              <a:rPr dirty="0" sz="2900" spc="-100" b="1">
                <a:latin typeface="Tahoma"/>
                <a:cs typeface="Tahoma"/>
              </a:rPr>
              <a:t> </a:t>
            </a:r>
            <a:r>
              <a:rPr dirty="0" sz="2900" spc="-80" b="1">
                <a:latin typeface="Tahoma"/>
                <a:cs typeface="Tahoma"/>
              </a:rPr>
              <a:t>з</a:t>
            </a:r>
            <a:r>
              <a:rPr dirty="0" sz="2900" spc="30" b="1">
                <a:latin typeface="Tahoma"/>
                <a:cs typeface="Tahoma"/>
              </a:rPr>
              <a:t>о</a:t>
            </a:r>
            <a:r>
              <a:rPr dirty="0" sz="2900" spc="-105" b="1">
                <a:latin typeface="Tahoma"/>
                <a:cs typeface="Tahoma"/>
              </a:rPr>
              <a:t>к</a:t>
            </a:r>
            <a:r>
              <a:rPr dirty="0" sz="2900" spc="50" b="1">
                <a:latin typeface="Tahoma"/>
                <a:cs typeface="Tahoma"/>
              </a:rPr>
              <a:t>р</a:t>
            </a:r>
            <a:r>
              <a:rPr dirty="0" sz="2900" spc="25" b="1">
                <a:latin typeface="Tahoma"/>
                <a:cs typeface="Tahoma"/>
              </a:rPr>
              <a:t>е</a:t>
            </a:r>
            <a:r>
              <a:rPr dirty="0" sz="2900" spc="-55" b="1">
                <a:latin typeface="Tahoma"/>
                <a:cs typeface="Tahoma"/>
              </a:rPr>
              <a:t>м</a:t>
            </a:r>
            <a:r>
              <a:rPr dirty="0" sz="2900" spc="-45" b="1">
                <a:latin typeface="Tahoma"/>
                <a:cs typeface="Tahoma"/>
              </a:rPr>
              <a:t>а</a:t>
            </a:r>
            <a:r>
              <a:rPr dirty="0" sz="2900" spc="-260" b="1">
                <a:latin typeface="Tahoma"/>
                <a:cs typeface="Tahoma"/>
              </a:rPr>
              <a:t>,  </a:t>
            </a:r>
            <a:r>
              <a:rPr dirty="0" sz="2900" spc="-65" b="1">
                <a:latin typeface="Tahoma"/>
                <a:cs typeface="Tahoma"/>
              </a:rPr>
              <a:t>навчилася</a:t>
            </a:r>
            <a:r>
              <a:rPr dirty="0" sz="2900" spc="-114" b="1">
                <a:latin typeface="Tahoma"/>
                <a:cs typeface="Tahoma"/>
              </a:rPr>
              <a:t> </a:t>
            </a:r>
            <a:r>
              <a:rPr dirty="0" sz="2900" spc="-20" b="1">
                <a:latin typeface="Tahoma"/>
                <a:cs typeface="Tahoma"/>
              </a:rPr>
              <a:t>самостійно</a:t>
            </a:r>
            <a:r>
              <a:rPr dirty="0" sz="2900" spc="-114" b="1">
                <a:latin typeface="Tahoma"/>
                <a:cs typeface="Tahoma"/>
              </a:rPr>
              <a:t> </a:t>
            </a:r>
            <a:r>
              <a:rPr dirty="0" sz="2900" spc="-65" b="1">
                <a:latin typeface="Tahoma"/>
                <a:cs typeface="Tahoma"/>
              </a:rPr>
              <a:t>знаходити</a:t>
            </a:r>
            <a:r>
              <a:rPr dirty="0" sz="2900" spc="-110" b="1">
                <a:latin typeface="Tahoma"/>
                <a:cs typeface="Tahoma"/>
              </a:rPr>
              <a:t> </a:t>
            </a:r>
            <a:r>
              <a:rPr dirty="0" sz="2900" spc="-80" b="1">
                <a:latin typeface="Tahoma"/>
                <a:cs typeface="Tahoma"/>
              </a:rPr>
              <a:t>найбільш </a:t>
            </a:r>
            <a:r>
              <a:rPr dirty="0" sz="2900" spc="-835" b="1">
                <a:latin typeface="Tahoma"/>
                <a:cs typeface="Tahoma"/>
              </a:rPr>
              <a:t> </a:t>
            </a:r>
            <a:r>
              <a:rPr dirty="0" sz="2900" spc="-60" b="1">
                <a:latin typeface="Tahoma"/>
                <a:cs typeface="Tahoma"/>
              </a:rPr>
              <a:t>економічний</a:t>
            </a:r>
            <a:r>
              <a:rPr dirty="0" sz="2900" spc="-105" b="1">
                <a:latin typeface="Tahoma"/>
                <a:cs typeface="Tahoma"/>
              </a:rPr>
              <a:t> </a:t>
            </a:r>
            <a:r>
              <a:rPr dirty="0" sz="2900" spc="-70" b="1">
                <a:latin typeface="Tahoma"/>
                <a:cs typeface="Tahoma"/>
              </a:rPr>
              <a:t>руховий</a:t>
            </a:r>
            <a:r>
              <a:rPr dirty="0" sz="2900" spc="-100" b="1">
                <a:latin typeface="Tahoma"/>
                <a:cs typeface="Tahoma"/>
              </a:rPr>
              <a:t> </a:t>
            </a:r>
            <a:r>
              <a:rPr dirty="0" sz="2900" spc="-35" b="1">
                <a:latin typeface="Tahoma"/>
                <a:cs typeface="Tahoma"/>
              </a:rPr>
              <a:t>режим</a:t>
            </a:r>
            <a:endParaRPr sz="2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205905" y="1"/>
            <a:ext cx="5082540" cy="10287000"/>
            <a:chOff x="13205905" y="1"/>
            <a:chExt cx="508254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93347" y="2364220"/>
              <a:ext cx="3594651" cy="79227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05905" y="1"/>
              <a:ext cx="5082093" cy="802267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02108" y="1756502"/>
            <a:ext cx="12709525" cy="3225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05435" marR="297815">
              <a:lnSpc>
                <a:spcPct val="107100"/>
              </a:lnSpc>
              <a:spcBef>
                <a:spcPts val="100"/>
              </a:spcBef>
            </a:pPr>
            <a:r>
              <a:rPr dirty="0" sz="2800" spc="15" b="1">
                <a:latin typeface="Tahoma"/>
                <a:cs typeface="Tahoma"/>
              </a:rPr>
              <a:t>Стосовно</a:t>
            </a:r>
            <a:r>
              <a:rPr dirty="0" sz="2800" spc="-95" b="1">
                <a:latin typeface="Tahoma"/>
                <a:cs typeface="Tahoma"/>
              </a:rPr>
              <a:t> </a:t>
            </a:r>
            <a:r>
              <a:rPr dirty="0" sz="2800" spc="-70" b="1">
                <a:latin typeface="Tahoma"/>
                <a:cs typeface="Tahoma"/>
              </a:rPr>
              <a:t>біомеханічних</a:t>
            </a:r>
            <a:r>
              <a:rPr dirty="0" sz="2800" spc="-95" b="1">
                <a:latin typeface="Tahoma"/>
                <a:cs typeface="Tahoma"/>
              </a:rPr>
              <a:t> </a:t>
            </a:r>
            <a:r>
              <a:rPr dirty="0" sz="2800" spc="-10" b="1">
                <a:latin typeface="Tahoma"/>
                <a:cs typeface="Tahoma"/>
              </a:rPr>
              <a:t>основ</a:t>
            </a:r>
            <a:r>
              <a:rPr dirty="0" sz="2800" spc="-95" b="1">
                <a:latin typeface="Tahoma"/>
                <a:cs typeface="Tahoma"/>
              </a:rPr>
              <a:t> </a:t>
            </a:r>
            <a:r>
              <a:rPr dirty="0" sz="2800" spc="-45" b="1">
                <a:latin typeface="Tahoma"/>
                <a:cs typeface="Tahoma"/>
              </a:rPr>
              <a:t>витривалості</a:t>
            </a:r>
            <a:r>
              <a:rPr dirty="0" sz="2800" spc="-95" b="1">
                <a:latin typeface="Tahoma"/>
                <a:cs typeface="Tahoma"/>
              </a:rPr>
              <a:t> </a:t>
            </a:r>
            <a:r>
              <a:rPr dirty="0" sz="2800" spc="-40" b="1">
                <a:latin typeface="Tahoma"/>
                <a:cs typeface="Tahoma"/>
              </a:rPr>
              <a:t>доцільно</a:t>
            </a:r>
            <a:r>
              <a:rPr dirty="0" sz="2800" spc="-95" b="1">
                <a:latin typeface="Tahoma"/>
                <a:cs typeface="Tahoma"/>
              </a:rPr>
              <a:t> </a:t>
            </a:r>
            <a:r>
              <a:rPr dirty="0" sz="2800" spc="-35" b="1">
                <a:latin typeface="Tahoma"/>
                <a:cs typeface="Tahoma"/>
              </a:rPr>
              <a:t>зробити</a:t>
            </a:r>
            <a:r>
              <a:rPr dirty="0" sz="2800" spc="-90" b="1">
                <a:latin typeface="Tahoma"/>
                <a:cs typeface="Tahoma"/>
              </a:rPr>
              <a:t> </a:t>
            </a:r>
            <a:r>
              <a:rPr dirty="0" sz="2800" spc="-55" b="1">
                <a:latin typeface="Tahoma"/>
                <a:cs typeface="Tahoma"/>
              </a:rPr>
              <a:t>два </a:t>
            </a:r>
            <a:r>
              <a:rPr dirty="0" sz="2800" spc="-805" b="1">
                <a:latin typeface="Tahoma"/>
                <a:cs typeface="Tahoma"/>
              </a:rPr>
              <a:t> </a:t>
            </a:r>
            <a:r>
              <a:rPr dirty="0" sz="2800" spc="-90" b="1">
                <a:latin typeface="Tahoma"/>
                <a:cs typeface="Tahoma"/>
              </a:rPr>
              <a:t>зауваження.</a:t>
            </a:r>
            <a:endParaRPr sz="2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950">
              <a:latin typeface="Tahoma"/>
              <a:cs typeface="Tahoma"/>
            </a:endParaRPr>
          </a:p>
          <a:p>
            <a:pPr algn="ctr" marL="12065" marR="5080">
              <a:lnSpc>
                <a:spcPct val="107100"/>
              </a:lnSpc>
            </a:pPr>
            <a:r>
              <a:rPr dirty="0" sz="2800" spc="-15" b="1">
                <a:latin typeface="Tahoma"/>
                <a:cs typeface="Tahoma"/>
              </a:rPr>
              <a:t>Перше </a:t>
            </a:r>
            <a:r>
              <a:rPr dirty="0" sz="2800" spc="-90" b="1">
                <a:latin typeface="Tahoma"/>
                <a:cs typeface="Tahoma"/>
              </a:rPr>
              <a:t>зауваження. </a:t>
            </a:r>
            <a:r>
              <a:rPr dirty="0" sz="2800" spc="45" b="1">
                <a:latin typeface="Tahoma"/>
                <a:cs typeface="Tahoma"/>
              </a:rPr>
              <a:t>Усе </a:t>
            </a:r>
            <a:r>
              <a:rPr dirty="0" sz="2800" spc="-35" b="1">
                <a:latin typeface="Tahoma"/>
                <a:cs typeface="Tahoma"/>
              </a:rPr>
              <a:t>сказане </a:t>
            </a:r>
            <a:r>
              <a:rPr dirty="0" sz="2800" b="1">
                <a:latin typeface="Tahoma"/>
                <a:cs typeface="Tahoma"/>
              </a:rPr>
              <a:t>про </a:t>
            </a:r>
            <a:r>
              <a:rPr dirty="0" sz="2800" spc="5" b="1">
                <a:latin typeface="Tahoma"/>
                <a:cs typeface="Tahoma"/>
              </a:rPr>
              <a:t>способи </a:t>
            </a:r>
            <a:r>
              <a:rPr dirty="0" sz="2800" spc="-70" b="1">
                <a:latin typeface="Tahoma"/>
                <a:cs typeface="Tahoma"/>
              </a:rPr>
              <a:t>підвищення </a:t>
            </a:r>
            <a:r>
              <a:rPr dirty="0" sz="2800" spc="-65" b="1">
                <a:latin typeface="Tahoma"/>
                <a:cs typeface="Tahoma"/>
              </a:rPr>
              <a:t> </a:t>
            </a:r>
            <a:r>
              <a:rPr dirty="0" sz="2800" spc="-45" b="1">
                <a:latin typeface="Tahoma"/>
                <a:cs typeface="Tahoma"/>
              </a:rPr>
              <a:t>витривалості </a:t>
            </a:r>
            <a:r>
              <a:rPr dirty="0" sz="2800" spc="-40" b="1">
                <a:latin typeface="Tahoma"/>
                <a:cs typeface="Tahoma"/>
              </a:rPr>
              <a:t>відноситься </a:t>
            </a:r>
            <a:r>
              <a:rPr dirty="0" sz="2800" spc="-100" b="1">
                <a:latin typeface="Tahoma"/>
                <a:cs typeface="Tahoma"/>
              </a:rPr>
              <a:t>як </a:t>
            </a:r>
            <a:r>
              <a:rPr dirty="0" sz="2800" spc="10" b="1">
                <a:latin typeface="Tahoma"/>
                <a:cs typeface="Tahoma"/>
              </a:rPr>
              <a:t>до </a:t>
            </a:r>
            <a:r>
              <a:rPr dirty="0" sz="2800" spc="-85" b="1">
                <a:latin typeface="Tahoma"/>
                <a:cs typeface="Tahoma"/>
              </a:rPr>
              <a:t>циклічної, </a:t>
            </a:r>
            <a:r>
              <a:rPr dirty="0" sz="2800" spc="-60" b="1">
                <a:latin typeface="Tahoma"/>
                <a:cs typeface="Tahoma"/>
              </a:rPr>
              <a:t>так </a:t>
            </a:r>
            <a:r>
              <a:rPr dirty="0" sz="2800" spc="-90" b="1">
                <a:latin typeface="Tahoma"/>
                <a:cs typeface="Tahoma"/>
              </a:rPr>
              <a:t>і </a:t>
            </a:r>
            <a:r>
              <a:rPr dirty="0" sz="2800" spc="10" b="1">
                <a:latin typeface="Tahoma"/>
                <a:cs typeface="Tahoma"/>
              </a:rPr>
              <a:t>до </a:t>
            </a:r>
            <a:r>
              <a:rPr dirty="0" sz="2800" spc="-65" b="1">
                <a:latin typeface="Tahoma"/>
                <a:cs typeface="Tahoma"/>
              </a:rPr>
              <a:t>ациклічної </a:t>
            </a:r>
            <a:r>
              <a:rPr dirty="0" sz="2800" spc="-40" b="1">
                <a:latin typeface="Tahoma"/>
                <a:cs typeface="Tahoma"/>
              </a:rPr>
              <a:t>рухової </a:t>
            </a:r>
            <a:r>
              <a:rPr dirty="0" sz="2800" spc="-35" b="1">
                <a:latin typeface="Tahoma"/>
                <a:cs typeface="Tahoma"/>
              </a:rPr>
              <a:t> </a:t>
            </a:r>
            <a:r>
              <a:rPr dirty="0" sz="2800" spc="-65" b="1">
                <a:latin typeface="Tahoma"/>
                <a:cs typeface="Tahoma"/>
              </a:rPr>
              <a:t>діяльності. </a:t>
            </a:r>
            <a:r>
              <a:rPr dirty="0" sz="2800" spc="-80" b="1">
                <a:latin typeface="Tahoma"/>
                <a:cs typeface="Tahoma"/>
              </a:rPr>
              <a:t>Приклади, </a:t>
            </a:r>
            <a:r>
              <a:rPr dirty="0" sz="2800" spc="-5" b="1">
                <a:latin typeface="Tahoma"/>
                <a:cs typeface="Tahoma"/>
              </a:rPr>
              <a:t>що </a:t>
            </a:r>
            <a:r>
              <a:rPr dirty="0" sz="2800" spc="-40" b="1">
                <a:latin typeface="Tahoma"/>
                <a:cs typeface="Tahoma"/>
              </a:rPr>
              <a:t>відносяться </a:t>
            </a:r>
            <a:r>
              <a:rPr dirty="0" sz="2800" spc="10" b="1">
                <a:latin typeface="Tahoma"/>
                <a:cs typeface="Tahoma"/>
              </a:rPr>
              <a:t>до </a:t>
            </a:r>
            <a:r>
              <a:rPr dirty="0" sz="2800" spc="-70" b="1">
                <a:latin typeface="Tahoma"/>
                <a:cs typeface="Tahoma"/>
              </a:rPr>
              <a:t>бігу </a:t>
            </a:r>
            <a:r>
              <a:rPr dirty="0" sz="2800" spc="-90" b="1">
                <a:latin typeface="Tahoma"/>
                <a:cs typeface="Tahoma"/>
              </a:rPr>
              <a:t>й </a:t>
            </a:r>
            <a:r>
              <a:rPr dirty="0" sz="2800" spc="-110" b="1">
                <a:latin typeface="Tahoma"/>
                <a:cs typeface="Tahoma"/>
              </a:rPr>
              <a:t>інших </a:t>
            </a:r>
            <a:r>
              <a:rPr dirty="0" sz="2800" spc="-95" b="1">
                <a:latin typeface="Tahoma"/>
                <a:cs typeface="Tahoma"/>
              </a:rPr>
              <a:t>циклічних </a:t>
            </a:r>
            <a:r>
              <a:rPr dirty="0" sz="2800" spc="-90" b="1">
                <a:latin typeface="Tahoma"/>
                <a:cs typeface="Tahoma"/>
              </a:rPr>
              <a:t> </a:t>
            </a:r>
            <a:r>
              <a:rPr dirty="0" sz="2800" spc="-65" b="1">
                <a:latin typeface="Tahoma"/>
                <a:cs typeface="Tahoma"/>
              </a:rPr>
              <a:t>локомоцій,</a:t>
            </a:r>
            <a:r>
              <a:rPr dirty="0" sz="2800" spc="-90" b="1">
                <a:latin typeface="Tahoma"/>
                <a:cs typeface="Tahoma"/>
              </a:rPr>
              <a:t> </a:t>
            </a:r>
            <a:r>
              <a:rPr dirty="0" sz="2800" spc="-50" b="1">
                <a:latin typeface="Tahoma"/>
                <a:cs typeface="Tahoma"/>
              </a:rPr>
              <a:t>наведені</a:t>
            </a:r>
            <a:r>
              <a:rPr dirty="0" sz="2800" spc="-90" b="1">
                <a:latin typeface="Tahoma"/>
                <a:cs typeface="Tahoma"/>
              </a:rPr>
              <a:t> </a:t>
            </a:r>
            <a:r>
              <a:rPr dirty="0" sz="2800" spc="-70" b="1">
                <a:latin typeface="Tahoma"/>
                <a:cs typeface="Tahoma"/>
              </a:rPr>
              <a:t>лише</a:t>
            </a:r>
            <a:r>
              <a:rPr dirty="0" sz="2800" spc="-90" b="1">
                <a:latin typeface="Tahoma"/>
                <a:cs typeface="Tahoma"/>
              </a:rPr>
              <a:t> </a:t>
            </a:r>
            <a:r>
              <a:rPr dirty="0" sz="2800" spc="-85" b="1">
                <a:latin typeface="Tahoma"/>
                <a:cs typeface="Tahoma"/>
              </a:rPr>
              <a:t>тому,</a:t>
            </a:r>
            <a:r>
              <a:rPr dirty="0" sz="2800" spc="-90" b="1">
                <a:latin typeface="Tahoma"/>
                <a:cs typeface="Tahoma"/>
              </a:rPr>
              <a:t> </a:t>
            </a:r>
            <a:r>
              <a:rPr dirty="0" sz="2800" spc="-5" b="1">
                <a:latin typeface="Tahoma"/>
                <a:cs typeface="Tahoma"/>
              </a:rPr>
              <a:t>що</a:t>
            </a:r>
            <a:r>
              <a:rPr dirty="0" sz="2800" spc="-90" b="1">
                <a:latin typeface="Tahoma"/>
                <a:cs typeface="Tahoma"/>
              </a:rPr>
              <a:t> </a:t>
            </a:r>
            <a:r>
              <a:rPr dirty="0" sz="2800" spc="-65" b="1">
                <a:latin typeface="Tahoma"/>
                <a:cs typeface="Tahoma"/>
              </a:rPr>
              <a:t>вони</a:t>
            </a:r>
            <a:r>
              <a:rPr dirty="0" sz="2800" spc="-90" b="1">
                <a:latin typeface="Tahoma"/>
                <a:cs typeface="Tahoma"/>
              </a:rPr>
              <a:t> </a:t>
            </a:r>
            <a:r>
              <a:rPr dirty="0" sz="2800" spc="-10" b="1">
                <a:latin typeface="Tahoma"/>
                <a:cs typeface="Tahoma"/>
              </a:rPr>
              <a:t>прості</a:t>
            </a:r>
            <a:r>
              <a:rPr dirty="0" sz="2800" spc="-90" b="1">
                <a:latin typeface="Tahoma"/>
                <a:cs typeface="Tahoma"/>
              </a:rPr>
              <a:t> </a:t>
            </a:r>
            <a:r>
              <a:rPr dirty="0" sz="2800" spc="-40" b="1">
                <a:latin typeface="Tahoma"/>
                <a:cs typeface="Tahoma"/>
              </a:rPr>
              <a:t>та</a:t>
            </a:r>
            <a:r>
              <a:rPr dirty="0" sz="2800" spc="-90" b="1">
                <a:latin typeface="Tahoma"/>
                <a:cs typeface="Tahoma"/>
              </a:rPr>
              <a:t> </a:t>
            </a:r>
            <a:r>
              <a:rPr dirty="0" sz="2800" spc="-55" b="1">
                <a:latin typeface="Tahoma"/>
                <a:cs typeface="Tahoma"/>
              </a:rPr>
              <a:t>зрозумілі</a:t>
            </a:r>
            <a:r>
              <a:rPr dirty="0" sz="2800" spc="-85" b="1">
                <a:latin typeface="Tahoma"/>
                <a:cs typeface="Tahoma"/>
              </a:rPr>
              <a:t> </a:t>
            </a:r>
            <a:r>
              <a:rPr dirty="0" sz="2800" spc="-80" b="1">
                <a:latin typeface="Tahoma"/>
                <a:cs typeface="Tahoma"/>
              </a:rPr>
              <a:t>кожному.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1574" y="6165335"/>
            <a:ext cx="13112750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7100"/>
              </a:lnSpc>
              <a:spcBef>
                <a:spcPts val="100"/>
              </a:spcBef>
            </a:pPr>
            <a:r>
              <a:rPr dirty="0" sz="2800" spc="-15" b="1">
                <a:latin typeface="Tahoma"/>
                <a:cs typeface="Tahoma"/>
              </a:rPr>
              <a:t>Друге</a:t>
            </a:r>
            <a:r>
              <a:rPr dirty="0" sz="2800" spc="-95" b="1">
                <a:latin typeface="Tahoma"/>
                <a:cs typeface="Tahoma"/>
              </a:rPr>
              <a:t> </a:t>
            </a:r>
            <a:r>
              <a:rPr dirty="0" sz="2800" spc="-90" b="1">
                <a:latin typeface="Tahoma"/>
                <a:cs typeface="Tahoma"/>
              </a:rPr>
              <a:t>зауваження.</a:t>
            </a:r>
            <a:r>
              <a:rPr dirty="0" sz="2800" spc="-95" b="1">
                <a:latin typeface="Tahoma"/>
                <a:cs typeface="Tahoma"/>
              </a:rPr>
              <a:t> </a:t>
            </a:r>
            <a:r>
              <a:rPr dirty="0" sz="2800" spc="25" b="1">
                <a:latin typeface="Tahoma"/>
                <a:cs typeface="Tahoma"/>
              </a:rPr>
              <a:t>До</a:t>
            </a:r>
            <a:r>
              <a:rPr dirty="0" sz="2800" spc="-95" b="1">
                <a:latin typeface="Tahoma"/>
                <a:cs typeface="Tahoma"/>
              </a:rPr>
              <a:t> </a:t>
            </a:r>
            <a:r>
              <a:rPr dirty="0" sz="2800" spc="-70" b="1">
                <a:latin typeface="Tahoma"/>
                <a:cs typeface="Tahoma"/>
              </a:rPr>
              <a:t>біомеханічних</a:t>
            </a:r>
            <a:r>
              <a:rPr dirty="0" sz="2800" spc="-95" b="1">
                <a:latin typeface="Tahoma"/>
                <a:cs typeface="Tahoma"/>
              </a:rPr>
              <a:t> </a:t>
            </a:r>
            <a:r>
              <a:rPr dirty="0" sz="2800" spc="-10" b="1">
                <a:latin typeface="Tahoma"/>
                <a:cs typeface="Tahoma"/>
              </a:rPr>
              <a:t>способів</a:t>
            </a:r>
            <a:r>
              <a:rPr dirty="0" sz="2800" spc="-95" b="1">
                <a:latin typeface="Tahoma"/>
                <a:cs typeface="Tahoma"/>
              </a:rPr>
              <a:t> </a:t>
            </a:r>
            <a:r>
              <a:rPr dirty="0" sz="2800" spc="-70" b="1">
                <a:latin typeface="Tahoma"/>
                <a:cs typeface="Tahoma"/>
              </a:rPr>
              <a:t>підвищення</a:t>
            </a:r>
            <a:r>
              <a:rPr dirty="0" sz="2800" spc="-90" b="1">
                <a:latin typeface="Tahoma"/>
                <a:cs typeface="Tahoma"/>
              </a:rPr>
              <a:t> </a:t>
            </a:r>
            <a:r>
              <a:rPr dirty="0" sz="2800" spc="-45" b="1">
                <a:latin typeface="Tahoma"/>
                <a:cs typeface="Tahoma"/>
              </a:rPr>
              <a:t>витривалості </a:t>
            </a:r>
            <a:r>
              <a:rPr dirty="0" sz="2800" spc="-805" b="1">
                <a:latin typeface="Tahoma"/>
                <a:cs typeface="Tahoma"/>
              </a:rPr>
              <a:t> </a:t>
            </a:r>
            <a:r>
              <a:rPr dirty="0" sz="2800" spc="-40" b="1">
                <a:latin typeface="Tahoma"/>
                <a:cs typeface="Tahoma"/>
              </a:rPr>
              <a:t>необхідно </a:t>
            </a:r>
            <a:r>
              <a:rPr dirty="0" sz="2800" spc="-70" b="1">
                <a:latin typeface="Tahoma"/>
                <a:cs typeface="Tahoma"/>
              </a:rPr>
              <a:t>залучати </a:t>
            </a:r>
            <a:r>
              <a:rPr dirty="0" sz="2800" spc="-105" b="1">
                <a:latin typeface="Tahoma"/>
                <a:cs typeface="Tahoma"/>
              </a:rPr>
              <a:t>людину </a:t>
            </a:r>
            <a:r>
              <a:rPr dirty="0" sz="2800" spc="-10" b="1">
                <a:latin typeface="Tahoma"/>
                <a:cs typeface="Tahoma"/>
              </a:rPr>
              <a:t>ще </a:t>
            </a:r>
            <a:r>
              <a:rPr dirty="0" sz="2800" spc="-110" b="1">
                <a:latin typeface="Tahoma"/>
                <a:cs typeface="Tahoma"/>
              </a:rPr>
              <a:t>в </a:t>
            </a:r>
            <a:r>
              <a:rPr dirty="0" sz="2800" spc="-75" b="1">
                <a:latin typeface="Tahoma"/>
                <a:cs typeface="Tahoma"/>
              </a:rPr>
              <a:t>шкільному </a:t>
            </a:r>
            <a:r>
              <a:rPr dirty="0" sz="2800" spc="-120" b="1">
                <a:latin typeface="Tahoma"/>
                <a:cs typeface="Tahoma"/>
              </a:rPr>
              <a:t>віці, </a:t>
            </a:r>
            <a:r>
              <a:rPr dirty="0" sz="2800" spc="-55" b="1">
                <a:latin typeface="Tahoma"/>
                <a:cs typeface="Tahoma"/>
              </a:rPr>
              <a:t>оскільки </a:t>
            </a:r>
            <a:r>
              <a:rPr dirty="0" sz="2800" spc="-70" b="1">
                <a:latin typeface="Tahoma"/>
                <a:cs typeface="Tahoma"/>
              </a:rPr>
              <a:t>виправити </a:t>
            </a:r>
            <a:r>
              <a:rPr dirty="0" sz="2800" spc="-65" b="1">
                <a:latin typeface="Tahoma"/>
                <a:cs typeface="Tahoma"/>
              </a:rPr>
              <a:t> </a:t>
            </a:r>
            <a:r>
              <a:rPr dirty="0" sz="2800" spc="-75" b="1">
                <a:latin typeface="Tahoma"/>
                <a:cs typeface="Tahoma"/>
              </a:rPr>
              <a:t>техніку рухових </a:t>
            </a:r>
            <a:r>
              <a:rPr dirty="0" sz="2800" spc="-65" b="1">
                <a:latin typeface="Tahoma"/>
                <a:cs typeface="Tahoma"/>
              </a:rPr>
              <a:t>дій </a:t>
            </a:r>
            <a:r>
              <a:rPr dirty="0" sz="2800" spc="-40" b="1">
                <a:latin typeface="Tahoma"/>
                <a:cs typeface="Tahoma"/>
              </a:rPr>
              <a:t>набагато </a:t>
            </a:r>
            <a:r>
              <a:rPr dirty="0" sz="2800" spc="-95" b="1">
                <a:latin typeface="Tahoma"/>
                <a:cs typeface="Tahoma"/>
              </a:rPr>
              <a:t>важче, ніж </a:t>
            </a:r>
            <a:r>
              <a:rPr dirty="0" sz="2800" spc="-15" b="1">
                <a:latin typeface="Tahoma"/>
                <a:cs typeface="Tahoma"/>
              </a:rPr>
              <a:t>сформувати </a:t>
            </a:r>
            <a:r>
              <a:rPr dirty="0" sz="2800" spc="-35" b="1">
                <a:latin typeface="Tahoma"/>
                <a:cs typeface="Tahoma"/>
              </a:rPr>
              <a:t>її </a:t>
            </a:r>
            <a:r>
              <a:rPr dirty="0" sz="2800" spc="-55" b="1">
                <a:latin typeface="Tahoma"/>
                <a:cs typeface="Tahoma"/>
              </a:rPr>
              <a:t>правильно </a:t>
            </a:r>
            <a:r>
              <a:rPr dirty="0" sz="2800" spc="-70" b="1">
                <a:latin typeface="Tahoma"/>
                <a:cs typeface="Tahoma"/>
              </a:rPr>
              <a:t>від </a:t>
            </a:r>
            <a:r>
              <a:rPr dirty="0" sz="2800" spc="-65" b="1">
                <a:latin typeface="Tahoma"/>
                <a:cs typeface="Tahoma"/>
              </a:rPr>
              <a:t> </a:t>
            </a:r>
            <a:r>
              <a:rPr dirty="0" sz="2800" spc="-5" b="1">
                <a:latin typeface="Tahoma"/>
                <a:cs typeface="Tahoma"/>
              </a:rPr>
              <a:t>самого</a:t>
            </a:r>
            <a:r>
              <a:rPr dirty="0" sz="2800" spc="-100" b="1">
                <a:latin typeface="Tahoma"/>
                <a:cs typeface="Tahoma"/>
              </a:rPr>
              <a:t> </a:t>
            </a:r>
            <a:r>
              <a:rPr dirty="0" sz="2800" spc="-85" b="1">
                <a:latin typeface="Tahoma"/>
                <a:cs typeface="Tahoma"/>
              </a:rPr>
              <a:t>початку.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E293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39253" y="224012"/>
            <a:ext cx="17610455" cy="8418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807200" marR="704850" indent="-6391275">
              <a:lnSpc>
                <a:spcPct val="107100"/>
              </a:lnSpc>
              <a:spcBef>
                <a:spcPts val="100"/>
              </a:spcBef>
            </a:pPr>
            <a:r>
              <a:rPr dirty="0" sz="2800" spc="-85">
                <a:solidFill>
                  <a:srgbClr val="FFFFFF"/>
                </a:solidFill>
                <a:latin typeface="Times New Roman"/>
                <a:cs typeface="Times New Roman"/>
              </a:rPr>
              <a:t>6.</a:t>
            </a:r>
            <a:r>
              <a:rPr dirty="0" sz="28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0">
                <a:solidFill>
                  <a:srgbClr val="FFFFFF"/>
                </a:solidFill>
                <a:latin typeface="Times New Roman"/>
                <a:cs typeface="Times New Roman"/>
              </a:rPr>
              <a:t>Біомеханіка</a:t>
            </a:r>
            <a:r>
              <a:rPr dirty="0" sz="28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Times New Roman"/>
                <a:cs typeface="Times New Roman"/>
              </a:rPr>
              <a:t>сили</a:t>
            </a:r>
            <a:r>
              <a:rPr dirty="0" sz="28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35">
                <a:solidFill>
                  <a:srgbClr val="FFFFFF"/>
                </a:solidFill>
                <a:latin typeface="Times New Roman"/>
                <a:cs typeface="Times New Roman"/>
              </a:rPr>
              <a:t>та</a:t>
            </a:r>
            <a:r>
              <a:rPr dirty="0" sz="28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70">
                <a:solidFill>
                  <a:srgbClr val="FFFFFF"/>
                </a:solidFill>
                <a:latin typeface="Times New Roman"/>
                <a:cs typeface="Times New Roman"/>
              </a:rPr>
              <a:t>швидкості.</a:t>
            </a:r>
            <a:r>
              <a:rPr dirty="0" sz="28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35">
                <a:solidFill>
                  <a:srgbClr val="FFFFFF"/>
                </a:solidFill>
                <a:latin typeface="Times New Roman"/>
                <a:cs typeface="Times New Roman"/>
              </a:rPr>
              <a:t>Сила</a:t>
            </a:r>
            <a:r>
              <a:rPr dirty="0" sz="28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95">
                <a:solidFill>
                  <a:srgbClr val="FFFFFF"/>
                </a:solidFill>
                <a:latin typeface="Times New Roman"/>
                <a:cs typeface="Times New Roman"/>
              </a:rPr>
              <a:t>–</a:t>
            </a:r>
            <a:r>
              <a:rPr dirty="0" sz="28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20">
                <a:solidFill>
                  <a:srgbClr val="FFFFFF"/>
                </a:solidFill>
                <a:latin typeface="Times New Roman"/>
                <a:cs typeface="Times New Roman"/>
              </a:rPr>
              <a:t>це</a:t>
            </a:r>
            <a:r>
              <a:rPr dirty="0" sz="28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0">
                <a:solidFill>
                  <a:srgbClr val="FFFFFF"/>
                </a:solidFill>
                <a:latin typeface="Times New Roman"/>
                <a:cs typeface="Times New Roman"/>
              </a:rPr>
              <a:t>здатність</a:t>
            </a:r>
            <a:r>
              <a:rPr dirty="0" sz="28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5">
                <a:solidFill>
                  <a:srgbClr val="FFFFFF"/>
                </a:solidFill>
                <a:latin typeface="Times New Roman"/>
                <a:cs typeface="Times New Roman"/>
              </a:rPr>
              <a:t>людини</a:t>
            </a:r>
            <a:r>
              <a:rPr dirty="0" sz="28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15">
                <a:solidFill>
                  <a:srgbClr val="FFFFFF"/>
                </a:solidFill>
                <a:latin typeface="Times New Roman"/>
                <a:cs typeface="Times New Roman"/>
              </a:rPr>
              <a:t>долати</a:t>
            </a:r>
            <a:r>
              <a:rPr dirty="0" sz="28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5">
                <a:solidFill>
                  <a:srgbClr val="FFFFFF"/>
                </a:solidFill>
                <a:latin typeface="Times New Roman"/>
                <a:cs typeface="Times New Roman"/>
              </a:rPr>
              <a:t>зовнішній</a:t>
            </a:r>
            <a:r>
              <a:rPr dirty="0" sz="28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65">
                <a:solidFill>
                  <a:srgbClr val="FFFFFF"/>
                </a:solidFill>
                <a:latin typeface="Times New Roman"/>
                <a:cs typeface="Times New Roman"/>
              </a:rPr>
              <a:t>тиск</a:t>
            </a:r>
            <a:r>
              <a:rPr dirty="0" sz="28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40">
                <a:solidFill>
                  <a:srgbClr val="FFFFFF"/>
                </a:solidFill>
                <a:latin typeface="Times New Roman"/>
                <a:cs typeface="Times New Roman"/>
              </a:rPr>
              <a:t>або</a:t>
            </a:r>
            <a:r>
              <a:rPr dirty="0" sz="28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30">
                <a:solidFill>
                  <a:srgbClr val="FFFFFF"/>
                </a:solidFill>
                <a:latin typeface="Times New Roman"/>
                <a:cs typeface="Times New Roman"/>
              </a:rPr>
              <a:t>протистояти</a:t>
            </a:r>
            <a:r>
              <a:rPr dirty="0" sz="28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45">
                <a:solidFill>
                  <a:srgbClr val="FFFFFF"/>
                </a:solidFill>
                <a:latin typeface="Times New Roman"/>
                <a:cs typeface="Times New Roman"/>
              </a:rPr>
              <a:t>йому</a:t>
            </a:r>
            <a:r>
              <a:rPr dirty="0" sz="28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за </a:t>
            </a:r>
            <a:r>
              <a:rPr dirty="0" sz="2800" spc="-6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30">
                <a:solidFill>
                  <a:srgbClr val="FFFFFF"/>
                </a:solidFill>
                <a:latin typeface="Times New Roman"/>
                <a:cs typeface="Times New Roman"/>
              </a:rPr>
              <a:t>рахунок</a:t>
            </a:r>
            <a:r>
              <a:rPr dirty="0" sz="2800" spc="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114">
                <a:solidFill>
                  <a:srgbClr val="FFFFFF"/>
                </a:solidFill>
                <a:latin typeface="Times New Roman"/>
                <a:cs typeface="Times New Roman"/>
              </a:rPr>
              <a:t>м’язових</a:t>
            </a:r>
            <a:r>
              <a:rPr dirty="0" sz="28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5">
                <a:solidFill>
                  <a:srgbClr val="FFFFFF"/>
                </a:solidFill>
                <a:latin typeface="Times New Roman"/>
                <a:cs typeface="Times New Roman"/>
              </a:rPr>
              <a:t>зусиль.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100">
              <a:latin typeface="Times New Roman"/>
              <a:cs typeface="Times New Roman"/>
            </a:endParaRPr>
          </a:p>
          <a:p>
            <a:pPr algn="ctr" marL="12065" marR="300990">
              <a:lnSpc>
                <a:spcPct val="107800"/>
              </a:lnSpc>
              <a:tabLst>
                <a:tab pos="12742545" algn="l"/>
              </a:tabLst>
            </a:pPr>
            <a:r>
              <a:rPr dirty="0" sz="2900" spc="-35">
                <a:solidFill>
                  <a:srgbClr val="FFFFFF"/>
                </a:solidFill>
                <a:latin typeface="Times New Roman"/>
                <a:cs typeface="Times New Roman"/>
              </a:rPr>
              <a:t>Сила</a:t>
            </a:r>
            <a:r>
              <a:rPr dirty="0" sz="29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900" spc="-75">
                <a:solidFill>
                  <a:srgbClr val="FFFFFF"/>
                </a:solidFill>
                <a:latin typeface="Times New Roman"/>
                <a:cs typeface="Times New Roman"/>
              </a:rPr>
              <a:t>як</a:t>
            </a:r>
            <a:r>
              <a:rPr dirty="0" sz="29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900" spc="-25">
                <a:solidFill>
                  <a:srgbClr val="FFFFFF"/>
                </a:solidFill>
                <a:latin typeface="Times New Roman"/>
                <a:cs typeface="Times New Roman"/>
              </a:rPr>
              <a:t>фізична</a:t>
            </a:r>
            <a:r>
              <a:rPr dirty="0" sz="29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900" spc="-70">
                <a:solidFill>
                  <a:srgbClr val="FFFFFF"/>
                </a:solidFill>
                <a:latin typeface="Times New Roman"/>
                <a:cs typeface="Times New Roman"/>
              </a:rPr>
              <a:t>якість</a:t>
            </a:r>
            <a:r>
              <a:rPr dirty="0" sz="29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900" spc="-40">
                <a:solidFill>
                  <a:srgbClr val="FFFFFF"/>
                </a:solidFill>
                <a:latin typeface="Times New Roman"/>
                <a:cs typeface="Times New Roman"/>
              </a:rPr>
              <a:t>поділяється</a:t>
            </a:r>
            <a:r>
              <a:rPr dirty="0" sz="29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900" spc="-10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dirty="0" sz="29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900" spc="-15">
                <a:solidFill>
                  <a:srgbClr val="FFFFFF"/>
                </a:solidFill>
                <a:latin typeface="Times New Roman"/>
                <a:cs typeface="Times New Roman"/>
              </a:rPr>
              <a:t>два</a:t>
            </a:r>
            <a:r>
              <a:rPr dirty="0" sz="29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900" spc="-20">
                <a:solidFill>
                  <a:srgbClr val="FFFFFF"/>
                </a:solidFill>
                <a:latin typeface="Times New Roman"/>
                <a:cs typeface="Times New Roman"/>
              </a:rPr>
              <a:t>відносно</a:t>
            </a:r>
            <a:r>
              <a:rPr dirty="0" sz="29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900" spc="-45">
                <a:solidFill>
                  <a:srgbClr val="FFFFFF"/>
                </a:solidFill>
                <a:latin typeface="Times New Roman"/>
                <a:cs typeface="Times New Roman"/>
              </a:rPr>
              <a:t>самостійних</a:t>
            </a:r>
            <a:r>
              <a:rPr dirty="0" sz="29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900" spc="-30">
                <a:solidFill>
                  <a:srgbClr val="FFFFFF"/>
                </a:solidFill>
                <a:latin typeface="Times New Roman"/>
                <a:cs typeface="Times New Roman"/>
              </a:rPr>
              <a:t>види</a:t>
            </a:r>
            <a:r>
              <a:rPr dirty="0" sz="29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900" spc="-15">
                <a:solidFill>
                  <a:srgbClr val="FFFFFF"/>
                </a:solidFill>
                <a:latin typeface="Times New Roman"/>
                <a:cs typeface="Times New Roman"/>
              </a:rPr>
              <a:t>здібностей	</a:t>
            </a:r>
            <a:r>
              <a:rPr dirty="0" sz="2900" spc="95">
                <a:solidFill>
                  <a:srgbClr val="FFFFFF"/>
                </a:solidFill>
                <a:latin typeface="Times New Roman"/>
                <a:cs typeface="Times New Roman"/>
              </a:rPr>
              <a:t>–</a:t>
            </a:r>
            <a:r>
              <a:rPr dirty="0" sz="29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900" spc="-50">
                <a:solidFill>
                  <a:srgbClr val="FFFFFF"/>
                </a:solidFill>
                <a:latin typeface="Times New Roman"/>
                <a:cs typeface="Times New Roman"/>
              </a:rPr>
              <a:t>швидкісно-силові</a:t>
            </a:r>
            <a:r>
              <a:rPr dirty="0" sz="2900" spc="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900" spc="-35">
                <a:solidFill>
                  <a:srgbClr val="FFFFFF"/>
                </a:solidFill>
                <a:latin typeface="Times New Roman"/>
                <a:cs typeface="Times New Roman"/>
              </a:rPr>
              <a:t>та</a:t>
            </a:r>
            <a:r>
              <a:rPr dirty="0" sz="29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900" spc="-5">
                <a:solidFill>
                  <a:srgbClr val="FFFFFF"/>
                </a:solidFill>
                <a:latin typeface="Times New Roman"/>
                <a:cs typeface="Times New Roman"/>
              </a:rPr>
              <a:t>власне </a:t>
            </a:r>
            <a:r>
              <a:rPr dirty="0" sz="2900" spc="-7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900" spc="-45">
                <a:solidFill>
                  <a:srgbClr val="FFFFFF"/>
                </a:solidFill>
                <a:latin typeface="Times New Roman"/>
                <a:cs typeface="Times New Roman"/>
              </a:rPr>
              <a:t>силові.</a:t>
            </a:r>
            <a:endParaRPr sz="2900">
              <a:latin typeface="Times New Roman"/>
              <a:cs typeface="Times New Roman"/>
            </a:endParaRPr>
          </a:p>
          <a:p>
            <a:pPr algn="ctr" marL="33655" marR="223520">
              <a:lnSpc>
                <a:spcPct val="106300"/>
              </a:lnSpc>
              <a:spcBef>
                <a:spcPts val="15"/>
              </a:spcBef>
            </a:pPr>
            <a:r>
              <a:rPr dirty="0" sz="3000" spc="-75">
                <a:solidFill>
                  <a:srgbClr val="FFFFFF"/>
                </a:solidFill>
                <a:latin typeface="Times New Roman"/>
                <a:cs typeface="Times New Roman"/>
              </a:rPr>
              <a:t>Перший</a:t>
            </a:r>
            <a:r>
              <a:rPr dirty="0" sz="30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35">
                <a:solidFill>
                  <a:srgbClr val="FFFFFF"/>
                </a:solidFill>
                <a:latin typeface="Times New Roman"/>
                <a:cs typeface="Times New Roman"/>
              </a:rPr>
              <a:t>вид</a:t>
            </a:r>
            <a:r>
              <a:rPr dirty="0" sz="30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30">
                <a:solidFill>
                  <a:srgbClr val="FFFFFF"/>
                </a:solidFill>
                <a:latin typeface="Times New Roman"/>
                <a:cs typeface="Times New Roman"/>
              </a:rPr>
              <a:t>характеризується</a:t>
            </a:r>
            <a:r>
              <a:rPr dirty="0" sz="30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75">
                <a:solidFill>
                  <a:srgbClr val="FFFFFF"/>
                </a:solidFill>
                <a:latin typeface="Times New Roman"/>
                <a:cs typeface="Times New Roman"/>
              </a:rPr>
              <a:t>зміною</a:t>
            </a:r>
            <a:r>
              <a:rPr dirty="0" sz="30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45">
                <a:solidFill>
                  <a:srgbClr val="FFFFFF"/>
                </a:solidFill>
                <a:latin typeface="Times New Roman"/>
                <a:cs typeface="Times New Roman"/>
              </a:rPr>
              <a:t>довжини</a:t>
            </a:r>
            <a:r>
              <a:rPr dirty="0" sz="30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200">
                <a:solidFill>
                  <a:srgbClr val="FFFFFF"/>
                </a:solidFill>
                <a:latin typeface="Times New Roman"/>
                <a:cs typeface="Times New Roman"/>
              </a:rPr>
              <a:t>м’яза,</a:t>
            </a:r>
            <a:r>
              <a:rPr dirty="0" sz="30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65">
                <a:solidFill>
                  <a:srgbClr val="FFFFFF"/>
                </a:solidFill>
                <a:latin typeface="Times New Roman"/>
                <a:cs typeface="Times New Roman"/>
              </a:rPr>
              <a:t>він</a:t>
            </a:r>
            <a:r>
              <a:rPr dirty="0" sz="30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35">
                <a:solidFill>
                  <a:srgbClr val="FFFFFF"/>
                </a:solidFill>
                <a:latin typeface="Times New Roman"/>
                <a:cs typeface="Times New Roman"/>
              </a:rPr>
              <a:t>притаманний</a:t>
            </a:r>
            <a:r>
              <a:rPr dirty="0" sz="30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5">
                <a:solidFill>
                  <a:srgbClr val="FFFFFF"/>
                </a:solidFill>
                <a:latin typeface="Times New Roman"/>
                <a:cs typeface="Times New Roman"/>
              </a:rPr>
              <a:t>переважно</a:t>
            </a:r>
            <a:r>
              <a:rPr dirty="0" sz="30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60">
                <a:solidFill>
                  <a:srgbClr val="FFFFFF"/>
                </a:solidFill>
                <a:latin typeface="Times New Roman"/>
                <a:cs typeface="Times New Roman"/>
              </a:rPr>
              <a:t>динамічній</a:t>
            </a:r>
            <a:r>
              <a:rPr dirty="0" sz="30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5">
                <a:solidFill>
                  <a:srgbClr val="FFFFFF"/>
                </a:solidFill>
                <a:latin typeface="Times New Roman"/>
                <a:cs typeface="Times New Roman"/>
              </a:rPr>
              <a:t>формі</a:t>
            </a:r>
            <a:r>
              <a:rPr dirty="0" sz="30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25">
                <a:solidFill>
                  <a:srgbClr val="FFFFFF"/>
                </a:solidFill>
                <a:latin typeface="Times New Roman"/>
                <a:cs typeface="Times New Roman"/>
              </a:rPr>
              <a:t>роботи; </a:t>
            </a:r>
            <a:r>
              <a:rPr dirty="0" sz="3000" spc="-7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45">
                <a:solidFill>
                  <a:srgbClr val="FFFFFF"/>
                </a:solidFill>
                <a:latin typeface="Times New Roman"/>
                <a:cs typeface="Times New Roman"/>
              </a:rPr>
              <a:t>другий</a:t>
            </a:r>
            <a:r>
              <a:rPr dirty="0" sz="30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100">
                <a:solidFill>
                  <a:srgbClr val="FFFFFF"/>
                </a:solidFill>
                <a:latin typeface="Times New Roman"/>
                <a:cs typeface="Times New Roman"/>
              </a:rPr>
              <a:t>–</a:t>
            </a:r>
            <a:r>
              <a:rPr dirty="0" sz="30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65">
                <a:solidFill>
                  <a:srgbClr val="FFFFFF"/>
                </a:solidFill>
                <a:latin typeface="Times New Roman"/>
                <a:cs typeface="Times New Roman"/>
              </a:rPr>
              <a:t>постійністю</a:t>
            </a:r>
            <a:r>
              <a:rPr dirty="0" sz="30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45">
                <a:solidFill>
                  <a:srgbClr val="FFFFFF"/>
                </a:solidFill>
                <a:latin typeface="Times New Roman"/>
                <a:cs typeface="Times New Roman"/>
              </a:rPr>
              <a:t>довжини</a:t>
            </a:r>
            <a:r>
              <a:rPr dirty="0" sz="30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200">
                <a:solidFill>
                  <a:srgbClr val="FFFFFF"/>
                </a:solidFill>
                <a:latin typeface="Times New Roman"/>
                <a:cs typeface="Times New Roman"/>
              </a:rPr>
              <a:t>м’яза,</a:t>
            </a:r>
            <a:r>
              <a:rPr dirty="0" sz="30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65">
                <a:solidFill>
                  <a:srgbClr val="FFFFFF"/>
                </a:solidFill>
                <a:latin typeface="Times New Roman"/>
                <a:cs typeface="Times New Roman"/>
              </a:rPr>
              <a:t>він</a:t>
            </a:r>
            <a:r>
              <a:rPr dirty="0" sz="30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35">
                <a:solidFill>
                  <a:srgbClr val="FFFFFF"/>
                </a:solidFill>
                <a:latin typeface="Times New Roman"/>
                <a:cs typeface="Times New Roman"/>
              </a:rPr>
              <a:t>пов'язаний</a:t>
            </a:r>
            <a:r>
              <a:rPr dirty="0" sz="30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65">
                <a:solidFill>
                  <a:srgbClr val="FFFFFF"/>
                </a:solidFill>
                <a:latin typeface="Times New Roman"/>
                <a:cs typeface="Times New Roman"/>
              </a:rPr>
              <a:t>зі</a:t>
            </a:r>
            <a:r>
              <a:rPr dirty="0" sz="30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60">
                <a:solidFill>
                  <a:srgbClr val="FFFFFF"/>
                </a:solidFill>
                <a:latin typeface="Times New Roman"/>
                <a:cs typeface="Times New Roman"/>
              </a:rPr>
              <a:t>статичною</a:t>
            </a:r>
            <a:r>
              <a:rPr dirty="0" sz="30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5">
                <a:solidFill>
                  <a:srgbClr val="FFFFFF"/>
                </a:solidFill>
                <a:latin typeface="Times New Roman"/>
                <a:cs typeface="Times New Roman"/>
              </a:rPr>
              <a:t>формою</a:t>
            </a:r>
            <a:r>
              <a:rPr dirty="0" sz="30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10">
                <a:solidFill>
                  <a:srgbClr val="FFFFFF"/>
                </a:solidFill>
                <a:latin typeface="Times New Roman"/>
                <a:cs typeface="Times New Roman"/>
              </a:rPr>
              <a:t>роботи.</a:t>
            </a: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250">
              <a:latin typeface="Times New Roman"/>
              <a:cs typeface="Times New Roman"/>
            </a:endParaRPr>
          </a:p>
          <a:p>
            <a:pPr algn="ctr" marL="722630" marR="908685">
              <a:lnSpc>
                <a:spcPct val="106900"/>
              </a:lnSpc>
              <a:spcBef>
                <a:spcPts val="5"/>
              </a:spcBef>
            </a:pPr>
            <a:r>
              <a:rPr dirty="0" sz="3100" spc="-70">
                <a:solidFill>
                  <a:srgbClr val="FFFFFF"/>
                </a:solidFill>
                <a:latin typeface="Times New Roman"/>
                <a:cs typeface="Times New Roman"/>
              </a:rPr>
              <a:t>Швидкісно-силові</a:t>
            </a:r>
            <a:r>
              <a:rPr dirty="0" sz="3100" spc="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100" spc="-40">
                <a:solidFill>
                  <a:srgbClr val="FFFFFF"/>
                </a:solidFill>
                <a:latin typeface="Times New Roman"/>
                <a:cs typeface="Times New Roman"/>
              </a:rPr>
              <a:t>здібності</a:t>
            </a:r>
            <a:r>
              <a:rPr dirty="0" sz="3100" spc="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100" spc="-50">
                <a:solidFill>
                  <a:srgbClr val="FFFFFF"/>
                </a:solidFill>
                <a:latin typeface="Times New Roman"/>
                <a:cs typeface="Times New Roman"/>
              </a:rPr>
              <a:t>проявляються</a:t>
            </a:r>
            <a:r>
              <a:rPr dirty="0" sz="3100" spc="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100" spc="-20">
                <a:solidFill>
                  <a:srgbClr val="FFFFFF"/>
                </a:solidFill>
                <a:latin typeface="Times New Roman"/>
                <a:cs typeface="Times New Roman"/>
              </a:rPr>
              <a:t>при</a:t>
            </a:r>
            <a:r>
              <a:rPr dirty="0" sz="3100" spc="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100" spc="-50">
                <a:solidFill>
                  <a:srgbClr val="FFFFFF"/>
                </a:solidFill>
                <a:latin typeface="Times New Roman"/>
                <a:cs typeface="Times New Roman"/>
              </a:rPr>
              <a:t>ізотонічному</a:t>
            </a:r>
            <a:r>
              <a:rPr dirty="0" sz="3100" spc="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100" spc="-35">
                <a:solidFill>
                  <a:srgbClr val="FFFFFF"/>
                </a:solidFill>
                <a:latin typeface="Times New Roman"/>
                <a:cs typeface="Times New Roman"/>
              </a:rPr>
              <a:t>та</a:t>
            </a:r>
            <a:r>
              <a:rPr dirty="0" sz="3100" spc="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100" spc="-50">
                <a:solidFill>
                  <a:srgbClr val="FFFFFF"/>
                </a:solidFill>
                <a:latin typeface="Times New Roman"/>
                <a:cs typeface="Times New Roman"/>
              </a:rPr>
              <a:t>ізокінетичному</a:t>
            </a:r>
            <a:r>
              <a:rPr dirty="0" sz="3100" spc="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100" spc="-40">
                <a:solidFill>
                  <a:srgbClr val="FFFFFF"/>
                </a:solidFill>
                <a:latin typeface="Times New Roman"/>
                <a:cs typeface="Times New Roman"/>
              </a:rPr>
              <a:t>режимах</a:t>
            </a:r>
            <a:r>
              <a:rPr dirty="0" sz="3100" spc="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100" spc="-125">
                <a:solidFill>
                  <a:srgbClr val="FFFFFF"/>
                </a:solidFill>
                <a:latin typeface="Times New Roman"/>
                <a:cs typeface="Times New Roman"/>
              </a:rPr>
              <a:t>м’язових </a:t>
            </a:r>
            <a:r>
              <a:rPr dirty="0" sz="3100" spc="-7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100" spc="-25">
                <a:solidFill>
                  <a:srgbClr val="FFFFFF"/>
                </a:solidFill>
                <a:latin typeface="Times New Roman"/>
                <a:cs typeface="Times New Roman"/>
              </a:rPr>
              <a:t>скорочень.</a:t>
            </a:r>
            <a:r>
              <a:rPr dirty="0" sz="31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100" spc="-195">
                <a:solidFill>
                  <a:srgbClr val="FFFFFF"/>
                </a:solidFill>
                <a:latin typeface="Times New Roman"/>
                <a:cs typeface="Times New Roman"/>
              </a:rPr>
              <a:t>Їх</a:t>
            </a:r>
            <a:r>
              <a:rPr dirty="0" sz="31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100" spc="-55">
                <a:solidFill>
                  <a:srgbClr val="FFFFFF"/>
                </a:solidFill>
                <a:latin typeface="Times New Roman"/>
                <a:cs typeface="Times New Roman"/>
              </a:rPr>
              <a:t>максимальним</a:t>
            </a:r>
            <a:r>
              <a:rPr dirty="0" sz="31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100" spc="-40">
                <a:solidFill>
                  <a:srgbClr val="FFFFFF"/>
                </a:solidFill>
                <a:latin typeface="Times New Roman"/>
                <a:cs typeface="Times New Roman"/>
              </a:rPr>
              <a:t>вираженням</a:t>
            </a:r>
            <a:r>
              <a:rPr dirty="0" sz="31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100" spc="-5">
                <a:solidFill>
                  <a:srgbClr val="FFFFFF"/>
                </a:solidFill>
                <a:latin typeface="Times New Roman"/>
                <a:cs typeface="Times New Roman"/>
              </a:rPr>
              <a:t>є</a:t>
            </a:r>
            <a:r>
              <a:rPr dirty="0" sz="31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100" spc="-25">
                <a:solidFill>
                  <a:srgbClr val="FFFFFF"/>
                </a:solidFill>
                <a:latin typeface="Times New Roman"/>
                <a:cs typeface="Times New Roman"/>
              </a:rPr>
              <a:t>вибухова</a:t>
            </a:r>
            <a:r>
              <a:rPr dirty="0" sz="31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100" spc="-40">
                <a:solidFill>
                  <a:srgbClr val="FFFFFF"/>
                </a:solidFill>
                <a:latin typeface="Times New Roman"/>
                <a:cs typeface="Times New Roman"/>
              </a:rPr>
              <a:t>сила.</a:t>
            </a:r>
            <a:endParaRPr sz="3100">
              <a:latin typeface="Times New Roman"/>
              <a:cs typeface="Times New Roman"/>
            </a:endParaRPr>
          </a:p>
          <a:p>
            <a:pPr algn="ctr" marR="288290">
              <a:lnSpc>
                <a:spcPct val="100000"/>
              </a:lnSpc>
              <a:spcBef>
                <a:spcPts val="280"/>
              </a:spcBef>
            </a:pPr>
            <a:r>
              <a:rPr dirty="0" sz="3000" spc="-85">
                <a:solidFill>
                  <a:srgbClr val="FFFFFF"/>
                </a:solidFill>
                <a:latin typeface="Times New Roman"/>
                <a:cs typeface="Times New Roman"/>
              </a:rPr>
              <a:t>Власне</a:t>
            </a:r>
            <a:r>
              <a:rPr dirty="0" sz="30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25">
                <a:solidFill>
                  <a:srgbClr val="FFFFFF"/>
                </a:solidFill>
                <a:latin typeface="Times New Roman"/>
                <a:cs typeface="Times New Roman"/>
              </a:rPr>
              <a:t>силові</a:t>
            </a:r>
            <a:r>
              <a:rPr dirty="0" sz="30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40">
                <a:solidFill>
                  <a:srgbClr val="FFFFFF"/>
                </a:solidFill>
                <a:latin typeface="Times New Roman"/>
                <a:cs typeface="Times New Roman"/>
              </a:rPr>
              <a:t>здібності</a:t>
            </a:r>
            <a:r>
              <a:rPr dirty="0" sz="30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60">
                <a:solidFill>
                  <a:srgbClr val="FFFFFF"/>
                </a:solidFill>
                <a:latin typeface="Times New Roman"/>
                <a:cs typeface="Times New Roman"/>
              </a:rPr>
              <a:t>виявляються</a:t>
            </a:r>
            <a:r>
              <a:rPr dirty="0" sz="30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5">
                <a:solidFill>
                  <a:srgbClr val="FFFFFF"/>
                </a:solidFill>
                <a:latin typeface="Times New Roman"/>
                <a:cs typeface="Times New Roman"/>
              </a:rPr>
              <a:t>переважно</a:t>
            </a:r>
            <a:r>
              <a:rPr dirty="0" sz="30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5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30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50">
                <a:solidFill>
                  <a:srgbClr val="FFFFFF"/>
                </a:solidFill>
                <a:latin typeface="Times New Roman"/>
                <a:cs typeface="Times New Roman"/>
              </a:rPr>
              <a:t>умовах</a:t>
            </a:r>
            <a:r>
              <a:rPr dirty="0" sz="30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30">
                <a:solidFill>
                  <a:srgbClr val="FFFFFF"/>
                </a:solidFill>
                <a:latin typeface="Times New Roman"/>
                <a:cs typeface="Times New Roman"/>
              </a:rPr>
              <a:t>ізометричного</a:t>
            </a:r>
            <a:r>
              <a:rPr dirty="0" sz="3000" spc="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000" spc="-25">
                <a:solidFill>
                  <a:srgbClr val="FFFFFF"/>
                </a:solidFill>
                <a:latin typeface="Times New Roman"/>
                <a:cs typeface="Times New Roman"/>
              </a:rPr>
              <a:t>скорочення.</a:t>
            </a:r>
            <a:endParaRPr sz="3000">
              <a:latin typeface="Times New Roman"/>
              <a:cs typeface="Times New Roman"/>
            </a:endParaRPr>
          </a:p>
          <a:p>
            <a:pPr algn="ctr" marL="130175" marR="5080">
              <a:lnSpc>
                <a:spcPct val="106500"/>
              </a:lnSpc>
              <a:spcBef>
                <a:spcPts val="2715"/>
              </a:spcBef>
            </a:pPr>
            <a:r>
              <a:rPr dirty="0" sz="2700" spc="-35">
                <a:solidFill>
                  <a:srgbClr val="FFFFFF"/>
                </a:solidFill>
                <a:latin typeface="Verdana"/>
                <a:cs typeface="Verdana"/>
              </a:rPr>
              <a:t>Сила</a:t>
            </a:r>
            <a:r>
              <a:rPr dirty="0" sz="27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50">
                <a:solidFill>
                  <a:srgbClr val="FFFFFF"/>
                </a:solidFill>
                <a:latin typeface="Verdana"/>
                <a:cs typeface="Verdana"/>
              </a:rPr>
              <a:t>дії</a:t>
            </a:r>
            <a:r>
              <a:rPr dirty="0" sz="27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60">
                <a:solidFill>
                  <a:srgbClr val="FFFFFF"/>
                </a:solidFill>
                <a:latin typeface="Verdana"/>
                <a:cs typeface="Verdana"/>
              </a:rPr>
              <a:t>людини</a:t>
            </a:r>
            <a:r>
              <a:rPr dirty="0" sz="27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95">
                <a:solidFill>
                  <a:srgbClr val="FFFFFF"/>
                </a:solidFill>
                <a:latin typeface="Verdana"/>
                <a:cs typeface="Verdana"/>
              </a:rPr>
              <a:t>і</a:t>
            </a:r>
            <a:r>
              <a:rPr dirty="0" sz="27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45">
                <a:solidFill>
                  <a:srgbClr val="FFFFFF"/>
                </a:solidFill>
                <a:latin typeface="Verdana"/>
                <a:cs typeface="Verdana"/>
              </a:rPr>
              <a:t>сила</a:t>
            </a:r>
            <a:r>
              <a:rPr dirty="0" sz="27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40">
                <a:solidFill>
                  <a:srgbClr val="FFFFFF"/>
                </a:solidFill>
                <a:latin typeface="Verdana"/>
                <a:cs typeface="Verdana"/>
              </a:rPr>
              <a:t>м’язів.</a:t>
            </a:r>
            <a:r>
              <a:rPr dirty="0" sz="27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35">
                <a:solidFill>
                  <a:srgbClr val="FFFFFF"/>
                </a:solidFill>
                <a:latin typeface="Verdana"/>
                <a:cs typeface="Verdana"/>
              </a:rPr>
              <a:t>Сила</a:t>
            </a:r>
            <a:r>
              <a:rPr dirty="0" sz="27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50">
                <a:solidFill>
                  <a:srgbClr val="FFFFFF"/>
                </a:solidFill>
                <a:latin typeface="Verdana"/>
                <a:cs typeface="Verdana"/>
              </a:rPr>
              <a:t>дії</a:t>
            </a:r>
            <a:r>
              <a:rPr dirty="0" sz="27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60">
                <a:solidFill>
                  <a:srgbClr val="FFFFFF"/>
                </a:solidFill>
                <a:latin typeface="Verdana"/>
                <a:cs typeface="Verdana"/>
              </a:rPr>
              <a:t>людини</a:t>
            </a:r>
            <a:r>
              <a:rPr dirty="0" sz="27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35">
                <a:solidFill>
                  <a:srgbClr val="FFFFFF"/>
                </a:solidFill>
                <a:latin typeface="Verdana"/>
                <a:cs typeface="Verdana"/>
              </a:rPr>
              <a:t>безпосередньо</a:t>
            </a:r>
            <a:r>
              <a:rPr dirty="0" sz="27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60">
                <a:solidFill>
                  <a:srgbClr val="FFFFFF"/>
                </a:solidFill>
                <a:latin typeface="Verdana"/>
                <a:cs typeface="Verdana"/>
              </a:rPr>
              <a:t>залежить</a:t>
            </a:r>
            <a:r>
              <a:rPr dirty="0" sz="27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75">
                <a:solidFill>
                  <a:srgbClr val="FFFFFF"/>
                </a:solidFill>
                <a:latin typeface="Verdana"/>
                <a:cs typeface="Verdana"/>
              </a:rPr>
              <a:t>від</a:t>
            </a:r>
            <a:r>
              <a:rPr dirty="0" sz="27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45">
                <a:solidFill>
                  <a:srgbClr val="FFFFFF"/>
                </a:solidFill>
                <a:latin typeface="Verdana"/>
                <a:cs typeface="Verdana"/>
              </a:rPr>
              <a:t>сили</a:t>
            </a:r>
            <a:r>
              <a:rPr dirty="0" sz="27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75">
                <a:solidFill>
                  <a:srgbClr val="FFFFFF"/>
                </a:solidFill>
                <a:latin typeface="Verdana"/>
                <a:cs typeface="Verdana"/>
              </a:rPr>
              <a:t>тяги</a:t>
            </a:r>
            <a:r>
              <a:rPr dirty="0" sz="27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40">
                <a:solidFill>
                  <a:srgbClr val="FFFFFF"/>
                </a:solidFill>
                <a:latin typeface="Verdana"/>
                <a:cs typeface="Verdana"/>
              </a:rPr>
              <a:t>м’язів,</a:t>
            </a:r>
            <a:r>
              <a:rPr dirty="0" sz="27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25">
                <a:solidFill>
                  <a:srgbClr val="FFFFFF"/>
                </a:solidFill>
                <a:latin typeface="Verdana"/>
                <a:cs typeface="Verdana"/>
              </a:rPr>
              <a:t>тобто</a:t>
            </a:r>
            <a:r>
              <a:rPr dirty="0" sz="27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25">
                <a:solidFill>
                  <a:srgbClr val="FFFFFF"/>
                </a:solidFill>
                <a:latin typeface="Verdana"/>
                <a:cs typeface="Verdana"/>
              </a:rPr>
              <a:t>сили, </a:t>
            </a:r>
            <a:r>
              <a:rPr dirty="0" sz="2700" spc="-9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1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dirty="0" sz="2700" spc="-3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85">
                <a:solidFill>
                  <a:srgbClr val="FFFFFF"/>
                </a:solidFill>
                <a:latin typeface="Verdana"/>
                <a:cs typeface="Verdana"/>
              </a:rPr>
              <a:t>якою</a:t>
            </a:r>
            <a:r>
              <a:rPr dirty="0" sz="27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25">
                <a:solidFill>
                  <a:srgbClr val="FFFFFF"/>
                </a:solidFill>
                <a:latin typeface="Verdana"/>
                <a:cs typeface="Verdana"/>
              </a:rPr>
              <a:t>окремі</a:t>
            </a:r>
            <a:r>
              <a:rPr dirty="0" sz="27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85">
                <a:solidFill>
                  <a:srgbClr val="FFFFFF"/>
                </a:solidFill>
                <a:latin typeface="Verdana"/>
                <a:cs typeface="Verdana"/>
              </a:rPr>
              <a:t>м’язи</a:t>
            </a:r>
            <a:r>
              <a:rPr dirty="0" sz="27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85">
                <a:solidFill>
                  <a:srgbClr val="FFFFFF"/>
                </a:solidFill>
                <a:latin typeface="Verdana"/>
                <a:cs typeface="Verdana"/>
              </a:rPr>
              <a:t>тягнуть</a:t>
            </a:r>
            <a:r>
              <a:rPr dirty="0" sz="27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00">
                <a:solidFill>
                  <a:srgbClr val="FFFFFF"/>
                </a:solidFill>
                <a:latin typeface="Verdana"/>
                <a:cs typeface="Verdana"/>
              </a:rPr>
              <a:t>за</a:t>
            </a:r>
            <a:r>
              <a:rPr dirty="0" sz="27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75">
                <a:solidFill>
                  <a:srgbClr val="FFFFFF"/>
                </a:solidFill>
                <a:latin typeface="Verdana"/>
                <a:cs typeface="Verdana"/>
              </a:rPr>
              <a:t>кісткові</a:t>
            </a:r>
            <a:r>
              <a:rPr dirty="0" sz="27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700" spc="-114">
                <a:solidFill>
                  <a:srgbClr val="FFFFFF"/>
                </a:solidFill>
                <a:latin typeface="Verdana"/>
                <a:cs typeface="Verdana"/>
              </a:rPr>
              <a:t>важелі.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3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100">
              <a:latin typeface="Verdana"/>
              <a:cs typeface="Verdana"/>
            </a:endParaRPr>
          </a:p>
          <a:p>
            <a:pPr algn="ctr" marL="467995" marR="292735">
              <a:lnSpc>
                <a:spcPct val="107100"/>
              </a:lnSpc>
            </a:pPr>
            <a:r>
              <a:rPr dirty="0" sz="2800" spc="-40">
                <a:solidFill>
                  <a:srgbClr val="FFFFFF"/>
                </a:solidFill>
                <a:latin typeface="Verdana"/>
                <a:cs typeface="Verdana"/>
              </a:rPr>
              <a:t>Залежність</a:t>
            </a:r>
            <a:r>
              <a:rPr dirty="0" sz="2800" spc="-3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50">
                <a:solidFill>
                  <a:srgbClr val="FFFFFF"/>
                </a:solidFill>
                <a:latin typeface="Verdana"/>
                <a:cs typeface="Verdana"/>
              </a:rPr>
              <a:t>сили</a:t>
            </a:r>
            <a:r>
              <a:rPr dirty="0" sz="28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50">
                <a:solidFill>
                  <a:srgbClr val="FFFFFF"/>
                </a:solidFill>
                <a:latin typeface="Verdana"/>
                <a:cs typeface="Verdana"/>
              </a:rPr>
              <a:t>дії</a:t>
            </a:r>
            <a:r>
              <a:rPr dirty="0" sz="28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75">
                <a:solidFill>
                  <a:srgbClr val="FFFFFF"/>
                </a:solidFill>
                <a:latin typeface="Verdana"/>
                <a:cs typeface="Verdana"/>
              </a:rPr>
              <a:t>від</a:t>
            </a:r>
            <a:r>
              <a:rPr dirty="0" sz="28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40">
                <a:solidFill>
                  <a:srgbClr val="FFFFFF"/>
                </a:solidFill>
                <a:latin typeface="Verdana"/>
                <a:cs typeface="Verdana"/>
              </a:rPr>
              <a:t>параметрів</a:t>
            </a:r>
            <a:r>
              <a:rPr dirty="0" sz="2800" spc="-3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70">
                <a:solidFill>
                  <a:srgbClr val="FFFFFF"/>
                </a:solidFill>
                <a:latin typeface="Verdana"/>
                <a:cs typeface="Verdana"/>
              </a:rPr>
              <a:t>рухового</a:t>
            </a:r>
            <a:r>
              <a:rPr dirty="0" sz="28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135">
                <a:solidFill>
                  <a:srgbClr val="FFFFFF"/>
                </a:solidFill>
                <a:latin typeface="Verdana"/>
                <a:cs typeface="Verdana"/>
              </a:rPr>
              <a:t>завдання.</a:t>
            </a:r>
            <a:r>
              <a:rPr dirty="0" sz="28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15">
                <a:solidFill>
                  <a:srgbClr val="FFFFFF"/>
                </a:solidFill>
                <a:latin typeface="Verdana"/>
                <a:cs typeface="Verdana"/>
              </a:rPr>
              <a:t>Розглянемо</a:t>
            </a:r>
            <a:r>
              <a:rPr dirty="0" sz="28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55">
                <a:solidFill>
                  <a:srgbClr val="FFFFFF"/>
                </a:solidFill>
                <a:latin typeface="Verdana"/>
                <a:cs typeface="Verdana"/>
              </a:rPr>
              <a:t>залежність</a:t>
            </a:r>
            <a:r>
              <a:rPr dirty="0" sz="28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50">
                <a:solidFill>
                  <a:srgbClr val="FFFFFF"/>
                </a:solidFill>
                <a:latin typeface="Verdana"/>
                <a:cs typeface="Verdana"/>
              </a:rPr>
              <a:t>сили</a:t>
            </a:r>
            <a:r>
              <a:rPr dirty="0" sz="2800" spc="-3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50">
                <a:solidFill>
                  <a:srgbClr val="FFFFFF"/>
                </a:solidFill>
                <a:latin typeface="Verdana"/>
                <a:cs typeface="Verdana"/>
              </a:rPr>
              <a:t>дії</a:t>
            </a:r>
            <a:r>
              <a:rPr dirty="0" sz="28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75">
                <a:solidFill>
                  <a:srgbClr val="FFFFFF"/>
                </a:solidFill>
                <a:latin typeface="Verdana"/>
                <a:cs typeface="Verdana"/>
              </a:rPr>
              <a:t>від</a:t>
            </a:r>
            <a:r>
              <a:rPr dirty="0" sz="28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114">
                <a:solidFill>
                  <a:srgbClr val="FFFFFF"/>
                </a:solidFill>
                <a:latin typeface="Verdana"/>
                <a:cs typeface="Verdana"/>
              </a:rPr>
              <a:t>таких </a:t>
            </a:r>
            <a:r>
              <a:rPr dirty="0" sz="2800" spc="-969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70">
                <a:solidFill>
                  <a:srgbClr val="FFFFFF"/>
                </a:solidFill>
                <a:latin typeface="Verdana"/>
                <a:cs typeface="Verdana"/>
              </a:rPr>
              <a:t>характеристик</a:t>
            </a:r>
            <a:r>
              <a:rPr dirty="0" sz="2800" spc="-3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110">
                <a:solidFill>
                  <a:srgbClr val="FFFFFF"/>
                </a:solidFill>
                <a:latin typeface="Verdana"/>
                <a:cs typeface="Verdana"/>
              </a:rPr>
              <a:t>рухових</a:t>
            </a:r>
            <a:r>
              <a:rPr dirty="0" sz="2800" spc="-3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135">
                <a:solidFill>
                  <a:srgbClr val="FFFFFF"/>
                </a:solidFill>
                <a:latin typeface="Verdana"/>
                <a:cs typeface="Verdana"/>
              </a:rPr>
              <a:t>завдань,</a:t>
            </a:r>
            <a:r>
              <a:rPr dirty="0" sz="2800" spc="-3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335">
                <a:solidFill>
                  <a:srgbClr val="FFFFFF"/>
                </a:solidFill>
                <a:latin typeface="Verdana"/>
                <a:cs typeface="Verdana"/>
              </a:rPr>
              <a:t>як:</a:t>
            </a:r>
            <a:r>
              <a:rPr dirty="0" sz="2800" spc="-3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470">
                <a:solidFill>
                  <a:srgbClr val="FFFFFF"/>
                </a:solidFill>
                <a:latin typeface="Verdana"/>
                <a:cs typeface="Verdana"/>
              </a:rPr>
              <a:t>1)</a:t>
            </a:r>
            <a:r>
              <a:rPr dirty="0" sz="2800" spc="-3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65">
                <a:solidFill>
                  <a:srgbClr val="FFFFFF"/>
                </a:solidFill>
                <a:latin typeface="Verdana"/>
                <a:cs typeface="Verdana"/>
              </a:rPr>
              <a:t>швидкість</a:t>
            </a:r>
            <a:r>
              <a:rPr dirty="0" sz="2800" spc="-3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90">
                <a:solidFill>
                  <a:srgbClr val="FFFFFF"/>
                </a:solidFill>
                <a:latin typeface="Verdana"/>
                <a:cs typeface="Verdana"/>
              </a:rPr>
              <a:t>ланки</a:t>
            </a:r>
            <a:r>
              <a:rPr dirty="0" sz="2800" spc="-3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145">
                <a:solidFill>
                  <a:srgbClr val="FFFFFF"/>
                </a:solidFill>
                <a:latin typeface="Verdana"/>
                <a:cs typeface="Verdana"/>
              </a:rPr>
              <a:t>тіла,</a:t>
            </a:r>
            <a:r>
              <a:rPr dirty="0" sz="2800" spc="-3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25">
                <a:solidFill>
                  <a:srgbClr val="FFFFFF"/>
                </a:solidFill>
                <a:latin typeface="Verdana"/>
                <a:cs typeface="Verdana"/>
              </a:rPr>
              <a:t>що</a:t>
            </a:r>
            <a:r>
              <a:rPr dirty="0" sz="2800" spc="-3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145">
                <a:solidFill>
                  <a:srgbClr val="FFFFFF"/>
                </a:solidFill>
                <a:latin typeface="Verdana"/>
                <a:cs typeface="Verdana"/>
              </a:rPr>
              <a:t>рухається;</a:t>
            </a:r>
            <a:r>
              <a:rPr dirty="0" sz="2800" spc="-3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175">
                <a:solidFill>
                  <a:srgbClr val="FFFFFF"/>
                </a:solidFill>
                <a:latin typeface="Verdana"/>
                <a:cs typeface="Verdana"/>
              </a:rPr>
              <a:t>2)</a:t>
            </a:r>
            <a:r>
              <a:rPr dirty="0" sz="2800" spc="-3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55">
                <a:solidFill>
                  <a:srgbClr val="FFFFFF"/>
                </a:solidFill>
                <a:latin typeface="Verdana"/>
                <a:cs typeface="Verdana"/>
              </a:rPr>
              <a:t>напрямок</a:t>
            </a:r>
            <a:r>
              <a:rPr dirty="0" sz="2800" spc="-3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204">
                <a:solidFill>
                  <a:srgbClr val="FFFFFF"/>
                </a:solidFill>
                <a:latin typeface="Verdana"/>
                <a:cs typeface="Verdana"/>
              </a:rPr>
              <a:t>руху.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ADBD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33220" y="3"/>
            <a:ext cx="5854778" cy="620806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149" y="311311"/>
            <a:ext cx="17665065" cy="8611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4856480">
              <a:lnSpc>
                <a:spcPct val="107100"/>
              </a:lnSpc>
              <a:spcBef>
                <a:spcPts val="100"/>
              </a:spcBef>
            </a:pPr>
            <a:r>
              <a:rPr dirty="0" sz="2800" spc="-100">
                <a:latin typeface="Verdana"/>
                <a:cs typeface="Verdana"/>
              </a:rPr>
              <a:t>Зв’язок </a:t>
            </a:r>
            <a:r>
              <a:rPr dirty="0" sz="2800" spc="-160">
                <a:latin typeface="Verdana"/>
                <a:cs typeface="Verdana"/>
              </a:rPr>
              <a:t>«сила </a:t>
            </a:r>
            <a:r>
              <a:rPr dirty="0" sz="2800" spc="-50">
                <a:latin typeface="Verdana"/>
                <a:cs typeface="Verdana"/>
              </a:rPr>
              <a:t>дії </a:t>
            </a:r>
            <a:r>
              <a:rPr dirty="0" sz="2800" spc="35">
                <a:latin typeface="Verdana"/>
                <a:cs typeface="Verdana"/>
              </a:rPr>
              <a:t>– </a:t>
            </a:r>
            <a:r>
              <a:rPr dirty="0" sz="2800" spc="-150">
                <a:latin typeface="Verdana"/>
                <a:cs typeface="Verdana"/>
              </a:rPr>
              <a:t>швидкість». </a:t>
            </a:r>
            <a:r>
              <a:rPr dirty="0" sz="2800" spc="-70">
                <a:latin typeface="Verdana"/>
                <a:cs typeface="Verdana"/>
              </a:rPr>
              <a:t>Рухові </a:t>
            </a:r>
            <a:r>
              <a:rPr dirty="0" sz="2800" spc="-65">
                <a:latin typeface="Verdana"/>
                <a:cs typeface="Verdana"/>
              </a:rPr>
              <a:t>якості </a:t>
            </a:r>
            <a:r>
              <a:rPr dirty="0" sz="2800" spc="-80">
                <a:latin typeface="Verdana"/>
                <a:cs typeface="Verdana"/>
              </a:rPr>
              <a:t>взаємозалежні. </a:t>
            </a:r>
            <a:r>
              <a:rPr dirty="0" sz="2800" spc="-45">
                <a:latin typeface="Verdana"/>
                <a:cs typeface="Verdana"/>
              </a:rPr>
              <a:t>Повною </a:t>
            </a:r>
            <a:r>
              <a:rPr dirty="0" sz="2800" spc="-4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мірою </a:t>
            </a:r>
            <a:r>
              <a:rPr dirty="0" sz="2800" spc="-40">
                <a:latin typeface="Verdana"/>
                <a:cs typeface="Verdana"/>
              </a:rPr>
              <a:t>демонструючи </a:t>
            </a:r>
            <a:r>
              <a:rPr dirty="0" sz="2800" spc="-70">
                <a:latin typeface="Verdana"/>
                <a:cs typeface="Verdana"/>
              </a:rPr>
              <a:t>одну </a:t>
            </a:r>
            <a:r>
              <a:rPr dirty="0" sz="2800" spc="-114">
                <a:latin typeface="Verdana"/>
                <a:cs typeface="Verdana"/>
              </a:rPr>
              <a:t>з </a:t>
            </a:r>
            <a:r>
              <a:rPr dirty="0" sz="2800" spc="-210">
                <a:latin typeface="Verdana"/>
                <a:cs typeface="Verdana"/>
              </a:rPr>
              <a:t>них, </a:t>
            </a:r>
            <a:r>
              <a:rPr dirty="0" sz="2800" spc="-150">
                <a:latin typeface="Verdana"/>
                <a:cs typeface="Verdana"/>
              </a:rPr>
              <a:t>ми, </a:t>
            </a:r>
            <a:r>
              <a:rPr dirty="0" sz="2800" spc="-140">
                <a:latin typeface="Verdana"/>
                <a:cs typeface="Verdana"/>
              </a:rPr>
              <a:t>як </a:t>
            </a:r>
            <a:r>
              <a:rPr dirty="0" sz="2800" spc="-110">
                <a:latin typeface="Verdana"/>
                <a:cs typeface="Verdana"/>
              </a:rPr>
              <a:t>правило, </a:t>
            </a:r>
            <a:r>
              <a:rPr dirty="0" sz="2800" spc="-20">
                <a:latin typeface="Verdana"/>
                <a:cs typeface="Verdana"/>
              </a:rPr>
              <a:t>перешкоджаємо </a:t>
            </a:r>
            <a:r>
              <a:rPr dirty="0" sz="2800" spc="-15">
                <a:latin typeface="Verdana"/>
                <a:cs typeface="Verdana"/>
              </a:rPr>
              <a:t> </a:t>
            </a:r>
            <a:r>
              <a:rPr dirty="0" sz="2800" spc="-85">
                <a:latin typeface="Verdana"/>
                <a:cs typeface="Verdana"/>
              </a:rPr>
              <a:t>прояву</a:t>
            </a:r>
            <a:r>
              <a:rPr dirty="0" sz="2800" spc="-315">
                <a:latin typeface="Verdana"/>
                <a:cs typeface="Verdana"/>
              </a:rPr>
              <a:t> </a:t>
            </a:r>
            <a:r>
              <a:rPr dirty="0" sz="2800" spc="-155">
                <a:latin typeface="Verdana"/>
                <a:cs typeface="Verdana"/>
              </a:rPr>
              <a:t>інших.</a:t>
            </a:r>
            <a:r>
              <a:rPr dirty="0" sz="2800" spc="-310">
                <a:latin typeface="Verdana"/>
                <a:cs typeface="Verdana"/>
              </a:rPr>
              <a:t> </a:t>
            </a:r>
            <a:r>
              <a:rPr dirty="0" sz="2800" spc="-70">
                <a:latin typeface="Verdana"/>
                <a:cs typeface="Verdana"/>
              </a:rPr>
              <a:t>Ця</a:t>
            </a:r>
            <a:r>
              <a:rPr dirty="0" sz="2800" spc="-310">
                <a:latin typeface="Verdana"/>
                <a:cs typeface="Verdana"/>
              </a:rPr>
              <a:t> </a:t>
            </a:r>
            <a:r>
              <a:rPr dirty="0" sz="2800" spc="-50">
                <a:latin typeface="Verdana"/>
                <a:cs typeface="Verdana"/>
              </a:rPr>
              <a:t>закономірність</a:t>
            </a:r>
            <a:r>
              <a:rPr dirty="0" sz="2800" spc="-310">
                <a:latin typeface="Verdana"/>
                <a:cs typeface="Verdana"/>
              </a:rPr>
              <a:t> </a:t>
            </a:r>
            <a:r>
              <a:rPr dirty="0" sz="2800" spc="-35">
                <a:latin typeface="Verdana"/>
                <a:cs typeface="Verdana"/>
              </a:rPr>
              <a:t>особливо</a:t>
            </a:r>
            <a:r>
              <a:rPr dirty="0" sz="2800" spc="-315">
                <a:latin typeface="Verdana"/>
                <a:cs typeface="Verdana"/>
              </a:rPr>
              <a:t> </a:t>
            </a:r>
            <a:r>
              <a:rPr dirty="0" sz="2800" spc="-65">
                <a:latin typeface="Verdana"/>
                <a:cs typeface="Verdana"/>
              </a:rPr>
              <a:t>яскраво</a:t>
            </a:r>
            <a:r>
              <a:rPr dirty="0" sz="2800" spc="-310">
                <a:latin typeface="Verdana"/>
                <a:cs typeface="Verdana"/>
              </a:rPr>
              <a:t> </a:t>
            </a:r>
            <a:r>
              <a:rPr dirty="0" sz="2800" spc="-80">
                <a:latin typeface="Verdana"/>
                <a:cs typeface="Verdana"/>
              </a:rPr>
              <a:t>виявляється</a:t>
            </a:r>
            <a:r>
              <a:rPr dirty="0" sz="2800" spc="-310">
                <a:latin typeface="Verdana"/>
                <a:cs typeface="Verdana"/>
              </a:rPr>
              <a:t> </a:t>
            </a:r>
            <a:r>
              <a:rPr dirty="0" sz="2800" spc="-190">
                <a:latin typeface="Verdana"/>
                <a:cs typeface="Verdana"/>
              </a:rPr>
              <a:t>у</a:t>
            </a:r>
            <a:r>
              <a:rPr dirty="0" sz="2800" spc="-310">
                <a:latin typeface="Verdana"/>
                <a:cs typeface="Verdana"/>
              </a:rPr>
              <a:t> </a:t>
            </a:r>
            <a:r>
              <a:rPr dirty="0" sz="2800" spc="-145">
                <a:latin typeface="Verdana"/>
                <a:cs typeface="Verdana"/>
              </a:rPr>
              <a:t>зв’язку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5">
                <a:latin typeface="Verdana"/>
                <a:cs typeface="Verdana"/>
              </a:rPr>
              <a:t>між </a:t>
            </a:r>
            <a:r>
              <a:rPr dirty="0" sz="2800" spc="-35">
                <a:latin typeface="Verdana"/>
                <a:cs typeface="Verdana"/>
              </a:rPr>
              <a:t>силою </a:t>
            </a:r>
            <a:r>
              <a:rPr dirty="0" sz="2800" spc="-65">
                <a:latin typeface="Verdana"/>
                <a:cs typeface="Verdana"/>
              </a:rPr>
              <a:t>та </a:t>
            </a:r>
            <a:r>
              <a:rPr dirty="0" sz="2800" spc="-105">
                <a:latin typeface="Verdana"/>
                <a:cs typeface="Verdana"/>
              </a:rPr>
              <a:t>швидкістю. </a:t>
            </a:r>
            <a:r>
              <a:rPr dirty="0" sz="2800" spc="-100">
                <a:latin typeface="Verdana"/>
                <a:cs typeface="Verdana"/>
              </a:rPr>
              <a:t>Наприклад, </a:t>
            </a:r>
            <a:r>
              <a:rPr dirty="0" sz="2800" spc="-55">
                <a:latin typeface="Verdana"/>
                <a:cs typeface="Verdana"/>
              </a:rPr>
              <a:t>при </a:t>
            </a:r>
            <a:r>
              <a:rPr dirty="0" sz="2800" spc="-45">
                <a:latin typeface="Verdana"/>
                <a:cs typeface="Verdana"/>
              </a:rPr>
              <a:t>метанні </a:t>
            </a:r>
            <a:r>
              <a:rPr dirty="0" sz="2800" spc="-60">
                <a:latin typeface="Verdana"/>
                <a:cs typeface="Verdana"/>
              </a:rPr>
              <a:t>снарядів </a:t>
            </a:r>
            <a:r>
              <a:rPr dirty="0" sz="2800" spc="-55">
                <a:latin typeface="Verdana"/>
                <a:cs typeface="Verdana"/>
              </a:rPr>
              <a:t>різної </a:t>
            </a:r>
            <a:r>
              <a:rPr dirty="0" sz="2800" spc="-15">
                <a:latin typeface="Verdana"/>
                <a:cs typeface="Verdana"/>
              </a:rPr>
              <a:t>маси </a:t>
            </a:r>
            <a:r>
              <a:rPr dirty="0" sz="2800" spc="-10">
                <a:latin typeface="Verdana"/>
                <a:cs typeface="Verdana"/>
              </a:rPr>
              <a:t> </a:t>
            </a:r>
            <a:r>
              <a:rPr dirty="0" sz="2800" spc="-90">
                <a:latin typeface="Verdana"/>
                <a:cs typeface="Verdana"/>
              </a:rPr>
              <a:t>важкий </a:t>
            </a:r>
            <a:r>
              <a:rPr dirty="0" sz="2800" spc="-45">
                <a:latin typeface="Verdana"/>
                <a:cs typeface="Verdana"/>
              </a:rPr>
              <a:t>снаряд </a:t>
            </a:r>
            <a:r>
              <a:rPr dirty="0" sz="2800" spc="-25">
                <a:latin typeface="Verdana"/>
                <a:cs typeface="Verdana"/>
              </a:rPr>
              <a:t>неможливо </a:t>
            </a:r>
            <a:r>
              <a:rPr dirty="0" sz="2800" spc="-60">
                <a:latin typeface="Verdana"/>
                <a:cs typeface="Verdana"/>
              </a:rPr>
              <a:t>розігнати </a:t>
            </a:r>
            <a:r>
              <a:rPr dirty="0" sz="2800" spc="-5">
                <a:latin typeface="Verdana"/>
                <a:cs typeface="Verdana"/>
              </a:rPr>
              <a:t>до </a:t>
            </a:r>
            <a:r>
              <a:rPr dirty="0" sz="2800" spc="-55">
                <a:latin typeface="Verdana"/>
                <a:cs typeface="Verdana"/>
              </a:rPr>
              <a:t>високої </a:t>
            </a:r>
            <a:r>
              <a:rPr dirty="0" sz="2800" spc="-95">
                <a:latin typeface="Verdana"/>
                <a:cs typeface="Verdana"/>
              </a:rPr>
              <a:t>швидкості. </a:t>
            </a:r>
            <a:r>
              <a:rPr dirty="0" sz="2800" spc="30">
                <a:latin typeface="Verdana"/>
                <a:cs typeface="Verdana"/>
              </a:rPr>
              <a:t>А </a:t>
            </a:r>
            <a:r>
              <a:rPr dirty="0" sz="2800" spc="-55">
                <a:latin typeface="Verdana"/>
                <a:cs typeface="Verdana"/>
              </a:rPr>
              <a:t>при </a:t>
            </a:r>
            <a:r>
              <a:rPr dirty="0" sz="2800" spc="-50">
                <a:latin typeface="Verdana"/>
                <a:cs typeface="Verdana"/>
              </a:rPr>
              <a:t> </a:t>
            </a:r>
            <a:r>
              <a:rPr dirty="0" sz="2800" spc="100">
                <a:latin typeface="Verdana"/>
                <a:cs typeface="Verdana"/>
              </a:rPr>
              <a:t>м</a:t>
            </a:r>
            <a:r>
              <a:rPr dirty="0" sz="2800" spc="-25">
                <a:latin typeface="Verdana"/>
                <a:cs typeface="Verdana"/>
              </a:rPr>
              <a:t>е</a:t>
            </a:r>
            <a:r>
              <a:rPr dirty="0" sz="2800" spc="-40">
                <a:latin typeface="Verdana"/>
                <a:cs typeface="Verdana"/>
              </a:rPr>
              <a:t>т</a:t>
            </a:r>
            <a:r>
              <a:rPr dirty="0" sz="2800" spc="-95">
                <a:latin typeface="Verdana"/>
                <a:cs typeface="Verdana"/>
              </a:rPr>
              <a:t>а</a:t>
            </a:r>
            <a:r>
              <a:rPr dirty="0" sz="2800" spc="-85">
                <a:latin typeface="Verdana"/>
                <a:cs typeface="Verdana"/>
              </a:rPr>
              <a:t>нн</a:t>
            </a:r>
            <a:r>
              <a:rPr dirty="0" sz="2800" spc="-100">
                <a:latin typeface="Verdana"/>
                <a:cs typeface="Verdana"/>
              </a:rPr>
              <a:t>і</a:t>
            </a:r>
            <a:r>
              <a:rPr dirty="0" sz="2800" spc="-315">
                <a:latin typeface="Verdana"/>
                <a:cs typeface="Verdana"/>
              </a:rPr>
              <a:t> </a:t>
            </a:r>
            <a:r>
              <a:rPr dirty="0" sz="2800" spc="-35">
                <a:latin typeface="Verdana"/>
                <a:cs typeface="Verdana"/>
              </a:rPr>
              <a:t>л</a:t>
            </a:r>
            <a:r>
              <a:rPr dirty="0" sz="2800" spc="-25">
                <a:latin typeface="Verdana"/>
                <a:cs typeface="Verdana"/>
              </a:rPr>
              <a:t>е</a:t>
            </a:r>
            <a:r>
              <a:rPr dirty="0" sz="2800" spc="-55">
                <a:latin typeface="Verdana"/>
                <a:cs typeface="Verdana"/>
              </a:rPr>
              <a:t>г</a:t>
            </a:r>
            <a:r>
              <a:rPr dirty="0" sz="2800" spc="-150">
                <a:latin typeface="Verdana"/>
                <a:cs typeface="Verdana"/>
              </a:rPr>
              <a:t>к</a:t>
            </a:r>
            <a:r>
              <a:rPr dirty="0" sz="2800">
                <a:latin typeface="Verdana"/>
                <a:cs typeface="Verdana"/>
              </a:rPr>
              <a:t>о</a:t>
            </a:r>
            <a:r>
              <a:rPr dirty="0" sz="2800" spc="-55">
                <a:latin typeface="Verdana"/>
                <a:cs typeface="Verdana"/>
              </a:rPr>
              <a:t>г</a:t>
            </a:r>
            <a:r>
              <a:rPr dirty="0" sz="2800" spc="5">
                <a:latin typeface="Verdana"/>
                <a:cs typeface="Verdana"/>
              </a:rPr>
              <a:t>о</a:t>
            </a:r>
            <a:r>
              <a:rPr dirty="0" sz="2800" spc="-315">
                <a:latin typeface="Verdana"/>
                <a:cs typeface="Verdana"/>
              </a:rPr>
              <a:t> </a:t>
            </a:r>
            <a:r>
              <a:rPr dirty="0" sz="2800" spc="25">
                <a:latin typeface="Verdana"/>
                <a:cs typeface="Verdana"/>
              </a:rPr>
              <a:t>с</a:t>
            </a:r>
            <a:r>
              <a:rPr dirty="0" sz="2800" spc="-85">
                <a:latin typeface="Verdana"/>
                <a:cs typeface="Verdana"/>
              </a:rPr>
              <a:t>н</a:t>
            </a:r>
            <a:r>
              <a:rPr dirty="0" sz="2800" spc="-95">
                <a:latin typeface="Verdana"/>
                <a:cs typeface="Verdana"/>
              </a:rPr>
              <a:t>а</a:t>
            </a:r>
            <a:r>
              <a:rPr dirty="0" sz="2800" spc="10">
                <a:latin typeface="Verdana"/>
                <a:cs typeface="Verdana"/>
              </a:rPr>
              <a:t>р</a:t>
            </a:r>
            <a:r>
              <a:rPr dirty="0" sz="2800" spc="-130">
                <a:latin typeface="Verdana"/>
                <a:cs typeface="Verdana"/>
              </a:rPr>
              <a:t>я</a:t>
            </a:r>
            <a:r>
              <a:rPr dirty="0" sz="2800" spc="-10">
                <a:latin typeface="Verdana"/>
                <a:cs typeface="Verdana"/>
              </a:rPr>
              <a:t>д</a:t>
            </a:r>
            <a:r>
              <a:rPr dirty="0" sz="2800" spc="-95">
                <a:latin typeface="Verdana"/>
                <a:cs typeface="Verdana"/>
              </a:rPr>
              <a:t>а</a:t>
            </a:r>
            <a:r>
              <a:rPr dirty="0" sz="2800" spc="-459">
                <a:latin typeface="Verdana"/>
                <a:cs typeface="Verdana"/>
              </a:rPr>
              <a:t>,</a:t>
            </a:r>
            <a:r>
              <a:rPr dirty="0" sz="2800" spc="-315">
                <a:latin typeface="Verdana"/>
                <a:cs typeface="Verdana"/>
              </a:rPr>
              <a:t> </a:t>
            </a:r>
            <a:r>
              <a:rPr dirty="0" sz="2800" spc="-85">
                <a:latin typeface="Verdana"/>
                <a:cs typeface="Verdana"/>
              </a:rPr>
              <a:t>н</a:t>
            </a:r>
            <a:r>
              <a:rPr dirty="0" sz="2800" spc="-95">
                <a:latin typeface="Verdana"/>
                <a:cs typeface="Verdana"/>
              </a:rPr>
              <a:t>а</a:t>
            </a:r>
            <a:r>
              <a:rPr dirty="0" sz="2800" spc="-120">
                <a:latin typeface="Verdana"/>
                <a:cs typeface="Verdana"/>
              </a:rPr>
              <a:t>в</a:t>
            </a:r>
            <a:r>
              <a:rPr dirty="0" sz="2800" spc="-85">
                <a:latin typeface="Verdana"/>
                <a:cs typeface="Verdana"/>
              </a:rPr>
              <a:t>п</a:t>
            </a:r>
            <a:r>
              <a:rPr dirty="0" sz="2800" spc="-95">
                <a:latin typeface="Verdana"/>
                <a:cs typeface="Verdana"/>
              </a:rPr>
              <a:t>а</a:t>
            </a:r>
            <a:r>
              <a:rPr dirty="0" sz="2800" spc="-150">
                <a:latin typeface="Verdana"/>
                <a:cs typeface="Verdana"/>
              </a:rPr>
              <a:t>к</a:t>
            </a:r>
            <a:r>
              <a:rPr dirty="0" sz="2800" spc="-90">
                <a:latin typeface="Verdana"/>
                <a:cs typeface="Verdana"/>
              </a:rPr>
              <a:t>и</a:t>
            </a:r>
            <a:r>
              <a:rPr dirty="0" sz="2800" spc="-459">
                <a:latin typeface="Verdana"/>
                <a:cs typeface="Verdana"/>
              </a:rPr>
              <a:t>,</a:t>
            </a:r>
            <a:endParaRPr sz="2800">
              <a:latin typeface="Verdana"/>
              <a:cs typeface="Verdana"/>
            </a:endParaRPr>
          </a:p>
          <a:p>
            <a:pPr algn="ctr" marL="88900" marR="1752600" indent="-635">
              <a:lnSpc>
                <a:spcPct val="107100"/>
              </a:lnSpc>
              <a:spcBef>
                <a:spcPts val="945"/>
              </a:spcBef>
            </a:pPr>
            <a:r>
              <a:rPr dirty="0" sz="2800" spc="-45">
                <a:latin typeface="Verdana"/>
                <a:cs typeface="Verdana"/>
              </a:rPr>
              <a:t>максимальна </a:t>
            </a:r>
            <a:r>
              <a:rPr dirty="0" sz="2800" spc="-65">
                <a:latin typeface="Verdana"/>
                <a:cs typeface="Verdana"/>
              </a:rPr>
              <a:t>швидкість </a:t>
            </a:r>
            <a:r>
              <a:rPr dirty="0" sz="2800" spc="-10">
                <a:latin typeface="Verdana"/>
                <a:cs typeface="Verdana"/>
              </a:rPr>
              <a:t>є </a:t>
            </a:r>
            <a:r>
              <a:rPr dirty="0" sz="2800" spc="-120">
                <a:latin typeface="Verdana"/>
                <a:cs typeface="Verdana"/>
              </a:rPr>
              <a:t>великою, </a:t>
            </a:r>
            <a:r>
              <a:rPr dirty="0" sz="2800" spc="-50">
                <a:latin typeface="Verdana"/>
                <a:cs typeface="Verdana"/>
              </a:rPr>
              <a:t>але </a:t>
            </a:r>
            <a:r>
              <a:rPr dirty="0" sz="2800" spc="-130">
                <a:latin typeface="Verdana"/>
                <a:cs typeface="Verdana"/>
              </a:rPr>
              <a:t>сила, </a:t>
            </a:r>
            <a:r>
              <a:rPr dirty="0" sz="2800" spc="25">
                <a:latin typeface="Verdana"/>
                <a:cs typeface="Verdana"/>
              </a:rPr>
              <a:t>що </a:t>
            </a:r>
            <a:r>
              <a:rPr dirty="0" sz="2800" spc="-110">
                <a:latin typeface="Verdana"/>
                <a:cs typeface="Verdana"/>
              </a:rPr>
              <a:t>виявляється, </a:t>
            </a:r>
            <a:r>
              <a:rPr dirty="0" sz="2800" spc="-125">
                <a:latin typeface="Verdana"/>
                <a:cs typeface="Verdana"/>
              </a:rPr>
              <a:t>незначна. </a:t>
            </a:r>
            <a:r>
              <a:rPr dirty="0" sz="2800" spc="-85">
                <a:latin typeface="Verdana"/>
                <a:cs typeface="Verdana"/>
              </a:rPr>
              <a:t>Отже, </a:t>
            </a:r>
            <a:r>
              <a:rPr dirty="0" sz="2800" spc="5">
                <a:latin typeface="Verdana"/>
                <a:cs typeface="Verdana"/>
              </a:rPr>
              <a:t>між 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85">
                <a:latin typeface="Verdana"/>
                <a:cs typeface="Verdana"/>
              </a:rPr>
              <a:t>н</a:t>
            </a:r>
            <a:r>
              <a:rPr dirty="0" sz="2800" spc="-95">
                <a:latin typeface="Verdana"/>
                <a:cs typeface="Verdana"/>
              </a:rPr>
              <a:t>а</a:t>
            </a:r>
            <a:r>
              <a:rPr dirty="0" sz="2800" spc="-90">
                <a:latin typeface="Verdana"/>
                <a:cs typeface="Verdana"/>
              </a:rPr>
              <a:t>й</a:t>
            </a:r>
            <a:r>
              <a:rPr dirty="0" sz="2800" spc="-45">
                <a:latin typeface="Verdana"/>
                <a:cs typeface="Verdana"/>
              </a:rPr>
              <a:t>б</a:t>
            </a:r>
            <a:r>
              <a:rPr dirty="0" sz="2800" spc="-100">
                <a:latin typeface="Verdana"/>
                <a:cs typeface="Verdana"/>
              </a:rPr>
              <a:t>і</a:t>
            </a:r>
            <a:r>
              <a:rPr dirty="0" sz="2800" spc="-35">
                <a:latin typeface="Verdana"/>
                <a:cs typeface="Verdana"/>
              </a:rPr>
              <a:t>л</a:t>
            </a:r>
            <a:r>
              <a:rPr dirty="0" sz="2800" spc="-95">
                <a:latin typeface="Verdana"/>
                <a:cs typeface="Verdana"/>
              </a:rPr>
              <a:t>ь</a:t>
            </a:r>
            <a:r>
              <a:rPr dirty="0" sz="2800" spc="-10">
                <a:latin typeface="Verdana"/>
                <a:cs typeface="Verdana"/>
              </a:rPr>
              <a:t>ш</a:t>
            </a:r>
            <a:r>
              <a:rPr dirty="0" sz="2800" spc="-90">
                <a:latin typeface="Verdana"/>
                <a:cs typeface="Verdana"/>
              </a:rPr>
              <a:t>и</a:t>
            </a:r>
            <a:r>
              <a:rPr dirty="0" sz="2800" spc="100">
                <a:latin typeface="Verdana"/>
                <a:cs typeface="Verdana"/>
              </a:rPr>
              <a:t>м</a:t>
            </a:r>
            <a:r>
              <a:rPr dirty="0" sz="2800" spc="-90">
                <a:latin typeface="Verdana"/>
                <a:cs typeface="Verdana"/>
              </a:rPr>
              <a:t>и</a:t>
            </a:r>
            <a:r>
              <a:rPr dirty="0" sz="2800" spc="-459">
                <a:latin typeface="Verdana"/>
                <a:cs typeface="Verdana"/>
              </a:rPr>
              <a:t>,</a:t>
            </a:r>
            <a:r>
              <a:rPr dirty="0" sz="2800" spc="-315">
                <a:latin typeface="Verdana"/>
                <a:cs typeface="Verdana"/>
              </a:rPr>
              <a:t> </a:t>
            </a:r>
            <a:r>
              <a:rPr dirty="0" sz="2800" spc="10">
                <a:latin typeface="Verdana"/>
                <a:cs typeface="Verdana"/>
              </a:rPr>
              <a:t>р</a:t>
            </a:r>
            <a:r>
              <a:rPr dirty="0" sz="2800" spc="-25">
                <a:latin typeface="Verdana"/>
                <a:cs typeface="Verdana"/>
              </a:rPr>
              <a:t>е</a:t>
            </a:r>
            <a:r>
              <a:rPr dirty="0" sz="2800" spc="-150">
                <a:latin typeface="Verdana"/>
                <a:cs typeface="Verdana"/>
              </a:rPr>
              <a:t>к</a:t>
            </a:r>
            <a:r>
              <a:rPr dirty="0" sz="2800">
                <a:latin typeface="Verdana"/>
                <a:cs typeface="Verdana"/>
              </a:rPr>
              <a:t>о</a:t>
            </a:r>
            <a:r>
              <a:rPr dirty="0" sz="2800" spc="10">
                <a:latin typeface="Verdana"/>
                <a:cs typeface="Verdana"/>
              </a:rPr>
              <a:t>р</a:t>
            </a:r>
            <a:r>
              <a:rPr dirty="0" sz="2800" spc="-10">
                <a:latin typeface="Verdana"/>
                <a:cs typeface="Verdana"/>
              </a:rPr>
              <a:t>д</a:t>
            </a:r>
            <a:r>
              <a:rPr dirty="0" sz="2800" spc="-85">
                <a:latin typeface="Verdana"/>
                <a:cs typeface="Verdana"/>
              </a:rPr>
              <a:t>н</a:t>
            </a:r>
            <a:r>
              <a:rPr dirty="0" sz="2800" spc="-90">
                <a:latin typeface="Verdana"/>
                <a:cs typeface="Verdana"/>
              </a:rPr>
              <a:t>и</a:t>
            </a:r>
            <a:r>
              <a:rPr dirty="0" sz="2800" spc="100">
                <a:latin typeface="Verdana"/>
                <a:cs typeface="Verdana"/>
              </a:rPr>
              <a:t>м</a:t>
            </a:r>
            <a:r>
              <a:rPr dirty="0" sz="2800" spc="-85">
                <a:latin typeface="Verdana"/>
                <a:cs typeface="Verdana"/>
              </a:rPr>
              <a:t>и</a:t>
            </a:r>
            <a:r>
              <a:rPr dirty="0" sz="2800" spc="-315">
                <a:latin typeface="Verdana"/>
                <a:cs typeface="Verdana"/>
              </a:rPr>
              <a:t> </a:t>
            </a:r>
            <a:r>
              <a:rPr dirty="0" sz="2800" spc="-120">
                <a:latin typeface="Verdana"/>
                <a:cs typeface="Verdana"/>
              </a:rPr>
              <a:t>в</a:t>
            </a:r>
            <a:r>
              <a:rPr dirty="0" sz="2800" spc="-25">
                <a:latin typeface="Verdana"/>
                <a:cs typeface="Verdana"/>
              </a:rPr>
              <a:t>е</a:t>
            </a:r>
            <a:r>
              <a:rPr dirty="0" sz="2800" spc="-35">
                <a:latin typeface="Verdana"/>
                <a:cs typeface="Verdana"/>
              </a:rPr>
              <a:t>л</a:t>
            </a:r>
            <a:r>
              <a:rPr dirty="0" sz="2800" spc="-90">
                <a:latin typeface="Verdana"/>
                <a:cs typeface="Verdana"/>
              </a:rPr>
              <a:t>и</a:t>
            </a:r>
            <a:r>
              <a:rPr dirty="0" sz="2800" spc="-80">
                <a:latin typeface="Verdana"/>
                <a:cs typeface="Verdana"/>
              </a:rPr>
              <a:t>ч</a:t>
            </a:r>
            <a:r>
              <a:rPr dirty="0" sz="2800" spc="-90">
                <a:latin typeface="Verdana"/>
                <a:cs typeface="Verdana"/>
              </a:rPr>
              <a:t>и</a:t>
            </a:r>
            <a:r>
              <a:rPr dirty="0" sz="2800" spc="-85">
                <a:latin typeface="Verdana"/>
                <a:cs typeface="Verdana"/>
              </a:rPr>
              <a:t>н</a:t>
            </a:r>
            <a:r>
              <a:rPr dirty="0" sz="2800" spc="-95">
                <a:latin typeface="Verdana"/>
                <a:cs typeface="Verdana"/>
              </a:rPr>
              <a:t>а</a:t>
            </a:r>
            <a:r>
              <a:rPr dirty="0" sz="2800" spc="100">
                <a:latin typeface="Verdana"/>
                <a:cs typeface="Verdana"/>
              </a:rPr>
              <a:t>м</a:t>
            </a:r>
            <a:r>
              <a:rPr dirty="0" sz="2800" spc="-85">
                <a:latin typeface="Verdana"/>
                <a:cs typeface="Verdana"/>
              </a:rPr>
              <a:t>и</a:t>
            </a:r>
            <a:r>
              <a:rPr dirty="0" sz="2800" spc="-315">
                <a:latin typeface="Verdana"/>
                <a:cs typeface="Verdana"/>
              </a:rPr>
              <a:t> </a:t>
            </a:r>
            <a:r>
              <a:rPr dirty="0" sz="2800" spc="25">
                <a:latin typeface="Verdana"/>
                <a:cs typeface="Verdana"/>
              </a:rPr>
              <a:t>с</a:t>
            </a:r>
            <a:r>
              <a:rPr dirty="0" sz="2800" spc="-90">
                <a:latin typeface="Verdana"/>
                <a:cs typeface="Verdana"/>
              </a:rPr>
              <a:t>и</a:t>
            </a:r>
            <a:r>
              <a:rPr dirty="0" sz="2800" spc="-35">
                <a:latin typeface="Verdana"/>
                <a:cs typeface="Verdana"/>
              </a:rPr>
              <a:t>л</a:t>
            </a:r>
            <a:r>
              <a:rPr dirty="0" sz="2800" spc="-85">
                <a:latin typeface="Verdana"/>
                <a:cs typeface="Verdana"/>
              </a:rPr>
              <a:t>и</a:t>
            </a:r>
            <a:r>
              <a:rPr dirty="0" sz="2800" spc="-315">
                <a:latin typeface="Verdana"/>
                <a:cs typeface="Verdana"/>
              </a:rPr>
              <a:t> </a:t>
            </a:r>
            <a:r>
              <a:rPr dirty="0" sz="2800" spc="-40">
                <a:latin typeface="Verdana"/>
                <a:cs typeface="Verdana"/>
              </a:rPr>
              <a:t>т</a:t>
            </a:r>
            <a:r>
              <a:rPr dirty="0" sz="2800" spc="-90">
                <a:latin typeface="Verdana"/>
                <a:cs typeface="Verdana"/>
              </a:rPr>
              <a:t>а</a:t>
            </a:r>
            <a:r>
              <a:rPr dirty="0" sz="2800" spc="-3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ш</a:t>
            </a:r>
            <a:r>
              <a:rPr dirty="0" sz="2800" spc="-120">
                <a:latin typeface="Verdana"/>
                <a:cs typeface="Verdana"/>
              </a:rPr>
              <a:t>в</a:t>
            </a:r>
            <a:r>
              <a:rPr dirty="0" sz="2800" spc="-90">
                <a:latin typeface="Verdana"/>
                <a:cs typeface="Verdana"/>
              </a:rPr>
              <a:t>и</a:t>
            </a:r>
            <a:r>
              <a:rPr dirty="0" sz="2800" spc="-10">
                <a:latin typeface="Verdana"/>
                <a:cs typeface="Verdana"/>
              </a:rPr>
              <a:t>д</a:t>
            </a:r>
            <a:r>
              <a:rPr dirty="0" sz="2800" spc="-150">
                <a:latin typeface="Verdana"/>
                <a:cs typeface="Verdana"/>
              </a:rPr>
              <a:t>к</a:t>
            </a:r>
            <a:r>
              <a:rPr dirty="0" sz="2800">
                <a:latin typeface="Verdana"/>
                <a:cs typeface="Verdana"/>
              </a:rPr>
              <a:t>о</a:t>
            </a:r>
            <a:r>
              <a:rPr dirty="0" sz="2800" spc="25">
                <a:latin typeface="Verdana"/>
                <a:cs typeface="Verdana"/>
              </a:rPr>
              <a:t>с</a:t>
            </a:r>
            <a:r>
              <a:rPr dirty="0" sz="2800" spc="-40">
                <a:latin typeface="Verdana"/>
                <a:cs typeface="Verdana"/>
              </a:rPr>
              <a:t>т</a:t>
            </a:r>
            <a:r>
              <a:rPr dirty="0" sz="2800" spc="-100">
                <a:latin typeface="Verdana"/>
                <a:cs typeface="Verdana"/>
              </a:rPr>
              <a:t>і</a:t>
            </a:r>
            <a:r>
              <a:rPr dirty="0" sz="2800" spc="-315">
                <a:latin typeface="Verdana"/>
                <a:cs typeface="Verdana"/>
              </a:rPr>
              <a:t> </a:t>
            </a:r>
            <a:r>
              <a:rPr dirty="0" sz="2800" spc="-120">
                <a:latin typeface="Verdana"/>
                <a:cs typeface="Verdana"/>
              </a:rPr>
              <a:t>в</a:t>
            </a:r>
            <a:r>
              <a:rPr dirty="0" sz="2800" spc="-120">
                <a:latin typeface="Verdana"/>
                <a:cs typeface="Verdana"/>
              </a:rPr>
              <a:t>з</a:t>
            </a:r>
            <a:r>
              <a:rPr dirty="0" sz="2800" spc="-95">
                <a:latin typeface="Verdana"/>
                <a:cs typeface="Verdana"/>
              </a:rPr>
              <a:t>а</a:t>
            </a:r>
            <a:r>
              <a:rPr dirty="0" sz="2800" spc="-15">
                <a:latin typeface="Verdana"/>
                <a:cs typeface="Verdana"/>
              </a:rPr>
              <a:t>є</a:t>
            </a:r>
            <a:r>
              <a:rPr dirty="0" sz="2800" spc="100">
                <a:latin typeface="Verdana"/>
                <a:cs typeface="Verdana"/>
              </a:rPr>
              <a:t>м</a:t>
            </a:r>
            <a:r>
              <a:rPr dirty="0" sz="2800">
                <a:latin typeface="Verdana"/>
                <a:cs typeface="Verdana"/>
              </a:rPr>
              <a:t>о</a:t>
            </a:r>
            <a:r>
              <a:rPr dirty="0" sz="2800" spc="-120">
                <a:latin typeface="Verdana"/>
                <a:cs typeface="Verdana"/>
              </a:rPr>
              <a:t>з</a:t>
            </a:r>
            <a:r>
              <a:rPr dirty="0" sz="2800" spc="-120">
                <a:latin typeface="Verdana"/>
                <a:cs typeface="Verdana"/>
              </a:rPr>
              <a:t>в</a:t>
            </a:r>
            <a:r>
              <a:rPr dirty="0" sz="2800" spc="-195">
                <a:latin typeface="Verdana"/>
                <a:cs typeface="Verdana"/>
              </a:rPr>
              <a:t>’</a:t>
            </a:r>
            <a:r>
              <a:rPr dirty="0" sz="2800" spc="-130">
                <a:latin typeface="Verdana"/>
                <a:cs typeface="Verdana"/>
              </a:rPr>
              <a:t>я</a:t>
            </a:r>
            <a:r>
              <a:rPr dirty="0" sz="2800" spc="-120">
                <a:latin typeface="Verdana"/>
                <a:cs typeface="Verdana"/>
              </a:rPr>
              <a:t>з</a:t>
            </a:r>
            <a:r>
              <a:rPr dirty="0" sz="2800">
                <a:latin typeface="Verdana"/>
                <a:cs typeface="Verdana"/>
              </a:rPr>
              <a:t>о</a:t>
            </a:r>
            <a:r>
              <a:rPr dirty="0" sz="2800" spc="-145">
                <a:latin typeface="Verdana"/>
                <a:cs typeface="Verdana"/>
              </a:rPr>
              <a:t>к</a:t>
            </a:r>
            <a:r>
              <a:rPr dirty="0" sz="2800" spc="-315">
                <a:latin typeface="Verdana"/>
                <a:cs typeface="Verdana"/>
              </a:rPr>
              <a:t> </a:t>
            </a:r>
            <a:r>
              <a:rPr dirty="0" sz="2800" spc="100">
                <a:latin typeface="Verdana"/>
                <a:cs typeface="Verdana"/>
              </a:rPr>
              <a:t>м</a:t>
            </a:r>
            <a:r>
              <a:rPr dirty="0" sz="2800">
                <a:latin typeface="Verdana"/>
                <a:cs typeface="Verdana"/>
              </a:rPr>
              <a:t>о</a:t>
            </a:r>
            <a:r>
              <a:rPr dirty="0" sz="2800" spc="15">
                <a:latin typeface="Verdana"/>
                <a:cs typeface="Verdana"/>
              </a:rPr>
              <a:t>ж</a:t>
            </a:r>
            <a:r>
              <a:rPr dirty="0" sz="2800" spc="-85">
                <a:latin typeface="Verdana"/>
                <a:cs typeface="Verdana"/>
              </a:rPr>
              <a:t>н</a:t>
            </a:r>
            <a:r>
              <a:rPr dirty="0" sz="2800" spc="-65">
                <a:latin typeface="Verdana"/>
                <a:cs typeface="Verdana"/>
              </a:rPr>
              <a:t>а  </a:t>
            </a:r>
            <a:r>
              <a:rPr dirty="0" sz="2800" spc="-80">
                <a:latin typeface="Verdana"/>
                <a:cs typeface="Verdana"/>
              </a:rPr>
              <a:t>охарактеризувати </a:t>
            </a:r>
            <a:r>
              <a:rPr dirty="0" sz="2800" spc="-250">
                <a:latin typeface="Verdana"/>
                <a:cs typeface="Verdana"/>
              </a:rPr>
              <a:t>так: </a:t>
            </a:r>
            <a:r>
              <a:rPr dirty="0" sz="2800" spc="-20">
                <a:latin typeface="Verdana"/>
                <a:cs typeface="Verdana"/>
              </a:rPr>
              <a:t>чим </a:t>
            </a:r>
            <a:r>
              <a:rPr dirty="0" sz="2800" spc="-50">
                <a:latin typeface="Verdana"/>
                <a:cs typeface="Verdana"/>
              </a:rPr>
              <a:t>вищою </a:t>
            </a:r>
            <a:r>
              <a:rPr dirty="0" sz="2800" spc="-10">
                <a:latin typeface="Verdana"/>
                <a:cs typeface="Verdana"/>
              </a:rPr>
              <a:t>є </a:t>
            </a:r>
            <a:r>
              <a:rPr dirty="0" sz="2800" spc="-45">
                <a:latin typeface="Verdana"/>
                <a:cs typeface="Verdana"/>
              </a:rPr>
              <a:t>максимальна </a:t>
            </a:r>
            <a:r>
              <a:rPr dirty="0" sz="2800" spc="-130">
                <a:latin typeface="Verdana"/>
                <a:cs typeface="Verdana"/>
              </a:rPr>
              <a:t>сила, </a:t>
            </a:r>
            <a:r>
              <a:rPr dirty="0" sz="2800" spc="-10">
                <a:latin typeface="Verdana"/>
                <a:cs typeface="Verdana"/>
              </a:rPr>
              <a:t>тим </a:t>
            </a:r>
            <a:r>
              <a:rPr dirty="0" sz="2800" spc="-50">
                <a:latin typeface="Verdana"/>
                <a:cs typeface="Verdana"/>
              </a:rPr>
              <a:t>нижчою </a:t>
            </a:r>
            <a:r>
              <a:rPr dirty="0" sz="2800" spc="-10">
                <a:latin typeface="Verdana"/>
                <a:cs typeface="Verdana"/>
              </a:rPr>
              <a:t>є </a:t>
            </a:r>
            <a:r>
              <a:rPr dirty="0" sz="2800" spc="-45">
                <a:latin typeface="Verdana"/>
                <a:cs typeface="Verdana"/>
              </a:rPr>
              <a:t>максимальна </a:t>
            </a:r>
            <a:r>
              <a:rPr dirty="0" sz="2800" spc="-40">
                <a:latin typeface="Verdana"/>
                <a:cs typeface="Verdana"/>
              </a:rPr>
              <a:t> </a:t>
            </a:r>
            <a:r>
              <a:rPr dirty="0" sz="2800" spc="-105">
                <a:latin typeface="Verdana"/>
                <a:cs typeface="Verdana"/>
              </a:rPr>
              <a:t>швидкість. </a:t>
            </a:r>
            <a:r>
              <a:rPr dirty="0" sz="2800" spc="135">
                <a:latin typeface="Verdana"/>
                <a:cs typeface="Verdana"/>
              </a:rPr>
              <a:t>У </a:t>
            </a:r>
            <a:r>
              <a:rPr dirty="0" sz="2800" spc="-40">
                <a:latin typeface="Verdana"/>
                <a:cs typeface="Verdana"/>
              </a:rPr>
              <a:t>той </a:t>
            </a:r>
            <a:r>
              <a:rPr dirty="0" sz="2800" spc="-5">
                <a:latin typeface="Verdana"/>
                <a:cs typeface="Verdana"/>
              </a:rPr>
              <a:t>же </a:t>
            </a:r>
            <a:r>
              <a:rPr dirty="0" sz="2800" spc="-50">
                <a:latin typeface="Verdana"/>
                <a:cs typeface="Verdana"/>
              </a:rPr>
              <a:t>час </a:t>
            </a:r>
            <a:r>
              <a:rPr dirty="0" sz="2800" spc="-55">
                <a:latin typeface="Verdana"/>
                <a:cs typeface="Verdana"/>
              </a:rPr>
              <a:t>при </a:t>
            </a:r>
            <a:r>
              <a:rPr dirty="0" sz="2800" spc="-80">
                <a:latin typeface="Verdana"/>
                <a:cs typeface="Verdana"/>
              </a:rPr>
              <a:t>неграничних </a:t>
            </a:r>
            <a:r>
              <a:rPr dirty="0" sz="2800" spc="-90">
                <a:latin typeface="Verdana"/>
                <a:cs typeface="Verdana"/>
              </a:rPr>
              <a:t>величинах </a:t>
            </a:r>
            <a:r>
              <a:rPr dirty="0" sz="2800" spc="-50">
                <a:latin typeface="Verdana"/>
                <a:cs typeface="Verdana"/>
              </a:rPr>
              <a:t>сили </a:t>
            </a:r>
            <a:r>
              <a:rPr dirty="0" sz="2800" spc="-65">
                <a:latin typeface="Verdana"/>
                <a:cs typeface="Verdana"/>
              </a:rPr>
              <a:t>та </a:t>
            </a:r>
            <a:r>
              <a:rPr dirty="0" sz="2800" spc="-55">
                <a:latin typeface="Verdana"/>
                <a:cs typeface="Verdana"/>
              </a:rPr>
              <a:t>швидкості </a:t>
            </a:r>
            <a:r>
              <a:rPr dirty="0" sz="2800">
                <a:latin typeface="Verdana"/>
                <a:cs typeface="Verdana"/>
              </a:rPr>
              <a:t>має </a:t>
            </a:r>
            <a:r>
              <a:rPr dirty="0" sz="2800" spc="-10">
                <a:latin typeface="Verdana"/>
                <a:cs typeface="Verdana"/>
              </a:rPr>
              <a:t>місце </a:t>
            </a:r>
            <a:r>
              <a:rPr dirty="0" sz="2800" spc="-70">
                <a:latin typeface="Verdana"/>
                <a:cs typeface="Verdana"/>
              </a:rPr>
              <a:t>інша </a:t>
            </a:r>
            <a:r>
              <a:rPr dirty="0" sz="2800" spc="-65">
                <a:latin typeface="Verdana"/>
                <a:cs typeface="Verdana"/>
              </a:rPr>
              <a:t> </a:t>
            </a:r>
            <a:r>
              <a:rPr dirty="0" sz="2800" spc="-55">
                <a:latin typeface="Verdana"/>
                <a:cs typeface="Verdana"/>
              </a:rPr>
              <a:t>залежність</a:t>
            </a:r>
            <a:r>
              <a:rPr dirty="0" sz="2800" spc="-310">
                <a:latin typeface="Verdana"/>
                <a:cs typeface="Verdana"/>
              </a:rPr>
              <a:t> </a:t>
            </a:r>
            <a:r>
              <a:rPr dirty="0" sz="2800" spc="5">
                <a:latin typeface="Verdana"/>
                <a:cs typeface="Verdana"/>
              </a:rPr>
              <a:t>між</a:t>
            </a:r>
            <a:r>
              <a:rPr dirty="0" sz="2800" spc="-305">
                <a:latin typeface="Verdana"/>
                <a:cs typeface="Verdana"/>
              </a:rPr>
              <a:t> </a:t>
            </a:r>
            <a:r>
              <a:rPr dirty="0" sz="2800" spc="-175">
                <a:latin typeface="Verdana"/>
                <a:cs typeface="Verdana"/>
              </a:rPr>
              <a:t>ними:</a:t>
            </a:r>
            <a:r>
              <a:rPr dirty="0" sz="2800" spc="-305">
                <a:latin typeface="Verdana"/>
                <a:cs typeface="Verdana"/>
              </a:rPr>
              <a:t> </a:t>
            </a:r>
            <a:r>
              <a:rPr dirty="0" sz="2800" spc="-20">
                <a:latin typeface="Verdana"/>
                <a:cs typeface="Verdana"/>
              </a:rPr>
              <a:t>чим</a:t>
            </a:r>
            <a:r>
              <a:rPr dirty="0" sz="2800" spc="-305">
                <a:latin typeface="Verdana"/>
                <a:cs typeface="Verdana"/>
              </a:rPr>
              <a:t> </a:t>
            </a:r>
            <a:r>
              <a:rPr dirty="0" sz="2800" spc="-65">
                <a:latin typeface="Verdana"/>
                <a:cs typeface="Verdana"/>
              </a:rPr>
              <a:t>більша</a:t>
            </a:r>
            <a:r>
              <a:rPr dirty="0" sz="2800" spc="-305">
                <a:latin typeface="Verdana"/>
                <a:cs typeface="Verdana"/>
              </a:rPr>
              <a:t> </a:t>
            </a:r>
            <a:r>
              <a:rPr dirty="0" sz="2800" spc="-130">
                <a:latin typeface="Verdana"/>
                <a:cs typeface="Verdana"/>
              </a:rPr>
              <a:t>сила,</a:t>
            </a:r>
            <a:r>
              <a:rPr dirty="0" sz="2800" spc="-30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тим</a:t>
            </a:r>
            <a:r>
              <a:rPr dirty="0" sz="2800" spc="-305">
                <a:latin typeface="Verdana"/>
                <a:cs typeface="Verdana"/>
              </a:rPr>
              <a:t> </a:t>
            </a:r>
            <a:r>
              <a:rPr dirty="0" sz="2800" spc="-65">
                <a:latin typeface="Verdana"/>
                <a:cs typeface="Verdana"/>
              </a:rPr>
              <a:t>більша</a:t>
            </a:r>
            <a:r>
              <a:rPr dirty="0" sz="2800" spc="-305">
                <a:latin typeface="Verdana"/>
                <a:cs typeface="Verdana"/>
              </a:rPr>
              <a:t> </a:t>
            </a:r>
            <a:r>
              <a:rPr dirty="0" sz="2800" spc="-65">
                <a:latin typeface="Verdana"/>
                <a:cs typeface="Verdana"/>
              </a:rPr>
              <a:t>швидкість</a:t>
            </a:r>
            <a:r>
              <a:rPr dirty="0" sz="2800" spc="-305">
                <a:latin typeface="Verdana"/>
                <a:cs typeface="Verdana"/>
              </a:rPr>
              <a:t> </a:t>
            </a:r>
            <a:r>
              <a:rPr dirty="0" sz="2800" spc="-80">
                <a:latin typeface="Verdana"/>
                <a:cs typeface="Verdana"/>
              </a:rPr>
              <a:t>вильоту</a:t>
            </a:r>
            <a:r>
              <a:rPr dirty="0" sz="2800" spc="-305">
                <a:latin typeface="Verdana"/>
                <a:cs typeface="Verdana"/>
              </a:rPr>
              <a:t> </a:t>
            </a:r>
            <a:r>
              <a:rPr dirty="0" sz="2800" spc="-55">
                <a:latin typeface="Verdana"/>
                <a:cs typeface="Verdana"/>
              </a:rPr>
              <a:t>снаряда</a:t>
            </a:r>
            <a:r>
              <a:rPr dirty="0" sz="2800" spc="-305">
                <a:latin typeface="Verdana"/>
                <a:cs typeface="Verdana"/>
              </a:rPr>
              <a:t> </a:t>
            </a:r>
            <a:r>
              <a:rPr dirty="0" sz="2800" spc="-85">
                <a:latin typeface="Verdana"/>
                <a:cs typeface="Verdana"/>
              </a:rPr>
              <a:t>й</a:t>
            </a:r>
            <a:r>
              <a:rPr dirty="0" sz="2800" spc="-305">
                <a:latin typeface="Verdana"/>
                <a:cs typeface="Verdana"/>
              </a:rPr>
              <a:t> </a:t>
            </a:r>
            <a:r>
              <a:rPr dirty="0" sz="2800" spc="-60">
                <a:latin typeface="Verdana"/>
                <a:cs typeface="Verdana"/>
              </a:rPr>
              <a:t>дальність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35">
                <a:latin typeface="Verdana"/>
                <a:cs typeface="Verdana"/>
              </a:rPr>
              <a:t>його</a:t>
            </a:r>
            <a:r>
              <a:rPr dirty="0" sz="2800" spc="-310">
                <a:latin typeface="Verdana"/>
                <a:cs typeface="Verdana"/>
              </a:rPr>
              <a:t> </a:t>
            </a:r>
            <a:r>
              <a:rPr dirty="0" sz="2800" spc="-114">
                <a:latin typeface="Verdana"/>
                <a:cs typeface="Verdana"/>
              </a:rPr>
              <a:t>польоту.</a:t>
            </a:r>
            <a:r>
              <a:rPr dirty="0" sz="2800" spc="-310">
                <a:latin typeface="Verdana"/>
                <a:cs typeface="Verdana"/>
              </a:rPr>
              <a:t> </a:t>
            </a:r>
            <a:r>
              <a:rPr dirty="0" sz="2800" spc="-30">
                <a:latin typeface="Verdana"/>
                <a:cs typeface="Verdana"/>
              </a:rPr>
              <a:t>При</a:t>
            </a:r>
            <a:r>
              <a:rPr dirty="0" sz="2800" spc="-310">
                <a:latin typeface="Verdana"/>
                <a:cs typeface="Verdana"/>
              </a:rPr>
              <a:t> </a:t>
            </a:r>
            <a:r>
              <a:rPr dirty="0" sz="2800" spc="-80">
                <a:latin typeface="Verdana"/>
                <a:cs typeface="Verdana"/>
              </a:rPr>
              <a:t>штовханні</a:t>
            </a:r>
            <a:r>
              <a:rPr dirty="0" sz="2800" spc="-305">
                <a:latin typeface="Verdana"/>
                <a:cs typeface="Verdana"/>
              </a:rPr>
              <a:t> </a:t>
            </a:r>
            <a:r>
              <a:rPr dirty="0" sz="2800" spc="-70">
                <a:latin typeface="Verdana"/>
                <a:cs typeface="Verdana"/>
              </a:rPr>
              <a:t>звичайного</a:t>
            </a:r>
            <a:r>
              <a:rPr dirty="0" sz="2800" spc="-310">
                <a:latin typeface="Verdana"/>
                <a:cs typeface="Verdana"/>
              </a:rPr>
              <a:t> </a:t>
            </a:r>
            <a:r>
              <a:rPr dirty="0" sz="2800" spc="-55">
                <a:latin typeface="Verdana"/>
                <a:cs typeface="Verdana"/>
              </a:rPr>
              <a:t>ядра</a:t>
            </a:r>
            <a:r>
              <a:rPr dirty="0" sz="2800" spc="-310">
                <a:latin typeface="Verdana"/>
                <a:cs typeface="Verdana"/>
              </a:rPr>
              <a:t> </a:t>
            </a:r>
            <a:r>
              <a:rPr dirty="0" sz="2800" spc="-65">
                <a:latin typeface="Verdana"/>
                <a:cs typeface="Verdana"/>
              </a:rPr>
              <a:t>швидкість</a:t>
            </a:r>
            <a:r>
              <a:rPr dirty="0" sz="2800" spc="-305">
                <a:latin typeface="Verdana"/>
                <a:cs typeface="Verdana"/>
              </a:rPr>
              <a:t> </a:t>
            </a:r>
            <a:r>
              <a:rPr dirty="0" sz="2800" spc="-100">
                <a:latin typeface="Verdana"/>
                <a:cs typeface="Verdana"/>
              </a:rPr>
              <a:t>і</a:t>
            </a:r>
            <a:r>
              <a:rPr dirty="0" sz="2800" spc="-310">
                <a:latin typeface="Verdana"/>
                <a:cs typeface="Verdana"/>
              </a:rPr>
              <a:t> </a:t>
            </a:r>
            <a:r>
              <a:rPr dirty="0" sz="2800" spc="-50">
                <a:latin typeface="Verdana"/>
                <a:cs typeface="Verdana"/>
              </a:rPr>
              <a:t>сила</a:t>
            </a:r>
            <a:r>
              <a:rPr dirty="0" sz="2800" spc="-310">
                <a:latin typeface="Verdana"/>
                <a:cs typeface="Verdana"/>
              </a:rPr>
              <a:t> </a:t>
            </a:r>
            <a:r>
              <a:rPr dirty="0" sz="2800" spc="-40">
                <a:latin typeface="Verdana"/>
                <a:cs typeface="Verdana"/>
              </a:rPr>
              <a:t>мають</a:t>
            </a:r>
            <a:r>
              <a:rPr dirty="0" sz="2800" spc="-310">
                <a:latin typeface="Verdana"/>
                <a:cs typeface="Verdana"/>
              </a:rPr>
              <a:t> </a:t>
            </a:r>
            <a:r>
              <a:rPr dirty="0" sz="2800" spc="-30">
                <a:latin typeface="Verdana"/>
                <a:cs typeface="Verdana"/>
              </a:rPr>
              <a:t>середні</a:t>
            </a:r>
            <a:r>
              <a:rPr dirty="0" sz="2800" spc="-305">
                <a:latin typeface="Verdana"/>
                <a:cs typeface="Verdana"/>
              </a:rPr>
              <a:t> </a:t>
            </a:r>
            <a:r>
              <a:rPr dirty="0" sz="2800" spc="-120">
                <a:latin typeface="Verdana"/>
                <a:cs typeface="Verdana"/>
              </a:rPr>
              <a:t>величини.</a:t>
            </a:r>
            <a:endParaRPr sz="28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0">
              <a:latin typeface="Verdana"/>
              <a:cs typeface="Verdana"/>
            </a:endParaRPr>
          </a:p>
          <a:p>
            <a:pPr algn="ctr" marL="158750">
              <a:lnSpc>
                <a:spcPct val="100000"/>
              </a:lnSpc>
              <a:spcBef>
                <a:spcPts val="5"/>
              </a:spcBef>
            </a:pPr>
            <a:r>
              <a:rPr dirty="0" sz="2500" spc="-20">
                <a:latin typeface="Verdana"/>
                <a:cs typeface="Verdana"/>
              </a:rPr>
              <a:t>Топографія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110">
                <a:latin typeface="Verdana"/>
                <a:cs typeface="Verdana"/>
              </a:rPr>
              <a:t>сили.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45">
                <a:latin typeface="Verdana"/>
                <a:cs typeface="Verdana"/>
              </a:rPr>
              <a:t>Співвідношення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25">
                <a:latin typeface="Verdana"/>
                <a:cs typeface="Verdana"/>
              </a:rPr>
              <a:t>максимальної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35">
                <a:latin typeface="Verdana"/>
                <a:cs typeface="Verdana"/>
              </a:rPr>
              <a:t>сили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40">
                <a:latin typeface="Verdana"/>
                <a:cs typeface="Verdana"/>
              </a:rPr>
              <a:t>дії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75">
                <a:latin typeface="Verdana"/>
                <a:cs typeface="Verdana"/>
              </a:rPr>
              <a:t>різних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75">
                <a:latin typeface="Verdana"/>
                <a:cs typeface="Verdana"/>
              </a:rPr>
              <a:t>м’язових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60">
                <a:latin typeface="Verdana"/>
                <a:cs typeface="Verdana"/>
              </a:rPr>
              <a:t>груп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25">
                <a:latin typeface="Verdana"/>
                <a:cs typeface="Verdana"/>
              </a:rPr>
              <a:t>дістало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100">
                <a:latin typeface="Verdana"/>
                <a:cs typeface="Verdana"/>
              </a:rPr>
              <a:t>назву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10">
                <a:latin typeface="Verdana"/>
                <a:cs typeface="Verdana"/>
              </a:rPr>
              <a:t>топографії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110">
                <a:latin typeface="Verdana"/>
                <a:cs typeface="Verdana"/>
              </a:rPr>
              <a:t>сили.</a:t>
            </a:r>
            <a:endParaRPr sz="2500">
              <a:latin typeface="Verdana"/>
              <a:cs typeface="Verdana"/>
            </a:endParaRPr>
          </a:p>
          <a:p>
            <a:pPr algn="ctr" marL="158750">
              <a:lnSpc>
                <a:spcPct val="100000"/>
              </a:lnSpc>
              <a:spcBef>
                <a:spcPts val="235"/>
              </a:spcBef>
            </a:pPr>
            <a:r>
              <a:rPr dirty="0" sz="2500" spc="-60">
                <a:latin typeface="Verdana"/>
                <a:cs typeface="Verdana"/>
              </a:rPr>
              <a:t>Визначити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10">
                <a:latin typeface="Verdana"/>
                <a:cs typeface="Verdana"/>
              </a:rPr>
              <a:t>топографію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35">
                <a:latin typeface="Verdana"/>
                <a:cs typeface="Verdana"/>
              </a:rPr>
              <a:t>сили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45">
                <a:latin typeface="Verdana"/>
                <a:cs typeface="Verdana"/>
              </a:rPr>
              <a:t>людини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>
                <a:latin typeface="Verdana"/>
                <a:cs typeface="Verdana"/>
              </a:rPr>
              <a:t>можна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30">
                <a:latin typeface="Verdana"/>
                <a:cs typeface="Verdana"/>
              </a:rPr>
              <a:t>шляхом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55">
                <a:latin typeface="Verdana"/>
                <a:cs typeface="Verdana"/>
              </a:rPr>
              <a:t>вимірювання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35">
                <a:latin typeface="Verdana"/>
                <a:cs typeface="Verdana"/>
              </a:rPr>
              <a:t>сили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35">
                <a:latin typeface="Verdana"/>
                <a:cs typeface="Verdana"/>
              </a:rPr>
              <a:t>її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75">
                <a:latin typeface="Verdana"/>
                <a:cs typeface="Verdana"/>
              </a:rPr>
              <a:t>м’язових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130">
                <a:latin typeface="Verdana"/>
                <a:cs typeface="Verdana"/>
              </a:rPr>
              <a:t>груп.</a:t>
            </a:r>
            <a:endParaRPr sz="2500">
              <a:latin typeface="Verdana"/>
              <a:cs typeface="Verdana"/>
            </a:endParaRPr>
          </a:p>
          <a:p>
            <a:pPr algn="ctr" marL="171450" marR="5080">
              <a:lnSpc>
                <a:spcPts val="3240"/>
              </a:lnSpc>
              <a:spcBef>
                <a:spcPts val="150"/>
              </a:spcBef>
            </a:pPr>
            <a:r>
              <a:rPr dirty="0" sz="2500" spc="135">
                <a:latin typeface="Verdana"/>
                <a:cs typeface="Verdana"/>
              </a:rPr>
              <a:t>У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95">
                <a:latin typeface="Verdana"/>
                <a:cs typeface="Verdana"/>
              </a:rPr>
              <a:t>людей,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105">
                <a:latin typeface="Verdana"/>
                <a:cs typeface="Verdana"/>
              </a:rPr>
              <a:t>які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35">
                <a:latin typeface="Verdana"/>
                <a:cs typeface="Verdana"/>
              </a:rPr>
              <a:t>не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45">
                <a:latin typeface="Verdana"/>
                <a:cs typeface="Verdana"/>
              </a:rPr>
              <a:t>займаються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40">
                <a:latin typeface="Verdana"/>
                <a:cs typeface="Verdana"/>
              </a:rPr>
              <a:t>спортом,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114">
                <a:latin typeface="Verdana"/>
                <a:cs typeface="Verdana"/>
              </a:rPr>
              <a:t>як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90">
                <a:latin typeface="Verdana"/>
                <a:cs typeface="Verdana"/>
              </a:rPr>
              <a:t>правило,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25">
                <a:latin typeface="Verdana"/>
                <a:cs typeface="Verdana"/>
              </a:rPr>
              <a:t>краще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65">
                <a:latin typeface="Verdana"/>
                <a:cs typeface="Verdana"/>
              </a:rPr>
              <a:t>розвинуті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60">
                <a:latin typeface="Verdana"/>
                <a:cs typeface="Verdana"/>
              </a:rPr>
              <a:t>антигравітаційні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70">
                <a:latin typeface="Verdana"/>
                <a:cs typeface="Verdana"/>
              </a:rPr>
              <a:t>м’язи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65">
                <a:latin typeface="Verdana"/>
                <a:cs typeface="Verdana"/>
              </a:rPr>
              <a:t>(розгиначі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45">
                <a:latin typeface="Verdana"/>
                <a:cs typeface="Verdana"/>
              </a:rPr>
              <a:t>спини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85">
                <a:latin typeface="Verdana"/>
                <a:cs typeface="Verdana"/>
              </a:rPr>
              <a:t>і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150">
                <a:latin typeface="Verdana"/>
                <a:cs typeface="Verdana"/>
              </a:rPr>
              <a:t>ніг, </a:t>
            </a:r>
            <a:r>
              <a:rPr dirty="0" sz="2500" spc="-865">
                <a:latin typeface="Verdana"/>
                <a:cs typeface="Verdana"/>
              </a:rPr>
              <a:t> </a:t>
            </a:r>
            <a:r>
              <a:rPr dirty="0" sz="2500" spc="-70">
                <a:latin typeface="Verdana"/>
                <a:cs typeface="Verdana"/>
              </a:rPr>
              <a:t>згиначі</a:t>
            </a:r>
            <a:r>
              <a:rPr dirty="0" sz="2500" spc="-280">
                <a:latin typeface="Verdana"/>
                <a:cs typeface="Verdana"/>
              </a:rPr>
              <a:t> </a:t>
            </a:r>
            <a:r>
              <a:rPr dirty="0" sz="2500" spc="-170">
                <a:latin typeface="Verdana"/>
                <a:cs typeface="Verdana"/>
              </a:rPr>
              <a:t>рук).</a:t>
            </a:r>
            <a:endParaRPr sz="2500">
              <a:latin typeface="Verdana"/>
              <a:cs typeface="Verdana"/>
            </a:endParaRPr>
          </a:p>
          <a:p>
            <a:pPr algn="ctr" marL="158750">
              <a:lnSpc>
                <a:spcPct val="100000"/>
              </a:lnSpc>
              <a:spcBef>
                <a:spcPts val="90"/>
              </a:spcBef>
            </a:pPr>
            <a:r>
              <a:rPr dirty="0" sz="2500" spc="135">
                <a:latin typeface="Verdana"/>
                <a:cs typeface="Verdana"/>
              </a:rPr>
              <a:t>У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15">
                <a:latin typeface="Verdana"/>
                <a:cs typeface="Verdana"/>
              </a:rPr>
              <a:t>спортсменів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15">
                <a:latin typeface="Verdana"/>
                <a:cs typeface="Verdana"/>
              </a:rPr>
              <a:t>топографія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35">
                <a:latin typeface="Verdana"/>
                <a:cs typeface="Verdana"/>
              </a:rPr>
              <a:t>сили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45">
                <a:latin typeface="Verdana"/>
                <a:cs typeface="Verdana"/>
              </a:rPr>
              <a:t>залежить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60">
                <a:latin typeface="Verdana"/>
                <a:cs typeface="Verdana"/>
              </a:rPr>
              <a:t>від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30">
                <a:latin typeface="Verdana"/>
                <a:cs typeface="Verdana"/>
              </a:rPr>
              <a:t>спортивної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80">
                <a:latin typeface="Verdana"/>
                <a:cs typeface="Verdana"/>
              </a:rPr>
              <a:t>спеціалізації.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135">
                <a:latin typeface="Verdana"/>
                <a:cs typeface="Verdana"/>
              </a:rPr>
              <a:t>У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60">
                <a:latin typeface="Verdana"/>
                <a:cs typeface="Verdana"/>
              </a:rPr>
              <a:t>багатьох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80">
                <a:latin typeface="Verdana"/>
                <a:cs typeface="Verdana"/>
              </a:rPr>
              <a:t>видах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30">
                <a:latin typeface="Verdana"/>
                <a:cs typeface="Verdana"/>
              </a:rPr>
              <a:t>спорту</a:t>
            </a:r>
            <a:r>
              <a:rPr dirty="0" sz="2500" spc="-260">
                <a:latin typeface="Verdana"/>
                <a:cs typeface="Verdana"/>
              </a:rPr>
              <a:t> </a:t>
            </a:r>
            <a:r>
              <a:rPr dirty="0" sz="2500" spc="-55">
                <a:latin typeface="Verdana"/>
                <a:cs typeface="Verdana"/>
              </a:rPr>
              <a:t>виявлено</a:t>
            </a:r>
            <a:endParaRPr sz="2500">
              <a:latin typeface="Verdana"/>
              <a:cs typeface="Verdana"/>
            </a:endParaRPr>
          </a:p>
          <a:p>
            <a:pPr algn="ctr" marL="158750">
              <a:lnSpc>
                <a:spcPct val="100000"/>
              </a:lnSpc>
              <a:spcBef>
                <a:spcPts val="235"/>
              </a:spcBef>
            </a:pPr>
            <a:r>
              <a:rPr dirty="0" sz="2500" spc="-40">
                <a:latin typeface="Verdana"/>
                <a:cs typeface="Verdana"/>
              </a:rPr>
              <a:t>пряму</a:t>
            </a:r>
            <a:r>
              <a:rPr dirty="0" sz="2500" spc="-270">
                <a:latin typeface="Verdana"/>
                <a:cs typeface="Verdana"/>
              </a:rPr>
              <a:t> </a:t>
            </a:r>
            <a:r>
              <a:rPr dirty="0" sz="2500" spc="-40">
                <a:latin typeface="Verdana"/>
                <a:cs typeface="Verdana"/>
              </a:rPr>
              <a:t>залежність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15">
                <a:latin typeface="Verdana"/>
                <a:cs typeface="Verdana"/>
              </a:rPr>
              <a:t>між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60">
                <a:latin typeface="Verdana"/>
                <a:cs typeface="Verdana"/>
              </a:rPr>
              <a:t>показниками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10">
                <a:latin typeface="Verdana"/>
                <a:cs typeface="Verdana"/>
              </a:rPr>
              <a:t>топографії</a:t>
            </a:r>
            <a:r>
              <a:rPr dirty="0" sz="2500" spc="-270">
                <a:latin typeface="Verdana"/>
                <a:cs typeface="Verdana"/>
              </a:rPr>
              <a:t> </a:t>
            </a:r>
            <a:r>
              <a:rPr dirty="0" sz="2500" spc="-35">
                <a:latin typeface="Verdana"/>
                <a:cs typeface="Verdana"/>
              </a:rPr>
              <a:t>сили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85">
                <a:latin typeface="Verdana"/>
                <a:cs typeface="Verdana"/>
              </a:rPr>
              <a:t>і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20">
                <a:latin typeface="Verdana"/>
                <a:cs typeface="Verdana"/>
              </a:rPr>
              <a:t>спортивним</a:t>
            </a:r>
            <a:r>
              <a:rPr dirty="0" sz="2500" spc="-265">
                <a:latin typeface="Verdana"/>
                <a:cs typeface="Verdana"/>
              </a:rPr>
              <a:t> </a:t>
            </a:r>
            <a:r>
              <a:rPr dirty="0" sz="2500" spc="-65">
                <a:latin typeface="Verdana"/>
                <a:cs typeface="Verdana"/>
              </a:rPr>
              <a:t>результатом.</a:t>
            </a:r>
            <a:endParaRPr sz="2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3C759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7323455" cy="10287000"/>
            <a:chOff x="0" y="0"/>
            <a:chExt cx="7323455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132819" cy="667302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148540"/>
              <a:ext cx="7323283" cy="813845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6119495" marR="5080" indent="-1245870">
              <a:lnSpc>
                <a:spcPct val="106300"/>
              </a:lnSpc>
              <a:spcBef>
                <a:spcPts val="95"/>
              </a:spcBef>
            </a:pPr>
            <a:r>
              <a:rPr dirty="0" spc="-60"/>
              <a:t>Швидкість</a:t>
            </a:r>
            <a:r>
              <a:rPr dirty="0" spc="-100"/>
              <a:t> </a:t>
            </a:r>
            <a:r>
              <a:rPr dirty="0" spc="80"/>
              <a:t>–</a:t>
            </a:r>
            <a:r>
              <a:rPr dirty="0" spc="-100"/>
              <a:t> </a:t>
            </a:r>
            <a:r>
              <a:rPr dirty="0" spc="-5"/>
              <a:t>це</a:t>
            </a:r>
            <a:r>
              <a:rPr dirty="0" spc="-100"/>
              <a:t> </a:t>
            </a:r>
            <a:r>
              <a:rPr dirty="0" spc="-45"/>
              <a:t>здатність</a:t>
            </a:r>
            <a:r>
              <a:rPr dirty="0" spc="-100"/>
              <a:t> </a:t>
            </a:r>
            <a:r>
              <a:rPr dirty="0" spc="-110"/>
              <a:t>людини</a:t>
            </a:r>
            <a:r>
              <a:rPr dirty="0" spc="-100"/>
              <a:t> </a:t>
            </a:r>
            <a:r>
              <a:rPr dirty="0" spc="-80"/>
              <a:t>виконувати</a:t>
            </a:r>
            <a:r>
              <a:rPr dirty="0" spc="-100"/>
              <a:t> </a:t>
            </a:r>
            <a:r>
              <a:rPr dirty="0" spc="-65"/>
              <a:t>рухові</a:t>
            </a:r>
            <a:r>
              <a:rPr dirty="0" spc="-100"/>
              <a:t> </a:t>
            </a:r>
            <a:r>
              <a:rPr dirty="0" spc="-50"/>
              <a:t>дії</a:t>
            </a:r>
            <a:r>
              <a:rPr dirty="0" spc="-100"/>
              <a:t> </a:t>
            </a:r>
            <a:r>
              <a:rPr dirty="0" spc="-114"/>
              <a:t>в </a:t>
            </a:r>
            <a:r>
              <a:rPr dirty="0" spc="-865"/>
              <a:t> </a:t>
            </a:r>
            <a:r>
              <a:rPr dirty="0" spc="-85"/>
              <a:t>мінімальний</a:t>
            </a:r>
            <a:r>
              <a:rPr dirty="0" spc="-105"/>
              <a:t> </a:t>
            </a:r>
            <a:r>
              <a:rPr dirty="0" spc="-70"/>
              <a:t>для</a:t>
            </a:r>
            <a:r>
              <a:rPr dirty="0" spc="-100"/>
              <a:t> </a:t>
            </a:r>
            <a:r>
              <a:rPr dirty="0" spc="-85"/>
              <a:t>даних</a:t>
            </a:r>
            <a:r>
              <a:rPr dirty="0" spc="-100"/>
              <a:t> </a:t>
            </a:r>
            <a:r>
              <a:rPr dirty="0" spc="-60"/>
              <a:t>умов</a:t>
            </a:r>
            <a:r>
              <a:rPr dirty="0" spc="-100"/>
              <a:t> </a:t>
            </a:r>
            <a:r>
              <a:rPr dirty="0" spc="-45"/>
              <a:t>проміжок</a:t>
            </a:r>
            <a:r>
              <a:rPr dirty="0" spc="-100"/>
              <a:t> </a:t>
            </a:r>
            <a:r>
              <a:rPr dirty="0" spc="-85"/>
              <a:t>часу.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30070" y="1977853"/>
            <a:ext cx="13098144" cy="7732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215265" indent="-635">
              <a:lnSpc>
                <a:spcPct val="107100"/>
              </a:lnSpc>
              <a:spcBef>
                <a:spcPts val="100"/>
              </a:spcBef>
            </a:pPr>
            <a:r>
              <a:rPr dirty="0" sz="2800" spc="120">
                <a:latin typeface="Tahoma"/>
                <a:cs typeface="Tahoma"/>
              </a:rPr>
              <a:t>Виділяють </a:t>
            </a:r>
            <a:r>
              <a:rPr dirty="0" sz="2800" spc="125">
                <a:latin typeface="Tahoma"/>
                <a:cs typeface="Tahoma"/>
              </a:rPr>
              <a:t>три </a:t>
            </a:r>
            <a:r>
              <a:rPr dirty="0" sz="2800" spc="135">
                <a:latin typeface="Tahoma"/>
                <a:cs typeface="Tahoma"/>
              </a:rPr>
              <a:t>основні </a:t>
            </a:r>
            <a:r>
              <a:rPr dirty="0" sz="2800" spc="120">
                <a:latin typeface="Tahoma"/>
                <a:cs typeface="Tahoma"/>
              </a:rPr>
              <a:t>(елементарні) </a:t>
            </a:r>
            <a:r>
              <a:rPr dirty="0" sz="2800" spc="125">
                <a:latin typeface="Tahoma"/>
                <a:cs typeface="Tahoma"/>
              </a:rPr>
              <a:t>різновиди </a:t>
            </a:r>
            <a:r>
              <a:rPr dirty="0" sz="2800" spc="120">
                <a:latin typeface="Tahoma"/>
                <a:cs typeface="Tahoma"/>
              </a:rPr>
              <a:t>прояву </a:t>
            </a:r>
            <a:r>
              <a:rPr dirty="0" sz="2800" spc="130">
                <a:latin typeface="Tahoma"/>
                <a:cs typeface="Tahoma"/>
              </a:rPr>
              <a:t>швидкісних </a:t>
            </a:r>
            <a:r>
              <a:rPr dirty="0" sz="2800" spc="135">
                <a:latin typeface="Tahoma"/>
                <a:cs typeface="Tahoma"/>
              </a:rPr>
              <a:t> </a:t>
            </a:r>
            <a:r>
              <a:rPr dirty="0" sz="2800" spc="60">
                <a:latin typeface="Tahoma"/>
                <a:cs typeface="Tahoma"/>
              </a:rPr>
              <a:t>якостей: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-245">
                <a:latin typeface="Tahoma"/>
                <a:cs typeface="Tahoma"/>
              </a:rPr>
              <a:t>1)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130">
                <a:latin typeface="Tahoma"/>
                <a:cs typeface="Tahoma"/>
              </a:rPr>
              <a:t>швидкість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145">
                <a:latin typeface="Tahoma"/>
                <a:cs typeface="Tahoma"/>
              </a:rPr>
              <a:t>одиночного</a:t>
            </a:r>
            <a:r>
              <a:rPr dirty="0" sz="2800" spc="-200">
                <a:latin typeface="Tahoma"/>
                <a:cs typeface="Tahoma"/>
              </a:rPr>
              <a:t> </a:t>
            </a:r>
            <a:r>
              <a:rPr dirty="0" sz="2800">
                <a:latin typeface="Tahoma"/>
                <a:cs typeface="Tahoma"/>
              </a:rPr>
              <a:t>руху;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55">
                <a:latin typeface="Tahoma"/>
                <a:cs typeface="Tahoma"/>
              </a:rPr>
              <a:t>2)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120">
                <a:latin typeface="Tahoma"/>
                <a:cs typeface="Tahoma"/>
              </a:rPr>
              <a:t>частота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5">
                <a:latin typeface="Tahoma"/>
                <a:cs typeface="Tahoma"/>
              </a:rPr>
              <a:t>рухів;</a:t>
            </a:r>
            <a:r>
              <a:rPr dirty="0" sz="2800" spc="-200">
                <a:latin typeface="Tahoma"/>
                <a:cs typeface="Tahoma"/>
              </a:rPr>
              <a:t> </a:t>
            </a:r>
            <a:r>
              <a:rPr dirty="0" sz="2800" spc="60">
                <a:latin typeface="Tahoma"/>
                <a:cs typeface="Tahoma"/>
              </a:rPr>
              <a:t>3)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114">
                <a:latin typeface="Tahoma"/>
                <a:cs typeface="Tahoma"/>
              </a:rPr>
              <a:t>латентний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150">
                <a:latin typeface="Tahoma"/>
                <a:cs typeface="Tahoma"/>
              </a:rPr>
              <a:t>час </a:t>
            </a:r>
            <a:r>
              <a:rPr dirty="0" sz="2800" spc="-860">
                <a:latin typeface="Tahoma"/>
                <a:cs typeface="Tahoma"/>
              </a:rPr>
              <a:t> </a:t>
            </a:r>
            <a:r>
              <a:rPr dirty="0" sz="2800" spc="70">
                <a:latin typeface="Tahoma"/>
                <a:cs typeface="Tahoma"/>
              </a:rPr>
              <a:t>реакції. </a:t>
            </a:r>
            <a:r>
              <a:rPr dirty="0" sz="2800" spc="235">
                <a:latin typeface="Tahoma"/>
                <a:cs typeface="Tahoma"/>
              </a:rPr>
              <a:t>Між </a:t>
            </a:r>
            <a:r>
              <a:rPr dirty="0" sz="2800" spc="135">
                <a:latin typeface="Tahoma"/>
                <a:cs typeface="Tahoma"/>
              </a:rPr>
              <a:t>показниками швидкості </a:t>
            </a:r>
            <a:r>
              <a:rPr dirty="0" sz="2800" spc="145">
                <a:latin typeface="Tahoma"/>
                <a:cs typeface="Tahoma"/>
              </a:rPr>
              <a:t>одиночного </a:t>
            </a:r>
            <a:r>
              <a:rPr dirty="0" sz="2800" spc="25">
                <a:latin typeface="Tahoma"/>
                <a:cs typeface="Tahoma"/>
              </a:rPr>
              <a:t>руху, </a:t>
            </a:r>
            <a:r>
              <a:rPr dirty="0" sz="2800" spc="120">
                <a:latin typeface="Tahoma"/>
                <a:cs typeface="Tahoma"/>
              </a:rPr>
              <a:t>частоти </a:t>
            </a:r>
            <a:r>
              <a:rPr dirty="0" sz="2800" spc="95">
                <a:latin typeface="Tahoma"/>
                <a:cs typeface="Tahoma"/>
              </a:rPr>
              <a:t>рухів </a:t>
            </a:r>
            <a:r>
              <a:rPr dirty="0" sz="2800" spc="30">
                <a:latin typeface="Tahoma"/>
                <a:cs typeface="Tahoma"/>
              </a:rPr>
              <a:t>і </a:t>
            </a:r>
            <a:r>
              <a:rPr dirty="0" sz="2800" spc="35">
                <a:latin typeface="Tahoma"/>
                <a:cs typeface="Tahoma"/>
              </a:rPr>
              <a:t> </a:t>
            </a:r>
            <a:r>
              <a:rPr dirty="0" sz="2800" spc="125">
                <a:latin typeface="Tahoma"/>
                <a:cs typeface="Tahoma"/>
              </a:rPr>
              <a:t>латентного</a:t>
            </a:r>
            <a:r>
              <a:rPr dirty="0" sz="2800" spc="-210">
                <a:latin typeface="Tahoma"/>
                <a:cs typeface="Tahoma"/>
              </a:rPr>
              <a:t> </a:t>
            </a:r>
            <a:r>
              <a:rPr dirty="0" sz="2800" spc="130">
                <a:latin typeface="Tahoma"/>
                <a:cs typeface="Tahoma"/>
              </a:rPr>
              <a:t>часу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125">
                <a:latin typeface="Tahoma"/>
                <a:cs typeface="Tahoma"/>
              </a:rPr>
              <a:t>реакції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75">
                <a:latin typeface="Tahoma"/>
                <a:cs typeface="Tahoma"/>
              </a:rPr>
              <a:t>у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105">
                <a:latin typeface="Tahoma"/>
                <a:cs typeface="Tahoma"/>
              </a:rPr>
              <a:t>різних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150">
                <a:latin typeface="Tahoma"/>
                <a:cs typeface="Tahoma"/>
              </a:rPr>
              <a:t>людей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125">
                <a:latin typeface="Tahoma"/>
                <a:cs typeface="Tahoma"/>
              </a:rPr>
              <a:t>кореляція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75">
                <a:latin typeface="Tahoma"/>
                <a:cs typeface="Tahoma"/>
              </a:rPr>
              <a:t>незначна.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145">
                <a:latin typeface="Tahoma"/>
                <a:cs typeface="Tahoma"/>
              </a:rPr>
              <a:t>Елементарні </a:t>
            </a:r>
            <a:r>
              <a:rPr dirty="0" sz="2800" spc="-860">
                <a:latin typeface="Tahoma"/>
                <a:cs typeface="Tahoma"/>
              </a:rPr>
              <a:t> </a:t>
            </a:r>
            <a:r>
              <a:rPr dirty="0" sz="2800" spc="125">
                <a:latin typeface="Tahoma"/>
                <a:cs typeface="Tahoma"/>
              </a:rPr>
              <a:t>різновиди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130">
                <a:latin typeface="Tahoma"/>
                <a:cs typeface="Tahoma"/>
              </a:rPr>
              <a:t>швидкісних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135">
                <a:latin typeface="Tahoma"/>
                <a:cs typeface="Tahoma"/>
              </a:rPr>
              <a:t>якостей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140">
                <a:latin typeface="Tahoma"/>
                <a:cs typeface="Tahoma"/>
              </a:rPr>
              <a:t>відносно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130">
                <a:latin typeface="Tahoma"/>
                <a:cs typeface="Tahoma"/>
              </a:rPr>
              <a:t>незалежні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150">
                <a:latin typeface="Tahoma"/>
                <a:cs typeface="Tahoma"/>
              </a:rPr>
              <a:t>один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95">
                <a:latin typeface="Tahoma"/>
                <a:cs typeface="Tahoma"/>
              </a:rPr>
              <a:t>від</a:t>
            </a:r>
            <a:r>
              <a:rPr dirty="0" sz="2800" spc="-200">
                <a:latin typeface="Tahoma"/>
                <a:cs typeface="Tahoma"/>
              </a:rPr>
              <a:t> </a:t>
            </a:r>
            <a:r>
              <a:rPr dirty="0" sz="2800" spc="90">
                <a:latin typeface="Tahoma"/>
                <a:cs typeface="Tahoma"/>
              </a:rPr>
              <a:t>одного.</a:t>
            </a:r>
            <a:endParaRPr sz="2800">
              <a:latin typeface="Tahoma"/>
              <a:cs typeface="Tahoma"/>
            </a:endParaRPr>
          </a:p>
          <a:p>
            <a:pPr marL="5451475" marR="5080" indent="-5126355">
              <a:lnSpc>
                <a:spcPct val="106500"/>
              </a:lnSpc>
              <a:spcBef>
                <a:spcPts val="1990"/>
              </a:spcBef>
            </a:pPr>
            <a:r>
              <a:rPr dirty="0" sz="2700" spc="-60" b="1">
                <a:latin typeface="Tahoma"/>
                <a:cs typeface="Tahoma"/>
              </a:rPr>
              <a:t>Динаміка </a:t>
            </a:r>
            <a:r>
              <a:rPr dirty="0" sz="2700" spc="-70" b="1">
                <a:latin typeface="Tahoma"/>
                <a:cs typeface="Tahoma"/>
              </a:rPr>
              <a:t>швидкості. Динамікою </a:t>
            </a:r>
            <a:r>
              <a:rPr dirty="0" sz="2700" spc="-50" b="1">
                <a:latin typeface="Tahoma"/>
                <a:cs typeface="Tahoma"/>
              </a:rPr>
              <a:t>швидкості </a:t>
            </a:r>
            <a:r>
              <a:rPr dirty="0" sz="2700" spc="-75" b="1">
                <a:latin typeface="Tahoma"/>
                <a:cs typeface="Tahoma"/>
              </a:rPr>
              <a:t>називаються </a:t>
            </a:r>
            <a:r>
              <a:rPr dirty="0" sz="2700" spc="-80" b="1">
                <a:latin typeface="Tahoma"/>
                <a:cs typeface="Tahoma"/>
              </a:rPr>
              <a:t>зміни </a:t>
            </a:r>
            <a:r>
              <a:rPr dirty="0" sz="2700" spc="-50" b="1">
                <a:latin typeface="Tahoma"/>
                <a:cs typeface="Tahoma"/>
              </a:rPr>
              <a:t>швидкості </a:t>
            </a:r>
            <a:r>
              <a:rPr dirty="0" sz="2700" spc="-780" b="1">
                <a:latin typeface="Tahoma"/>
                <a:cs typeface="Tahoma"/>
              </a:rPr>
              <a:t> </a:t>
            </a:r>
            <a:r>
              <a:rPr dirty="0" sz="2700" spc="-30" b="1">
                <a:latin typeface="Tahoma"/>
                <a:cs typeface="Tahoma"/>
              </a:rPr>
              <a:t>рухомого</a:t>
            </a:r>
            <a:r>
              <a:rPr dirty="0" sz="2700" spc="-95" b="1">
                <a:latin typeface="Tahoma"/>
                <a:cs typeface="Tahoma"/>
              </a:rPr>
              <a:t> </a:t>
            </a:r>
            <a:r>
              <a:rPr dirty="0" sz="2700" spc="-100" b="1">
                <a:latin typeface="Tahoma"/>
                <a:cs typeface="Tahoma"/>
              </a:rPr>
              <a:t>тіла.</a:t>
            </a:r>
            <a:endParaRPr sz="27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100">
              <a:latin typeface="Tahoma"/>
              <a:cs typeface="Tahoma"/>
            </a:endParaRPr>
          </a:p>
          <a:p>
            <a:pPr algn="ctr" marL="2245360" marR="13970">
              <a:lnSpc>
                <a:spcPct val="107100"/>
              </a:lnSpc>
            </a:pPr>
            <a:r>
              <a:rPr dirty="0" sz="2800" spc="250">
                <a:latin typeface="Tahoma"/>
                <a:cs typeface="Tahoma"/>
              </a:rPr>
              <a:t>У </a:t>
            </a:r>
            <a:r>
              <a:rPr dirty="0" sz="2800" spc="135">
                <a:latin typeface="Tahoma"/>
                <a:cs typeface="Tahoma"/>
              </a:rPr>
              <a:t>спорті </a:t>
            </a:r>
            <a:r>
              <a:rPr dirty="0" sz="2800" spc="105">
                <a:latin typeface="Tahoma"/>
                <a:cs typeface="Tahoma"/>
              </a:rPr>
              <a:t>існують </a:t>
            </a:r>
            <a:r>
              <a:rPr dirty="0" sz="2800" spc="125">
                <a:latin typeface="Tahoma"/>
                <a:cs typeface="Tahoma"/>
              </a:rPr>
              <a:t>два види </a:t>
            </a:r>
            <a:r>
              <a:rPr dirty="0" sz="2800" spc="60">
                <a:latin typeface="Tahoma"/>
                <a:cs typeface="Tahoma"/>
              </a:rPr>
              <a:t>завдань, </a:t>
            </a:r>
            <a:r>
              <a:rPr dirty="0" sz="2800" spc="70">
                <a:latin typeface="Tahoma"/>
                <a:cs typeface="Tahoma"/>
              </a:rPr>
              <a:t>які </a:t>
            </a:r>
            <a:r>
              <a:rPr dirty="0" sz="2800" spc="120">
                <a:latin typeface="Tahoma"/>
                <a:cs typeface="Tahoma"/>
              </a:rPr>
              <a:t>вимагають прояву </a:t>
            </a:r>
            <a:r>
              <a:rPr dirty="0" sz="2800" spc="125">
                <a:latin typeface="Tahoma"/>
                <a:cs typeface="Tahoma"/>
              </a:rPr>
              <a:t> </a:t>
            </a:r>
            <a:r>
              <a:rPr dirty="0" sz="2800" spc="155">
                <a:latin typeface="Tahoma"/>
                <a:cs typeface="Tahoma"/>
              </a:rPr>
              <a:t>максимальної </a:t>
            </a:r>
            <a:r>
              <a:rPr dirty="0" sz="2800" spc="95">
                <a:latin typeface="Tahoma"/>
                <a:cs typeface="Tahoma"/>
              </a:rPr>
              <a:t>швидкості. </a:t>
            </a:r>
            <a:r>
              <a:rPr dirty="0" sz="2800" spc="250">
                <a:latin typeface="Tahoma"/>
                <a:cs typeface="Tahoma"/>
              </a:rPr>
              <a:t>У </a:t>
            </a:r>
            <a:r>
              <a:rPr dirty="0" sz="2800" spc="185">
                <a:latin typeface="Tahoma"/>
                <a:cs typeface="Tahoma"/>
              </a:rPr>
              <a:t>першому </a:t>
            </a:r>
            <a:r>
              <a:rPr dirty="0" sz="2800" spc="114">
                <a:latin typeface="Tahoma"/>
                <a:cs typeface="Tahoma"/>
              </a:rPr>
              <a:t>випадку </a:t>
            </a:r>
            <a:r>
              <a:rPr dirty="0" sz="2800" spc="130">
                <a:latin typeface="Tahoma"/>
                <a:cs typeface="Tahoma"/>
              </a:rPr>
              <a:t>необхідно </a:t>
            </a:r>
            <a:r>
              <a:rPr dirty="0" sz="2800" spc="135">
                <a:latin typeface="Tahoma"/>
                <a:cs typeface="Tahoma"/>
              </a:rPr>
              <a:t> </a:t>
            </a:r>
            <a:r>
              <a:rPr dirty="0" sz="2800" spc="120">
                <a:latin typeface="Tahoma"/>
                <a:cs typeface="Tahoma"/>
              </a:rPr>
              <a:t>проявити</a:t>
            </a:r>
            <a:r>
              <a:rPr dirty="0" sz="2800" spc="-210">
                <a:latin typeface="Tahoma"/>
                <a:cs typeface="Tahoma"/>
              </a:rPr>
              <a:t> </a:t>
            </a:r>
            <a:r>
              <a:rPr dirty="0" sz="2800" spc="150">
                <a:latin typeface="Tahoma"/>
                <a:cs typeface="Tahoma"/>
              </a:rPr>
              <a:t>максимальну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120">
                <a:latin typeface="Tahoma"/>
                <a:cs typeface="Tahoma"/>
              </a:rPr>
              <a:t>миттєву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130">
                <a:latin typeface="Tahoma"/>
                <a:cs typeface="Tahoma"/>
              </a:rPr>
              <a:t>швидкість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120">
                <a:latin typeface="Tahoma"/>
                <a:cs typeface="Tahoma"/>
              </a:rPr>
              <a:t>(стрибки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290">
                <a:latin typeface="Tahoma"/>
                <a:cs typeface="Tahoma"/>
              </a:rPr>
              <a:t>–</a:t>
            </a:r>
            <a:r>
              <a:rPr dirty="0" sz="2800" spc="-210">
                <a:latin typeface="Tahoma"/>
                <a:cs typeface="Tahoma"/>
              </a:rPr>
              <a:t> </a:t>
            </a:r>
            <a:r>
              <a:rPr dirty="0" sz="2800" spc="175">
                <a:latin typeface="Tahoma"/>
                <a:cs typeface="Tahoma"/>
              </a:rPr>
              <a:t>момент </a:t>
            </a:r>
            <a:r>
              <a:rPr dirty="0" sz="2800" spc="-860">
                <a:latin typeface="Tahoma"/>
                <a:cs typeface="Tahoma"/>
              </a:rPr>
              <a:t> </a:t>
            </a:r>
            <a:r>
              <a:rPr dirty="0" sz="2800" spc="70">
                <a:latin typeface="Tahoma"/>
                <a:cs typeface="Tahoma"/>
              </a:rPr>
              <a:t>відштовхування; </a:t>
            </a:r>
            <a:r>
              <a:rPr dirty="0" sz="2800" spc="130">
                <a:latin typeface="Tahoma"/>
                <a:cs typeface="Tahoma"/>
              </a:rPr>
              <a:t>метання </a:t>
            </a:r>
            <a:r>
              <a:rPr dirty="0" sz="2800" spc="290">
                <a:latin typeface="Tahoma"/>
                <a:cs typeface="Tahoma"/>
              </a:rPr>
              <a:t>– </a:t>
            </a:r>
            <a:r>
              <a:rPr dirty="0" sz="2800" spc="155">
                <a:latin typeface="Tahoma"/>
                <a:cs typeface="Tahoma"/>
              </a:rPr>
              <a:t>при </a:t>
            </a:r>
            <a:r>
              <a:rPr dirty="0" sz="2800" spc="114">
                <a:latin typeface="Tahoma"/>
                <a:cs typeface="Tahoma"/>
              </a:rPr>
              <a:t>випуску </a:t>
            </a:r>
            <a:r>
              <a:rPr dirty="0" sz="2800" spc="65">
                <a:latin typeface="Tahoma"/>
                <a:cs typeface="Tahoma"/>
              </a:rPr>
              <a:t>снаряда); </a:t>
            </a:r>
            <a:r>
              <a:rPr dirty="0" sz="2800" spc="125">
                <a:latin typeface="Tahoma"/>
                <a:cs typeface="Tahoma"/>
              </a:rPr>
              <a:t>динаміку </a:t>
            </a:r>
            <a:r>
              <a:rPr dirty="0" sz="2800" spc="130">
                <a:latin typeface="Tahoma"/>
                <a:cs typeface="Tahoma"/>
              </a:rPr>
              <a:t> </a:t>
            </a:r>
            <a:r>
              <a:rPr dirty="0" sz="2800" spc="135">
                <a:latin typeface="Tahoma"/>
                <a:cs typeface="Tahoma"/>
              </a:rPr>
              <a:t>швидкості </a:t>
            </a:r>
            <a:r>
              <a:rPr dirty="0" sz="2800" spc="155">
                <a:latin typeface="Tahoma"/>
                <a:cs typeface="Tahoma"/>
              </a:rPr>
              <a:t>при </a:t>
            </a:r>
            <a:r>
              <a:rPr dirty="0" sz="2800" spc="150">
                <a:latin typeface="Tahoma"/>
                <a:cs typeface="Tahoma"/>
              </a:rPr>
              <a:t>цьому </a:t>
            </a:r>
            <a:r>
              <a:rPr dirty="0" sz="2800" spc="160">
                <a:latin typeface="Tahoma"/>
                <a:cs typeface="Tahoma"/>
              </a:rPr>
              <a:t>обирає </a:t>
            </a:r>
            <a:r>
              <a:rPr dirty="0" sz="2800" spc="204">
                <a:latin typeface="Tahoma"/>
                <a:cs typeface="Tahoma"/>
              </a:rPr>
              <a:t>сам </a:t>
            </a:r>
            <a:r>
              <a:rPr dirty="0" sz="2800" spc="175">
                <a:latin typeface="Tahoma"/>
                <a:cs typeface="Tahoma"/>
              </a:rPr>
              <a:t>спортсмен </a:t>
            </a:r>
            <a:r>
              <a:rPr dirty="0" sz="2800" spc="55">
                <a:latin typeface="Tahoma"/>
                <a:cs typeface="Tahoma"/>
              </a:rPr>
              <a:t>(він </a:t>
            </a:r>
            <a:r>
              <a:rPr dirty="0" sz="2800" spc="204">
                <a:latin typeface="Tahoma"/>
                <a:cs typeface="Tahoma"/>
              </a:rPr>
              <a:t>може </a:t>
            </a:r>
            <a:r>
              <a:rPr dirty="0" sz="2800" spc="210">
                <a:latin typeface="Tahoma"/>
                <a:cs typeface="Tahoma"/>
              </a:rPr>
              <a:t> </a:t>
            </a:r>
            <a:r>
              <a:rPr dirty="0" sz="2800" spc="130">
                <a:latin typeface="Tahoma"/>
                <a:cs typeface="Tahoma"/>
              </a:rPr>
              <a:t>розпочати </a:t>
            </a:r>
            <a:r>
              <a:rPr dirty="0" sz="2800" spc="120">
                <a:latin typeface="Tahoma"/>
                <a:cs typeface="Tahoma"/>
              </a:rPr>
              <a:t>рух </a:t>
            </a:r>
            <a:r>
              <a:rPr dirty="0" sz="2800" spc="135">
                <a:latin typeface="Tahoma"/>
                <a:cs typeface="Tahoma"/>
              </a:rPr>
              <a:t>більш </a:t>
            </a:r>
            <a:r>
              <a:rPr dirty="0" sz="2800" spc="120">
                <a:latin typeface="Tahoma"/>
                <a:cs typeface="Tahoma"/>
              </a:rPr>
              <a:t>повільно </a:t>
            </a:r>
            <a:r>
              <a:rPr dirty="0" sz="2800" spc="145">
                <a:latin typeface="Tahoma"/>
                <a:cs typeface="Tahoma"/>
              </a:rPr>
              <a:t>або </a:t>
            </a:r>
            <a:r>
              <a:rPr dirty="0" sz="2800" spc="204">
                <a:latin typeface="Tahoma"/>
                <a:cs typeface="Tahoma"/>
              </a:rPr>
              <a:t>ж </a:t>
            </a:r>
            <a:r>
              <a:rPr dirty="0" sz="2800" spc="85">
                <a:latin typeface="Tahoma"/>
                <a:cs typeface="Tahoma"/>
              </a:rPr>
              <a:t>стрімко). </a:t>
            </a:r>
            <a:r>
              <a:rPr dirty="0" sz="2800" spc="250">
                <a:latin typeface="Tahoma"/>
                <a:cs typeface="Tahoma"/>
              </a:rPr>
              <a:t>У </a:t>
            </a:r>
            <a:r>
              <a:rPr dirty="0" sz="2800" spc="150">
                <a:latin typeface="Tahoma"/>
                <a:cs typeface="Tahoma"/>
              </a:rPr>
              <a:t>другому </a:t>
            </a:r>
            <a:r>
              <a:rPr dirty="0" sz="2800" spc="155">
                <a:latin typeface="Tahoma"/>
                <a:cs typeface="Tahoma"/>
              </a:rPr>
              <a:t> </a:t>
            </a:r>
            <a:r>
              <a:rPr dirty="0" sz="2800" spc="114">
                <a:latin typeface="Tahoma"/>
                <a:cs typeface="Tahoma"/>
              </a:rPr>
              <a:t>випадку </a:t>
            </a:r>
            <a:r>
              <a:rPr dirty="0" sz="2800" spc="130">
                <a:latin typeface="Tahoma"/>
                <a:cs typeface="Tahoma"/>
              </a:rPr>
              <a:t>необхідно </a:t>
            </a:r>
            <a:r>
              <a:rPr dirty="0" sz="2800" spc="114">
                <a:latin typeface="Tahoma"/>
                <a:cs typeface="Tahoma"/>
              </a:rPr>
              <a:t>виконати </a:t>
            </a:r>
            <a:r>
              <a:rPr dirty="0" sz="2800" spc="75">
                <a:latin typeface="Tahoma"/>
                <a:cs typeface="Tahoma"/>
              </a:rPr>
              <a:t>з </a:t>
            </a:r>
            <a:r>
              <a:rPr dirty="0" sz="2800" spc="160">
                <a:latin typeface="Tahoma"/>
                <a:cs typeface="Tahoma"/>
              </a:rPr>
              <a:t>максимальною </a:t>
            </a:r>
            <a:r>
              <a:rPr dirty="0" sz="2800" spc="130">
                <a:latin typeface="Tahoma"/>
                <a:cs typeface="Tahoma"/>
              </a:rPr>
              <a:t>швидкістю </a:t>
            </a:r>
            <a:r>
              <a:rPr dirty="0" sz="2800" spc="60">
                <a:latin typeface="Tahoma"/>
                <a:cs typeface="Tahoma"/>
              </a:rPr>
              <a:t>(за </a:t>
            </a:r>
            <a:r>
              <a:rPr dirty="0" sz="2800" spc="-860">
                <a:latin typeface="Tahoma"/>
                <a:cs typeface="Tahoma"/>
              </a:rPr>
              <a:t> </a:t>
            </a:r>
            <a:r>
              <a:rPr dirty="0" sz="2800" spc="130">
                <a:latin typeface="Tahoma"/>
                <a:cs typeface="Tahoma"/>
              </a:rPr>
              <a:t>мінімальний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110">
                <a:latin typeface="Tahoma"/>
                <a:cs typeface="Tahoma"/>
              </a:rPr>
              <a:t>час)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110">
                <a:latin typeface="Tahoma"/>
                <a:cs typeface="Tahoma"/>
              </a:rPr>
              <a:t>усі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120">
                <a:latin typeface="Tahoma"/>
                <a:cs typeface="Tahoma"/>
              </a:rPr>
              <a:t>рухи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135">
                <a:latin typeface="Tahoma"/>
                <a:cs typeface="Tahoma"/>
              </a:rPr>
              <a:t>(спринтерський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-5">
                <a:latin typeface="Tahoma"/>
                <a:cs typeface="Tahoma"/>
              </a:rPr>
              <a:t>біг).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E293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9435" y="672719"/>
            <a:ext cx="7578725" cy="60325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800" spc="-140" b="0">
                <a:solidFill>
                  <a:srgbClr val="FFFFFF"/>
                </a:solidFill>
                <a:latin typeface="Times New Roman"/>
                <a:cs typeface="Times New Roman"/>
              </a:rPr>
              <a:t>Швидкість</a:t>
            </a:r>
            <a:r>
              <a:rPr dirty="0" sz="3800" spc="3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800" spc="-90" b="0">
                <a:solidFill>
                  <a:srgbClr val="FFFFFF"/>
                </a:solidFill>
                <a:latin typeface="Times New Roman"/>
                <a:cs typeface="Times New Roman"/>
              </a:rPr>
              <a:t>зміни</a:t>
            </a:r>
            <a:r>
              <a:rPr dirty="0" sz="3800" spc="3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800" spc="-35" b="0">
                <a:solidFill>
                  <a:srgbClr val="FFFFFF"/>
                </a:solidFill>
                <a:latin typeface="Times New Roman"/>
                <a:cs typeface="Times New Roman"/>
              </a:rPr>
              <a:t>сили</a:t>
            </a:r>
            <a:r>
              <a:rPr dirty="0" sz="3800" spc="3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800" spc="-100" b="0">
                <a:solidFill>
                  <a:srgbClr val="FFFFFF"/>
                </a:solidFill>
                <a:latin typeface="Times New Roman"/>
                <a:cs typeface="Times New Roman"/>
              </a:rPr>
              <a:t>(градієнт</a:t>
            </a:r>
            <a:r>
              <a:rPr dirty="0" sz="3800" spc="3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800" spc="-130" b="0">
                <a:solidFill>
                  <a:srgbClr val="FFFFFF"/>
                </a:solidFill>
                <a:latin typeface="Times New Roman"/>
                <a:cs typeface="Times New Roman"/>
              </a:rPr>
              <a:t>сили).</a:t>
            </a:r>
            <a:endParaRPr sz="3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416559">
              <a:lnSpc>
                <a:spcPct val="100000"/>
              </a:lnSpc>
              <a:spcBef>
                <a:spcPts val="100"/>
              </a:spcBef>
            </a:pPr>
            <a:r>
              <a:rPr dirty="0" spc="-30"/>
              <a:t>градієнт</a:t>
            </a:r>
            <a:r>
              <a:rPr dirty="0" spc="-90"/>
              <a:t> </a:t>
            </a:r>
            <a:r>
              <a:rPr dirty="0" spc="-45"/>
              <a:t>сили</a:t>
            </a:r>
            <a:r>
              <a:rPr dirty="0" spc="-85"/>
              <a:t> </a:t>
            </a:r>
            <a:r>
              <a:rPr dirty="0" spc="75"/>
              <a:t>–</a:t>
            </a:r>
            <a:r>
              <a:rPr dirty="0" spc="-85"/>
              <a:t> </a:t>
            </a:r>
            <a:r>
              <a:rPr dirty="0" spc="-65"/>
              <a:t>відношення</a:t>
            </a:r>
            <a:r>
              <a:rPr dirty="0" spc="-85"/>
              <a:t> </a:t>
            </a:r>
            <a:r>
              <a:rPr dirty="0" spc="-70"/>
              <a:t>збільшення</a:t>
            </a:r>
            <a:r>
              <a:rPr dirty="0" spc="-90"/>
              <a:t> </a:t>
            </a:r>
            <a:r>
              <a:rPr dirty="0" spc="-45"/>
              <a:t>сили</a:t>
            </a:r>
            <a:r>
              <a:rPr dirty="0" spc="-85"/>
              <a:t> </a:t>
            </a:r>
            <a:r>
              <a:rPr dirty="0" spc="10"/>
              <a:t>до</a:t>
            </a:r>
            <a:r>
              <a:rPr dirty="0" spc="-85"/>
              <a:t> </a:t>
            </a:r>
            <a:r>
              <a:rPr dirty="0" spc="-50"/>
              <a:t>інтервалу</a:t>
            </a:r>
            <a:r>
              <a:rPr dirty="0" spc="-85"/>
              <a:t> </a:t>
            </a:r>
            <a:r>
              <a:rPr dirty="0" spc="-75"/>
              <a:t>часу,</a:t>
            </a:r>
            <a:r>
              <a:rPr dirty="0" spc="-90"/>
              <a:t> </a:t>
            </a:r>
            <a:r>
              <a:rPr dirty="0" spc="-55"/>
              <a:t>за</a:t>
            </a:r>
            <a:r>
              <a:rPr dirty="0" spc="-85"/>
              <a:t> </a:t>
            </a:r>
            <a:r>
              <a:rPr dirty="0" spc="-95"/>
              <a:t>який</a:t>
            </a:r>
            <a:r>
              <a:rPr dirty="0" spc="-85"/>
              <a:t> </a:t>
            </a:r>
            <a:r>
              <a:rPr dirty="0" spc="-5"/>
              <a:t>це</a:t>
            </a:r>
            <a:r>
              <a:rPr dirty="0" spc="-85"/>
              <a:t> </a:t>
            </a:r>
            <a:r>
              <a:rPr dirty="0" spc="-70"/>
              <a:t>збільшення</a:t>
            </a:r>
            <a:r>
              <a:rPr dirty="0" spc="-90"/>
              <a:t> </a:t>
            </a:r>
            <a:r>
              <a:rPr dirty="0" spc="-45"/>
              <a:t>відбулося</a:t>
            </a:r>
          </a:p>
          <a:p>
            <a:pPr marL="403860">
              <a:lnSpc>
                <a:spcPct val="100000"/>
              </a:lnSpc>
              <a:spcBef>
                <a:spcPts val="30"/>
              </a:spcBef>
            </a:pPr>
            <a:endParaRPr sz="3550"/>
          </a:p>
          <a:p>
            <a:pPr algn="ctr" marL="2413000" marR="941069" indent="-635">
              <a:lnSpc>
                <a:spcPct val="107100"/>
              </a:lnSpc>
            </a:pPr>
            <a:r>
              <a:rPr dirty="0" sz="2800" spc="135" b="0">
                <a:latin typeface="Tahoma"/>
                <a:cs typeface="Tahoma"/>
              </a:rPr>
              <a:t>обчислюють </a:t>
            </a:r>
            <a:r>
              <a:rPr dirty="0" sz="2800" spc="160" b="0">
                <a:latin typeface="Tahoma"/>
                <a:cs typeface="Tahoma"/>
              </a:rPr>
              <a:t>швидкісно-силовий </a:t>
            </a:r>
            <a:r>
              <a:rPr dirty="0" sz="2800" spc="140" b="0">
                <a:latin typeface="Tahoma"/>
                <a:cs typeface="Tahoma"/>
              </a:rPr>
              <a:t>індекс </a:t>
            </a:r>
            <a:r>
              <a:rPr dirty="0" sz="2800" spc="290" b="0">
                <a:latin typeface="Tahoma"/>
                <a:cs typeface="Tahoma"/>
              </a:rPr>
              <a:t>– </a:t>
            </a:r>
            <a:r>
              <a:rPr dirty="0" sz="2800" spc="120" b="0">
                <a:latin typeface="Tahoma"/>
                <a:cs typeface="Tahoma"/>
              </a:rPr>
              <a:t>частка </a:t>
            </a:r>
            <a:r>
              <a:rPr dirty="0" sz="2800" spc="95" b="0">
                <a:latin typeface="Tahoma"/>
                <a:cs typeface="Tahoma"/>
              </a:rPr>
              <a:t>від </a:t>
            </a:r>
            <a:r>
              <a:rPr dirty="0" sz="2800" spc="120" b="0">
                <a:latin typeface="Tahoma"/>
                <a:cs typeface="Tahoma"/>
              </a:rPr>
              <a:t>поділу </a:t>
            </a:r>
            <a:r>
              <a:rPr dirty="0" sz="2800" spc="105" b="0">
                <a:latin typeface="Tahoma"/>
                <a:cs typeface="Tahoma"/>
              </a:rPr>
              <a:t>різниці </a:t>
            </a:r>
            <a:r>
              <a:rPr dirty="0" sz="2800" spc="165" b="0">
                <a:latin typeface="Tahoma"/>
                <a:cs typeface="Tahoma"/>
              </a:rPr>
              <a:t>між </a:t>
            </a:r>
            <a:r>
              <a:rPr dirty="0" sz="2800" spc="170" b="0">
                <a:latin typeface="Tahoma"/>
                <a:cs typeface="Tahoma"/>
              </a:rPr>
              <a:t> </a:t>
            </a:r>
            <a:r>
              <a:rPr dirty="0" sz="2800" spc="165" b="0">
                <a:latin typeface="Tahoma"/>
                <a:cs typeface="Tahoma"/>
              </a:rPr>
              <a:t>максимальним </a:t>
            </a:r>
            <a:r>
              <a:rPr dirty="0" sz="2800" spc="30" b="0">
                <a:latin typeface="Tahoma"/>
                <a:cs typeface="Tahoma"/>
              </a:rPr>
              <a:t>і </a:t>
            </a:r>
            <a:r>
              <a:rPr dirty="0" sz="2800" spc="145" b="0">
                <a:latin typeface="Tahoma"/>
                <a:cs typeface="Tahoma"/>
              </a:rPr>
              <a:t>мінімальним </a:t>
            </a:r>
            <a:r>
              <a:rPr dirty="0" sz="2800" spc="130" b="0">
                <a:latin typeface="Tahoma"/>
                <a:cs typeface="Tahoma"/>
              </a:rPr>
              <a:t>значеннями </a:t>
            </a:r>
            <a:r>
              <a:rPr dirty="0" sz="2800" spc="65" b="0">
                <a:latin typeface="Tahoma"/>
                <a:cs typeface="Tahoma"/>
              </a:rPr>
              <a:t>сили, </a:t>
            </a:r>
            <a:r>
              <a:rPr dirty="0" sz="2800" spc="250" b="0">
                <a:latin typeface="Tahoma"/>
                <a:cs typeface="Tahoma"/>
              </a:rPr>
              <a:t>що </a:t>
            </a:r>
            <a:r>
              <a:rPr dirty="0" sz="2800" spc="75" b="0">
                <a:latin typeface="Tahoma"/>
                <a:cs typeface="Tahoma"/>
              </a:rPr>
              <a:t>виявляється, </a:t>
            </a:r>
            <a:r>
              <a:rPr dirty="0" sz="2800" spc="125" b="0">
                <a:latin typeface="Tahoma"/>
                <a:cs typeface="Tahoma"/>
              </a:rPr>
              <a:t>на </a:t>
            </a:r>
            <a:r>
              <a:rPr dirty="0" sz="2800" spc="114" b="0">
                <a:latin typeface="Tahoma"/>
                <a:cs typeface="Tahoma"/>
              </a:rPr>
              <a:t>величину </a:t>
            </a:r>
            <a:r>
              <a:rPr dirty="0" sz="2800" spc="120" b="0">
                <a:latin typeface="Tahoma"/>
                <a:cs typeface="Tahoma"/>
              </a:rPr>
              <a:t> </a:t>
            </a:r>
            <a:r>
              <a:rPr dirty="0" sz="2800" spc="145" b="0">
                <a:latin typeface="Tahoma"/>
                <a:cs typeface="Tahoma"/>
              </a:rPr>
              <a:t>часового</a:t>
            </a:r>
            <a:r>
              <a:rPr dirty="0" sz="2800" spc="-200" b="0">
                <a:latin typeface="Tahoma"/>
                <a:cs typeface="Tahoma"/>
              </a:rPr>
              <a:t> </a:t>
            </a:r>
            <a:r>
              <a:rPr dirty="0" sz="2800" spc="70" b="0">
                <a:latin typeface="Tahoma"/>
                <a:cs typeface="Tahoma"/>
              </a:rPr>
              <a:t>інтервалу,</a:t>
            </a:r>
            <a:r>
              <a:rPr dirty="0" sz="2800" spc="-195" b="0">
                <a:latin typeface="Tahoma"/>
                <a:cs typeface="Tahoma"/>
              </a:rPr>
              <a:t> </a:t>
            </a:r>
            <a:r>
              <a:rPr dirty="0" sz="2800" spc="95" b="0">
                <a:latin typeface="Tahoma"/>
                <a:cs typeface="Tahoma"/>
              </a:rPr>
              <a:t>за</a:t>
            </a:r>
            <a:r>
              <a:rPr dirty="0" sz="2800" spc="-195" b="0">
                <a:latin typeface="Tahoma"/>
                <a:cs typeface="Tahoma"/>
              </a:rPr>
              <a:t> </a:t>
            </a:r>
            <a:r>
              <a:rPr dirty="0" sz="2800" spc="105" b="0">
                <a:latin typeface="Tahoma"/>
                <a:cs typeface="Tahoma"/>
              </a:rPr>
              <a:t>який</a:t>
            </a:r>
            <a:r>
              <a:rPr dirty="0" sz="2800" spc="-195" b="0">
                <a:latin typeface="Tahoma"/>
                <a:cs typeface="Tahoma"/>
              </a:rPr>
              <a:t> </a:t>
            </a:r>
            <a:r>
              <a:rPr dirty="0" sz="2800" spc="110" b="0">
                <a:latin typeface="Tahoma"/>
                <a:cs typeface="Tahoma"/>
              </a:rPr>
              <a:t>ця</a:t>
            </a:r>
            <a:r>
              <a:rPr dirty="0" sz="2800" spc="-195" b="0">
                <a:latin typeface="Tahoma"/>
                <a:cs typeface="Tahoma"/>
              </a:rPr>
              <a:t> </a:t>
            </a:r>
            <a:r>
              <a:rPr dirty="0" sz="2800" spc="120" b="0">
                <a:latin typeface="Tahoma"/>
                <a:cs typeface="Tahoma"/>
              </a:rPr>
              <a:t>зміна</a:t>
            </a:r>
            <a:r>
              <a:rPr dirty="0" sz="2800" spc="-195" b="0">
                <a:latin typeface="Tahoma"/>
                <a:cs typeface="Tahoma"/>
              </a:rPr>
              <a:t> </a:t>
            </a:r>
            <a:r>
              <a:rPr dirty="0" sz="2800" spc="75" b="0">
                <a:latin typeface="Tahoma"/>
                <a:cs typeface="Tahoma"/>
              </a:rPr>
              <a:t>відбулася.</a:t>
            </a:r>
            <a:r>
              <a:rPr dirty="0" sz="2800" spc="-195" b="0">
                <a:latin typeface="Tahoma"/>
                <a:cs typeface="Tahoma"/>
              </a:rPr>
              <a:t> </a:t>
            </a:r>
            <a:r>
              <a:rPr dirty="0" sz="2800" spc="195" b="0">
                <a:latin typeface="Tahoma"/>
                <a:cs typeface="Tahoma"/>
              </a:rPr>
              <a:t>Чим</a:t>
            </a:r>
            <a:r>
              <a:rPr dirty="0" sz="2800" spc="-195" b="0">
                <a:latin typeface="Tahoma"/>
                <a:cs typeface="Tahoma"/>
              </a:rPr>
              <a:t> </a:t>
            </a:r>
            <a:r>
              <a:rPr dirty="0" sz="2800" spc="170" b="0">
                <a:latin typeface="Tahoma"/>
                <a:cs typeface="Tahoma"/>
              </a:rPr>
              <a:t>вищою</a:t>
            </a:r>
            <a:r>
              <a:rPr dirty="0" sz="2800" spc="-195" b="0">
                <a:latin typeface="Tahoma"/>
                <a:cs typeface="Tahoma"/>
              </a:rPr>
              <a:t> </a:t>
            </a:r>
            <a:r>
              <a:rPr dirty="0" sz="2800" spc="204" b="0">
                <a:latin typeface="Tahoma"/>
                <a:cs typeface="Tahoma"/>
              </a:rPr>
              <a:t>є</a:t>
            </a:r>
            <a:r>
              <a:rPr dirty="0" sz="2800" spc="-195" b="0">
                <a:latin typeface="Tahoma"/>
                <a:cs typeface="Tahoma"/>
              </a:rPr>
              <a:t> </a:t>
            </a:r>
            <a:r>
              <a:rPr dirty="0" sz="2800" spc="160" b="0">
                <a:latin typeface="Tahoma"/>
                <a:cs typeface="Tahoma"/>
              </a:rPr>
              <a:t>швидкісно-силова </a:t>
            </a:r>
            <a:r>
              <a:rPr dirty="0" sz="2800" spc="-860" b="0">
                <a:latin typeface="Tahoma"/>
                <a:cs typeface="Tahoma"/>
              </a:rPr>
              <a:t> </a:t>
            </a:r>
            <a:r>
              <a:rPr dirty="0" sz="2800" spc="90" b="0">
                <a:latin typeface="Tahoma"/>
                <a:cs typeface="Tahoma"/>
              </a:rPr>
              <a:t>підготовленість,</a:t>
            </a:r>
            <a:r>
              <a:rPr dirty="0" sz="2800" spc="-204" b="0">
                <a:latin typeface="Tahoma"/>
                <a:cs typeface="Tahoma"/>
              </a:rPr>
              <a:t> </a:t>
            </a:r>
            <a:r>
              <a:rPr dirty="0" sz="2800" spc="145" b="0">
                <a:latin typeface="Tahoma"/>
                <a:cs typeface="Tahoma"/>
              </a:rPr>
              <a:t>тим</a:t>
            </a:r>
            <a:r>
              <a:rPr dirty="0" sz="2800" spc="-204" b="0">
                <a:latin typeface="Tahoma"/>
                <a:cs typeface="Tahoma"/>
              </a:rPr>
              <a:t> </a:t>
            </a:r>
            <a:r>
              <a:rPr dirty="0" sz="2800" spc="130" b="0">
                <a:latin typeface="Tahoma"/>
                <a:cs typeface="Tahoma"/>
              </a:rPr>
              <a:t>більший</a:t>
            </a:r>
            <a:r>
              <a:rPr dirty="0" sz="2800" spc="-204" b="0">
                <a:latin typeface="Tahoma"/>
                <a:cs typeface="Tahoma"/>
              </a:rPr>
              <a:t> </a:t>
            </a:r>
            <a:r>
              <a:rPr dirty="0" sz="2800" spc="160" b="0">
                <a:latin typeface="Tahoma"/>
                <a:cs typeface="Tahoma"/>
              </a:rPr>
              <a:t>швидкісно-силовий</a:t>
            </a:r>
            <a:r>
              <a:rPr dirty="0" sz="2800" spc="-204" b="0">
                <a:latin typeface="Tahoma"/>
                <a:cs typeface="Tahoma"/>
              </a:rPr>
              <a:t> </a:t>
            </a:r>
            <a:r>
              <a:rPr dirty="0" sz="2800" spc="140" b="0">
                <a:latin typeface="Tahoma"/>
                <a:cs typeface="Tahoma"/>
              </a:rPr>
              <a:t>індекс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2261" y="5973463"/>
            <a:ext cx="15970885" cy="24199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180">
                <a:solidFill>
                  <a:srgbClr val="FFFFFF"/>
                </a:solidFill>
                <a:latin typeface="Tahoma"/>
                <a:cs typeface="Tahoma"/>
              </a:rPr>
              <a:t>При</a:t>
            </a:r>
            <a:r>
              <a:rPr dirty="0" sz="2800" spc="-1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110">
                <a:solidFill>
                  <a:srgbClr val="FFFFFF"/>
                </a:solidFill>
                <a:latin typeface="Tahoma"/>
                <a:cs typeface="Tahoma"/>
              </a:rPr>
              <a:t>виконанні</a:t>
            </a:r>
            <a:r>
              <a:rPr dirty="0" sz="2800" spc="-1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110">
                <a:solidFill>
                  <a:srgbClr val="FFFFFF"/>
                </a:solidFill>
                <a:latin typeface="Tahoma"/>
                <a:cs typeface="Tahoma"/>
              </a:rPr>
              <a:t>багатьох</a:t>
            </a:r>
            <a:r>
              <a:rPr dirty="0" sz="2800" spc="-1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130">
                <a:solidFill>
                  <a:srgbClr val="FFFFFF"/>
                </a:solidFill>
                <a:latin typeface="Tahoma"/>
                <a:cs typeface="Tahoma"/>
              </a:rPr>
              <a:t>фізичних</a:t>
            </a:r>
            <a:r>
              <a:rPr dirty="0" sz="2800" spc="-1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120">
                <a:solidFill>
                  <a:srgbClr val="FFFFFF"/>
                </a:solidFill>
                <a:latin typeface="Tahoma"/>
                <a:cs typeface="Tahoma"/>
              </a:rPr>
              <a:t>вправ</a:t>
            </a:r>
            <a:r>
              <a:rPr dirty="0" sz="2800" spc="-1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135">
                <a:solidFill>
                  <a:srgbClr val="FFFFFF"/>
                </a:solidFill>
                <a:latin typeface="Tahoma"/>
                <a:cs typeface="Tahoma"/>
              </a:rPr>
              <a:t>доводиться</a:t>
            </a:r>
            <a:r>
              <a:rPr dirty="0" sz="2800" spc="-1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140">
                <a:solidFill>
                  <a:srgbClr val="FFFFFF"/>
                </a:solidFill>
                <a:latin typeface="Tahoma"/>
                <a:cs typeface="Tahoma"/>
              </a:rPr>
              <a:t>переборювати</a:t>
            </a:r>
            <a:r>
              <a:rPr dirty="0" sz="2800" spc="-1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140">
                <a:solidFill>
                  <a:srgbClr val="FFFFFF"/>
                </a:solidFill>
                <a:latin typeface="Tahoma"/>
                <a:cs typeface="Tahoma"/>
              </a:rPr>
              <a:t>силу</a:t>
            </a:r>
            <a:r>
              <a:rPr dirty="0" sz="2800" spc="-1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105">
                <a:solidFill>
                  <a:srgbClr val="FFFFFF"/>
                </a:solidFill>
                <a:latin typeface="Tahoma"/>
                <a:cs typeface="Tahoma"/>
              </a:rPr>
              <a:t>ваги</a:t>
            </a:r>
            <a:r>
              <a:rPr dirty="0" sz="2800" spc="-1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155">
                <a:solidFill>
                  <a:srgbClr val="FFFFFF"/>
                </a:solidFill>
                <a:latin typeface="Tahoma"/>
                <a:cs typeface="Tahoma"/>
              </a:rPr>
              <a:t>свого</a:t>
            </a:r>
            <a:r>
              <a:rPr dirty="0" sz="2800" spc="-1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10">
                <a:solidFill>
                  <a:srgbClr val="FFFFFF"/>
                </a:solidFill>
                <a:latin typeface="Tahoma"/>
                <a:cs typeface="Tahoma"/>
              </a:rPr>
              <a:t>тіла.</a:t>
            </a:r>
            <a:endParaRPr sz="28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3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550">
              <a:latin typeface="Tahoma"/>
              <a:cs typeface="Tahoma"/>
            </a:endParaRPr>
          </a:p>
          <a:p>
            <a:pPr marL="7723505" marR="5080" indent="-7448550">
              <a:lnSpc>
                <a:spcPct val="107100"/>
              </a:lnSpc>
            </a:pPr>
            <a:r>
              <a:rPr dirty="0" sz="2800" spc="-10" b="1">
                <a:solidFill>
                  <a:srgbClr val="FFFFFF"/>
                </a:solidFill>
                <a:latin typeface="Tahoma"/>
                <a:cs typeface="Tahoma"/>
              </a:rPr>
              <a:t>Коефіцієнт </a:t>
            </a:r>
            <a:r>
              <a:rPr dirty="0" sz="2800" spc="-35" b="1">
                <a:solidFill>
                  <a:srgbClr val="FFFFFF"/>
                </a:solidFill>
                <a:latin typeface="Tahoma"/>
                <a:cs typeface="Tahoma"/>
              </a:rPr>
              <a:t>реактивності </a:t>
            </a:r>
            <a:r>
              <a:rPr dirty="0" sz="2800" spc="-50" b="1">
                <a:solidFill>
                  <a:srgbClr val="FFFFFF"/>
                </a:solidFill>
                <a:latin typeface="Tahoma"/>
                <a:cs typeface="Tahoma"/>
              </a:rPr>
              <a:t>дорівнює </a:t>
            </a:r>
            <a:r>
              <a:rPr dirty="0" sz="2800" spc="-35" b="1">
                <a:solidFill>
                  <a:srgbClr val="FFFFFF"/>
                </a:solidFill>
                <a:latin typeface="Tahoma"/>
                <a:cs typeface="Tahoma"/>
              </a:rPr>
              <a:t>швидкісно-силовому </a:t>
            </a:r>
            <a:r>
              <a:rPr dirty="0" sz="2800" spc="-60" b="1">
                <a:solidFill>
                  <a:srgbClr val="FFFFFF"/>
                </a:solidFill>
                <a:latin typeface="Tahoma"/>
                <a:cs typeface="Tahoma"/>
              </a:rPr>
              <a:t>індексові, </a:t>
            </a:r>
            <a:r>
              <a:rPr dirty="0" sz="2800" spc="-45" b="1">
                <a:solidFill>
                  <a:srgbClr val="FFFFFF"/>
                </a:solidFill>
                <a:latin typeface="Tahoma"/>
                <a:cs typeface="Tahoma"/>
              </a:rPr>
              <a:t>поділеному </a:t>
            </a:r>
            <a:r>
              <a:rPr dirty="0" sz="2800" spc="-65" b="1">
                <a:solidFill>
                  <a:srgbClr val="FFFFFF"/>
                </a:solidFill>
                <a:latin typeface="Tahoma"/>
                <a:cs typeface="Tahoma"/>
              </a:rPr>
              <a:t>на </a:t>
            </a:r>
            <a:r>
              <a:rPr dirty="0" sz="2800" spc="-85" b="1">
                <a:solidFill>
                  <a:srgbClr val="FFFFFF"/>
                </a:solidFill>
                <a:latin typeface="Tahoma"/>
                <a:cs typeface="Tahoma"/>
              </a:rPr>
              <a:t>вагу </a:t>
            </a:r>
            <a:r>
              <a:rPr dirty="0" sz="2800" spc="-8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-105" b="1">
                <a:solidFill>
                  <a:srgbClr val="FFFFFF"/>
                </a:solidFill>
                <a:latin typeface="Tahoma"/>
                <a:cs typeface="Tahoma"/>
              </a:rPr>
              <a:t>тіла.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ADBDD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6544476" y="1"/>
            <a:ext cx="11743690" cy="10287000"/>
            <a:chOff x="6544476" y="1"/>
            <a:chExt cx="11743690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44476" y="5547117"/>
              <a:ext cx="8505824" cy="473988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36110" y="3825485"/>
              <a:ext cx="7951888" cy="646151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41499" y="1"/>
              <a:ext cx="6746500" cy="542584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6903" y="604514"/>
            <a:ext cx="1337310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6107430" marR="5080" indent="-6095365">
              <a:lnSpc>
                <a:spcPct val="107100"/>
              </a:lnSpc>
              <a:spcBef>
                <a:spcPts val="100"/>
              </a:spcBef>
            </a:pPr>
            <a:r>
              <a:rPr dirty="0" sz="2800" spc="-250"/>
              <a:t>7</a:t>
            </a:r>
            <a:r>
              <a:rPr dirty="0" sz="2800" spc="-260"/>
              <a:t>.</a:t>
            </a:r>
            <a:r>
              <a:rPr dirty="0" sz="2800" spc="-95"/>
              <a:t> </a:t>
            </a:r>
            <a:r>
              <a:rPr dirty="0" sz="2800" spc="-95"/>
              <a:t>Б</a:t>
            </a:r>
            <a:r>
              <a:rPr dirty="0" sz="2800" spc="-90"/>
              <a:t>і</a:t>
            </a:r>
            <a:r>
              <a:rPr dirty="0" sz="2800" spc="30"/>
              <a:t>о</a:t>
            </a:r>
            <a:r>
              <a:rPr dirty="0" sz="2800" spc="-55"/>
              <a:t>м</a:t>
            </a:r>
            <a:r>
              <a:rPr dirty="0" sz="2800" spc="25"/>
              <a:t>е</a:t>
            </a:r>
            <a:r>
              <a:rPr dirty="0" sz="2800" spc="-160"/>
              <a:t>х</a:t>
            </a:r>
            <a:r>
              <a:rPr dirty="0" sz="2800" spc="-45"/>
              <a:t>а</a:t>
            </a:r>
            <a:r>
              <a:rPr dirty="0" sz="2800" spc="-90"/>
              <a:t>н</a:t>
            </a:r>
            <a:r>
              <a:rPr dirty="0" sz="2800" spc="-90"/>
              <a:t>і</a:t>
            </a:r>
            <a:r>
              <a:rPr dirty="0" sz="2800" spc="-100"/>
              <a:t>к</a:t>
            </a:r>
            <a:r>
              <a:rPr dirty="0" sz="2800" spc="-40"/>
              <a:t>а</a:t>
            </a:r>
            <a:r>
              <a:rPr dirty="0" sz="2800" spc="-95"/>
              <a:t> </a:t>
            </a:r>
            <a:r>
              <a:rPr dirty="0" sz="2800" spc="85"/>
              <a:t>с</a:t>
            </a:r>
            <a:r>
              <a:rPr dirty="0" sz="2800" spc="-35"/>
              <a:t>т</a:t>
            </a:r>
            <a:r>
              <a:rPr dirty="0" sz="2800" spc="-90"/>
              <a:t>і</a:t>
            </a:r>
            <a:r>
              <a:rPr dirty="0" sz="2800" spc="-95"/>
              <a:t>й</a:t>
            </a:r>
            <a:r>
              <a:rPr dirty="0" sz="2800" spc="-100"/>
              <a:t>к</a:t>
            </a:r>
            <a:r>
              <a:rPr dirty="0" sz="2800" spc="30"/>
              <a:t>о</a:t>
            </a:r>
            <a:r>
              <a:rPr dirty="0" sz="2800" spc="85"/>
              <a:t>с</a:t>
            </a:r>
            <a:r>
              <a:rPr dirty="0" sz="2800" spc="-35"/>
              <a:t>т</a:t>
            </a:r>
            <a:r>
              <a:rPr dirty="0" sz="2800" spc="-90"/>
              <a:t>і</a:t>
            </a:r>
            <a:r>
              <a:rPr dirty="0" sz="2800" spc="-260"/>
              <a:t>.</a:t>
            </a:r>
            <a:r>
              <a:rPr dirty="0" sz="2800" spc="-95"/>
              <a:t> </a:t>
            </a:r>
            <a:r>
              <a:rPr dirty="0" sz="2800" spc="195"/>
              <a:t>С</a:t>
            </a:r>
            <a:r>
              <a:rPr dirty="0" sz="2800" spc="-35"/>
              <a:t>т</a:t>
            </a:r>
            <a:r>
              <a:rPr dirty="0" sz="2800" spc="-90"/>
              <a:t>і</a:t>
            </a:r>
            <a:r>
              <a:rPr dirty="0" sz="2800" spc="-95"/>
              <a:t>й</a:t>
            </a:r>
            <a:r>
              <a:rPr dirty="0" sz="2800" spc="-100"/>
              <a:t>к</a:t>
            </a:r>
            <a:r>
              <a:rPr dirty="0" sz="2800" spc="-90"/>
              <a:t>і</a:t>
            </a:r>
            <a:r>
              <a:rPr dirty="0" sz="2800" spc="85"/>
              <a:t>с</a:t>
            </a:r>
            <a:r>
              <a:rPr dirty="0" sz="2800" spc="-35"/>
              <a:t>т</a:t>
            </a:r>
            <a:r>
              <a:rPr dirty="0" sz="2800" spc="-70"/>
              <a:t>ь</a:t>
            </a:r>
            <a:r>
              <a:rPr dirty="0" sz="2800" spc="-95"/>
              <a:t> </a:t>
            </a:r>
            <a:r>
              <a:rPr dirty="0" sz="2800" spc="-90"/>
              <a:t>і</a:t>
            </a:r>
            <a:r>
              <a:rPr dirty="0" sz="2800" spc="-90"/>
              <a:t>н</a:t>
            </a:r>
            <a:r>
              <a:rPr dirty="0" sz="2800" spc="30"/>
              <a:t>о</a:t>
            </a:r>
            <a:r>
              <a:rPr dirty="0" sz="2800" spc="-15"/>
              <a:t>д</a:t>
            </a:r>
            <a:r>
              <a:rPr dirty="0" sz="2800" spc="-90"/>
              <a:t>і</a:t>
            </a:r>
            <a:r>
              <a:rPr dirty="0" sz="2800" spc="-95"/>
              <a:t> </a:t>
            </a:r>
            <a:r>
              <a:rPr dirty="0" sz="2800" spc="50"/>
              <a:t>р</a:t>
            </a:r>
            <a:r>
              <a:rPr dirty="0" sz="2800" spc="30"/>
              <a:t>о</a:t>
            </a:r>
            <a:r>
              <a:rPr dirty="0" sz="2800" spc="-75"/>
              <a:t>з</a:t>
            </a:r>
            <a:r>
              <a:rPr dirty="0" sz="2800" spc="-85"/>
              <a:t>г</a:t>
            </a:r>
            <a:r>
              <a:rPr dirty="0" sz="2800" spc="-90"/>
              <a:t>л</a:t>
            </a:r>
            <a:r>
              <a:rPr dirty="0" sz="2800" spc="-105"/>
              <a:t>я</a:t>
            </a:r>
            <a:r>
              <a:rPr dirty="0" sz="2800" spc="-15"/>
              <a:t>д</a:t>
            </a:r>
            <a:r>
              <a:rPr dirty="0" sz="2800" spc="-45"/>
              <a:t>а</a:t>
            </a:r>
            <a:r>
              <a:rPr dirty="0" sz="2800" spc="-240"/>
              <a:t>ю</a:t>
            </a:r>
            <a:r>
              <a:rPr dirty="0" sz="2800" spc="-35"/>
              <a:t>т</a:t>
            </a:r>
            <a:r>
              <a:rPr dirty="0" sz="2800" spc="-70"/>
              <a:t>ь</a:t>
            </a:r>
            <a:r>
              <a:rPr dirty="0" sz="2800" spc="-95"/>
              <a:t> </a:t>
            </a:r>
            <a:r>
              <a:rPr dirty="0" sz="2800" spc="-105"/>
              <a:t>я</a:t>
            </a:r>
            <a:r>
              <a:rPr dirty="0" sz="2800" spc="-95"/>
              <a:t>к</a:t>
            </a:r>
            <a:r>
              <a:rPr dirty="0" sz="2800" spc="-95"/>
              <a:t> </a:t>
            </a:r>
            <a:r>
              <a:rPr dirty="0" sz="2800" spc="85"/>
              <a:t>с</a:t>
            </a:r>
            <a:r>
              <a:rPr dirty="0" sz="2800" spc="-45"/>
              <a:t>а</a:t>
            </a:r>
            <a:r>
              <a:rPr dirty="0" sz="2800" spc="-55"/>
              <a:t>м</a:t>
            </a:r>
            <a:r>
              <a:rPr dirty="0" sz="2800" spc="30"/>
              <a:t>о</a:t>
            </a:r>
            <a:r>
              <a:rPr dirty="0" sz="2800" spc="85"/>
              <a:t>с</a:t>
            </a:r>
            <a:r>
              <a:rPr dirty="0" sz="2800" spc="-35"/>
              <a:t>т</a:t>
            </a:r>
            <a:r>
              <a:rPr dirty="0" sz="2800" spc="-90"/>
              <a:t>і</a:t>
            </a:r>
            <a:r>
              <a:rPr dirty="0" sz="2800" spc="-95"/>
              <a:t>й</a:t>
            </a:r>
            <a:r>
              <a:rPr dirty="0" sz="2800" spc="-90"/>
              <a:t>н</a:t>
            </a:r>
            <a:r>
              <a:rPr dirty="0" sz="2800" spc="-90"/>
              <a:t>у</a:t>
            </a:r>
            <a:r>
              <a:rPr dirty="0" sz="2800" spc="-95"/>
              <a:t> </a:t>
            </a:r>
            <a:r>
              <a:rPr dirty="0" sz="2800" spc="50"/>
              <a:t>р</a:t>
            </a:r>
            <a:r>
              <a:rPr dirty="0" sz="2800" spc="-95"/>
              <a:t>у</a:t>
            </a:r>
            <a:r>
              <a:rPr dirty="0" sz="2800" spc="-160"/>
              <a:t>х</a:t>
            </a:r>
            <a:r>
              <a:rPr dirty="0" sz="2800" spc="30"/>
              <a:t>о</a:t>
            </a:r>
            <a:r>
              <a:rPr dirty="0" sz="2800" spc="-114"/>
              <a:t>в</a:t>
            </a:r>
            <a:r>
              <a:rPr dirty="0" sz="2800" spc="-60"/>
              <a:t>у  </a:t>
            </a:r>
            <a:r>
              <a:rPr dirty="0" sz="2800" spc="-85"/>
              <a:t>якість.</a:t>
            </a:r>
            <a:endParaRPr sz="2800"/>
          </a:p>
        </p:txBody>
      </p:sp>
      <p:sp>
        <p:nvSpPr>
          <p:cNvPr id="8" name="object 8"/>
          <p:cNvSpPr txBox="1"/>
          <p:nvPr/>
        </p:nvSpPr>
        <p:spPr>
          <a:xfrm>
            <a:off x="229022" y="2216233"/>
            <a:ext cx="13208635" cy="43211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05740" marR="198120">
              <a:lnSpc>
                <a:spcPct val="106800"/>
              </a:lnSpc>
              <a:spcBef>
                <a:spcPts val="100"/>
              </a:spcBef>
            </a:pPr>
            <a:r>
              <a:rPr dirty="0" sz="2400" spc="215">
                <a:latin typeface="Tahoma"/>
                <a:cs typeface="Tahoma"/>
              </a:rPr>
              <a:t>В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120">
                <a:latin typeface="Tahoma"/>
                <a:cs typeface="Tahoma"/>
              </a:rPr>
              <a:t>основі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65">
                <a:latin typeface="Tahoma"/>
                <a:cs typeface="Tahoma"/>
              </a:rPr>
              <a:t>стійкості,</a:t>
            </a:r>
            <a:r>
              <a:rPr dirty="0" sz="2400" spc="-165">
                <a:latin typeface="Tahoma"/>
                <a:cs typeface="Tahoma"/>
              </a:rPr>
              <a:t> </a:t>
            </a:r>
            <a:r>
              <a:rPr dirty="0" sz="2400" spc="80">
                <a:latin typeface="Tahoma"/>
                <a:cs typeface="Tahoma"/>
              </a:rPr>
              <a:t>як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25">
                <a:latin typeface="Tahoma"/>
                <a:cs typeface="Tahoma"/>
              </a:rPr>
              <a:t>і</a:t>
            </a:r>
            <a:r>
              <a:rPr dirty="0" sz="2400" spc="-165">
                <a:latin typeface="Tahoma"/>
                <a:cs typeface="Tahoma"/>
              </a:rPr>
              <a:t> </a:t>
            </a:r>
            <a:r>
              <a:rPr dirty="0" sz="2400" spc="85">
                <a:latin typeface="Tahoma"/>
                <a:cs typeface="Tahoma"/>
              </a:rPr>
              <a:t>взагалі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70">
                <a:latin typeface="Tahoma"/>
                <a:cs typeface="Tahoma"/>
              </a:rPr>
              <a:t>в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120">
                <a:latin typeface="Tahoma"/>
                <a:cs typeface="Tahoma"/>
              </a:rPr>
              <a:t>основі</a:t>
            </a:r>
            <a:r>
              <a:rPr dirty="0" sz="2400" spc="-165">
                <a:latin typeface="Tahoma"/>
                <a:cs typeface="Tahoma"/>
              </a:rPr>
              <a:t> </a:t>
            </a:r>
            <a:r>
              <a:rPr dirty="0" sz="2400" spc="120">
                <a:latin typeface="Tahoma"/>
                <a:cs typeface="Tahoma"/>
              </a:rPr>
              <a:t>координації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25">
                <a:latin typeface="Tahoma"/>
                <a:cs typeface="Tahoma"/>
              </a:rPr>
              <a:t>рухів,</a:t>
            </a:r>
            <a:r>
              <a:rPr dirty="0" sz="2400" spc="-165">
                <a:latin typeface="Tahoma"/>
                <a:cs typeface="Tahoma"/>
              </a:rPr>
              <a:t> </a:t>
            </a:r>
            <a:r>
              <a:rPr dirty="0" sz="2400" spc="114">
                <a:latin typeface="Tahoma"/>
                <a:cs typeface="Tahoma"/>
              </a:rPr>
              <a:t>лежить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120">
                <a:latin typeface="Tahoma"/>
                <a:cs typeface="Tahoma"/>
              </a:rPr>
              <a:t>принцип</a:t>
            </a:r>
            <a:r>
              <a:rPr dirty="0" sz="2400" spc="-165">
                <a:latin typeface="Tahoma"/>
                <a:cs typeface="Tahoma"/>
              </a:rPr>
              <a:t> </a:t>
            </a:r>
            <a:r>
              <a:rPr dirty="0" sz="2400" spc="120">
                <a:latin typeface="Tahoma"/>
                <a:cs typeface="Tahoma"/>
              </a:rPr>
              <a:t>зворотного </a:t>
            </a:r>
            <a:r>
              <a:rPr dirty="0" sz="2400" spc="-735">
                <a:latin typeface="Tahoma"/>
                <a:cs typeface="Tahoma"/>
              </a:rPr>
              <a:t> </a:t>
            </a:r>
            <a:r>
              <a:rPr dirty="0" sz="2400" spc="20">
                <a:latin typeface="Tahoma"/>
                <a:cs typeface="Tahoma"/>
              </a:rPr>
              <a:t>зв'язку.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114">
                <a:latin typeface="Tahoma"/>
                <a:cs typeface="Tahoma"/>
              </a:rPr>
              <a:t>Відхилення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80">
                <a:latin typeface="Tahoma"/>
                <a:cs typeface="Tahoma"/>
              </a:rPr>
              <a:t>від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110">
                <a:latin typeface="Tahoma"/>
                <a:cs typeface="Tahoma"/>
              </a:rPr>
              <a:t>стійкого</a:t>
            </a:r>
            <a:r>
              <a:rPr dirty="0" sz="2400" spc="-165">
                <a:latin typeface="Tahoma"/>
                <a:cs typeface="Tahoma"/>
              </a:rPr>
              <a:t> </a:t>
            </a:r>
            <a:r>
              <a:rPr dirty="0" sz="2400" spc="130">
                <a:latin typeface="Tahoma"/>
                <a:cs typeface="Tahoma"/>
              </a:rPr>
              <a:t>положення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110">
                <a:latin typeface="Tahoma"/>
                <a:cs typeface="Tahoma"/>
              </a:rPr>
              <a:t>викликає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>
                <a:latin typeface="Tahoma"/>
                <a:cs typeface="Tahoma"/>
              </a:rPr>
              <a:t>дії,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125">
                <a:latin typeface="Tahoma"/>
                <a:cs typeface="Tahoma"/>
              </a:rPr>
              <a:t>спрямовані</a:t>
            </a:r>
            <a:r>
              <a:rPr dirty="0" sz="2400" spc="-165">
                <a:latin typeface="Tahoma"/>
                <a:cs typeface="Tahoma"/>
              </a:rPr>
              <a:t> </a:t>
            </a:r>
            <a:r>
              <a:rPr dirty="0" sz="2400" spc="110">
                <a:latin typeface="Tahoma"/>
                <a:cs typeface="Tahoma"/>
              </a:rPr>
              <a:t>на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95">
                <a:latin typeface="Tahoma"/>
                <a:cs typeface="Tahoma"/>
              </a:rPr>
              <a:t>запобігання </a:t>
            </a:r>
            <a:r>
              <a:rPr dirty="0" sz="2400" spc="100">
                <a:latin typeface="Tahoma"/>
                <a:cs typeface="Tahoma"/>
              </a:rPr>
              <a:t> </a:t>
            </a:r>
            <a:r>
              <a:rPr dirty="0" sz="2400" spc="70">
                <a:latin typeface="Tahoma"/>
                <a:cs typeface="Tahoma"/>
              </a:rPr>
              <a:t>відхиленню.</a:t>
            </a:r>
            <a:endParaRPr sz="2400">
              <a:latin typeface="Tahoma"/>
              <a:cs typeface="Tahoma"/>
            </a:endParaRPr>
          </a:p>
          <a:p>
            <a:pPr algn="ctr" marL="390525" marR="382905">
              <a:lnSpc>
                <a:spcPct val="106800"/>
              </a:lnSpc>
            </a:pPr>
            <a:r>
              <a:rPr dirty="0" sz="2400" spc="135">
                <a:latin typeface="Tahoma"/>
                <a:cs typeface="Tahoma"/>
              </a:rPr>
              <a:t>Ортоградну</a:t>
            </a:r>
            <a:r>
              <a:rPr dirty="0" sz="2400" spc="-160">
                <a:latin typeface="Tahoma"/>
                <a:cs typeface="Tahoma"/>
              </a:rPr>
              <a:t> </a:t>
            </a:r>
            <a:r>
              <a:rPr dirty="0" sz="2400" spc="85">
                <a:latin typeface="Tahoma"/>
                <a:cs typeface="Tahoma"/>
              </a:rPr>
              <a:t>(вертикальну)</a:t>
            </a:r>
            <a:r>
              <a:rPr dirty="0" sz="2400" spc="-160">
                <a:latin typeface="Tahoma"/>
                <a:cs typeface="Tahoma"/>
              </a:rPr>
              <a:t> </a:t>
            </a:r>
            <a:r>
              <a:rPr dirty="0" sz="2400" spc="100">
                <a:latin typeface="Tahoma"/>
                <a:cs typeface="Tahoma"/>
              </a:rPr>
              <a:t>позу</a:t>
            </a:r>
            <a:r>
              <a:rPr dirty="0" sz="2400" spc="-160">
                <a:latin typeface="Tahoma"/>
                <a:cs typeface="Tahoma"/>
              </a:rPr>
              <a:t> </a:t>
            </a:r>
            <a:r>
              <a:rPr dirty="0" sz="2400" spc="120">
                <a:latin typeface="Tahoma"/>
                <a:cs typeface="Tahoma"/>
              </a:rPr>
              <a:t>людини</a:t>
            </a:r>
            <a:r>
              <a:rPr dirty="0" sz="2400" spc="-160">
                <a:latin typeface="Tahoma"/>
                <a:cs typeface="Tahoma"/>
              </a:rPr>
              <a:t> </a:t>
            </a:r>
            <a:r>
              <a:rPr dirty="0" sz="2400" spc="25">
                <a:latin typeface="Tahoma"/>
                <a:cs typeface="Tahoma"/>
              </a:rPr>
              <a:t>і</a:t>
            </a:r>
            <a:r>
              <a:rPr dirty="0" sz="2400" spc="-160">
                <a:latin typeface="Tahoma"/>
                <a:cs typeface="Tahoma"/>
              </a:rPr>
              <a:t> </a:t>
            </a:r>
            <a:r>
              <a:rPr dirty="0" sz="2400" spc="90">
                <a:latin typeface="Tahoma"/>
                <a:cs typeface="Tahoma"/>
              </a:rPr>
              <a:t>стійкість</a:t>
            </a:r>
            <a:r>
              <a:rPr dirty="0" sz="2400" spc="-160">
                <a:latin typeface="Tahoma"/>
                <a:cs typeface="Tahoma"/>
              </a:rPr>
              <a:t> </a:t>
            </a:r>
            <a:r>
              <a:rPr dirty="0" sz="2400" spc="70">
                <a:latin typeface="Tahoma"/>
                <a:cs typeface="Tahoma"/>
              </a:rPr>
              <a:t>в</a:t>
            </a:r>
            <a:r>
              <a:rPr dirty="0" sz="2400" spc="-160">
                <a:latin typeface="Tahoma"/>
                <a:cs typeface="Tahoma"/>
              </a:rPr>
              <a:t> </a:t>
            </a:r>
            <a:r>
              <a:rPr dirty="0" sz="2400" spc="110">
                <a:latin typeface="Tahoma"/>
                <a:cs typeface="Tahoma"/>
              </a:rPr>
              <a:t>інших</a:t>
            </a:r>
            <a:r>
              <a:rPr dirty="0" sz="2400" spc="-160">
                <a:latin typeface="Tahoma"/>
                <a:cs typeface="Tahoma"/>
              </a:rPr>
              <a:t> </a:t>
            </a:r>
            <a:r>
              <a:rPr dirty="0" sz="2400" spc="100">
                <a:latin typeface="Tahoma"/>
                <a:cs typeface="Tahoma"/>
              </a:rPr>
              <a:t>позах</a:t>
            </a:r>
            <a:r>
              <a:rPr dirty="0" sz="2400" spc="-160">
                <a:latin typeface="Tahoma"/>
                <a:cs typeface="Tahoma"/>
              </a:rPr>
              <a:t> </a:t>
            </a:r>
            <a:r>
              <a:rPr dirty="0" sz="2400" spc="95">
                <a:latin typeface="Tahoma"/>
                <a:cs typeface="Tahoma"/>
              </a:rPr>
              <a:t>забезпечують</a:t>
            </a:r>
            <a:r>
              <a:rPr dirty="0" sz="2400" spc="-160">
                <a:latin typeface="Tahoma"/>
                <a:cs typeface="Tahoma"/>
              </a:rPr>
              <a:t> </a:t>
            </a:r>
            <a:r>
              <a:rPr dirty="0" sz="2400" spc="110">
                <a:latin typeface="Tahoma"/>
                <a:cs typeface="Tahoma"/>
              </a:rPr>
              <a:t>три </a:t>
            </a:r>
            <a:r>
              <a:rPr dirty="0" sz="2400" spc="-735">
                <a:latin typeface="Tahoma"/>
                <a:cs typeface="Tahoma"/>
              </a:rPr>
              <a:t> </a:t>
            </a:r>
            <a:r>
              <a:rPr dirty="0" sz="2400" spc="114">
                <a:latin typeface="Tahoma"/>
                <a:cs typeface="Tahoma"/>
              </a:rPr>
              <a:t>ланцюги</a:t>
            </a:r>
            <a:r>
              <a:rPr dirty="0" sz="2400" spc="-180">
                <a:latin typeface="Tahoma"/>
                <a:cs typeface="Tahoma"/>
              </a:rPr>
              <a:t> </a:t>
            </a:r>
            <a:r>
              <a:rPr dirty="0" sz="2400" spc="120">
                <a:latin typeface="Tahoma"/>
                <a:cs typeface="Tahoma"/>
              </a:rPr>
              <a:t>зворотного</a:t>
            </a:r>
            <a:r>
              <a:rPr dirty="0" sz="2400" spc="-175">
                <a:latin typeface="Tahoma"/>
                <a:cs typeface="Tahoma"/>
              </a:rPr>
              <a:t> </a:t>
            </a:r>
            <a:r>
              <a:rPr dirty="0" sz="2400" spc="5">
                <a:latin typeface="Tahoma"/>
                <a:cs typeface="Tahoma"/>
              </a:rPr>
              <a:t>зв'язку:</a:t>
            </a:r>
            <a:endParaRPr sz="2400">
              <a:latin typeface="Tahoma"/>
              <a:cs typeface="Tahoma"/>
            </a:endParaRPr>
          </a:p>
          <a:p>
            <a:pPr marL="2518410" indent="-303530">
              <a:lnSpc>
                <a:spcPct val="100000"/>
              </a:lnSpc>
              <a:spcBef>
                <a:spcPts val="190"/>
              </a:spcBef>
              <a:buAutoNum type="arabicParenR"/>
              <a:tabLst>
                <a:tab pos="2519045" algn="l"/>
              </a:tabLst>
            </a:pPr>
            <a:r>
              <a:rPr dirty="0" sz="2400" spc="114">
                <a:latin typeface="Tahoma"/>
                <a:cs typeface="Tahoma"/>
              </a:rPr>
              <a:t>замикається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125">
                <a:latin typeface="Tahoma"/>
                <a:cs typeface="Tahoma"/>
              </a:rPr>
              <a:t>через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120">
                <a:latin typeface="Tahoma"/>
                <a:cs typeface="Tahoma"/>
              </a:rPr>
              <a:t>центр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105">
                <a:latin typeface="Tahoma"/>
                <a:cs typeface="Tahoma"/>
              </a:rPr>
              <a:t>рівноваги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60">
                <a:latin typeface="Tahoma"/>
                <a:cs typeface="Tahoma"/>
              </a:rPr>
              <a:t>у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114">
                <a:latin typeface="Tahoma"/>
                <a:cs typeface="Tahoma"/>
              </a:rPr>
              <a:t>внутрішньому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-5">
                <a:latin typeface="Tahoma"/>
                <a:cs typeface="Tahoma"/>
              </a:rPr>
              <a:t>вусі;</a:t>
            </a:r>
            <a:endParaRPr sz="2400">
              <a:latin typeface="Tahoma"/>
              <a:cs typeface="Tahoma"/>
            </a:endParaRPr>
          </a:p>
          <a:p>
            <a:pPr marL="819150" indent="-369570">
              <a:lnSpc>
                <a:spcPct val="100000"/>
              </a:lnSpc>
              <a:spcBef>
                <a:spcPts val="195"/>
              </a:spcBef>
              <a:buAutoNum type="arabicParenR"/>
              <a:tabLst>
                <a:tab pos="819785" algn="l"/>
              </a:tabLst>
            </a:pPr>
            <a:r>
              <a:rPr dirty="0" sz="2400" spc="110">
                <a:latin typeface="Tahoma"/>
                <a:cs typeface="Tahoma"/>
              </a:rPr>
              <a:t>замикаються</a:t>
            </a:r>
            <a:r>
              <a:rPr dirty="0" sz="2400" spc="-175">
                <a:latin typeface="Tahoma"/>
                <a:cs typeface="Tahoma"/>
              </a:rPr>
              <a:t> </a:t>
            </a:r>
            <a:r>
              <a:rPr dirty="0" sz="2400" spc="125">
                <a:latin typeface="Tahoma"/>
                <a:cs typeface="Tahoma"/>
              </a:rPr>
              <a:t>через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120">
                <a:latin typeface="Tahoma"/>
                <a:cs typeface="Tahoma"/>
              </a:rPr>
              <a:t>зоровий</a:t>
            </a:r>
            <a:r>
              <a:rPr dirty="0" sz="2400" spc="-175">
                <a:latin typeface="Tahoma"/>
                <a:cs typeface="Tahoma"/>
              </a:rPr>
              <a:t> </a:t>
            </a:r>
            <a:r>
              <a:rPr dirty="0" sz="2400" spc="105">
                <a:latin typeface="Tahoma"/>
                <a:cs typeface="Tahoma"/>
              </a:rPr>
              <a:t>аналізатор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25">
                <a:latin typeface="Tahoma"/>
                <a:cs typeface="Tahoma"/>
              </a:rPr>
              <a:t>і</a:t>
            </a:r>
            <a:r>
              <a:rPr dirty="0" sz="2400" spc="-175">
                <a:latin typeface="Tahoma"/>
                <a:cs typeface="Tahoma"/>
              </a:rPr>
              <a:t> </a:t>
            </a:r>
            <a:r>
              <a:rPr dirty="0" sz="2400" spc="90">
                <a:latin typeface="Tahoma"/>
                <a:cs typeface="Tahoma"/>
              </a:rPr>
              <a:t>пов'язаний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45">
                <a:latin typeface="Tahoma"/>
                <a:cs typeface="Tahoma"/>
              </a:rPr>
              <a:t>із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114">
                <a:latin typeface="Tahoma"/>
                <a:cs typeface="Tahoma"/>
              </a:rPr>
              <a:t>зовнішніми</a:t>
            </a:r>
            <a:r>
              <a:rPr dirty="0" sz="2400" spc="-175">
                <a:latin typeface="Tahoma"/>
                <a:cs typeface="Tahoma"/>
              </a:rPr>
              <a:t> </a:t>
            </a:r>
            <a:r>
              <a:rPr dirty="0" sz="2400" spc="90">
                <a:latin typeface="Tahoma"/>
                <a:cs typeface="Tahoma"/>
              </a:rPr>
              <a:t>орієнтирами;</a:t>
            </a:r>
            <a:endParaRPr sz="2400">
              <a:latin typeface="Tahoma"/>
              <a:cs typeface="Tahoma"/>
            </a:endParaRPr>
          </a:p>
          <a:p>
            <a:pPr marL="670560" marR="292100" indent="-670560">
              <a:lnSpc>
                <a:spcPct val="106800"/>
              </a:lnSpc>
              <a:buAutoNum type="arabicParenR"/>
              <a:tabLst>
                <a:tab pos="670560" algn="l"/>
              </a:tabLst>
            </a:pPr>
            <a:r>
              <a:rPr dirty="0" sz="2400" spc="105">
                <a:latin typeface="Tahoma"/>
                <a:cs typeface="Tahoma"/>
              </a:rPr>
              <a:t>кінестетичний</a:t>
            </a:r>
            <a:r>
              <a:rPr dirty="0" sz="2400" spc="-175">
                <a:latin typeface="Tahoma"/>
                <a:cs typeface="Tahoma"/>
              </a:rPr>
              <a:t> </a:t>
            </a:r>
            <a:r>
              <a:rPr dirty="0" sz="2400" spc="105">
                <a:latin typeface="Tahoma"/>
                <a:cs typeface="Tahoma"/>
              </a:rPr>
              <a:t>(заснований</a:t>
            </a:r>
            <a:r>
              <a:rPr dirty="0" sz="2400" spc="-175">
                <a:latin typeface="Tahoma"/>
                <a:cs typeface="Tahoma"/>
              </a:rPr>
              <a:t> </a:t>
            </a:r>
            <a:r>
              <a:rPr dirty="0" sz="2400" spc="110">
                <a:latin typeface="Tahoma"/>
                <a:cs typeface="Tahoma"/>
              </a:rPr>
              <a:t>на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65">
                <a:latin typeface="Tahoma"/>
                <a:cs typeface="Tahoma"/>
              </a:rPr>
              <a:t>відчуттях</a:t>
            </a:r>
            <a:r>
              <a:rPr dirty="0" sz="2400" spc="-175">
                <a:latin typeface="Tahoma"/>
                <a:cs typeface="Tahoma"/>
              </a:rPr>
              <a:t> </a:t>
            </a:r>
            <a:r>
              <a:rPr dirty="0" sz="2400" spc="130">
                <a:latin typeface="Tahoma"/>
                <a:cs typeface="Tahoma"/>
              </a:rPr>
              <a:t>положення</a:t>
            </a:r>
            <a:r>
              <a:rPr dirty="0" sz="2400" spc="-175">
                <a:latin typeface="Tahoma"/>
                <a:cs typeface="Tahoma"/>
              </a:rPr>
              <a:t> </a:t>
            </a:r>
            <a:r>
              <a:rPr dirty="0" sz="2400" spc="130">
                <a:latin typeface="Tahoma"/>
                <a:cs typeface="Tahoma"/>
              </a:rPr>
              <a:t>власного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75">
                <a:latin typeface="Tahoma"/>
                <a:cs typeface="Tahoma"/>
              </a:rPr>
              <a:t>тіла</a:t>
            </a:r>
            <a:r>
              <a:rPr dirty="0" sz="2400" spc="-175">
                <a:latin typeface="Tahoma"/>
                <a:cs typeface="Tahoma"/>
              </a:rPr>
              <a:t> </a:t>
            </a:r>
            <a:r>
              <a:rPr dirty="0" sz="2400" spc="70">
                <a:latin typeface="Tahoma"/>
                <a:cs typeface="Tahoma"/>
              </a:rPr>
              <a:t>в</a:t>
            </a:r>
            <a:r>
              <a:rPr dirty="0" sz="2400" spc="-175">
                <a:latin typeface="Tahoma"/>
                <a:cs typeface="Tahoma"/>
              </a:rPr>
              <a:t> </a:t>
            </a:r>
            <a:r>
              <a:rPr dirty="0" sz="2400" spc="80">
                <a:latin typeface="Tahoma"/>
                <a:cs typeface="Tahoma"/>
              </a:rPr>
              <a:t>просторі),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70">
                <a:latin typeface="Tahoma"/>
                <a:cs typeface="Tahoma"/>
              </a:rPr>
              <a:t>він </a:t>
            </a:r>
            <a:r>
              <a:rPr dirty="0" sz="2400" spc="-735">
                <a:latin typeface="Tahoma"/>
                <a:cs typeface="Tahoma"/>
              </a:rPr>
              <a:t> </a:t>
            </a:r>
            <a:r>
              <a:rPr dirty="0" sz="2400" spc="114">
                <a:latin typeface="Tahoma"/>
                <a:cs typeface="Tahoma"/>
              </a:rPr>
              <a:t>замикається</a:t>
            </a:r>
            <a:r>
              <a:rPr dirty="0" sz="2400" spc="-175">
                <a:latin typeface="Tahoma"/>
                <a:cs typeface="Tahoma"/>
              </a:rPr>
              <a:t> </a:t>
            </a:r>
            <a:r>
              <a:rPr dirty="0" sz="2400" spc="125">
                <a:latin typeface="Tahoma"/>
                <a:cs typeface="Tahoma"/>
              </a:rPr>
              <a:t>через</a:t>
            </a:r>
            <a:r>
              <a:rPr dirty="0" sz="2400" spc="-175">
                <a:latin typeface="Tahoma"/>
                <a:cs typeface="Tahoma"/>
              </a:rPr>
              <a:t> </a:t>
            </a:r>
            <a:r>
              <a:rPr dirty="0" sz="2400" spc="135">
                <a:latin typeface="Tahoma"/>
                <a:cs typeface="Tahoma"/>
              </a:rPr>
              <a:t>пропріорецептори</a:t>
            </a:r>
            <a:r>
              <a:rPr dirty="0" sz="2400" spc="-175">
                <a:latin typeface="Tahoma"/>
                <a:cs typeface="Tahoma"/>
              </a:rPr>
              <a:t> </a:t>
            </a:r>
            <a:r>
              <a:rPr dirty="0" sz="2400" spc="25">
                <a:latin typeface="Tahoma"/>
                <a:cs typeface="Tahoma"/>
              </a:rPr>
              <a:t>м'язів.</a:t>
            </a:r>
            <a:endParaRPr sz="2400">
              <a:latin typeface="Tahoma"/>
              <a:cs typeface="Tahoma"/>
            </a:endParaRPr>
          </a:p>
          <a:p>
            <a:pPr marL="821055" marR="5080" indent="-808990">
              <a:lnSpc>
                <a:spcPct val="106800"/>
              </a:lnSpc>
            </a:pPr>
            <a:r>
              <a:rPr dirty="0" sz="2400" spc="145">
                <a:latin typeface="Tahoma"/>
                <a:cs typeface="Tahoma"/>
              </a:rPr>
              <a:t>Усі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110">
                <a:latin typeface="Tahoma"/>
                <a:cs typeface="Tahoma"/>
              </a:rPr>
              <a:t>три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85">
                <a:latin typeface="Tahoma"/>
                <a:cs typeface="Tahoma"/>
              </a:rPr>
              <a:t>названі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150">
                <a:latin typeface="Tahoma"/>
                <a:cs typeface="Tahoma"/>
              </a:rPr>
              <a:t>системи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85">
                <a:latin typeface="Tahoma"/>
                <a:cs typeface="Tahoma"/>
              </a:rPr>
              <a:t>стабілізації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110">
                <a:latin typeface="Tahoma"/>
                <a:cs typeface="Tahoma"/>
              </a:rPr>
              <a:t>пози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85">
                <a:latin typeface="Tahoma"/>
                <a:cs typeface="Tahoma"/>
              </a:rPr>
              <a:t>діють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100">
                <a:latin typeface="Tahoma"/>
                <a:cs typeface="Tahoma"/>
              </a:rPr>
              <a:t>одночасно,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25">
                <a:latin typeface="Tahoma"/>
                <a:cs typeface="Tahoma"/>
              </a:rPr>
              <a:t>і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100">
                <a:latin typeface="Tahoma"/>
                <a:cs typeface="Tahoma"/>
              </a:rPr>
              <a:t>відхилення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110">
                <a:latin typeface="Tahoma"/>
                <a:cs typeface="Tahoma"/>
              </a:rPr>
              <a:t>пози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80">
                <a:latin typeface="Tahoma"/>
                <a:cs typeface="Tahoma"/>
              </a:rPr>
              <a:t>від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130">
                <a:latin typeface="Tahoma"/>
                <a:cs typeface="Tahoma"/>
              </a:rPr>
              <a:t>обраної </a:t>
            </a:r>
            <a:r>
              <a:rPr dirty="0" sz="2400" spc="-735">
                <a:latin typeface="Tahoma"/>
                <a:cs typeface="Tahoma"/>
              </a:rPr>
              <a:t> </a:t>
            </a:r>
            <a:r>
              <a:rPr dirty="0" sz="2400" spc="95">
                <a:latin typeface="Tahoma"/>
                <a:cs typeface="Tahoma"/>
              </a:rPr>
              <a:t>виявляються</a:t>
            </a:r>
            <a:r>
              <a:rPr dirty="0" sz="2400" spc="-175">
                <a:latin typeface="Tahoma"/>
                <a:cs typeface="Tahoma"/>
              </a:rPr>
              <a:t> </a:t>
            </a:r>
            <a:r>
              <a:rPr dirty="0" sz="2400" spc="110">
                <a:latin typeface="Tahoma"/>
                <a:cs typeface="Tahoma"/>
              </a:rPr>
              <a:t>й</a:t>
            </a:r>
            <a:r>
              <a:rPr dirty="0" sz="2400" spc="-175">
                <a:latin typeface="Tahoma"/>
                <a:cs typeface="Tahoma"/>
              </a:rPr>
              <a:t> </a:t>
            </a:r>
            <a:r>
              <a:rPr dirty="0" sz="2400" spc="100">
                <a:latin typeface="Tahoma"/>
                <a:cs typeface="Tahoma"/>
              </a:rPr>
              <a:t>усуваються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125">
                <a:latin typeface="Tahoma"/>
                <a:cs typeface="Tahoma"/>
              </a:rPr>
              <a:t>тим</a:t>
            </a:r>
            <a:r>
              <a:rPr dirty="0" sz="2400" spc="-175">
                <a:latin typeface="Tahoma"/>
                <a:cs typeface="Tahoma"/>
              </a:rPr>
              <a:t> </a:t>
            </a:r>
            <a:r>
              <a:rPr dirty="0" sz="2400" spc="100">
                <a:latin typeface="Tahoma"/>
                <a:cs typeface="Tahoma"/>
              </a:rPr>
              <a:t>швидше,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140">
                <a:latin typeface="Tahoma"/>
                <a:cs typeface="Tahoma"/>
              </a:rPr>
              <a:t>чим</a:t>
            </a:r>
            <a:r>
              <a:rPr dirty="0" sz="2400" spc="-175">
                <a:latin typeface="Tahoma"/>
                <a:cs typeface="Tahoma"/>
              </a:rPr>
              <a:t> </a:t>
            </a:r>
            <a:r>
              <a:rPr dirty="0" sz="2400" spc="145">
                <a:latin typeface="Tahoma"/>
                <a:cs typeface="Tahoma"/>
              </a:rPr>
              <a:t>кращий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114">
                <a:latin typeface="Tahoma"/>
                <a:cs typeface="Tahoma"/>
              </a:rPr>
              <a:t>стан</a:t>
            </a:r>
            <a:r>
              <a:rPr dirty="0" sz="2400" spc="-175">
                <a:latin typeface="Tahoma"/>
                <a:cs typeface="Tahoma"/>
              </a:rPr>
              <a:t> </a:t>
            </a:r>
            <a:r>
              <a:rPr dirty="0" sz="2400" spc="120">
                <a:latin typeface="Tahoma"/>
                <a:cs typeface="Tahoma"/>
              </a:rPr>
              <a:t>нервової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100">
                <a:latin typeface="Tahoma"/>
                <a:cs typeface="Tahoma"/>
              </a:rPr>
              <a:t>системи.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6210" y="7443044"/>
            <a:ext cx="15933419" cy="882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90520" marR="5080" indent="-2878455">
              <a:lnSpc>
                <a:spcPct val="108200"/>
              </a:lnSpc>
              <a:spcBef>
                <a:spcPts val="100"/>
              </a:spcBef>
              <a:tabLst>
                <a:tab pos="5140325" algn="l"/>
              </a:tabLst>
            </a:pPr>
            <a:r>
              <a:rPr dirty="0" sz="2600" spc="130">
                <a:latin typeface="Tahoma"/>
                <a:cs typeface="Tahoma"/>
              </a:rPr>
              <a:t>Загальне</a:t>
            </a:r>
            <a:r>
              <a:rPr dirty="0" sz="2600" spc="-175">
                <a:latin typeface="Tahoma"/>
                <a:cs typeface="Tahoma"/>
              </a:rPr>
              <a:t> </a:t>
            </a:r>
            <a:r>
              <a:rPr dirty="0" sz="2600" spc="130">
                <a:latin typeface="Tahoma"/>
                <a:cs typeface="Tahoma"/>
              </a:rPr>
              <a:t>правило</a:t>
            </a:r>
            <a:r>
              <a:rPr dirty="0" sz="2600" spc="-170">
                <a:latin typeface="Tahoma"/>
                <a:cs typeface="Tahoma"/>
              </a:rPr>
              <a:t> </a:t>
            </a:r>
            <a:r>
              <a:rPr dirty="0" sz="2600" spc="75">
                <a:latin typeface="Tahoma"/>
                <a:cs typeface="Tahoma"/>
              </a:rPr>
              <a:t>звучить</a:t>
            </a:r>
            <a:r>
              <a:rPr dirty="0" sz="2600" spc="-175">
                <a:latin typeface="Tahoma"/>
                <a:cs typeface="Tahoma"/>
              </a:rPr>
              <a:t> </a:t>
            </a:r>
            <a:r>
              <a:rPr dirty="0" sz="2600" spc="-40">
                <a:latin typeface="Tahoma"/>
                <a:cs typeface="Tahoma"/>
              </a:rPr>
              <a:t>так:	</a:t>
            </a:r>
            <a:r>
              <a:rPr dirty="0" sz="2600" spc="90">
                <a:latin typeface="Tahoma"/>
                <a:cs typeface="Tahoma"/>
              </a:rPr>
              <a:t>тіло</a:t>
            </a:r>
            <a:r>
              <a:rPr dirty="0" sz="2600" spc="-185">
                <a:latin typeface="Tahoma"/>
                <a:cs typeface="Tahoma"/>
              </a:rPr>
              <a:t> </a:t>
            </a:r>
            <a:r>
              <a:rPr dirty="0" sz="2600" spc="120">
                <a:latin typeface="Tahoma"/>
                <a:cs typeface="Tahoma"/>
              </a:rPr>
              <a:t>зберігає</a:t>
            </a:r>
            <a:r>
              <a:rPr dirty="0" sz="2600" spc="-185">
                <a:latin typeface="Tahoma"/>
                <a:cs typeface="Tahoma"/>
              </a:rPr>
              <a:t> </a:t>
            </a:r>
            <a:r>
              <a:rPr dirty="0" sz="2600" spc="110">
                <a:latin typeface="Tahoma"/>
                <a:cs typeface="Tahoma"/>
              </a:rPr>
              <a:t>стійке</a:t>
            </a:r>
            <a:r>
              <a:rPr dirty="0" sz="2600" spc="-190">
                <a:latin typeface="Tahoma"/>
                <a:cs typeface="Tahoma"/>
              </a:rPr>
              <a:t> </a:t>
            </a:r>
            <a:r>
              <a:rPr dirty="0" sz="2600" spc="135">
                <a:latin typeface="Tahoma"/>
                <a:cs typeface="Tahoma"/>
              </a:rPr>
              <a:t>положення</a:t>
            </a:r>
            <a:r>
              <a:rPr dirty="0" sz="2600" spc="-185">
                <a:latin typeface="Tahoma"/>
                <a:cs typeface="Tahoma"/>
              </a:rPr>
              <a:t> </a:t>
            </a:r>
            <a:r>
              <a:rPr dirty="0" sz="2600" spc="90">
                <a:latin typeface="Tahoma"/>
                <a:cs typeface="Tahoma"/>
              </a:rPr>
              <a:t>за</a:t>
            </a:r>
            <a:r>
              <a:rPr dirty="0" sz="2600" spc="-185">
                <a:latin typeface="Tahoma"/>
                <a:cs typeface="Tahoma"/>
              </a:rPr>
              <a:t> </a:t>
            </a:r>
            <a:r>
              <a:rPr dirty="0" sz="2600" spc="65">
                <a:latin typeface="Tahoma"/>
                <a:cs typeface="Tahoma"/>
              </a:rPr>
              <a:t>умови,</a:t>
            </a:r>
            <a:r>
              <a:rPr dirty="0" sz="2600" spc="-185">
                <a:latin typeface="Tahoma"/>
                <a:cs typeface="Tahoma"/>
              </a:rPr>
              <a:t> </a:t>
            </a:r>
            <a:r>
              <a:rPr dirty="0" sz="2600" spc="229">
                <a:latin typeface="Tahoma"/>
                <a:cs typeface="Tahoma"/>
              </a:rPr>
              <a:t>що</a:t>
            </a:r>
            <a:r>
              <a:rPr dirty="0" sz="2600" spc="-190">
                <a:latin typeface="Tahoma"/>
                <a:cs typeface="Tahoma"/>
              </a:rPr>
              <a:t> </a:t>
            </a:r>
            <a:r>
              <a:rPr dirty="0" sz="2600" spc="160">
                <a:latin typeface="Tahoma"/>
                <a:cs typeface="Tahoma"/>
              </a:rPr>
              <a:t>сума</a:t>
            </a:r>
            <a:r>
              <a:rPr dirty="0" sz="2600" spc="-185">
                <a:latin typeface="Tahoma"/>
                <a:cs typeface="Tahoma"/>
              </a:rPr>
              <a:t> </a:t>
            </a:r>
            <a:r>
              <a:rPr dirty="0" sz="2600" spc="95">
                <a:latin typeface="Tahoma"/>
                <a:cs typeface="Tahoma"/>
              </a:rPr>
              <a:t>діючих</a:t>
            </a:r>
            <a:r>
              <a:rPr dirty="0" sz="2600" spc="-185">
                <a:latin typeface="Tahoma"/>
                <a:cs typeface="Tahoma"/>
              </a:rPr>
              <a:t> </a:t>
            </a:r>
            <a:r>
              <a:rPr dirty="0" sz="2600" spc="114">
                <a:latin typeface="Tahoma"/>
                <a:cs typeface="Tahoma"/>
              </a:rPr>
              <a:t>на</a:t>
            </a:r>
            <a:r>
              <a:rPr dirty="0" sz="2600" spc="-185">
                <a:latin typeface="Tahoma"/>
                <a:cs typeface="Tahoma"/>
              </a:rPr>
              <a:t> </a:t>
            </a:r>
            <a:r>
              <a:rPr dirty="0" sz="2600" spc="130">
                <a:latin typeface="Tahoma"/>
                <a:cs typeface="Tahoma"/>
              </a:rPr>
              <a:t>нього </a:t>
            </a:r>
            <a:r>
              <a:rPr dirty="0" sz="2600" spc="-800">
                <a:latin typeface="Tahoma"/>
                <a:cs typeface="Tahoma"/>
              </a:rPr>
              <a:t> </a:t>
            </a:r>
            <a:r>
              <a:rPr dirty="0" sz="2600" spc="155">
                <a:latin typeface="Tahoma"/>
                <a:cs typeface="Tahoma"/>
              </a:rPr>
              <a:t>сил</a:t>
            </a:r>
            <a:r>
              <a:rPr dirty="0" sz="2600" spc="-190">
                <a:latin typeface="Tahoma"/>
                <a:cs typeface="Tahoma"/>
              </a:rPr>
              <a:t> </a:t>
            </a:r>
            <a:r>
              <a:rPr dirty="0" sz="2600" spc="130">
                <a:latin typeface="Tahoma"/>
                <a:cs typeface="Tahoma"/>
              </a:rPr>
              <a:t>дорівнює</a:t>
            </a:r>
            <a:r>
              <a:rPr dirty="0" sz="2600" spc="-190">
                <a:latin typeface="Tahoma"/>
                <a:cs typeface="Tahoma"/>
              </a:rPr>
              <a:t> </a:t>
            </a:r>
            <a:r>
              <a:rPr dirty="0" sz="2600" spc="110">
                <a:latin typeface="Tahoma"/>
                <a:cs typeface="Tahoma"/>
              </a:rPr>
              <a:t>нулю</a:t>
            </a:r>
            <a:r>
              <a:rPr dirty="0" sz="2600" spc="-190">
                <a:latin typeface="Tahoma"/>
                <a:cs typeface="Tahoma"/>
              </a:rPr>
              <a:t> </a:t>
            </a:r>
            <a:r>
              <a:rPr dirty="0" sz="2600" spc="25">
                <a:latin typeface="Tahoma"/>
                <a:cs typeface="Tahoma"/>
              </a:rPr>
              <a:t>і</a:t>
            </a:r>
            <a:r>
              <a:rPr dirty="0" sz="2600" spc="-190">
                <a:latin typeface="Tahoma"/>
                <a:cs typeface="Tahoma"/>
              </a:rPr>
              <a:t> </a:t>
            </a:r>
            <a:r>
              <a:rPr dirty="0" sz="2600" spc="160">
                <a:latin typeface="Tahoma"/>
                <a:cs typeface="Tahoma"/>
              </a:rPr>
              <a:t>сума</a:t>
            </a:r>
            <a:r>
              <a:rPr dirty="0" sz="2600" spc="-190">
                <a:latin typeface="Tahoma"/>
                <a:cs typeface="Tahoma"/>
              </a:rPr>
              <a:t> </a:t>
            </a:r>
            <a:r>
              <a:rPr dirty="0" sz="2600" spc="75">
                <a:latin typeface="Tahoma"/>
                <a:cs typeface="Tahoma"/>
              </a:rPr>
              <a:t>їх</a:t>
            </a:r>
            <a:r>
              <a:rPr dirty="0" sz="2600" spc="-190">
                <a:latin typeface="Tahoma"/>
                <a:cs typeface="Tahoma"/>
              </a:rPr>
              <a:t> </a:t>
            </a:r>
            <a:r>
              <a:rPr dirty="0" sz="2600" spc="135">
                <a:latin typeface="Tahoma"/>
                <a:cs typeface="Tahoma"/>
              </a:rPr>
              <a:t>моментів</a:t>
            </a:r>
            <a:r>
              <a:rPr dirty="0" sz="2600" spc="-190">
                <a:latin typeface="Tahoma"/>
                <a:cs typeface="Tahoma"/>
              </a:rPr>
              <a:t> </a:t>
            </a:r>
            <a:r>
              <a:rPr dirty="0" sz="2600" spc="85">
                <a:latin typeface="Tahoma"/>
                <a:cs typeface="Tahoma"/>
              </a:rPr>
              <a:t>так</a:t>
            </a:r>
            <a:r>
              <a:rPr dirty="0" sz="2600" spc="-190">
                <a:latin typeface="Tahoma"/>
                <a:cs typeface="Tahoma"/>
              </a:rPr>
              <a:t> </a:t>
            </a:r>
            <a:r>
              <a:rPr dirty="0" sz="2600" spc="185">
                <a:latin typeface="Tahoma"/>
                <a:cs typeface="Tahoma"/>
              </a:rPr>
              <a:t>само</a:t>
            </a:r>
            <a:r>
              <a:rPr dirty="0" sz="2600" spc="-190">
                <a:latin typeface="Tahoma"/>
                <a:cs typeface="Tahoma"/>
              </a:rPr>
              <a:t> </a:t>
            </a:r>
            <a:r>
              <a:rPr dirty="0" sz="2600" spc="130">
                <a:latin typeface="Tahoma"/>
                <a:cs typeface="Tahoma"/>
              </a:rPr>
              <a:t>дорівнює</a:t>
            </a:r>
            <a:r>
              <a:rPr dirty="0" sz="2600" spc="-190">
                <a:latin typeface="Tahoma"/>
                <a:cs typeface="Tahoma"/>
              </a:rPr>
              <a:t> </a:t>
            </a:r>
            <a:r>
              <a:rPr dirty="0" sz="2600" spc="35">
                <a:latin typeface="Tahoma"/>
                <a:cs typeface="Tahoma"/>
              </a:rPr>
              <a:t>нулю.</a:t>
            </a:r>
            <a:endParaRPr sz="2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680959" cy="10287000"/>
            <a:chOff x="0" y="0"/>
            <a:chExt cx="7680959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680521" cy="724641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403033"/>
              <a:ext cx="7039770" cy="8883966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542296" y="6827082"/>
            <a:ext cx="3745703" cy="345991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89017" y="296538"/>
            <a:ext cx="17310100" cy="62623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00025" marR="3140710" indent="-187960">
              <a:lnSpc>
                <a:spcPct val="107100"/>
              </a:lnSpc>
              <a:spcBef>
                <a:spcPts val="100"/>
              </a:spcBef>
            </a:pPr>
            <a:r>
              <a:rPr dirty="0" sz="2800" spc="-114" b="1">
                <a:solidFill>
                  <a:srgbClr val="DADBDD"/>
                </a:solidFill>
                <a:latin typeface="Tahoma"/>
                <a:cs typeface="Tahoma"/>
              </a:rPr>
              <a:t>8. </a:t>
            </a:r>
            <a:r>
              <a:rPr dirty="0" sz="2800" spc="-70" b="1">
                <a:solidFill>
                  <a:srgbClr val="DADBDD"/>
                </a:solidFill>
                <a:latin typeface="Tahoma"/>
                <a:cs typeface="Tahoma"/>
              </a:rPr>
              <a:t>Біомеханічні </a:t>
            </a:r>
            <a:r>
              <a:rPr dirty="0" sz="2800" spc="-50" b="1">
                <a:solidFill>
                  <a:srgbClr val="DADBDD"/>
                </a:solidFill>
                <a:latin typeface="Tahoma"/>
                <a:cs typeface="Tahoma"/>
              </a:rPr>
              <a:t>тренажери. </a:t>
            </a:r>
            <a:r>
              <a:rPr dirty="0" sz="2800" spc="-10" b="1">
                <a:solidFill>
                  <a:srgbClr val="DADBDD"/>
                </a:solidFill>
                <a:latin typeface="Tahoma"/>
                <a:cs typeface="Tahoma"/>
              </a:rPr>
              <a:t>Тренажером </a:t>
            </a:r>
            <a:r>
              <a:rPr dirty="0" sz="2800" spc="-45" b="1">
                <a:solidFill>
                  <a:srgbClr val="DADBDD"/>
                </a:solidFill>
                <a:latin typeface="Tahoma"/>
                <a:cs typeface="Tahoma"/>
              </a:rPr>
              <a:t>називається </a:t>
            </a:r>
            <a:r>
              <a:rPr dirty="0" sz="2800" spc="-60" b="1">
                <a:solidFill>
                  <a:srgbClr val="DADBDD"/>
                </a:solidFill>
                <a:latin typeface="Tahoma"/>
                <a:cs typeface="Tahoma"/>
              </a:rPr>
              <a:t>технічне </a:t>
            </a:r>
            <a:r>
              <a:rPr dirty="0" sz="2800" spc="-55" b="1">
                <a:solidFill>
                  <a:srgbClr val="DADBDD"/>
                </a:solidFill>
                <a:latin typeface="Tahoma"/>
                <a:cs typeface="Tahoma"/>
              </a:rPr>
              <a:t>пристосування, </a:t>
            </a:r>
            <a:r>
              <a:rPr dirty="0" sz="2800" spc="-810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5" b="1">
                <a:solidFill>
                  <a:srgbClr val="DADBDD"/>
                </a:solidFill>
                <a:latin typeface="Tahoma"/>
                <a:cs typeface="Tahoma"/>
              </a:rPr>
              <a:t>що</a:t>
            </a:r>
            <a:r>
              <a:rPr dirty="0" sz="2800" spc="-90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30" b="1">
                <a:solidFill>
                  <a:srgbClr val="DADBDD"/>
                </a:solidFill>
                <a:latin typeface="Tahoma"/>
                <a:cs typeface="Tahoma"/>
              </a:rPr>
              <a:t>дозволяє</a:t>
            </a:r>
            <a:r>
              <a:rPr dirty="0" sz="2800" spc="-85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110" b="1">
                <a:solidFill>
                  <a:srgbClr val="DADBDD"/>
                </a:solidFill>
                <a:latin typeface="Tahoma"/>
                <a:cs typeface="Tahoma"/>
              </a:rPr>
              <a:t>в</a:t>
            </a:r>
            <a:r>
              <a:rPr dirty="0" sz="2800" spc="-90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65" b="1">
                <a:solidFill>
                  <a:srgbClr val="DADBDD"/>
                </a:solidFill>
                <a:latin typeface="Tahoma"/>
                <a:cs typeface="Tahoma"/>
              </a:rPr>
              <a:t>штучно</a:t>
            </a:r>
            <a:r>
              <a:rPr dirty="0" sz="2800" spc="-85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35" b="1">
                <a:solidFill>
                  <a:srgbClr val="DADBDD"/>
                </a:solidFill>
                <a:latin typeface="Tahoma"/>
                <a:cs typeface="Tahoma"/>
              </a:rPr>
              <a:t>створених</a:t>
            </a:r>
            <a:r>
              <a:rPr dirty="0" sz="2800" spc="-90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70" b="1">
                <a:solidFill>
                  <a:srgbClr val="DADBDD"/>
                </a:solidFill>
                <a:latin typeface="Tahoma"/>
                <a:cs typeface="Tahoma"/>
              </a:rPr>
              <a:t>умовах</a:t>
            </a:r>
            <a:r>
              <a:rPr dirty="0" sz="2800" spc="-85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60" b="1">
                <a:solidFill>
                  <a:srgbClr val="DADBDD"/>
                </a:solidFill>
                <a:latin typeface="Tahoma"/>
                <a:cs typeface="Tahoma"/>
              </a:rPr>
              <a:t>удосконалювати</a:t>
            </a:r>
            <a:r>
              <a:rPr dirty="0" sz="2800" spc="-85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50" b="1">
                <a:solidFill>
                  <a:srgbClr val="DADBDD"/>
                </a:solidFill>
                <a:latin typeface="Tahoma"/>
                <a:cs typeface="Tahoma"/>
              </a:rPr>
              <a:t>техніко-тактичну</a:t>
            </a:r>
            <a:endParaRPr sz="2800">
              <a:latin typeface="Tahoma"/>
              <a:cs typeface="Tahoma"/>
            </a:endParaRPr>
          </a:p>
          <a:p>
            <a:pPr marL="3549650">
              <a:lnSpc>
                <a:spcPct val="100000"/>
              </a:lnSpc>
              <a:spcBef>
                <a:spcPts val="240"/>
              </a:spcBef>
            </a:pPr>
            <a:r>
              <a:rPr dirty="0" sz="2800" spc="-25" b="1">
                <a:solidFill>
                  <a:srgbClr val="DADBDD"/>
                </a:solidFill>
                <a:latin typeface="Tahoma"/>
                <a:cs typeface="Tahoma"/>
              </a:rPr>
              <a:t>майстерність</a:t>
            </a:r>
            <a:r>
              <a:rPr dirty="0" sz="2800" spc="-95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90" b="1">
                <a:solidFill>
                  <a:srgbClr val="DADBDD"/>
                </a:solidFill>
                <a:latin typeface="Tahoma"/>
                <a:cs typeface="Tahoma"/>
              </a:rPr>
              <a:t>і </a:t>
            </a:r>
            <a:r>
              <a:rPr dirty="0" sz="2800" spc="-55" b="1">
                <a:solidFill>
                  <a:srgbClr val="DADBDD"/>
                </a:solidFill>
                <a:latin typeface="Tahoma"/>
                <a:cs typeface="Tahoma"/>
              </a:rPr>
              <a:t>розвивати</a:t>
            </a:r>
            <a:r>
              <a:rPr dirty="0" sz="2800" spc="-90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65" b="1">
                <a:solidFill>
                  <a:srgbClr val="DADBDD"/>
                </a:solidFill>
                <a:latin typeface="Tahoma"/>
                <a:cs typeface="Tahoma"/>
              </a:rPr>
              <a:t>рухові</a:t>
            </a:r>
            <a:r>
              <a:rPr dirty="0" sz="2800" spc="-90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70" b="1">
                <a:solidFill>
                  <a:srgbClr val="DADBDD"/>
                </a:solidFill>
                <a:latin typeface="Tahoma"/>
                <a:cs typeface="Tahoma"/>
              </a:rPr>
              <a:t>якості.</a:t>
            </a:r>
            <a:endParaRPr sz="2800">
              <a:latin typeface="Tahoma"/>
              <a:cs typeface="Tahoma"/>
            </a:endParaRPr>
          </a:p>
          <a:p>
            <a:pPr algn="ctr" marL="5427345" marR="5080">
              <a:lnSpc>
                <a:spcPct val="107100"/>
              </a:lnSpc>
              <a:spcBef>
                <a:spcPts val="2960"/>
              </a:spcBef>
            </a:pPr>
            <a:r>
              <a:rPr dirty="0" sz="2800" spc="-60" b="1">
                <a:solidFill>
                  <a:srgbClr val="DADBDD"/>
                </a:solidFill>
                <a:latin typeface="Tahoma"/>
                <a:cs typeface="Tahoma"/>
              </a:rPr>
              <a:t>Значення </a:t>
            </a:r>
            <a:r>
              <a:rPr dirty="0" sz="2800" spc="-70" b="1">
                <a:solidFill>
                  <a:srgbClr val="DADBDD"/>
                </a:solidFill>
                <a:latin typeface="Tahoma"/>
                <a:cs typeface="Tahoma"/>
              </a:rPr>
              <a:t>занять </a:t>
            </a:r>
            <a:r>
              <a:rPr dirty="0" sz="2800" spc="-65" b="1">
                <a:solidFill>
                  <a:srgbClr val="DADBDD"/>
                </a:solidFill>
                <a:latin typeface="Tahoma"/>
                <a:cs typeface="Tahoma"/>
              </a:rPr>
              <a:t>на </a:t>
            </a:r>
            <a:r>
              <a:rPr dirty="0" sz="2800" spc="-55" b="1">
                <a:solidFill>
                  <a:srgbClr val="DADBDD"/>
                </a:solidFill>
                <a:latin typeface="Tahoma"/>
                <a:cs typeface="Tahoma"/>
              </a:rPr>
              <a:t>тренажерах. </a:t>
            </a:r>
            <a:r>
              <a:rPr dirty="0" sz="2800" spc="-80" b="1">
                <a:solidFill>
                  <a:srgbClr val="DADBDD"/>
                </a:solidFill>
                <a:latin typeface="Tahoma"/>
                <a:cs typeface="Tahoma"/>
              </a:rPr>
              <a:t>Інтенсивність </a:t>
            </a:r>
            <a:r>
              <a:rPr dirty="0" sz="2800" spc="-20" b="1">
                <a:solidFill>
                  <a:srgbClr val="DADBDD"/>
                </a:solidFill>
                <a:latin typeface="Tahoma"/>
                <a:cs typeface="Tahoma"/>
              </a:rPr>
              <a:t>сучасного </a:t>
            </a:r>
            <a:r>
              <a:rPr dirty="0" sz="2800" spc="-75" b="1">
                <a:solidFill>
                  <a:srgbClr val="DADBDD"/>
                </a:solidFill>
                <a:latin typeface="Tahoma"/>
                <a:cs typeface="Tahoma"/>
              </a:rPr>
              <a:t>життя </a:t>
            </a:r>
            <a:r>
              <a:rPr dirty="0" sz="2800" spc="-70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50" b="1">
                <a:solidFill>
                  <a:srgbClr val="DADBDD"/>
                </a:solidFill>
                <a:latin typeface="Tahoma"/>
                <a:cs typeface="Tahoma"/>
              </a:rPr>
              <a:t>вимагає </a:t>
            </a:r>
            <a:r>
              <a:rPr dirty="0" sz="2800" spc="-85" b="1">
                <a:solidFill>
                  <a:srgbClr val="DADBDD"/>
                </a:solidFill>
                <a:latin typeface="Tahoma"/>
                <a:cs typeface="Tahoma"/>
              </a:rPr>
              <a:t>таких </a:t>
            </a:r>
            <a:r>
              <a:rPr dirty="0" sz="2800" spc="-40" b="1">
                <a:solidFill>
                  <a:srgbClr val="DADBDD"/>
                </a:solidFill>
                <a:latin typeface="Tahoma"/>
                <a:cs typeface="Tahoma"/>
              </a:rPr>
              <a:t>же </a:t>
            </a:r>
            <a:r>
              <a:rPr dirty="0" sz="2800" spc="-90" b="1">
                <a:solidFill>
                  <a:srgbClr val="DADBDD"/>
                </a:solidFill>
                <a:latin typeface="Tahoma"/>
                <a:cs typeface="Tahoma"/>
              </a:rPr>
              <a:t>активних </a:t>
            </a:r>
            <a:r>
              <a:rPr dirty="0" sz="2800" spc="-35" b="1">
                <a:solidFill>
                  <a:srgbClr val="DADBDD"/>
                </a:solidFill>
                <a:latin typeface="Tahoma"/>
                <a:cs typeface="Tahoma"/>
              </a:rPr>
              <a:t>методів компенсації нестачі </a:t>
            </a:r>
            <a:r>
              <a:rPr dirty="0" sz="2800" spc="-90" b="1">
                <a:solidFill>
                  <a:srgbClr val="DADBDD"/>
                </a:solidFill>
                <a:latin typeface="Tahoma"/>
                <a:cs typeface="Tahoma"/>
              </a:rPr>
              <a:t>м’язових </a:t>
            </a:r>
            <a:r>
              <a:rPr dirty="0" sz="2800" spc="-810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90" b="1">
                <a:solidFill>
                  <a:srgbClr val="DADBDD"/>
                </a:solidFill>
                <a:latin typeface="Tahoma"/>
                <a:cs typeface="Tahoma"/>
              </a:rPr>
              <a:t>н</a:t>
            </a:r>
            <a:r>
              <a:rPr dirty="0" sz="2800" spc="-45" b="1">
                <a:solidFill>
                  <a:srgbClr val="DADBDD"/>
                </a:solidFill>
                <a:latin typeface="Tahoma"/>
                <a:cs typeface="Tahoma"/>
              </a:rPr>
              <a:t>а</a:t>
            </a:r>
            <a:r>
              <a:rPr dirty="0" sz="2800" spc="-114" b="1">
                <a:solidFill>
                  <a:srgbClr val="DADBDD"/>
                </a:solidFill>
                <a:latin typeface="Tahoma"/>
                <a:cs typeface="Tahoma"/>
              </a:rPr>
              <a:t>в</a:t>
            </a:r>
            <a:r>
              <a:rPr dirty="0" sz="2800" spc="-45" b="1">
                <a:solidFill>
                  <a:srgbClr val="DADBDD"/>
                </a:solidFill>
                <a:latin typeface="Tahoma"/>
                <a:cs typeface="Tahoma"/>
              </a:rPr>
              <a:t>а</a:t>
            </a:r>
            <a:r>
              <a:rPr dirty="0" sz="2800" spc="-90" b="1">
                <a:solidFill>
                  <a:srgbClr val="DADBDD"/>
                </a:solidFill>
                <a:latin typeface="Tahoma"/>
                <a:cs typeface="Tahoma"/>
              </a:rPr>
              <a:t>н</a:t>
            </a:r>
            <a:r>
              <a:rPr dirty="0" sz="2800" spc="-35" b="1">
                <a:solidFill>
                  <a:srgbClr val="DADBDD"/>
                </a:solidFill>
                <a:latin typeface="Tahoma"/>
                <a:cs typeface="Tahoma"/>
              </a:rPr>
              <a:t>т</a:t>
            </a:r>
            <a:r>
              <a:rPr dirty="0" sz="2800" spc="-45" b="1">
                <a:solidFill>
                  <a:srgbClr val="DADBDD"/>
                </a:solidFill>
                <a:latin typeface="Tahoma"/>
                <a:cs typeface="Tahoma"/>
              </a:rPr>
              <a:t>а</a:t>
            </a:r>
            <a:r>
              <a:rPr dirty="0" sz="2800" spc="-110" b="1">
                <a:solidFill>
                  <a:srgbClr val="DADBDD"/>
                </a:solidFill>
                <a:latin typeface="Tahoma"/>
                <a:cs typeface="Tahoma"/>
              </a:rPr>
              <a:t>ж</a:t>
            </a:r>
            <a:r>
              <a:rPr dirty="0" sz="2800" spc="25" b="1">
                <a:solidFill>
                  <a:srgbClr val="DADBDD"/>
                </a:solidFill>
                <a:latin typeface="Tahoma"/>
                <a:cs typeface="Tahoma"/>
              </a:rPr>
              <a:t>е</a:t>
            </a:r>
            <a:r>
              <a:rPr dirty="0" sz="2800" spc="-90" b="1">
                <a:solidFill>
                  <a:srgbClr val="DADBDD"/>
                </a:solidFill>
                <a:latin typeface="Tahoma"/>
                <a:cs typeface="Tahoma"/>
              </a:rPr>
              <a:t>н</a:t>
            </a:r>
            <a:r>
              <a:rPr dirty="0" sz="2800" spc="-75" b="1">
                <a:solidFill>
                  <a:srgbClr val="DADBDD"/>
                </a:solidFill>
                <a:latin typeface="Tahoma"/>
                <a:cs typeface="Tahoma"/>
              </a:rPr>
              <a:t>ь</a:t>
            </a:r>
            <a:r>
              <a:rPr dirty="0" sz="2800" spc="-260" b="1">
                <a:solidFill>
                  <a:srgbClr val="DADBDD"/>
                </a:solidFill>
                <a:latin typeface="Tahoma"/>
                <a:cs typeface="Tahoma"/>
              </a:rPr>
              <a:t>.</a:t>
            </a:r>
            <a:r>
              <a:rPr dirty="0" sz="2800" spc="-95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65" b="1">
                <a:solidFill>
                  <a:srgbClr val="DADBDD"/>
                </a:solidFill>
                <a:latin typeface="Tahoma"/>
                <a:cs typeface="Tahoma"/>
              </a:rPr>
              <a:t>А</a:t>
            </a:r>
            <a:r>
              <a:rPr dirty="0" sz="2800" spc="-15" b="1">
                <a:solidFill>
                  <a:srgbClr val="DADBDD"/>
                </a:solidFill>
                <a:latin typeface="Tahoma"/>
                <a:cs typeface="Tahoma"/>
              </a:rPr>
              <a:t>д</a:t>
            </a:r>
            <a:r>
              <a:rPr dirty="0" sz="2800" spc="-110" b="1">
                <a:solidFill>
                  <a:srgbClr val="DADBDD"/>
                </a:solidFill>
                <a:latin typeface="Tahoma"/>
                <a:cs typeface="Tahoma"/>
              </a:rPr>
              <a:t>ж</a:t>
            </a:r>
            <a:r>
              <a:rPr dirty="0" sz="2800" spc="30" b="1">
                <a:solidFill>
                  <a:srgbClr val="DADBDD"/>
                </a:solidFill>
                <a:latin typeface="Tahoma"/>
                <a:cs typeface="Tahoma"/>
              </a:rPr>
              <a:t>е</a:t>
            </a:r>
            <a:r>
              <a:rPr dirty="0" sz="2800" spc="-95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90" b="1">
                <a:solidFill>
                  <a:srgbClr val="DADBDD"/>
                </a:solidFill>
                <a:latin typeface="Tahoma"/>
                <a:cs typeface="Tahoma"/>
              </a:rPr>
              <a:t>н</a:t>
            </a:r>
            <a:r>
              <a:rPr dirty="0" sz="2800" spc="25" b="1">
                <a:solidFill>
                  <a:srgbClr val="DADBDD"/>
                </a:solidFill>
                <a:latin typeface="Tahoma"/>
                <a:cs typeface="Tahoma"/>
              </a:rPr>
              <a:t>е</a:t>
            </a:r>
            <a:r>
              <a:rPr dirty="0" sz="2800" spc="-114" b="1">
                <a:solidFill>
                  <a:srgbClr val="DADBDD"/>
                </a:solidFill>
                <a:latin typeface="Tahoma"/>
                <a:cs typeface="Tahoma"/>
              </a:rPr>
              <a:t>в</a:t>
            </a:r>
            <a:r>
              <a:rPr dirty="0" sz="2800" spc="-95" b="1">
                <a:solidFill>
                  <a:srgbClr val="DADBDD"/>
                </a:solidFill>
                <a:latin typeface="Tahoma"/>
                <a:cs typeface="Tahoma"/>
              </a:rPr>
              <a:t>и</a:t>
            </a:r>
            <a:r>
              <a:rPr dirty="0" sz="2800" spc="-85" b="1">
                <a:solidFill>
                  <a:srgbClr val="DADBDD"/>
                </a:solidFill>
                <a:latin typeface="Tahoma"/>
                <a:cs typeface="Tahoma"/>
              </a:rPr>
              <a:t>п</a:t>
            </a:r>
            <a:r>
              <a:rPr dirty="0" sz="2800" spc="-45" b="1">
                <a:solidFill>
                  <a:srgbClr val="DADBDD"/>
                </a:solidFill>
                <a:latin typeface="Tahoma"/>
                <a:cs typeface="Tahoma"/>
              </a:rPr>
              <a:t>а</a:t>
            </a:r>
            <a:r>
              <a:rPr dirty="0" sz="2800" spc="-15" b="1">
                <a:solidFill>
                  <a:srgbClr val="DADBDD"/>
                </a:solidFill>
                <a:latin typeface="Tahoma"/>
                <a:cs typeface="Tahoma"/>
              </a:rPr>
              <a:t>д</a:t>
            </a:r>
            <a:r>
              <a:rPr dirty="0" sz="2800" spc="-100" b="1">
                <a:solidFill>
                  <a:srgbClr val="DADBDD"/>
                </a:solidFill>
                <a:latin typeface="Tahoma"/>
                <a:cs typeface="Tahoma"/>
              </a:rPr>
              <a:t>к</a:t>
            </a:r>
            <a:r>
              <a:rPr dirty="0" sz="2800" spc="30" b="1">
                <a:solidFill>
                  <a:srgbClr val="DADBDD"/>
                </a:solidFill>
                <a:latin typeface="Tahoma"/>
                <a:cs typeface="Tahoma"/>
              </a:rPr>
              <a:t>о</a:t>
            </a:r>
            <a:r>
              <a:rPr dirty="0" sz="2800" spc="-114" b="1">
                <a:solidFill>
                  <a:srgbClr val="DADBDD"/>
                </a:solidFill>
                <a:latin typeface="Tahoma"/>
                <a:cs typeface="Tahoma"/>
              </a:rPr>
              <a:t>в</a:t>
            </a:r>
            <a:r>
              <a:rPr dirty="0" sz="2800" spc="35" b="1">
                <a:solidFill>
                  <a:srgbClr val="DADBDD"/>
                </a:solidFill>
                <a:latin typeface="Tahoma"/>
                <a:cs typeface="Tahoma"/>
              </a:rPr>
              <a:t>о</a:t>
            </a:r>
            <a:r>
              <a:rPr dirty="0" sz="2800" spc="-95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110" b="1">
                <a:solidFill>
                  <a:srgbClr val="DADBDD"/>
                </a:solidFill>
                <a:latin typeface="Tahoma"/>
                <a:cs typeface="Tahoma"/>
              </a:rPr>
              <a:t>в</a:t>
            </a:r>
            <a:r>
              <a:rPr dirty="0" sz="2800" spc="-95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95" b="1">
                <a:solidFill>
                  <a:srgbClr val="DADBDD"/>
                </a:solidFill>
                <a:latin typeface="Tahoma"/>
                <a:cs typeface="Tahoma"/>
              </a:rPr>
              <a:t>у</a:t>
            </a:r>
            <a:r>
              <a:rPr dirty="0" sz="2800" spc="-55" b="1">
                <a:solidFill>
                  <a:srgbClr val="DADBDD"/>
                </a:solidFill>
                <a:latin typeface="Tahoma"/>
                <a:cs typeface="Tahoma"/>
              </a:rPr>
              <a:t>м</a:t>
            </a:r>
            <a:r>
              <a:rPr dirty="0" sz="2800" spc="30" b="1">
                <a:solidFill>
                  <a:srgbClr val="DADBDD"/>
                </a:solidFill>
                <a:latin typeface="Tahoma"/>
                <a:cs typeface="Tahoma"/>
              </a:rPr>
              <a:t>о</a:t>
            </a:r>
            <a:r>
              <a:rPr dirty="0" sz="2800" spc="-114" b="1">
                <a:solidFill>
                  <a:srgbClr val="DADBDD"/>
                </a:solidFill>
                <a:latin typeface="Tahoma"/>
                <a:cs typeface="Tahoma"/>
              </a:rPr>
              <a:t>в</a:t>
            </a:r>
            <a:r>
              <a:rPr dirty="0" sz="2800" spc="-45" b="1">
                <a:solidFill>
                  <a:srgbClr val="DADBDD"/>
                </a:solidFill>
                <a:latin typeface="Tahoma"/>
                <a:cs typeface="Tahoma"/>
              </a:rPr>
              <a:t>а</a:t>
            </a:r>
            <a:r>
              <a:rPr dirty="0" sz="2800" spc="-155" b="1">
                <a:solidFill>
                  <a:srgbClr val="DADBDD"/>
                </a:solidFill>
                <a:latin typeface="Tahoma"/>
                <a:cs typeface="Tahoma"/>
              </a:rPr>
              <a:t>х</a:t>
            </a:r>
            <a:r>
              <a:rPr dirty="0" sz="2800" spc="-95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90" b="1">
                <a:solidFill>
                  <a:srgbClr val="DADBDD"/>
                </a:solidFill>
                <a:latin typeface="Tahoma"/>
                <a:cs typeface="Tahoma"/>
              </a:rPr>
              <a:t>н</a:t>
            </a:r>
            <a:r>
              <a:rPr dirty="0" sz="2800" spc="-45" b="1">
                <a:solidFill>
                  <a:srgbClr val="DADBDD"/>
                </a:solidFill>
                <a:latin typeface="Tahoma"/>
                <a:cs typeface="Tahoma"/>
              </a:rPr>
              <a:t>а</a:t>
            </a:r>
            <a:r>
              <a:rPr dirty="0" sz="2800" spc="-95" b="1">
                <a:solidFill>
                  <a:srgbClr val="DADBDD"/>
                </a:solidFill>
                <a:latin typeface="Tahoma"/>
                <a:cs typeface="Tahoma"/>
              </a:rPr>
              <a:t>у</a:t>
            </a:r>
            <a:r>
              <a:rPr dirty="0" sz="2800" spc="-100" b="1">
                <a:solidFill>
                  <a:srgbClr val="DADBDD"/>
                </a:solidFill>
                <a:latin typeface="Tahoma"/>
                <a:cs typeface="Tahoma"/>
              </a:rPr>
              <a:t>к</a:t>
            </a:r>
            <a:r>
              <a:rPr dirty="0" sz="2800" spc="30" b="1">
                <a:solidFill>
                  <a:srgbClr val="DADBDD"/>
                </a:solidFill>
                <a:latin typeface="Tahoma"/>
                <a:cs typeface="Tahoma"/>
              </a:rPr>
              <a:t>о</a:t>
            </a:r>
            <a:r>
              <a:rPr dirty="0" sz="2800" spc="-114" b="1">
                <a:solidFill>
                  <a:srgbClr val="DADBDD"/>
                </a:solidFill>
                <a:latin typeface="Tahoma"/>
                <a:cs typeface="Tahoma"/>
              </a:rPr>
              <a:t>в</a:t>
            </a:r>
            <a:r>
              <a:rPr dirty="0" sz="2800" spc="30" b="1">
                <a:solidFill>
                  <a:srgbClr val="DADBDD"/>
                </a:solidFill>
                <a:latin typeface="Tahoma"/>
                <a:cs typeface="Tahoma"/>
              </a:rPr>
              <a:t>о</a:t>
            </a:r>
            <a:r>
              <a:rPr dirty="0" sz="2800" spc="225" b="1">
                <a:solidFill>
                  <a:srgbClr val="DADBDD"/>
                </a:solidFill>
                <a:latin typeface="Tahoma"/>
                <a:cs typeface="Tahoma"/>
              </a:rPr>
              <a:t>-</a:t>
            </a:r>
            <a:r>
              <a:rPr dirty="0" sz="2800" spc="-35" b="1">
                <a:solidFill>
                  <a:srgbClr val="DADBDD"/>
                </a:solidFill>
                <a:latin typeface="Tahoma"/>
                <a:cs typeface="Tahoma"/>
              </a:rPr>
              <a:t>т</a:t>
            </a:r>
            <a:r>
              <a:rPr dirty="0" sz="2800" spc="25" b="1">
                <a:solidFill>
                  <a:srgbClr val="DADBDD"/>
                </a:solidFill>
                <a:latin typeface="Tahoma"/>
                <a:cs typeface="Tahoma"/>
              </a:rPr>
              <a:t>е</a:t>
            </a:r>
            <a:r>
              <a:rPr dirty="0" sz="2800" spc="-160" b="1">
                <a:solidFill>
                  <a:srgbClr val="DADBDD"/>
                </a:solidFill>
                <a:latin typeface="Tahoma"/>
                <a:cs typeface="Tahoma"/>
              </a:rPr>
              <a:t>х</a:t>
            </a:r>
            <a:r>
              <a:rPr dirty="0" sz="2800" spc="-90" b="1">
                <a:solidFill>
                  <a:srgbClr val="DADBDD"/>
                </a:solidFill>
                <a:latin typeface="Tahoma"/>
                <a:cs typeface="Tahoma"/>
              </a:rPr>
              <a:t>н</a:t>
            </a:r>
            <a:r>
              <a:rPr dirty="0" sz="2800" spc="-90" b="1">
                <a:solidFill>
                  <a:srgbClr val="DADBDD"/>
                </a:solidFill>
                <a:latin typeface="Tahoma"/>
                <a:cs typeface="Tahoma"/>
              </a:rPr>
              <a:t>і</a:t>
            </a:r>
            <a:r>
              <a:rPr dirty="0" sz="2800" spc="-80" b="1">
                <a:solidFill>
                  <a:srgbClr val="DADBDD"/>
                </a:solidFill>
                <a:latin typeface="Tahoma"/>
                <a:cs typeface="Tahoma"/>
              </a:rPr>
              <a:t>ч</a:t>
            </a:r>
            <a:r>
              <a:rPr dirty="0" sz="2800" spc="-90" b="1">
                <a:solidFill>
                  <a:srgbClr val="DADBDD"/>
                </a:solidFill>
                <a:latin typeface="Tahoma"/>
                <a:cs typeface="Tahoma"/>
              </a:rPr>
              <a:t>н</a:t>
            </a:r>
            <a:r>
              <a:rPr dirty="0" sz="2800" spc="30" b="1">
                <a:solidFill>
                  <a:srgbClr val="DADBDD"/>
                </a:solidFill>
                <a:latin typeface="Tahoma"/>
                <a:cs typeface="Tahoma"/>
              </a:rPr>
              <a:t>о</a:t>
            </a:r>
            <a:r>
              <a:rPr dirty="0" sz="2800" spc="-85" b="1">
                <a:solidFill>
                  <a:srgbClr val="DADBDD"/>
                </a:solidFill>
                <a:latin typeface="Tahoma"/>
                <a:cs typeface="Tahoma"/>
              </a:rPr>
              <a:t>г</a:t>
            </a:r>
            <a:r>
              <a:rPr dirty="0" sz="2800" spc="20" b="1">
                <a:solidFill>
                  <a:srgbClr val="DADBDD"/>
                </a:solidFill>
                <a:latin typeface="Tahoma"/>
                <a:cs typeface="Tahoma"/>
              </a:rPr>
              <a:t>о  </a:t>
            </a:r>
            <a:r>
              <a:rPr dirty="0" sz="2800" spc="-5" b="1">
                <a:solidFill>
                  <a:srgbClr val="DADBDD"/>
                </a:solidFill>
                <a:latin typeface="Tahoma"/>
                <a:cs typeface="Tahoma"/>
              </a:rPr>
              <a:t>прогресу </a:t>
            </a:r>
            <a:r>
              <a:rPr dirty="0" sz="2800" spc="-85" b="1">
                <a:solidFill>
                  <a:srgbClr val="DADBDD"/>
                </a:solidFill>
                <a:latin typeface="Tahoma"/>
                <a:cs typeface="Tahoma"/>
              </a:rPr>
              <a:t>зі </a:t>
            </a:r>
            <a:r>
              <a:rPr dirty="0" sz="2800" spc="-55" b="1">
                <a:solidFill>
                  <a:srgbClr val="DADBDD"/>
                </a:solidFill>
                <a:latin typeface="Tahoma"/>
                <a:cs typeface="Tahoma"/>
              </a:rPr>
              <a:t>всією </a:t>
            </a:r>
            <a:r>
              <a:rPr dirty="0" sz="2800" spc="-20" b="1">
                <a:solidFill>
                  <a:srgbClr val="DADBDD"/>
                </a:solidFill>
                <a:latin typeface="Tahoma"/>
                <a:cs typeface="Tahoma"/>
              </a:rPr>
              <a:t>гостротою </a:t>
            </a:r>
            <a:r>
              <a:rPr dirty="0" sz="2800" spc="-15" b="1">
                <a:solidFill>
                  <a:srgbClr val="DADBDD"/>
                </a:solidFill>
                <a:latin typeface="Tahoma"/>
                <a:cs typeface="Tahoma"/>
              </a:rPr>
              <a:t>постало </a:t>
            </a:r>
            <a:r>
              <a:rPr dirty="0" sz="2800" spc="-100" b="1">
                <a:solidFill>
                  <a:srgbClr val="DADBDD"/>
                </a:solidFill>
                <a:latin typeface="Tahoma"/>
                <a:cs typeface="Tahoma"/>
              </a:rPr>
              <a:t>питання, як </a:t>
            </a:r>
            <a:r>
              <a:rPr dirty="0" sz="2800" spc="-25" b="1">
                <a:solidFill>
                  <a:srgbClr val="DADBDD"/>
                </a:solidFill>
                <a:latin typeface="Tahoma"/>
                <a:cs typeface="Tahoma"/>
              </a:rPr>
              <a:t>зберегти </a:t>
            </a:r>
            <a:r>
              <a:rPr dirty="0" sz="2800" spc="-20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60" b="1">
                <a:solidFill>
                  <a:srgbClr val="DADBDD"/>
                </a:solidFill>
                <a:latin typeface="Tahoma"/>
                <a:cs typeface="Tahoma"/>
              </a:rPr>
              <a:t>фізичну </a:t>
            </a:r>
            <a:r>
              <a:rPr dirty="0" sz="2800" spc="-80" b="1">
                <a:solidFill>
                  <a:srgbClr val="DADBDD"/>
                </a:solidFill>
                <a:latin typeface="Tahoma"/>
                <a:cs typeface="Tahoma"/>
              </a:rPr>
              <a:t>активність, </a:t>
            </a:r>
            <a:r>
              <a:rPr dirty="0" sz="2800" spc="-75" b="1">
                <a:solidFill>
                  <a:srgbClr val="DADBDD"/>
                </a:solidFill>
                <a:latin typeface="Tahoma"/>
                <a:cs typeface="Tahoma"/>
              </a:rPr>
              <a:t>чим </a:t>
            </a:r>
            <a:r>
              <a:rPr dirty="0" sz="2800" spc="-65" b="1">
                <a:solidFill>
                  <a:srgbClr val="DADBDD"/>
                </a:solidFill>
                <a:latin typeface="Tahoma"/>
                <a:cs typeface="Tahoma"/>
              </a:rPr>
              <a:t>заповнити </a:t>
            </a:r>
            <a:r>
              <a:rPr dirty="0" sz="2800" spc="-35" b="1">
                <a:solidFill>
                  <a:srgbClr val="DADBDD"/>
                </a:solidFill>
                <a:latin typeface="Tahoma"/>
                <a:cs typeface="Tahoma"/>
              </a:rPr>
              <a:t>нестачу </a:t>
            </a:r>
            <a:r>
              <a:rPr dirty="0" sz="2800" spc="-80" b="1">
                <a:solidFill>
                  <a:srgbClr val="DADBDD"/>
                </a:solidFill>
                <a:latin typeface="Tahoma"/>
                <a:cs typeface="Tahoma"/>
              </a:rPr>
              <a:t>рухів </a:t>
            </a:r>
            <a:r>
              <a:rPr dirty="0" sz="2800" spc="-40" b="1">
                <a:solidFill>
                  <a:srgbClr val="DADBDD"/>
                </a:solidFill>
                <a:latin typeface="Tahoma"/>
                <a:cs typeface="Tahoma"/>
              </a:rPr>
              <a:t>при </a:t>
            </a:r>
            <a:r>
              <a:rPr dirty="0" sz="2800" spc="-85" b="1">
                <a:solidFill>
                  <a:srgbClr val="DADBDD"/>
                </a:solidFill>
                <a:latin typeface="Tahoma"/>
                <a:cs typeface="Tahoma"/>
              </a:rPr>
              <a:t>мінімальних </a:t>
            </a:r>
            <a:r>
              <a:rPr dirty="0" sz="2800" spc="-810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60" b="1">
                <a:solidFill>
                  <a:srgbClr val="DADBDD"/>
                </a:solidFill>
                <a:latin typeface="Tahoma"/>
                <a:cs typeface="Tahoma"/>
              </a:rPr>
              <a:t>витратах</a:t>
            </a:r>
            <a:r>
              <a:rPr dirty="0" sz="2800" spc="-95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80" b="1">
                <a:solidFill>
                  <a:srgbClr val="DADBDD"/>
                </a:solidFill>
                <a:latin typeface="Tahoma"/>
                <a:cs typeface="Tahoma"/>
              </a:rPr>
              <a:t>часу,</a:t>
            </a:r>
            <a:r>
              <a:rPr dirty="0" sz="2800" spc="-95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80" b="1">
                <a:solidFill>
                  <a:srgbClr val="DADBDD"/>
                </a:solidFill>
                <a:latin typeface="Tahoma"/>
                <a:cs typeface="Tahoma"/>
              </a:rPr>
              <a:t>зрештою,</a:t>
            </a:r>
            <a:r>
              <a:rPr dirty="0" sz="2800" spc="-90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35" b="1">
                <a:solidFill>
                  <a:srgbClr val="DADBDD"/>
                </a:solidFill>
                <a:latin typeface="Tahoma"/>
                <a:cs typeface="Tahoma"/>
              </a:rPr>
              <a:t>зробити</a:t>
            </a:r>
            <a:r>
              <a:rPr dirty="0" sz="2800" spc="-95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60" b="1">
                <a:solidFill>
                  <a:srgbClr val="DADBDD"/>
                </a:solidFill>
                <a:latin typeface="Tahoma"/>
                <a:cs typeface="Tahoma"/>
              </a:rPr>
              <a:t>тренування</a:t>
            </a:r>
            <a:r>
              <a:rPr dirty="0" sz="2800" spc="-95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100" b="1">
                <a:solidFill>
                  <a:srgbClr val="DADBDD"/>
                </a:solidFill>
                <a:latin typeface="Tahoma"/>
                <a:cs typeface="Tahoma"/>
              </a:rPr>
              <a:t>цікавими.</a:t>
            </a:r>
            <a:endParaRPr sz="2800">
              <a:latin typeface="Tahoma"/>
              <a:cs typeface="Tahoma"/>
            </a:endParaRPr>
          </a:p>
          <a:p>
            <a:pPr algn="ctr" marL="70485" marR="1188085">
              <a:lnSpc>
                <a:spcPct val="107100"/>
              </a:lnSpc>
              <a:spcBef>
                <a:spcPts val="2950"/>
              </a:spcBef>
            </a:pPr>
            <a:r>
              <a:rPr dirty="0" sz="2800" spc="-10" b="1">
                <a:solidFill>
                  <a:srgbClr val="DADBDD"/>
                </a:solidFill>
                <a:latin typeface="Tahoma"/>
                <a:cs typeface="Tahoma"/>
              </a:rPr>
              <a:t>Тренажер </a:t>
            </a:r>
            <a:r>
              <a:rPr dirty="0" sz="2800" spc="75" b="1">
                <a:solidFill>
                  <a:srgbClr val="DADBDD"/>
                </a:solidFill>
                <a:latin typeface="Tahoma"/>
                <a:cs typeface="Tahoma"/>
              </a:rPr>
              <a:t>– </a:t>
            </a:r>
            <a:r>
              <a:rPr dirty="0" sz="2800" spc="-80" b="1">
                <a:solidFill>
                  <a:srgbClr val="DADBDD"/>
                </a:solidFill>
                <a:latin typeface="Tahoma"/>
                <a:cs typeface="Tahoma"/>
              </a:rPr>
              <a:t>технічний </a:t>
            </a:r>
            <a:r>
              <a:rPr dirty="0" sz="2800" spc="-45" b="1">
                <a:solidFill>
                  <a:srgbClr val="DADBDD"/>
                </a:solidFill>
                <a:latin typeface="Tahoma"/>
                <a:cs typeface="Tahoma"/>
              </a:rPr>
              <a:t>прилад </a:t>
            </a:r>
            <a:r>
              <a:rPr dirty="0" sz="2800" spc="-65" b="1">
                <a:solidFill>
                  <a:srgbClr val="DADBDD"/>
                </a:solidFill>
                <a:latin typeface="Tahoma"/>
                <a:cs typeface="Tahoma"/>
              </a:rPr>
              <a:t>(пристосування), </a:t>
            </a:r>
            <a:r>
              <a:rPr dirty="0" sz="2800" spc="-100" b="1">
                <a:solidFill>
                  <a:srgbClr val="DADBDD"/>
                </a:solidFill>
                <a:latin typeface="Tahoma"/>
                <a:cs typeface="Tahoma"/>
              </a:rPr>
              <a:t>який </a:t>
            </a:r>
            <a:r>
              <a:rPr dirty="0" sz="2800" spc="-60" b="1">
                <a:solidFill>
                  <a:srgbClr val="DADBDD"/>
                </a:solidFill>
                <a:latin typeface="Tahoma"/>
                <a:cs typeface="Tahoma"/>
              </a:rPr>
              <a:t>призначений </a:t>
            </a:r>
            <a:r>
              <a:rPr dirty="0" sz="2800" spc="-65" b="1">
                <a:solidFill>
                  <a:srgbClr val="DADBDD"/>
                </a:solidFill>
                <a:latin typeface="Tahoma"/>
                <a:cs typeface="Tahoma"/>
              </a:rPr>
              <a:t>для </a:t>
            </a:r>
            <a:r>
              <a:rPr dirty="0" sz="2800" spc="-55" b="1">
                <a:solidFill>
                  <a:srgbClr val="DADBDD"/>
                </a:solidFill>
                <a:latin typeface="Tahoma"/>
                <a:cs typeface="Tahoma"/>
              </a:rPr>
              <a:t>розвитку </a:t>
            </a:r>
            <a:r>
              <a:rPr dirty="0" sz="2800" spc="-40" b="1">
                <a:solidFill>
                  <a:srgbClr val="DADBDD"/>
                </a:solidFill>
                <a:latin typeface="Tahoma"/>
                <a:cs typeface="Tahoma"/>
              </a:rPr>
              <a:t>та </a:t>
            </a:r>
            <a:r>
              <a:rPr dirty="0" sz="2800" spc="-35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45" b="1">
                <a:solidFill>
                  <a:srgbClr val="DADBDD"/>
                </a:solidFill>
                <a:latin typeface="Tahoma"/>
                <a:cs typeface="Tahoma"/>
              </a:rPr>
              <a:t>вдосконалення </a:t>
            </a:r>
            <a:r>
              <a:rPr dirty="0" sz="2800" spc="-75" b="1">
                <a:solidFill>
                  <a:srgbClr val="DADBDD"/>
                </a:solidFill>
                <a:latin typeface="Tahoma"/>
                <a:cs typeface="Tahoma"/>
              </a:rPr>
              <a:t>рухових </a:t>
            </a:r>
            <a:r>
              <a:rPr dirty="0" sz="2800" spc="-60" b="1">
                <a:solidFill>
                  <a:srgbClr val="DADBDD"/>
                </a:solidFill>
                <a:latin typeface="Tahoma"/>
                <a:cs typeface="Tahoma"/>
              </a:rPr>
              <a:t>якостей, </a:t>
            </a:r>
            <a:r>
              <a:rPr dirty="0" sz="2800" spc="-25" b="1">
                <a:solidFill>
                  <a:srgbClr val="DADBDD"/>
                </a:solidFill>
                <a:latin typeface="Tahoma"/>
                <a:cs typeface="Tahoma"/>
              </a:rPr>
              <a:t>професійно-прикладних </a:t>
            </a:r>
            <a:r>
              <a:rPr dirty="0" sz="2800" spc="-70" b="1">
                <a:solidFill>
                  <a:srgbClr val="DADBDD"/>
                </a:solidFill>
                <a:latin typeface="Tahoma"/>
                <a:cs typeface="Tahoma"/>
              </a:rPr>
              <a:t>навичок </a:t>
            </a:r>
            <a:r>
              <a:rPr dirty="0" sz="2800" spc="-40" b="1">
                <a:solidFill>
                  <a:srgbClr val="DADBDD"/>
                </a:solidFill>
                <a:latin typeface="Tahoma"/>
                <a:cs typeface="Tahoma"/>
              </a:rPr>
              <a:t>та </a:t>
            </a:r>
            <a:r>
              <a:rPr dirty="0" sz="2800" spc="-110" b="1">
                <a:solidFill>
                  <a:srgbClr val="DADBDD"/>
                </a:solidFill>
                <a:latin typeface="Tahoma"/>
                <a:cs typeface="Tahoma"/>
              </a:rPr>
              <a:t>умінь, </a:t>
            </a:r>
            <a:r>
              <a:rPr dirty="0" sz="2800" spc="-70" b="1">
                <a:solidFill>
                  <a:srgbClr val="DADBDD"/>
                </a:solidFill>
                <a:latin typeface="Tahoma"/>
                <a:cs typeface="Tahoma"/>
              </a:rPr>
              <a:t>підвищення </a:t>
            </a:r>
            <a:r>
              <a:rPr dirty="0" sz="2800" spc="-810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25" b="1">
                <a:solidFill>
                  <a:srgbClr val="DADBDD"/>
                </a:solidFill>
                <a:latin typeface="Tahoma"/>
                <a:cs typeface="Tahoma"/>
              </a:rPr>
              <a:t>працездатності</a:t>
            </a:r>
            <a:r>
              <a:rPr dirty="0" sz="2800" spc="-100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70" b="1">
                <a:solidFill>
                  <a:srgbClr val="DADBDD"/>
                </a:solidFill>
                <a:latin typeface="Tahoma"/>
                <a:cs typeface="Tahoma"/>
              </a:rPr>
              <a:t>організму,</a:t>
            </a:r>
            <a:r>
              <a:rPr dirty="0" sz="2800" spc="-95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40" b="1">
                <a:solidFill>
                  <a:srgbClr val="DADBDD"/>
                </a:solidFill>
                <a:latin typeface="Tahoma"/>
                <a:cs typeface="Tahoma"/>
              </a:rPr>
              <a:t>а</a:t>
            </a:r>
            <a:r>
              <a:rPr dirty="0" sz="2800" spc="-95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50" b="1">
                <a:solidFill>
                  <a:srgbClr val="DADBDD"/>
                </a:solidFill>
                <a:latin typeface="Tahoma"/>
                <a:cs typeface="Tahoma"/>
              </a:rPr>
              <a:t>також</a:t>
            </a:r>
            <a:r>
              <a:rPr dirty="0" sz="2800" spc="-95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40" b="1">
                <a:solidFill>
                  <a:srgbClr val="DADBDD"/>
                </a:solidFill>
                <a:latin typeface="Tahoma"/>
                <a:cs typeface="Tahoma"/>
              </a:rPr>
              <a:t>медичної</a:t>
            </a:r>
            <a:r>
              <a:rPr dirty="0" sz="2800" spc="-95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40" b="1">
                <a:solidFill>
                  <a:srgbClr val="DADBDD"/>
                </a:solidFill>
                <a:latin typeface="Tahoma"/>
                <a:cs typeface="Tahoma"/>
              </a:rPr>
              <a:t>реабілітації</a:t>
            </a:r>
            <a:r>
              <a:rPr dirty="0" sz="2800" spc="-100" b="1">
                <a:solidFill>
                  <a:srgbClr val="DADBDD"/>
                </a:solidFill>
                <a:latin typeface="Tahoma"/>
                <a:cs typeface="Tahoma"/>
              </a:rPr>
              <a:t> </a:t>
            </a:r>
            <a:r>
              <a:rPr dirty="0" sz="2800" spc="-65" b="1">
                <a:solidFill>
                  <a:srgbClr val="DADBDD"/>
                </a:solidFill>
                <a:latin typeface="Tahoma"/>
                <a:cs typeface="Tahoma"/>
              </a:rPr>
              <a:t>(механотерапії).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E293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9847951" y="0"/>
            <a:ext cx="8440420" cy="10287000"/>
            <a:chOff x="9847951" y="0"/>
            <a:chExt cx="8440420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06094" y="0"/>
              <a:ext cx="3081904" cy="70002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47951" y="6472623"/>
              <a:ext cx="8439996" cy="381437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923894"/>
            <a:ext cx="11384280" cy="20072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500" spc="-935" b="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6500" spc="-825" b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6500" spc="-735" b="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6500" spc="-860" b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6500" spc="6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6500" spc="-525" b="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dirty="0" sz="6500" spc="-320" b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6500" spc="6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6500" spc="-495" b="0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6500" spc="-595" b="0">
                <a:solidFill>
                  <a:srgbClr val="FFFFFF"/>
                </a:solidFill>
                <a:latin typeface="Times New Roman"/>
                <a:cs typeface="Times New Roman"/>
              </a:rPr>
              <a:t>І</a:t>
            </a:r>
            <a:r>
              <a:rPr dirty="0" sz="6500" spc="245" b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6500" spc="-735" b="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6500" spc="-825" b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6500" spc="-1360" b="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6500" spc="-865" b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6500" spc="-660" b="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6500" spc="-595" b="0">
                <a:solidFill>
                  <a:srgbClr val="FFFFFF"/>
                </a:solidFill>
                <a:latin typeface="Times New Roman"/>
                <a:cs typeface="Times New Roman"/>
              </a:rPr>
              <a:t>І</a:t>
            </a:r>
            <a:r>
              <a:rPr dirty="0" sz="6500" spc="-655" b="0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6500" spc="-660" b="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6500" spc="-590" b="0">
                <a:solidFill>
                  <a:srgbClr val="FFFFFF"/>
                </a:solidFill>
                <a:latin typeface="Times New Roman"/>
                <a:cs typeface="Times New Roman"/>
              </a:rPr>
              <a:t>І</a:t>
            </a:r>
            <a:r>
              <a:rPr dirty="0" sz="6500" spc="6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6500" spc="245" b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6500" spc="-295" b="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6500" spc="-660" b="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6500" spc="245" b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6500" spc="-1165" b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6500" spc="-320" b="0">
                <a:solidFill>
                  <a:srgbClr val="FFFFFF"/>
                </a:solidFill>
                <a:latin typeface="Times New Roman"/>
                <a:cs typeface="Times New Roman"/>
              </a:rPr>
              <a:t>И  </a:t>
            </a:r>
            <a:r>
              <a:rPr dirty="0" sz="6500" spc="-685" b="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6500" spc="-1075" b="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6500" spc="-1360" b="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6500" spc="245" b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6500" spc="-1165" b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6500" spc="-575" b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6500" spc="-1355" b="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6500" spc="6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6500" spc="-710" b="0">
                <a:solidFill>
                  <a:srgbClr val="FFFFFF"/>
                </a:solidFill>
                <a:latin typeface="Times New Roman"/>
                <a:cs typeface="Times New Roman"/>
              </a:rPr>
              <a:t>Я</a:t>
            </a:r>
            <a:r>
              <a:rPr dirty="0" sz="6500" spc="-705" b="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6500" spc="245" b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6500" spc="-295" b="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6500" spc="-935" b="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6500" spc="-825" b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6500" spc="-570" b="0">
                <a:solidFill>
                  <a:srgbClr val="FFFFFF"/>
                </a:solidFill>
                <a:latin typeface="Times New Roman"/>
                <a:cs typeface="Times New Roman"/>
              </a:rPr>
              <a:t>Й</a:t>
            </a:r>
            <a:endParaRPr sz="65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03603" y="3073812"/>
            <a:ext cx="7259955" cy="5927090"/>
          </a:xfrm>
          <a:prstGeom prst="rect">
            <a:avLst/>
          </a:prstGeom>
        </p:spPr>
        <p:txBody>
          <a:bodyPr wrap="square" lIns="0" tIns="69850" rIns="0" bIns="0" rtlCol="0" vert="horz">
            <a:spAutoFit/>
          </a:bodyPr>
          <a:lstStyle/>
          <a:p>
            <a:pPr algn="r" marR="276860">
              <a:lnSpc>
                <a:spcPct val="100000"/>
              </a:lnSpc>
              <a:spcBef>
                <a:spcPts val="550"/>
              </a:spcBef>
            </a:pPr>
            <a:r>
              <a:rPr dirty="0" sz="3900" spc="210">
                <a:solidFill>
                  <a:srgbClr val="FFFFFF"/>
                </a:solidFill>
                <a:latin typeface="Tahoma"/>
                <a:cs typeface="Tahoma"/>
              </a:rPr>
              <a:t>План</a:t>
            </a:r>
            <a:endParaRPr sz="3900">
              <a:latin typeface="Tahoma"/>
              <a:cs typeface="Tahoma"/>
            </a:endParaRPr>
          </a:p>
          <a:p>
            <a:pPr marL="12700" marR="2656205" indent="97155">
              <a:lnSpc>
                <a:spcPct val="107400"/>
              </a:lnSpc>
              <a:spcBef>
                <a:spcPts val="85"/>
              </a:spcBef>
              <a:buAutoNum type="arabicPeriod"/>
              <a:tabLst>
                <a:tab pos="538480" algn="l"/>
                <a:tab pos="539115" algn="l"/>
              </a:tabLst>
            </a:pPr>
            <a:r>
              <a:rPr dirty="0" sz="3200" spc="204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dirty="0" sz="3200" spc="30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dirty="0" sz="3200" spc="204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3200" spc="30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dirty="0" sz="3200" spc="19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3200" spc="90">
                <a:solidFill>
                  <a:srgbClr val="FFFFFF"/>
                </a:solidFill>
                <a:latin typeface="Tahoma"/>
                <a:cs typeface="Tahoma"/>
              </a:rPr>
              <a:t>х</a:t>
            </a:r>
            <a:r>
              <a:rPr dirty="0" sz="3200" spc="135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3200" spc="14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3200" spc="30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dirty="0" sz="3200" spc="110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dirty="0" sz="3200" spc="14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3200" spc="35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dirty="0" sz="3200" spc="-2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200" spc="204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3200" spc="26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3200" spc="14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3200" spc="204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3200" spc="9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3200" spc="100">
                <a:solidFill>
                  <a:srgbClr val="FFFFFF"/>
                </a:solidFill>
                <a:latin typeface="Tahoma"/>
                <a:cs typeface="Tahoma"/>
              </a:rPr>
              <a:t>и  </a:t>
            </a:r>
            <a:r>
              <a:rPr dirty="0" sz="3200" spc="100">
                <a:solidFill>
                  <a:srgbClr val="FFFFFF"/>
                </a:solidFill>
                <a:latin typeface="Tahoma"/>
                <a:cs typeface="Tahoma"/>
              </a:rPr>
              <a:t>витривалості.</a:t>
            </a:r>
            <a:endParaRPr sz="3200">
              <a:latin typeface="Tahoma"/>
              <a:cs typeface="Tahoma"/>
            </a:endParaRPr>
          </a:p>
          <a:p>
            <a:pPr marL="625475" indent="-516255">
              <a:lnSpc>
                <a:spcPct val="100000"/>
              </a:lnSpc>
              <a:spcBef>
                <a:spcPts val="285"/>
              </a:spcBef>
              <a:buAutoNum type="arabicPeriod"/>
              <a:tabLst>
                <a:tab pos="625475" algn="l"/>
                <a:tab pos="626110" algn="l"/>
              </a:tabLst>
            </a:pPr>
            <a:r>
              <a:rPr dirty="0" sz="3200" spc="150">
                <a:solidFill>
                  <a:srgbClr val="FFFFFF"/>
                </a:solidFill>
                <a:latin typeface="Tahoma"/>
                <a:cs typeface="Tahoma"/>
              </a:rPr>
              <a:t>Енергетичний</a:t>
            </a:r>
            <a:r>
              <a:rPr dirty="0" sz="3200" spc="-2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200" spc="90">
                <a:solidFill>
                  <a:srgbClr val="FFFFFF"/>
                </a:solidFill>
                <a:latin typeface="Tahoma"/>
                <a:cs typeface="Tahoma"/>
              </a:rPr>
              <a:t>потенціал.</a:t>
            </a:r>
            <a:endParaRPr sz="3200">
              <a:latin typeface="Tahoma"/>
              <a:cs typeface="Tahoma"/>
            </a:endParaRPr>
          </a:p>
          <a:p>
            <a:pPr marL="12700" marR="159385" indent="97155">
              <a:lnSpc>
                <a:spcPct val="107400"/>
              </a:lnSpc>
              <a:buAutoNum type="arabicPeriod"/>
              <a:tabLst>
                <a:tab pos="628015" algn="l"/>
                <a:tab pos="628650" algn="l"/>
              </a:tabLst>
            </a:pPr>
            <a:r>
              <a:rPr dirty="0" sz="3200" spc="135">
                <a:solidFill>
                  <a:srgbClr val="FFFFFF"/>
                </a:solidFill>
                <a:latin typeface="Tahoma"/>
                <a:cs typeface="Tahoma"/>
              </a:rPr>
              <a:t>Етапи</a:t>
            </a:r>
            <a:r>
              <a:rPr dirty="0" sz="3200" spc="-2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200" spc="160">
                <a:solidFill>
                  <a:srgbClr val="FFFFFF"/>
                </a:solidFill>
                <a:latin typeface="Tahoma"/>
                <a:cs typeface="Tahoma"/>
              </a:rPr>
              <a:t>перетворення</a:t>
            </a:r>
            <a:r>
              <a:rPr dirty="0" sz="3200" spc="-2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200" spc="145">
                <a:solidFill>
                  <a:srgbClr val="FFFFFF"/>
                </a:solidFill>
                <a:latin typeface="Tahoma"/>
                <a:cs typeface="Tahoma"/>
              </a:rPr>
              <a:t>енергії</a:t>
            </a:r>
            <a:r>
              <a:rPr dirty="0" sz="3200" spc="-2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200" spc="175">
                <a:solidFill>
                  <a:srgbClr val="FFFFFF"/>
                </a:solidFill>
                <a:latin typeface="Tahoma"/>
                <a:cs typeface="Tahoma"/>
              </a:rPr>
              <a:t>при </a:t>
            </a:r>
            <a:r>
              <a:rPr dirty="0" sz="3200" spc="-9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200" spc="125">
                <a:solidFill>
                  <a:srgbClr val="FFFFFF"/>
                </a:solidFill>
                <a:latin typeface="Tahoma"/>
                <a:cs typeface="Tahoma"/>
              </a:rPr>
              <a:t>руховій</a:t>
            </a:r>
            <a:r>
              <a:rPr dirty="0" sz="3200" spc="-2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200" spc="130">
                <a:solidFill>
                  <a:srgbClr val="FFFFFF"/>
                </a:solidFill>
                <a:latin typeface="Tahoma"/>
                <a:cs typeface="Tahoma"/>
              </a:rPr>
              <a:t>діяльності</a:t>
            </a:r>
            <a:r>
              <a:rPr dirty="0" sz="3200" spc="-2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200" spc="90">
                <a:solidFill>
                  <a:srgbClr val="FFFFFF"/>
                </a:solidFill>
                <a:latin typeface="Tahoma"/>
                <a:cs typeface="Tahoma"/>
              </a:rPr>
              <a:t>людини.</a:t>
            </a:r>
            <a:endParaRPr sz="3200">
              <a:latin typeface="Tahoma"/>
              <a:cs typeface="Tahoma"/>
            </a:endParaRPr>
          </a:p>
          <a:p>
            <a:pPr marL="648335" indent="-539115">
              <a:lnSpc>
                <a:spcPct val="100000"/>
              </a:lnSpc>
              <a:spcBef>
                <a:spcPts val="285"/>
              </a:spcBef>
              <a:buAutoNum type="arabicPeriod"/>
              <a:tabLst>
                <a:tab pos="647700" algn="l"/>
                <a:tab pos="648970" algn="l"/>
              </a:tabLst>
            </a:pPr>
            <a:r>
              <a:rPr dirty="0" sz="3200" spc="229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dirty="0" sz="3200" spc="204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3200" spc="9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3200" spc="14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3200" spc="14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3200" spc="-2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200" spc="30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dirty="0" sz="3200" spc="19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3200" spc="90">
                <a:solidFill>
                  <a:srgbClr val="FFFFFF"/>
                </a:solidFill>
                <a:latin typeface="Tahoma"/>
                <a:cs typeface="Tahoma"/>
              </a:rPr>
              <a:t>х</a:t>
            </a:r>
            <a:r>
              <a:rPr dirty="0" sz="3200" spc="135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3200" spc="14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3200" spc="30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dirty="0" sz="3200" spc="110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dirty="0" sz="3200" spc="14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3200" spc="14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3200" spc="-2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200" spc="19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3200" spc="14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3200" spc="19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3200" spc="24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3200" spc="12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dirty="0" sz="3200" spc="30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dirty="0" sz="3200" spc="80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dirty="0" sz="3200" spc="-33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3200">
              <a:latin typeface="Tahoma"/>
              <a:cs typeface="Tahoma"/>
            </a:endParaRPr>
          </a:p>
          <a:p>
            <a:pPr marL="628015" indent="-518795">
              <a:lnSpc>
                <a:spcPct val="100000"/>
              </a:lnSpc>
              <a:spcBef>
                <a:spcPts val="285"/>
              </a:spcBef>
              <a:buAutoNum type="arabicPeriod"/>
              <a:tabLst>
                <a:tab pos="628015" algn="l"/>
                <a:tab pos="628650" algn="l"/>
              </a:tabLst>
            </a:pPr>
            <a:r>
              <a:rPr dirty="0" sz="3200" spc="229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dirty="0" sz="3200" spc="24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3200" spc="14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3200" spc="14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3200" spc="165">
                <a:solidFill>
                  <a:srgbClr val="FFFFFF"/>
                </a:solidFill>
                <a:latin typeface="Tahoma"/>
                <a:cs typeface="Tahoma"/>
              </a:rPr>
              <a:t>ц</a:t>
            </a:r>
            <a:r>
              <a:rPr dirty="0" sz="3200" spc="14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3200" spc="145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dirty="0" sz="3200" spc="-2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200" spc="30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dirty="0" sz="3200" spc="30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dirty="0" sz="3200" spc="14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3200" spc="30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dirty="0" sz="3200" spc="30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dirty="0" sz="3200" spc="8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dirty="0" sz="3200" spc="30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dirty="0" sz="3200" spc="85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dirty="0" sz="3200" spc="-2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200" spc="19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3200" spc="14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3200" spc="19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3200" spc="24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3200" spc="12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dirty="0" sz="3200" spc="204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3200" spc="9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3200" spc="14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3200" spc="5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3200" spc="24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3200" spc="135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3200" spc="5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3200" spc="-33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3200">
              <a:latin typeface="Tahoma"/>
              <a:cs typeface="Tahoma"/>
            </a:endParaRPr>
          </a:p>
          <a:p>
            <a:pPr marL="638175" indent="-528955">
              <a:lnSpc>
                <a:spcPct val="100000"/>
              </a:lnSpc>
              <a:spcBef>
                <a:spcPts val="285"/>
              </a:spcBef>
              <a:buAutoNum type="arabicPeriod"/>
              <a:tabLst>
                <a:tab pos="637540" algn="l"/>
                <a:tab pos="638810" algn="l"/>
              </a:tabLst>
            </a:pPr>
            <a:r>
              <a:rPr dirty="0" sz="3200" spc="145">
                <a:solidFill>
                  <a:srgbClr val="FFFFFF"/>
                </a:solidFill>
                <a:latin typeface="Tahoma"/>
                <a:cs typeface="Tahoma"/>
              </a:rPr>
              <a:t>Біомеханіка</a:t>
            </a:r>
            <a:r>
              <a:rPr dirty="0" sz="3200" spc="-2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200" spc="180">
                <a:solidFill>
                  <a:srgbClr val="FFFFFF"/>
                </a:solidFill>
                <a:latin typeface="Tahoma"/>
                <a:cs typeface="Tahoma"/>
              </a:rPr>
              <a:t>сили</a:t>
            </a:r>
            <a:r>
              <a:rPr dirty="0" sz="3200" spc="-2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200" spc="95">
                <a:solidFill>
                  <a:srgbClr val="FFFFFF"/>
                </a:solidFill>
                <a:latin typeface="Tahoma"/>
                <a:cs typeface="Tahoma"/>
              </a:rPr>
              <a:t>та</a:t>
            </a:r>
            <a:r>
              <a:rPr dirty="0" sz="3200" spc="-2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200" spc="105">
                <a:solidFill>
                  <a:srgbClr val="FFFFFF"/>
                </a:solidFill>
                <a:latin typeface="Tahoma"/>
                <a:cs typeface="Tahoma"/>
              </a:rPr>
              <a:t>швидкості.</a:t>
            </a:r>
            <a:endParaRPr sz="3200">
              <a:latin typeface="Tahoma"/>
              <a:cs typeface="Tahoma"/>
            </a:endParaRPr>
          </a:p>
          <a:p>
            <a:pPr marL="607695" indent="-498475">
              <a:lnSpc>
                <a:spcPct val="100000"/>
              </a:lnSpc>
              <a:spcBef>
                <a:spcPts val="285"/>
              </a:spcBef>
              <a:buAutoNum type="arabicPeriod"/>
              <a:tabLst>
                <a:tab pos="607060" algn="l"/>
                <a:tab pos="608330" algn="l"/>
              </a:tabLst>
            </a:pPr>
            <a:r>
              <a:rPr dirty="0" sz="3200" spc="145">
                <a:solidFill>
                  <a:srgbClr val="FFFFFF"/>
                </a:solidFill>
                <a:latin typeface="Tahoma"/>
                <a:cs typeface="Tahoma"/>
              </a:rPr>
              <a:t>Біомеханіка</a:t>
            </a:r>
            <a:r>
              <a:rPr dirty="0" sz="3200" spc="-2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200" spc="80">
                <a:solidFill>
                  <a:srgbClr val="FFFFFF"/>
                </a:solidFill>
                <a:latin typeface="Tahoma"/>
                <a:cs typeface="Tahoma"/>
              </a:rPr>
              <a:t>стійкості.</a:t>
            </a:r>
            <a:endParaRPr sz="3200">
              <a:latin typeface="Tahoma"/>
              <a:cs typeface="Tahoma"/>
            </a:endParaRPr>
          </a:p>
          <a:p>
            <a:pPr marL="643890" indent="-534670">
              <a:lnSpc>
                <a:spcPct val="100000"/>
              </a:lnSpc>
              <a:spcBef>
                <a:spcPts val="285"/>
              </a:spcBef>
              <a:buAutoNum type="arabicPeriod"/>
              <a:tabLst>
                <a:tab pos="643890" algn="l"/>
                <a:tab pos="644525" algn="l"/>
              </a:tabLst>
            </a:pPr>
            <a:r>
              <a:rPr dirty="0" sz="3200" spc="204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dirty="0" sz="3200" spc="30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dirty="0" sz="3200" spc="204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3200" spc="30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dirty="0" sz="3200" spc="19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3200" spc="90">
                <a:solidFill>
                  <a:srgbClr val="FFFFFF"/>
                </a:solidFill>
                <a:latin typeface="Tahoma"/>
                <a:cs typeface="Tahoma"/>
              </a:rPr>
              <a:t>х</a:t>
            </a:r>
            <a:r>
              <a:rPr dirty="0" sz="3200" spc="135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3200" spc="14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3200" spc="30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dirty="0" sz="3200" spc="110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dirty="0" sz="3200" spc="14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3200" spc="35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dirty="0" sz="3200" spc="-2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200" spc="5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3200" spc="24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3200" spc="19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3200" spc="14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3200" spc="135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3200" spc="229">
                <a:solidFill>
                  <a:srgbClr val="FFFFFF"/>
                </a:solidFill>
                <a:latin typeface="Tahoma"/>
                <a:cs typeface="Tahoma"/>
              </a:rPr>
              <a:t>ж</a:t>
            </a:r>
            <a:r>
              <a:rPr dirty="0" sz="3200" spc="19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3200" spc="24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3200" spc="14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3200" spc="-33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3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E293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480624" y="744635"/>
            <a:ext cx="3691254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-55">
                <a:solidFill>
                  <a:srgbClr val="FFFFFF"/>
                </a:solidFill>
              </a:rPr>
              <a:t>Види</a:t>
            </a:r>
            <a:r>
              <a:rPr dirty="0" sz="3300" spc="-160">
                <a:solidFill>
                  <a:srgbClr val="FFFFFF"/>
                </a:solidFill>
              </a:rPr>
              <a:t> </a:t>
            </a:r>
            <a:r>
              <a:rPr dirty="0" sz="3300" spc="-40">
                <a:solidFill>
                  <a:srgbClr val="FFFFFF"/>
                </a:solidFill>
              </a:rPr>
              <a:t>тренажерів</a:t>
            </a:r>
            <a:endParaRPr sz="3300"/>
          </a:p>
        </p:txBody>
      </p:sp>
      <p:sp>
        <p:nvSpPr>
          <p:cNvPr id="4" name="object 4"/>
          <p:cNvSpPr txBox="1"/>
          <p:nvPr/>
        </p:nvSpPr>
        <p:spPr>
          <a:xfrm>
            <a:off x="533324" y="1109211"/>
            <a:ext cx="295910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30" b="1">
                <a:solidFill>
                  <a:srgbClr val="FFFFFF"/>
                </a:solidFill>
                <a:latin typeface="Tahoma"/>
                <a:cs typeface="Tahoma"/>
              </a:rPr>
              <a:t>Велоергометри.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9815" y="1852384"/>
            <a:ext cx="17821275" cy="7396480"/>
          </a:xfrm>
          <a:prstGeom prst="rect">
            <a:avLst/>
          </a:prstGeom>
        </p:spPr>
        <p:txBody>
          <a:bodyPr wrap="square" lIns="0" tIns="212725" rIns="0" bIns="0" rtlCol="0" vert="horz">
            <a:spAutoFit/>
          </a:bodyPr>
          <a:lstStyle/>
          <a:p>
            <a:pPr marL="336550">
              <a:lnSpc>
                <a:spcPct val="100000"/>
              </a:lnSpc>
              <a:spcBef>
                <a:spcPts val="1675"/>
              </a:spcBef>
            </a:pPr>
            <a:r>
              <a:rPr dirty="0" sz="2400" spc="-45" b="1">
                <a:solidFill>
                  <a:srgbClr val="FFFFFF"/>
                </a:solidFill>
                <a:latin typeface="Tahoma"/>
                <a:cs typeface="Tahoma"/>
              </a:rPr>
              <a:t>Тривалий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ahoma"/>
                <a:cs typeface="Tahoma"/>
              </a:rPr>
              <a:t>час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ahoma"/>
                <a:cs typeface="Tahoma"/>
              </a:rPr>
              <a:t>велоергометри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60" b="1">
                <a:solidFill>
                  <a:srgbClr val="FFFFFF"/>
                </a:solidFill>
                <a:latin typeface="Tahoma"/>
                <a:cs typeface="Tahoma"/>
              </a:rPr>
              <a:t>були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35" b="1">
                <a:solidFill>
                  <a:srgbClr val="FFFFFF"/>
                </a:solidFill>
                <a:latin typeface="Tahoma"/>
                <a:cs typeface="Tahoma"/>
              </a:rPr>
              <a:t>основними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60" b="1">
                <a:solidFill>
                  <a:srgbClr val="FFFFFF"/>
                </a:solidFill>
                <a:latin typeface="Tahoma"/>
                <a:cs typeface="Tahoma"/>
              </a:rPr>
              <a:t>приладами,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які </a:t>
            </a:r>
            <a:r>
              <a:rPr dirty="0" sz="2400" spc="-40" b="1">
                <a:solidFill>
                  <a:srgbClr val="FFFFFF"/>
                </a:solidFill>
                <a:latin typeface="Tahoma"/>
                <a:cs typeface="Tahoma"/>
              </a:rPr>
              <a:t>використовували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55" b="1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55" b="1">
                <a:solidFill>
                  <a:srgbClr val="FFFFFF"/>
                </a:solidFill>
                <a:latin typeface="Tahoma"/>
                <a:cs typeface="Tahoma"/>
              </a:rPr>
              <a:t>тестування.</a:t>
            </a:r>
            <a:endParaRPr sz="2400">
              <a:latin typeface="Tahoma"/>
              <a:cs typeface="Tahoma"/>
            </a:endParaRPr>
          </a:p>
          <a:p>
            <a:pPr marL="335915">
              <a:lnSpc>
                <a:spcPct val="100000"/>
              </a:lnSpc>
              <a:spcBef>
                <a:spcPts val="1575"/>
              </a:spcBef>
            </a:pPr>
            <a:r>
              <a:rPr dirty="0" sz="2400" spc="-50" b="1">
                <a:solidFill>
                  <a:srgbClr val="FFFFFF"/>
                </a:solidFill>
                <a:latin typeface="Tahoma"/>
                <a:cs typeface="Tahoma"/>
              </a:rPr>
              <a:t>Виконувати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ahoma"/>
                <a:cs typeface="Tahoma"/>
              </a:rPr>
              <a:t>роботу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55" b="1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ahoma"/>
                <a:cs typeface="Tahoma"/>
              </a:rPr>
              <a:t>велоергометрі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40" b="1">
                <a:solidFill>
                  <a:srgbClr val="FFFFFF"/>
                </a:solidFill>
                <a:latin typeface="Tahoma"/>
                <a:cs typeface="Tahoma"/>
              </a:rPr>
              <a:t>можна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Tahoma"/>
                <a:cs typeface="Tahoma"/>
              </a:rPr>
              <a:t>або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40" b="1">
                <a:solidFill>
                  <a:srgbClr val="FFFFFF"/>
                </a:solidFill>
                <a:latin typeface="Tahoma"/>
                <a:cs typeface="Tahoma"/>
              </a:rPr>
              <a:t>вертикальному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60" b="1">
                <a:solidFill>
                  <a:srgbClr val="FFFFFF"/>
                </a:solidFill>
                <a:latin typeface="Tahoma"/>
                <a:cs typeface="Tahoma"/>
              </a:rPr>
              <a:t>положенні,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Tahoma"/>
                <a:cs typeface="Tahoma"/>
              </a:rPr>
              <a:t>або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95" b="1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40" b="1">
                <a:solidFill>
                  <a:srgbClr val="FFFFFF"/>
                </a:solidFill>
                <a:latin typeface="Tahoma"/>
                <a:cs typeface="Tahoma"/>
              </a:rPr>
              <a:t>положенні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50" b="1">
                <a:solidFill>
                  <a:srgbClr val="FFFFFF"/>
                </a:solidFill>
                <a:latin typeface="Tahoma"/>
                <a:cs typeface="Tahoma"/>
              </a:rPr>
              <a:t>лежачи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55" b="1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спині.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400">
              <a:latin typeface="Tahoma"/>
              <a:cs typeface="Tahoma"/>
            </a:endParaRPr>
          </a:p>
          <a:p>
            <a:pPr algn="ctr" marL="134620" marR="181610">
              <a:lnSpc>
                <a:spcPct val="106800"/>
              </a:lnSpc>
              <a:tabLst>
                <a:tab pos="1407795" algn="l"/>
                <a:tab pos="3941445" algn="l"/>
                <a:tab pos="12466320" algn="l"/>
                <a:tab pos="15608300" algn="l"/>
              </a:tabLst>
            </a:pPr>
            <a:r>
              <a:rPr dirty="0" sz="2400" spc="25" b="1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95" b="1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2400" spc="25" b="1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2400" spc="-70" b="1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dirty="0" sz="2400" spc="30" b="1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2400" spc="25" b="1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2400" spc="45" b="1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2400" spc="-70" b="1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dirty="0" sz="2400" spc="30" b="1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2400" spc="-45" b="1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dirty="0" sz="2400" spc="25" b="1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2400" spc="-30" b="1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2400" spc="45" b="1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2400" spc="-35" b="1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2400" spc="-135" b="1">
                <a:solidFill>
                  <a:srgbClr val="FFFFFF"/>
                </a:solidFill>
                <a:latin typeface="Tahoma"/>
                <a:cs typeface="Tahoma"/>
              </a:rPr>
              <a:t>х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60" b="1">
                <a:solidFill>
                  <a:srgbClr val="FFFFFF"/>
                </a:solidFill>
                <a:latin typeface="Tahoma"/>
                <a:cs typeface="Tahoma"/>
              </a:rPr>
              <a:t>з</a:t>
            </a:r>
            <a:r>
              <a:rPr dirty="0" sz="2400" spc="-95" b="1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2400" spc="-65" b="1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dirty="0" sz="2400" spc="-35" b="1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й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2400" spc="30" b="1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95" b="1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dirty="0" sz="2400" spc="30" b="1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2400" spc="45" b="1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2400" spc="75" b="1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2400" spc="-30" b="1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2400" spc="30" b="1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2400" spc="-95" b="1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dirty="0" sz="2400" spc="65" b="1">
                <a:solidFill>
                  <a:srgbClr val="FFFFFF"/>
                </a:solidFill>
                <a:latin typeface="Tahoma"/>
                <a:cs typeface="Tahoma"/>
              </a:rPr>
              <a:t>є</a:t>
            </a:r>
            <a:r>
              <a:rPr dirty="0" sz="2400" spc="-30" b="1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2400" spc="-60" b="1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r>
              <a:rPr dirty="0" sz="2400" spc="75" b="1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2400" spc="-85" b="1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30" b="1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2400" spc="-5" b="1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60" b="1">
                <a:solidFill>
                  <a:srgbClr val="FFFFFF"/>
                </a:solidFill>
                <a:latin typeface="Tahoma"/>
                <a:cs typeface="Tahoma"/>
              </a:rPr>
              <a:t>з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65" b="1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dirty="0" sz="2400" spc="30" b="1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2400" spc="-30" b="1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2400" spc="45" b="1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2400" spc="-60" b="1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r>
              <a:rPr dirty="0" sz="2400" spc="30" b="1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2400" spc="-135" b="1">
                <a:solidFill>
                  <a:srgbClr val="FFFFFF"/>
                </a:solidFill>
                <a:latin typeface="Tahoma"/>
                <a:cs typeface="Tahoma"/>
              </a:rPr>
              <a:t>х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95" b="1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2400" spc="-5" b="1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dirty="0" sz="2400" spc="-95" b="1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30" b="1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2400" spc="-70" b="1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dirty="0" sz="2400" spc="30" b="1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2400" spc="45" b="1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dirty="0" sz="2400" spc="-345" b="1">
                <a:solidFill>
                  <a:srgbClr val="FFFFFF"/>
                </a:solidFill>
                <a:latin typeface="Tahoma"/>
                <a:cs typeface="Tahoma"/>
              </a:rPr>
              <a:t>: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545" b="1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dirty="0" sz="2400" spc="-120" b="1">
                <a:solidFill>
                  <a:srgbClr val="FFFFFF"/>
                </a:solidFill>
                <a:latin typeface="Tahoma"/>
                <a:cs typeface="Tahoma"/>
              </a:rPr>
              <a:t>)</a:t>
            </a:r>
            <a:r>
              <a:rPr dirty="0" sz="2400" b="1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dirty="0" sz="2400" spc="-45" b="1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dirty="0" sz="2400" spc="25" b="1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2400" spc="-135" b="1">
                <a:solidFill>
                  <a:srgbClr val="FFFFFF"/>
                </a:solidFill>
                <a:latin typeface="Tahoma"/>
                <a:cs typeface="Tahoma"/>
              </a:rPr>
              <a:t>х</a:t>
            </a:r>
            <a:r>
              <a:rPr dirty="0" sz="2400" spc="-35" b="1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dirty="0" sz="2400" spc="-65" b="1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2400" spc="25" b="1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30" b="1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2400" spc="25" b="1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2400" spc="45" b="1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2400" spc="-30" b="1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2400" spc="-85" b="1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dirty="0" sz="2400" spc="-345" b="1">
                <a:solidFill>
                  <a:srgbClr val="FFFFFF"/>
                </a:solidFill>
                <a:latin typeface="Tahoma"/>
                <a:cs typeface="Tahoma"/>
              </a:rPr>
              <a:t>;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65" b="1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dirty="0" sz="2400" spc="-120" b="1">
                <a:solidFill>
                  <a:srgbClr val="FFFFFF"/>
                </a:solidFill>
                <a:latin typeface="Tahoma"/>
                <a:cs typeface="Tahoma"/>
              </a:rPr>
              <a:t>)</a:t>
            </a:r>
            <a:r>
              <a:rPr dirty="0" sz="2400" b="1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dirty="0" sz="2400" spc="25" b="1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2400" spc="-70" b="1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dirty="0" sz="2400" spc="25" b="1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dirty="0" sz="2400" spc="-30" b="1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2400" spc="45" b="1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2400" spc="-65" b="1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2400" spc="-60" b="1">
                <a:solidFill>
                  <a:srgbClr val="FFFFFF"/>
                </a:solidFill>
                <a:latin typeface="Tahoma"/>
                <a:cs typeface="Tahoma"/>
              </a:rPr>
              <a:t>ий  </a:t>
            </a:r>
            <a:r>
              <a:rPr dirty="0" sz="2400" spc="-85" b="1">
                <a:solidFill>
                  <a:srgbClr val="FFFFFF"/>
                </a:solidFill>
                <a:latin typeface="Tahoma"/>
                <a:cs typeface="Tahoma"/>
              </a:rPr>
              <a:t>опір;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00" b="1">
                <a:solidFill>
                  <a:srgbClr val="FFFFFF"/>
                </a:solidFill>
                <a:latin typeface="Tahoma"/>
                <a:cs typeface="Tahoma"/>
              </a:rPr>
              <a:t>3)	</a:t>
            </a:r>
            <a:r>
              <a:rPr dirty="0" sz="2400" spc="-20" b="1">
                <a:solidFill>
                  <a:srgbClr val="FFFFFF"/>
                </a:solidFill>
                <a:latin typeface="Tahoma"/>
                <a:cs typeface="Tahoma"/>
              </a:rPr>
              <a:t>опір</a:t>
            </a:r>
            <a:r>
              <a:rPr dirty="0" sz="2400" spc="-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повітря;</a:t>
            </a:r>
            <a:r>
              <a:rPr dirty="0" sz="2400" spc="-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40" b="1">
                <a:solidFill>
                  <a:srgbClr val="FFFFFF"/>
                </a:solidFill>
                <a:latin typeface="Tahoma"/>
                <a:cs typeface="Tahoma"/>
              </a:rPr>
              <a:t>4)	</a:t>
            </a:r>
            <a:r>
              <a:rPr dirty="0" sz="2400" spc="-55" b="1">
                <a:solidFill>
                  <a:srgbClr val="FFFFFF"/>
                </a:solidFill>
                <a:latin typeface="Tahoma"/>
                <a:cs typeface="Tahoma"/>
              </a:rPr>
              <a:t>гідравлічний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20" b="1">
                <a:solidFill>
                  <a:srgbClr val="FFFFFF"/>
                </a:solidFill>
                <a:latin typeface="Tahoma"/>
                <a:cs typeface="Tahoma"/>
              </a:rPr>
              <a:t>опір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70" b="1">
                <a:solidFill>
                  <a:srgbClr val="FFFFFF"/>
                </a:solidFill>
                <a:latin typeface="Tahoma"/>
                <a:cs typeface="Tahoma"/>
              </a:rPr>
              <a:t>рідини.</a:t>
            </a:r>
            <a:endParaRPr sz="2400">
              <a:latin typeface="Tahoma"/>
              <a:cs typeface="Tahoma"/>
            </a:endParaRPr>
          </a:p>
          <a:p>
            <a:pPr algn="ctr" marL="469265" marR="516890">
              <a:lnSpc>
                <a:spcPct val="106800"/>
              </a:lnSpc>
            </a:pPr>
            <a:r>
              <a:rPr dirty="0" sz="2400" spc="-5" b="1">
                <a:solidFill>
                  <a:srgbClr val="FFFFFF"/>
                </a:solidFill>
                <a:latin typeface="Tahoma"/>
                <a:cs typeface="Tahoma"/>
              </a:rPr>
              <a:t>Велоергометри 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мають низку </a:t>
            </a:r>
            <a:r>
              <a:rPr dirty="0" sz="2400" spc="-25" b="1">
                <a:solidFill>
                  <a:srgbClr val="FFFFFF"/>
                </a:solidFill>
                <a:latin typeface="Tahoma"/>
                <a:cs typeface="Tahoma"/>
              </a:rPr>
              <a:t>переваг </a:t>
            </a:r>
            <a:r>
              <a:rPr dirty="0" sz="2400" spc="-40" b="1">
                <a:solidFill>
                  <a:srgbClr val="FFFFFF"/>
                </a:solidFill>
                <a:latin typeface="Tahoma"/>
                <a:cs typeface="Tahoma"/>
              </a:rPr>
              <a:t>порівняно </a:t>
            </a:r>
            <a:r>
              <a:rPr dirty="0" sz="2400" spc="-60" b="1">
                <a:solidFill>
                  <a:srgbClr val="FFFFFF"/>
                </a:solidFill>
                <a:latin typeface="Tahoma"/>
                <a:cs typeface="Tahoma"/>
              </a:rPr>
              <a:t>з 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іншими </a:t>
            </a:r>
            <a:r>
              <a:rPr dirty="0" sz="2400" spc="-30" b="1">
                <a:solidFill>
                  <a:srgbClr val="FFFFFF"/>
                </a:solidFill>
                <a:latin typeface="Tahoma"/>
                <a:cs typeface="Tahoma"/>
              </a:rPr>
              <a:t>ергометричними </a:t>
            </a:r>
            <a:r>
              <a:rPr dirty="0" sz="2400" spc="-60" b="1">
                <a:solidFill>
                  <a:srgbClr val="FFFFFF"/>
                </a:solidFill>
                <a:latin typeface="Tahoma"/>
                <a:cs typeface="Tahoma"/>
              </a:rPr>
              <a:t>приладами. </a:t>
            </a:r>
            <a:r>
              <a:rPr dirty="0" sz="2400" spc="-25" b="1">
                <a:solidFill>
                  <a:srgbClr val="FFFFFF"/>
                </a:solidFill>
                <a:latin typeface="Tahoma"/>
                <a:cs typeface="Tahoma"/>
              </a:rPr>
              <a:t>При </a:t>
            </a:r>
            <a:r>
              <a:rPr dirty="0" sz="2400" b="1">
                <a:solidFill>
                  <a:srgbClr val="FFFFFF"/>
                </a:solidFill>
                <a:latin typeface="Tahoma"/>
                <a:cs typeface="Tahoma"/>
              </a:rPr>
              <a:t>роботі </a:t>
            </a:r>
            <a:r>
              <a:rPr dirty="0" sz="2400" spc="-55" b="1">
                <a:solidFill>
                  <a:srgbClr val="FFFFFF"/>
                </a:solidFill>
                <a:latin typeface="Tahoma"/>
                <a:cs typeface="Tahoma"/>
              </a:rPr>
              <a:t>на </a:t>
            </a:r>
            <a:r>
              <a:rPr dirty="0" sz="2400" spc="-5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ahoma"/>
                <a:cs typeface="Tahoma"/>
              </a:rPr>
              <a:t>велоергометрі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50" b="1">
                <a:solidFill>
                  <a:srgbClr val="FFFFFF"/>
                </a:solidFill>
                <a:latin typeface="Tahoma"/>
                <a:cs typeface="Tahoma"/>
              </a:rPr>
              <a:t>верхня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35" b="1">
                <a:solidFill>
                  <a:srgbClr val="FFFFFF"/>
                </a:solidFill>
                <a:latin typeface="Tahoma"/>
                <a:cs typeface="Tahoma"/>
              </a:rPr>
              <a:t>частина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50" b="1">
                <a:solidFill>
                  <a:srgbClr val="FFFFFF"/>
                </a:solidFill>
                <a:latin typeface="Tahoma"/>
                <a:cs typeface="Tahoma"/>
              </a:rPr>
              <a:t>тулуба</a:t>
            </a:r>
            <a:r>
              <a:rPr dirty="0" sz="2400" spc="-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40" b="1">
                <a:solidFill>
                  <a:srgbClr val="FFFFFF"/>
                </a:solidFill>
                <a:latin typeface="Tahoma"/>
                <a:cs typeface="Tahoma"/>
              </a:rPr>
              <a:t>практично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40" b="1">
                <a:solidFill>
                  <a:srgbClr val="FFFFFF"/>
                </a:solidFill>
                <a:latin typeface="Tahoma"/>
                <a:cs typeface="Tahoma"/>
              </a:rPr>
              <a:t>залишається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60" b="1">
                <a:solidFill>
                  <a:srgbClr val="FFFFFF"/>
                </a:solidFill>
                <a:latin typeface="Tahoma"/>
                <a:cs typeface="Tahoma"/>
              </a:rPr>
              <a:t>нерухомою,</a:t>
            </a:r>
            <a:r>
              <a:rPr dirty="0" sz="2400" spc="-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Tahoma"/>
                <a:cs typeface="Tahoma"/>
              </a:rPr>
              <a:t>що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25" b="1">
                <a:solidFill>
                  <a:srgbClr val="FFFFFF"/>
                </a:solidFill>
                <a:latin typeface="Tahoma"/>
                <a:cs typeface="Tahoma"/>
              </a:rPr>
              <a:t>дозволяє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60" b="1">
                <a:solidFill>
                  <a:srgbClr val="FFFFFF"/>
                </a:solidFill>
                <a:latin typeface="Tahoma"/>
                <a:cs typeface="Tahoma"/>
              </a:rPr>
              <a:t>з</a:t>
            </a:r>
            <a:r>
              <a:rPr dirty="0" sz="2400" spc="-70" b="1">
                <a:solidFill>
                  <a:srgbClr val="FFFFFF"/>
                </a:solidFill>
                <a:latin typeface="Tahoma"/>
                <a:cs typeface="Tahoma"/>
              </a:rPr>
              <a:t> більшою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45" b="1">
                <a:solidFill>
                  <a:srgbClr val="FFFFFF"/>
                </a:solidFill>
                <a:latin typeface="Tahoma"/>
                <a:cs typeface="Tahoma"/>
              </a:rPr>
              <a:t>точністю </a:t>
            </a:r>
            <a:r>
              <a:rPr dirty="0" sz="2400" spc="-69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70" b="1">
                <a:solidFill>
                  <a:srgbClr val="FFFFFF"/>
                </a:solidFill>
                <a:latin typeface="Tahoma"/>
                <a:cs typeface="Tahoma"/>
              </a:rPr>
              <a:t>вимірювати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30" b="1">
                <a:solidFill>
                  <a:srgbClr val="FFFFFF"/>
                </a:solidFill>
                <a:latin typeface="Tahoma"/>
                <a:cs typeface="Tahoma"/>
              </a:rPr>
              <a:t>тиск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65" b="1">
                <a:solidFill>
                  <a:srgbClr val="FFFFFF"/>
                </a:solidFill>
                <a:latin typeface="Tahoma"/>
                <a:cs typeface="Tahoma"/>
              </a:rPr>
              <a:t>крові,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35" b="1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40" b="1">
                <a:solidFill>
                  <a:srgbClr val="FFFFFF"/>
                </a:solidFill>
                <a:latin typeface="Tahoma"/>
                <a:cs typeface="Tahoma"/>
              </a:rPr>
              <a:t>також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35" b="1">
                <a:solidFill>
                  <a:srgbClr val="FFFFFF"/>
                </a:solidFill>
                <a:latin typeface="Tahoma"/>
                <a:cs typeface="Tahoma"/>
              </a:rPr>
              <a:t>полегшує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15" b="1">
                <a:solidFill>
                  <a:srgbClr val="FFFFFF"/>
                </a:solidFill>
                <a:latin typeface="Tahoma"/>
                <a:cs typeface="Tahoma"/>
              </a:rPr>
              <a:t>процес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60" b="1">
                <a:solidFill>
                  <a:srgbClr val="FFFFFF"/>
                </a:solidFill>
                <a:latin typeface="Tahoma"/>
                <a:cs typeface="Tahoma"/>
              </a:rPr>
              <a:t>узяття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ahoma"/>
                <a:cs typeface="Tahoma"/>
              </a:rPr>
              <a:t>проб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35" b="1">
                <a:solidFill>
                  <a:srgbClr val="FFFFFF"/>
                </a:solidFill>
                <a:latin typeface="Tahoma"/>
                <a:cs typeface="Tahoma"/>
              </a:rPr>
              <a:t>крові</a:t>
            </a:r>
            <a:r>
              <a:rPr dirty="0" sz="2400" spc="-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35" b="1">
                <a:solidFill>
                  <a:srgbClr val="FFFFFF"/>
                </a:solidFill>
                <a:latin typeface="Tahoma"/>
                <a:cs typeface="Tahoma"/>
              </a:rPr>
              <a:t>при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60" b="1">
                <a:solidFill>
                  <a:srgbClr val="FFFFFF"/>
                </a:solidFill>
                <a:latin typeface="Tahoma"/>
                <a:cs typeface="Tahoma"/>
              </a:rPr>
              <a:t>фізичних</a:t>
            </a:r>
            <a:r>
              <a:rPr dirty="0" sz="2400" spc="-75" b="1">
                <a:solidFill>
                  <a:srgbClr val="FFFFFF"/>
                </a:solidFill>
                <a:latin typeface="Tahoma"/>
                <a:cs typeface="Tahoma"/>
              </a:rPr>
              <a:t> навантаженнях.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2900" spc="-35" b="1">
                <a:solidFill>
                  <a:srgbClr val="FFFFFF"/>
                </a:solidFill>
                <a:latin typeface="Tahoma"/>
                <a:cs typeface="Tahoma"/>
              </a:rPr>
              <a:t>Тредміли</a:t>
            </a:r>
            <a:r>
              <a:rPr dirty="0" sz="2900" spc="-10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900" spc="-75" b="1">
                <a:solidFill>
                  <a:srgbClr val="FFFFFF"/>
                </a:solidFill>
                <a:latin typeface="Tahoma"/>
                <a:cs typeface="Tahoma"/>
              </a:rPr>
              <a:t>(тредбани).</a:t>
            </a:r>
            <a:endParaRPr sz="2900">
              <a:latin typeface="Tahoma"/>
              <a:cs typeface="Tahoma"/>
            </a:endParaRPr>
          </a:p>
          <a:p>
            <a:pPr algn="ctr" marL="792480" marR="99060">
              <a:lnSpc>
                <a:spcPct val="108000"/>
              </a:lnSpc>
              <a:spcBef>
                <a:spcPts val="3015"/>
              </a:spcBef>
            </a:pPr>
            <a:r>
              <a:rPr dirty="0" sz="2300" spc="-10" b="1">
                <a:solidFill>
                  <a:srgbClr val="FFFFFF"/>
                </a:solidFill>
                <a:latin typeface="Tahoma"/>
                <a:cs typeface="Tahoma"/>
              </a:rPr>
              <a:t>Тредміли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80" b="1">
                <a:solidFill>
                  <a:srgbClr val="FFFFFF"/>
                </a:solidFill>
                <a:latin typeface="Tahoma"/>
                <a:cs typeface="Tahoma"/>
              </a:rPr>
              <a:t>є</a:t>
            </a:r>
            <a:r>
              <a:rPr dirty="0" sz="2300" spc="-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15" b="1">
                <a:solidFill>
                  <a:srgbClr val="FFFFFF"/>
                </a:solidFill>
                <a:latin typeface="Tahoma"/>
                <a:cs typeface="Tahoma"/>
              </a:rPr>
              <a:t>ергометрами,</a:t>
            </a:r>
            <a:r>
              <a:rPr dirty="0" sz="2300" spc="-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65" b="1">
                <a:solidFill>
                  <a:srgbClr val="FFFFFF"/>
                </a:solidFill>
                <a:latin typeface="Tahoma"/>
                <a:cs typeface="Tahoma"/>
              </a:rPr>
              <a:t>які</a:t>
            </a:r>
            <a:r>
              <a:rPr dirty="0" sz="2300" spc="-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5" b="1">
                <a:solidFill>
                  <a:srgbClr val="FFFFFF"/>
                </a:solidFill>
                <a:latin typeface="Tahoma"/>
                <a:cs typeface="Tahoma"/>
              </a:rPr>
              <a:t>сьогодні</a:t>
            </a:r>
            <a:r>
              <a:rPr dirty="0" sz="2300" spc="-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20" b="1">
                <a:solidFill>
                  <a:srgbClr val="FFFFFF"/>
                </a:solidFill>
                <a:latin typeface="Tahoma"/>
                <a:cs typeface="Tahoma"/>
              </a:rPr>
              <a:t>користуються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30" b="1">
                <a:solidFill>
                  <a:srgbClr val="FFFFFF"/>
                </a:solidFill>
                <a:latin typeface="Tahoma"/>
                <a:cs typeface="Tahoma"/>
              </a:rPr>
              <a:t>широкою</a:t>
            </a:r>
            <a:r>
              <a:rPr dirty="0" sz="2300" spc="-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35" b="1">
                <a:solidFill>
                  <a:srgbClr val="FFFFFF"/>
                </a:solidFill>
                <a:latin typeface="Tahoma"/>
                <a:cs typeface="Tahoma"/>
              </a:rPr>
              <a:t>популярністю</a:t>
            </a:r>
            <a:r>
              <a:rPr dirty="0" sz="2300" spc="-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45" b="1">
                <a:solidFill>
                  <a:srgbClr val="FFFFFF"/>
                </a:solidFill>
                <a:latin typeface="Tahoma"/>
                <a:cs typeface="Tahoma"/>
              </a:rPr>
              <a:t>серед</a:t>
            </a:r>
            <a:r>
              <a:rPr dirty="0" sz="2300" spc="-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25" b="1">
                <a:solidFill>
                  <a:srgbClr val="FFFFFF"/>
                </a:solidFill>
                <a:latin typeface="Tahoma"/>
                <a:cs typeface="Tahoma"/>
              </a:rPr>
              <a:t>дослідників</a:t>
            </a:r>
            <a:r>
              <a:rPr dirty="0" sz="2300" spc="-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70" b="1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лікарів.</a:t>
            </a:r>
            <a:r>
              <a:rPr dirty="0" sz="2300" spc="-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55" b="1">
                <a:solidFill>
                  <a:srgbClr val="FFFFFF"/>
                </a:solidFill>
                <a:latin typeface="Tahoma"/>
                <a:cs typeface="Tahoma"/>
              </a:rPr>
              <a:t>Мотор</a:t>
            </a:r>
            <a:r>
              <a:rPr dirty="0" sz="2300" spc="-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70" b="1">
                <a:solidFill>
                  <a:srgbClr val="FFFFFF"/>
                </a:solidFill>
                <a:latin typeface="Tahoma"/>
                <a:cs typeface="Tahoma"/>
              </a:rPr>
              <a:t>і </a:t>
            </a:r>
            <a:r>
              <a:rPr dirty="0" sz="2300" spc="-6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15" b="1">
                <a:solidFill>
                  <a:srgbClr val="FFFFFF"/>
                </a:solidFill>
                <a:latin typeface="Tahoma"/>
                <a:cs typeface="Tahoma"/>
              </a:rPr>
              <a:t>система</a:t>
            </a:r>
            <a:r>
              <a:rPr dirty="0" sz="2300" spc="-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30" b="1">
                <a:solidFill>
                  <a:srgbClr val="FFFFFF"/>
                </a:solidFill>
                <a:latin typeface="Tahoma"/>
                <a:cs typeface="Tahoma"/>
              </a:rPr>
              <a:t>роликів</a:t>
            </a:r>
            <a:r>
              <a:rPr dirty="0" sz="2300" spc="-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20" b="1">
                <a:solidFill>
                  <a:srgbClr val="FFFFFF"/>
                </a:solidFill>
                <a:latin typeface="Tahoma"/>
                <a:cs typeface="Tahoma"/>
              </a:rPr>
              <a:t>приводять</a:t>
            </a:r>
            <a:r>
              <a:rPr dirty="0" sz="2300" spc="-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dirty="0" sz="2300" spc="-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35" b="1">
                <a:solidFill>
                  <a:srgbClr val="FFFFFF"/>
                </a:solidFill>
                <a:latin typeface="Tahoma"/>
                <a:cs typeface="Tahoma"/>
              </a:rPr>
              <a:t>рух</a:t>
            </a:r>
            <a:r>
              <a:rPr dirty="0" sz="2300" spc="-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45" b="1">
                <a:solidFill>
                  <a:srgbClr val="FFFFFF"/>
                </a:solidFill>
                <a:latin typeface="Tahoma"/>
                <a:cs typeface="Tahoma"/>
              </a:rPr>
              <a:t>велику</a:t>
            </a:r>
            <a:r>
              <a:rPr dirty="0" sz="2300" spc="-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10" b="1">
                <a:solidFill>
                  <a:srgbClr val="FFFFFF"/>
                </a:solidFill>
                <a:latin typeface="Tahoma"/>
                <a:cs typeface="Tahoma"/>
              </a:rPr>
              <a:t>конвеєрну</a:t>
            </a:r>
            <a:r>
              <a:rPr dirty="0" sz="2300" spc="-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40" b="1">
                <a:solidFill>
                  <a:srgbClr val="FFFFFF"/>
                </a:solidFill>
                <a:latin typeface="Tahoma"/>
                <a:cs typeface="Tahoma"/>
              </a:rPr>
              <a:t>стрічку,</a:t>
            </a:r>
            <a:r>
              <a:rPr dirty="0" sz="2300" spc="-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35" b="1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dirty="0" sz="2300" spc="-65" b="1">
                <a:solidFill>
                  <a:srgbClr val="FFFFFF"/>
                </a:solidFill>
                <a:latin typeface="Tahoma"/>
                <a:cs typeface="Tahoma"/>
              </a:rPr>
              <a:t> якій </a:t>
            </a:r>
            <a:r>
              <a:rPr dirty="0" sz="2300" spc="-35" b="1">
                <a:solidFill>
                  <a:srgbClr val="FFFFFF"/>
                </a:solidFill>
                <a:latin typeface="Tahoma"/>
                <a:cs typeface="Tahoma"/>
              </a:rPr>
              <a:t>випробуваний</a:t>
            </a:r>
            <a:r>
              <a:rPr dirty="0" sz="2300" spc="-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b="1">
                <a:solidFill>
                  <a:srgbClr val="FFFFFF"/>
                </a:solidFill>
                <a:latin typeface="Tahoma"/>
                <a:cs typeface="Tahoma"/>
              </a:rPr>
              <a:t>може</a:t>
            </a:r>
            <a:r>
              <a:rPr dirty="0" sz="2300" spc="-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10" b="1">
                <a:solidFill>
                  <a:srgbClr val="FFFFFF"/>
                </a:solidFill>
                <a:latin typeface="Tahoma"/>
                <a:cs typeface="Tahoma"/>
              </a:rPr>
              <a:t>або</a:t>
            </a:r>
            <a:r>
              <a:rPr dirty="0" sz="2300" spc="-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85" b="1">
                <a:solidFill>
                  <a:srgbClr val="FFFFFF"/>
                </a:solidFill>
                <a:latin typeface="Tahoma"/>
                <a:cs typeface="Tahoma"/>
              </a:rPr>
              <a:t>йти,</a:t>
            </a:r>
            <a:r>
              <a:rPr dirty="0" sz="2300" spc="-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10" b="1">
                <a:solidFill>
                  <a:srgbClr val="FFFFFF"/>
                </a:solidFill>
                <a:latin typeface="Tahoma"/>
                <a:cs typeface="Tahoma"/>
              </a:rPr>
              <a:t>або</a:t>
            </a:r>
            <a:r>
              <a:rPr dirty="0" sz="2300" spc="-65" b="1">
                <a:solidFill>
                  <a:srgbClr val="FFFFFF"/>
                </a:solidFill>
                <a:latin typeface="Tahoma"/>
                <a:cs typeface="Tahoma"/>
              </a:rPr>
              <a:t> бігти.</a:t>
            </a:r>
            <a:endParaRPr sz="2300">
              <a:latin typeface="Tahoma"/>
              <a:cs typeface="Tahoma"/>
            </a:endParaRPr>
          </a:p>
          <a:p>
            <a:pPr algn="ctr" marL="1342390" marR="648970">
              <a:lnSpc>
                <a:spcPct val="108000"/>
              </a:lnSpc>
            </a:pPr>
            <a:r>
              <a:rPr dirty="0" sz="2300" spc="-25" b="1">
                <a:solidFill>
                  <a:srgbClr val="FFFFFF"/>
                </a:solidFill>
                <a:latin typeface="Tahoma"/>
                <a:cs typeface="Tahoma"/>
              </a:rPr>
              <a:t>Довжина</a:t>
            </a:r>
            <a:r>
              <a:rPr dirty="0" sz="2300" spc="-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70" b="1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35" b="1">
                <a:solidFill>
                  <a:srgbClr val="FFFFFF"/>
                </a:solidFill>
                <a:latin typeface="Tahoma"/>
                <a:cs typeface="Tahoma"/>
              </a:rPr>
              <a:t>ширина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20" b="1">
                <a:solidFill>
                  <a:srgbClr val="FFFFFF"/>
                </a:solidFill>
                <a:latin typeface="Tahoma"/>
                <a:cs typeface="Tahoma"/>
              </a:rPr>
              <a:t>її</a:t>
            </a:r>
            <a:r>
              <a:rPr dirty="0" sz="2300" spc="-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45" b="1">
                <a:solidFill>
                  <a:srgbClr val="FFFFFF"/>
                </a:solidFill>
                <a:latin typeface="Tahoma"/>
                <a:cs typeface="Tahoma"/>
              </a:rPr>
              <a:t>повинні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35" b="1">
                <a:solidFill>
                  <a:srgbClr val="FFFFFF"/>
                </a:solidFill>
                <a:latin typeface="Tahoma"/>
                <a:cs typeface="Tahoma"/>
              </a:rPr>
              <a:t>відповідати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b="1">
                <a:solidFill>
                  <a:srgbClr val="FFFFFF"/>
                </a:solidFill>
                <a:latin typeface="Tahoma"/>
                <a:cs typeface="Tahoma"/>
              </a:rPr>
              <a:t>розмірам</a:t>
            </a:r>
            <a:r>
              <a:rPr dirty="0" sz="2300" spc="-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40" b="1">
                <a:solidFill>
                  <a:srgbClr val="FFFFFF"/>
                </a:solidFill>
                <a:latin typeface="Tahoma"/>
                <a:cs typeface="Tahoma"/>
              </a:rPr>
              <a:t>тіла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70" b="1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40" b="1">
                <a:solidFill>
                  <a:srgbClr val="FFFFFF"/>
                </a:solidFill>
                <a:latin typeface="Tahoma"/>
                <a:cs typeface="Tahoma"/>
              </a:rPr>
              <a:t>довжині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50" b="1">
                <a:solidFill>
                  <a:srgbClr val="FFFFFF"/>
                </a:solidFill>
                <a:latin typeface="Tahoma"/>
                <a:cs typeface="Tahoma"/>
              </a:rPr>
              <a:t>кроку.</a:t>
            </a:r>
            <a:r>
              <a:rPr dirty="0" sz="2300" spc="-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15" b="1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15" b="1">
                <a:solidFill>
                  <a:srgbClr val="FFFFFF"/>
                </a:solidFill>
                <a:latin typeface="Tahoma"/>
                <a:cs typeface="Tahoma"/>
              </a:rPr>
              <a:t>занадто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65" b="1">
                <a:solidFill>
                  <a:srgbClr val="FFFFFF"/>
                </a:solidFill>
                <a:latin typeface="Tahoma"/>
                <a:cs typeface="Tahoma"/>
              </a:rPr>
              <a:t>вузьких </a:t>
            </a:r>
            <a:r>
              <a:rPr dirty="0" sz="2300" spc="10" b="1">
                <a:solidFill>
                  <a:srgbClr val="FFFFFF"/>
                </a:solidFill>
                <a:latin typeface="Tahoma"/>
                <a:cs typeface="Tahoma"/>
              </a:rPr>
              <a:t>або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20" b="1">
                <a:solidFill>
                  <a:srgbClr val="FFFFFF"/>
                </a:solidFill>
                <a:latin typeface="Tahoma"/>
                <a:cs typeface="Tahoma"/>
              </a:rPr>
              <a:t>коротких </a:t>
            </a:r>
            <a:r>
              <a:rPr dirty="0" sz="2300" spc="-6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20" b="1">
                <a:solidFill>
                  <a:srgbClr val="FFFFFF"/>
                </a:solidFill>
                <a:latin typeface="Tahoma"/>
                <a:cs typeface="Tahoma"/>
              </a:rPr>
              <a:t>тредмілах</a:t>
            </a:r>
            <a:r>
              <a:rPr dirty="0" sz="2300" spc="-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20" b="1">
                <a:solidFill>
                  <a:srgbClr val="FFFFFF"/>
                </a:solidFill>
                <a:latin typeface="Tahoma"/>
                <a:cs typeface="Tahoma"/>
              </a:rPr>
              <a:t>практично</a:t>
            </a:r>
            <a:r>
              <a:rPr dirty="0" sz="2300" spc="-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20" b="1">
                <a:solidFill>
                  <a:srgbClr val="FFFFFF"/>
                </a:solidFill>
                <a:latin typeface="Tahoma"/>
                <a:cs typeface="Tahoma"/>
              </a:rPr>
              <a:t>неможливо</a:t>
            </a:r>
            <a:r>
              <a:rPr dirty="0" sz="2300" spc="-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30" b="1">
                <a:solidFill>
                  <a:srgbClr val="FFFFFF"/>
                </a:solidFill>
                <a:latin typeface="Tahoma"/>
                <a:cs typeface="Tahoma"/>
              </a:rPr>
              <a:t>здійснити</a:t>
            </a:r>
            <a:r>
              <a:rPr dirty="0" sz="2300" spc="-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25" b="1">
                <a:solidFill>
                  <a:srgbClr val="FFFFFF"/>
                </a:solidFill>
                <a:latin typeface="Tahoma"/>
                <a:cs typeface="Tahoma"/>
              </a:rPr>
              <a:t>тестування</a:t>
            </a:r>
            <a:r>
              <a:rPr dirty="0" sz="2300" spc="-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5" b="1">
                <a:solidFill>
                  <a:srgbClr val="FFFFFF"/>
                </a:solidFill>
                <a:latin typeface="Tahoma"/>
                <a:cs typeface="Tahoma"/>
              </a:rPr>
              <a:t>спортсменів</a:t>
            </a:r>
            <a:r>
              <a:rPr dirty="0" sz="2300" spc="-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5" b="1">
                <a:solidFill>
                  <a:srgbClr val="FFFFFF"/>
                </a:solidFill>
                <a:latin typeface="Tahoma"/>
                <a:cs typeface="Tahoma"/>
              </a:rPr>
              <a:t>високого</a:t>
            </a:r>
            <a:r>
              <a:rPr dirty="0" sz="2300" spc="-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55" b="1">
                <a:solidFill>
                  <a:srgbClr val="FFFFFF"/>
                </a:solidFill>
                <a:latin typeface="Tahoma"/>
                <a:cs typeface="Tahoma"/>
              </a:rPr>
              <a:t>класу.</a:t>
            </a:r>
            <a:endParaRPr sz="2300">
              <a:latin typeface="Tahoma"/>
              <a:cs typeface="Tahoma"/>
            </a:endParaRPr>
          </a:p>
          <a:p>
            <a:pPr algn="ctr" marL="697865" marR="5080">
              <a:lnSpc>
                <a:spcPct val="108000"/>
              </a:lnSpc>
            </a:pPr>
            <a:r>
              <a:rPr dirty="0" sz="2300" spc="-10" b="1">
                <a:solidFill>
                  <a:srgbClr val="FFFFFF"/>
                </a:solidFill>
                <a:latin typeface="Tahoma"/>
                <a:cs typeface="Tahoma"/>
              </a:rPr>
              <a:t>Тредміли </a:t>
            </a:r>
            <a:r>
              <a:rPr dirty="0" sz="2300" spc="-55" b="1">
                <a:solidFill>
                  <a:srgbClr val="FFFFFF"/>
                </a:solidFill>
                <a:latin typeface="Tahoma"/>
                <a:cs typeface="Tahoma"/>
              </a:rPr>
              <a:t>мають </a:t>
            </a:r>
            <a:r>
              <a:rPr dirty="0" sz="2300" b="1">
                <a:solidFill>
                  <a:srgbClr val="FFFFFF"/>
                </a:solidFill>
                <a:latin typeface="Tahoma"/>
                <a:cs typeface="Tahoma"/>
              </a:rPr>
              <a:t>ряд </a:t>
            </a:r>
            <a:r>
              <a:rPr dirty="0" sz="2300" spc="-35" b="1">
                <a:solidFill>
                  <a:srgbClr val="FFFFFF"/>
                </a:solidFill>
                <a:latin typeface="Tahoma"/>
                <a:cs typeface="Tahoma"/>
              </a:rPr>
              <a:t>переваг. </a:t>
            </a:r>
            <a:r>
              <a:rPr dirty="0" sz="2300" spc="-15" b="1">
                <a:solidFill>
                  <a:srgbClr val="FFFFFF"/>
                </a:solidFill>
                <a:latin typeface="Tahoma"/>
                <a:cs typeface="Tahoma"/>
              </a:rPr>
              <a:t>На </a:t>
            </a:r>
            <a:r>
              <a:rPr dirty="0" sz="2300" spc="-50" b="1">
                <a:solidFill>
                  <a:srgbClr val="FFFFFF"/>
                </a:solidFill>
                <a:latin typeface="Tahoma"/>
                <a:cs typeface="Tahoma"/>
              </a:rPr>
              <a:t>відміну </a:t>
            </a:r>
            <a:r>
              <a:rPr dirty="0" sz="2300" spc="-45" b="1">
                <a:solidFill>
                  <a:srgbClr val="FFFFFF"/>
                </a:solidFill>
                <a:latin typeface="Tahoma"/>
                <a:cs typeface="Tahoma"/>
              </a:rPr>
              <a:t>від </a:t>
            </a:r>
            <a:r>
              <a:rPr dirty="0" sz="2300" spc="-20" b="1">
                <a:solidFill>
                  <a:srgbClr val="FFFFFF"/>
                </a:solidFill>
                <a:latin typeface="Tahoma"/>
                <a:cs typeface="Tahoma"/>
              </a:rPr>
              <a:t>більшості </a:t>
            </a:r>
            <a:r>
              <a:rPr dirty="0" sz="2300" b="1">
                <a:solidFill>
                  <a:srgbClr val="FFFFFF"/>
                </a:solidFill>
                <a:latin typeface="Tahoma"/>
                <a:cs typeface="Tahoma"/>
              </a:rPr>
              <a:t>велоергометрів </a:t>
            </a:r>
            <a:r>
              <a:rPr dirty="0" sz="2300" spc="-20" b="1">
                <a:solidFill>
                  <a:srgbClr val="FFFFFF"/>
                </a:solidFill>
                <a:latin typeface="Tahoma"/>
                <a:cs typeface="Tahoma"/>
              </a:rPr>
              <a:t>інтенсивність </a:t>
            </a:r>
            <a:r>
              <a:rPr dirty="0" sz="2300" spc="15" b="1">
                <a:solidFill>
                  <a:srgbClr val="FFFFFF"/>
                </a:solidFill>
                <a:latin typeface="Tahoma"/>
                <a:cs typeface="Tahoma"/>
              </a:rPr>
              <a:t>роботи </a:t>
            </a:r>
            <a:r>
              <a:rPr dirty="0" sz="2300" spc="-35" b="1">
                <a:solidFill>
                  <a:srgbClr val="FFFFFF"/>
                </a:solidFill>
                <a:latin typeface="Tahoma"/>
                <a:cs typeface="Tahoma"/>
              </a:rPr>
              <a:t>на </a:t>
            </a:r>
            <a:r>
              <a:rPr dirty="0" sz="2300" spc="-20" b="1">
                <a:solidFill>
                  <a:srgbClr val="FFFFFF"/>
                </a:solidFill>
                <a:latin typeface="Tahoma"/>
                <a:cs typeface="Tahoma"/>
              </a:rPr>
              <a:t>тредмілах </a:t>
            </a:r>
            <a:r>
              <a:rPr dirty="0" sz="2300" spc="-5" b="1">
                <a:solidFill>
                  <a:srgbClr val="FFFFFF"/>
                </a:solidFill>
                <a:latin typeface="Tahoma"/>
                <a:cs typeface="Tahoma"/>
              </a:rPr>
              <a:t>не </a:t>
            </a:r>
            <a:r>
              <a:rPr dirty="0" sz="23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5" b="1">
                <a:solidFill>
                  <a:srgbClr val="FFFFFF"/>
                </a:solidFill>
                <a:latin typeface="Tahoma"/>
                <a:cs typeface="Tahoma"/>
              </a:rPr>
              <a:t>потрібно</a:t>
            </a:r>
            <a:r>
              <a:rPr dirty="0" sz="2300" spc="-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55" b="1">
                <a:solidFill>
                  <a:srgbClr val="FFFFFF"/>
                </a:solidFill>
                <a:latin typeface="Tahoma"/>
                <a:cs typeface="Tahoma"/>
              </a:rPr>
              <a:t>контролювати: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25" b="1">
                <a:solidFill>
                  <a:srgbClr val="FFFFFF"/>
                </a:solidFill>
                <a:latin typeface="Tahoma"/>
                <a:cs typeface="Tahoma"/>
              </a:rPr>
              <a:t>якщо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65" b="1">
                <a:solidFill>
                  <a:srgbClr val="FFFFFF"/>
                </a:solidFill>
                <a:latin typeface="Tahoma"/>
                <a:cs typeface="Tahoma"/>
              </a:rPr>
              <a:t>ви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5" b="1">
                <a:solidFill>
                  <a:srgbClr val="FFFFFF"/>
                </a:solidFill>
                <a:latin typeface="Tahoma"/>
                <a:cs typeface="Tahoma"/>
              </a:rPr>
              <a:t>не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10" b="1">
                <a:solidFill>
                  <a:srgbClr val="FFFFFF"/>
                </a:solidFill>
                <a:latin typeface="Tahoma"/>
                <a:cs typeface="Tahoma"/>
              </a:rPr>
              <a:t>підтримуєте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50" b="1">
                <a:solidFill>
                  <a:srgbClr val="FFFFFF"/>
                </a:solidFill>
                <a:latin typeface="Tahoma"/>
                <a:cs typeface="Tahoma"/>
              </a:rPr>
              <a:t>швидкість,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40" b="1">
                <a:solidFill>
                  <a:srgbClr val="FFFFFF"/>
                </a:solidFill>
                <a:latin typeface="Tahoma"/>
                <a:cs typeface="Tahoma"/>
              </a:rPr>
              <a:t>рівну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25" b="1">
                <a:solidFill>
                  <a:srgbClr val="FFFFFF"/>
                </a:solidFill>
                <a:latin typeface="Tahoma"/>
                <a:cs typeface="Tahoma"/>
              </a:rPr>
              <a:t>швидкості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40" b="1">
                <a:solidFill>
                  <a:srgbClr val="FFFFFF"/>
                </a:solidFill>
                <a:latin typeface="Tahoma"/>
                <a:cs typeface="Tahoma"/>
              </a:rPr>
              <a:t>руху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40" b="1">
                <a:solidFill>
                  <a:srgbClr val="FFFFFF"/>
                </a:solidFill>
                <a:latin typeface="Tahoma"/>
                <a:cs typeface="Tahoma"/>
              </a:rPr>
              <a:t>стрічки,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65" b="1">
                <a:solidFill>
                  <a:srgbClr val="FFFFFF"/>
                </a:solidFill>
                <a:latin typeface="Tahoma"/>
                <a:cs typeface="Tahoma"/>
              </a:rPr>
              <a:t>ви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10" b="1">
                <a:solidFill>
                  <a:srgbClr val="FFFFFF"/>
                </a:solidFill>
                <a:latin typeface="Tahoma"/>
                <a:cs typeface="Tahoma"/>
              </a:rPr>
              <a:t>попросту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120" b="1">
                <a:solidFill>
                  <a:srgbClr val="FFFFFF"/>
                </a:solidFill>
                <a:latin typeface="Tahoma"/>
                <a:cs typeface="Tahoma"/>
              </a:rPr>
              <a:t>«зійдете»</a:t>
            </a:r>
            <a:r>
              <a:rPr dirty="0" sz="23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45" b="1">
                <a:solidFill>
                  <a:srgbClr val="FFFFFF"/>
                </a:solidFill>
                <a:latin typeface="Tahoma"/>
                <a:cs typeface="Tahoma"/>
              </a:rPr>
              <a:t>з </a:t>
            </a:r>
            <a:r>
              <a:rPr dirty="0" sz="2300" spc="-6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45" b="1">
                <a:solidFill>
                  <a:srgbClr val="FFFFFF"/>
                </a:solidFill>
                <a:latin typeface="Tahoma"/>
                <a:cs typeface="Tahoma"/>
              </a:rPr>
              <a:t>нього.</a:t>
            </a:r>
            <a:endParaRPr sz="2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3C759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2891605" y="0"/>
            <a:ext cx="5396865" cy="10287000"/>
            <a:chOff x="12891605" y="0"/>
            <a:chExt cx="5396865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10063" y="1755245"/>
              <a:ext cx="4077936" cy="853175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91605" y="0"/>
              <a:ext cx="5396394" cy="4246292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0"/>
            <a:ext cx="4854575" cy="8654415"/>
            <a:chOff x="0" y="0"/>
            <a:chExt cx="4854575" cy="865441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853962" cy="61770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54785"/>
              <a:ext cx="3928783" cy="809920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782223" y="294639"/>
            <a:ext cx="13788390" cy="30918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94945" marR="187325">
              <a:lnSpc>
                <a:spcPct val="107100"/>
              </a:lnSpc>
              <a:spcBef>
                <a:spcPts val="100"/>
              </a:spcBef>
            </a:pPr>
            <a:r>
              <a:rPr dirty="0" sz="2800" spc="-204">
                <a:latin typeface="Verdana"/>
                <a:cs typeface="Verdana"/>
              </a:rPr>
              <a:t>Відмінність </a:t>
            </a:r>
            <a:r>
              <a:rPr dirty="0" sz="2800" spc="-225">
                <a:latin typeface="Verdana"/>
                <a:cs typeface="Verdana"/>
              </a:rPr>
              <a:t>оздоровчих </a:t>
            </a:r>
            <a:r>
              <a:rPr dirty="0" sz="2800" spc="-215">
                <a:latin typeface="Verdana"/>
                <a:cs typeface="Verdana"/>
              </a:rPr>
              <a:t>тренажерів від </a:t>
            </a:r>
            <a:r>
              <a:rPr dirty="0" sz="2800" spc="-229">
                <a:latin typeface="Verdana"/>
                <a:cs typeface="Verdana"/>
              </a:rPr>
              <a:t>спортивних </a:t>
            </a:r>
            <a:r>
              <a:rPr dirty="0" sz="2800" spc="-204">
                <a:latin typeface="Verdana"/>
                <a:cs typeface="Verdana"/>
              </a:rPr>
              <a:t>і </a:t>
            </a:r>
            <a:r>
              <a:rPr dirty="0" sz="2800" spc="-215">
                <a:latin typeface="Verdana"/>
                <a:cs typeface="Verdana"/>
              </a:rPr>
              <a:t>апаратів </a:t>
            </a:r>
            <a:r>
              <a:rPr dirty="0" sz="2800" spc="-210">
                <a:latin typeface="Verdana"/>
                <a:cs typeface="Verdana"/>
              </a:rPr>
              <a:t> </a:t>
            </a:r>
            <a:r>
              <a:rPr dirty="0" sz="2800" spc="-225">
                <a:latin typeface="Verdana"/>
                <a:cs typeface="Verdana"/>
              </a:rPr>
              <a:t>механотерапії.</a:t>
            </a:r>
            <a:r>
              <a:rPr dirty="0" sz="2800" spc="-229">
                <a:latin typeface="Verdana"/>
                <a:cs typeface="Verdana"/>
              </a:rPr>
              <a:t> </a:t>
            </a:r>
            <a:r>
              <a:rPr dirty="0" sz="2800" spc="-200">
                <a:latin typeface="Verdana"/>
                <a:cs typeface="Verdana"/>
              </a:rPr>
              <a:t>Промисловість</a:t>
            </a:r>
            <a:r>
              <a:rPr dirty="0" sz="2800" spc="-229">
                <a:latin typeface="Verdana"/>
                <a:cs typeface="Verdana"/>
              </a:rPr>
              <a:t> </a:t>
            </a:r>
            <a:r>
              <a:rPr dirty="0" sz="2800" spc="-225">
                <a:latin typeface="Verdana"/>
                <a:cs typeface="Verdana"/>
              </a:rPr>
              <a:t>налагодила </a:t>
            </a:r>
            <a:r>
              <a:rPr dirty="0" sz="2800" spc="-265">
                <a:latin typeface="Verdana"/>
                <a:cs typeface="Verdana"/>
              </a:rPr>
              <a:t>випуск</a:t>
            </a:r>
            <a:r>
              <a:rPr dirty="0" sz="2800" spc="-229">
                <a:latin typeface="Verdana"/>
                <a:cs typeface="Verdana"/>
              </a:rPr>
              <a:t> </a:t>
            </a:r>
            <a:r>
              <a:rPr dirty="0" sz="2800" spc="-235">
                <a:latin typeface="Verdana"/>
                <a:cs typeface="Verdana"/>
              </a:rPr>
              <a:t>різноманітних </a:t>
            </a:r>
            <a:r>
              <a:rPr dirty="0" sz="2800" spc="-229">
                <a:latin typeface="Verdana"/>
                <a:cs typeface="Verdana"/>
              </a:rPr>
              <a:t> </a:t>
            </a:r>
            <a:r>
              <a:rPr dirty="0" sz="2800" spc="-215">
                <a:latin typeface="Verdana"/>
                <a:cs typeface="Verdana"/>
              </a:rPr>
              <a:t>тренажерів </a:t>
            </a:r>
            <a:r>
              <a:rPr dirty="0" sz="2800" spc="-225">
                <a:latin typeface="Verdana"/>
                <a:cs typeface="Verdana"/>
              </a:rPr>
              <a:t>для оздоровчих </a:t>
            </a:r>
            <a:r>
              <a:rPr dirty="0" sz="2800" spc="-260">
                <a:latin typeface="Verdana"/>
                <a:cs typeface="Verdana"/>
              </a:rPr>
              <a:t>цілей. </a:t>
            </a:r>
            <a:r>
              <a:rPr dirty="0" sz="2800" spc="-235">
                <a:latin typeface="Verdana"/>
                <a:cs typeface="Verdana"/>
              </a:rPr>
              <a:t>Вони </a:t>
            </a:r>
            <a:r>
              <a:rPr dirty="0" sz="2800" spc="-155">
                <a:latin typeface="Verdana"/>
                <a:cs typeface="Verdana"/>
              </a:rPr>
              <a:t>істотно </a:t>
            </a:r>
            <a:r>
              <a:rPr dirty="0" sz="2800" spc="-235">
                <a:latin typeface="Verdana"/>
                <a:cs typeface="Verdana"/>
              </a:rPr>
              <a:t>відрізняються </a:t>
            </a:r>
            <a:r>
              <a:rPr dirty="0" sz="2800" spc="-215">
                <a:latin typeface="Verdana"/>
                <a:cs typeface="Verdana"/>
              </a:rPr>
              <a:t>від </a:t>
            </a:r>
            <a:r>
              <a:rPr dirty="0" sz="2800" spc="-210">
                <a:latin typeface="Verdana"/>
                <a:cs typeface="Verdana"/>
              </a:rPr>
              <a:t> </a:t>
            </a:r>
            <a:r>
              <a:rPr dirty="0" sz="2800" spc="-229">
                <a:latin typeface="Verdana"/>
                <a:cs typeface="Verdana"/>
              </a:rPr>
              <a:t>спортивних</a:t>
            </a:r>
            <a:r>
              <a:rPr dirty="0" sz="2800" spc="-225">
                <a:latin typeface="Verdana"/>
                <a:cs typeface="Verdana"/>
              </a:rPr>
              <a:t> </a:t>
            </a:r>
            <a:r>
              <a:rPr dirty="0" sz="2800" spc="-215">
                <a:latin typeface="Verdana"/>
                <a:cs typeface="Verdana"/>
              </a:rPr>
              <a:t>тренажерів</a:t>
            </a:r>
            <a:r>
              <a:rPr dirty="0" sz="2800" spc="-225">
                <a:latin typeface="Verdana"/>
                <a:cs typeface="Verdana"/>
              </a:rPr>
              <a:t> </a:t>
            </a:r>
            <a:r>
              <a:rPr dirty="0" sz="2800" spc="-204">
                <a:latin typeface="Verdana"/>
                <a:cs typeface="Verdana"/>
              </a:rPr>
              <a:t>і</a:t>
            </a:r>
            <a:r>
              <a:rPr dirty="0" sz="2800" spc="-225">
                <a:latin typeface="Verdana"/>
                <a:cs typeface="Verdana"/>
              </a:rPr>
              <a:t> </a:t>
            </a:r>
            <a:r>
              <a:rPr dirty="0" sz="2800" spc="-215">
                <a:latin typeface="Verdana"/>
                <a:cs typeface="Verdana"/>
              </a:rPr>
              <a:t>апаратів</a:t>
            </a:r>
            <a:r>
              <a:rPr dirty="0" sz="2800" spc="-220">
                <a:latin typeface="Verdana"/>
                <a:cs typeface="Verdana"/>
              </a:rPr>
              <a:t> </a:t>
            </a:r>
            <a:r>
              <a:rPr dirty="0" sz="2800" spc="-225">
                <a:latin typeface="Verdana"/>
                <a:cs typeface="Verdana"/>
              </a:rPr>
              <a:t>механотерапії, </a:t>
            </a:r>
            <a:r>
              <a:rPr dirty="0" sz="2800" spc="-295">
                <a:latin typeface="Verdana"/>
                <a:cs typeface="Verdana"/>
              </a:rPr>
              <a:t>як</a:t>
            </a:r>
            <a:r>
              <a:rPr dirty="0" sz="2800" spc="-225">
                <a:latin typeface="Verdana"/>
                <a:cs typeface="Verdana"/>
              </a:rPr>
              <a:t> </a:t>
            </a:r>
            <a:r>
              <a:rPr dirty="0" sz="2800" spc="-245">
                <a:latin typeface="Verdana"/>
                <a:cs typeface="Verdana"/>
              </a:rPr>
              <a:t>за</a:t>
            </a:r>
            <a:r>
              <a:rPr dirty="0" sz="2800" spc="-225">
                <a:latin typeface="Verdana"/>
                <a:cs typeface="Verdana"/>
              </a:rPr>
              <a:t> </a:t>
            </a:r>
            <a:r>
              <a:rPr dirty="0" sz="2800" spc="-240">
                <a:latin typeface="Verdana"/>
                <a:cs typeface="Verdana"/>
              </a:rPr>
              <a:t>конструкцією,</a:t>
            </a:r>
            <a:r>
              <a:rPr dirty="0" sz="2800" spc="-220">
                <a:latin typeface="Verdana"/>
                <a:cs typeface="Verdana"/>
              </a:rPr>
              <a:t> </a:t>
            </a:r>
            <a:r>
              <a:rPr dirty="0" sz="2800" spc="-200">
                <a:latin typeface="Verdana"/>
                <a:cs typeface="Verdana"/>
              </a:rPr>
              <a:t>так</a:t>
            </a:r>
            <a:r>
              <a:rPr dirty="0" sz="2800" spc="-225">
                <a:latin typeface="Verdana"/>
                <a:cs typeface="Verdana"/>
              </a:rPr>
              <a:t> </a:t>
            </a:r>
            <a:r>
              <a:rPr dirty="0" sz="2800" spc="-204">
                <a:latin typeface="Verdana"/>
                <a:cs typeface="Verdana"/>
              </a:rPr>
              <a:t>і </a:t>
            </a:r>
            <a:r>
              <a:rPr dirty="0" sz="2800" spc="-944">
                <a:latin typeface="Verdana"/>
                <a:cs typeface="Verdana"/>
              </a:rPr>
              <a:t> </a:t>
            </a:r>
            <a:r>
              <a:rPr dirty="0" sz="2800" spc="-254">
                <a:latin typeface="Verdana"/>
                <a:cs typeface="Verdana"/>
              </a:rPr>
              <a:t>з</a:t>
            </a:r>
            <a:r>
              <a:rPr dirty="0" sz="2800" spc="-235">
                <a:latin typeface="Verdana"/>
                <a:cs typeface="Verdana"/>
              </a:rPr>
              <a:t>а</a:t>
            </a:r>
            <a:r>
              <a:rPr dirty="0" sz="2800" spc="-229">
                <a:latin typeface="Verdana"/>
                <a:cs typeface="Verdana"/>
              </a:rPr>
              <a:t> </a:t>
            </a:r>
            <a:r>
              <a:rPr dirty="0" sz="2800" spc="-260">
                <a:latin typeface="Verdana"/>
                <a:cs typeface="Verdana"/>
              </a:rPr>
              <a:t>м</a:t>
            </a:r>
            <a:r>
              <a:rPr dirty="0" sz="2800" spc="-175">
                <a:latin typeface="Verdana"/>
                <a:cs typeface="Verdana"/>
              </a:rPr>
              <a:t>е</a:t>
            </a:r>
            <a:r>
              <a:rPr dirty="0" sz="2800" spc="-80">
                <a:latin typeface="Verdana"/>
                <a:cs typeface="Verdana"/>
              </a:rPr>
              <a:t>т</a:t>
            </a:r>
            <a:r>
              <a:rPr dirty="0" sz="2800" spc="-165">
                <a:latin typeface="Verdana"/>
                <a:cs typeface="Verdana"/>
              </a:rPr>
              <a:t>о</a:t>
            </a:r>
            <a:r>
              <a:rPr dirty="0" sz="2800" spc="-135">
                <a:latin typeface="Verdana"/>
                <a:cs typeface="Verdana"/>
              </a:rPr>
              <a:t>д</a:t>
            </a:r>
            <a:r>
              <a:rPr dirty="0" sz="2800" spc="-290">
                <a:latin typeface="Verdana"/>
                <a:cs typeface="Verdana"/>
              </a:rPr>
              <a:t>и</a:t>
            </a:r>
            <a:r>
              <a:rPr dirty="0" sz="2800" spc="-290">
                <a:latin typeface="Verdana"/>
                <a:cs typeface="Verdana"/>
              </a:rPr>
              <a:t>к</a:t>
            </a:r>
            <a:r>
              <a:rPr dirty="0" sz="2800" spc="-165">
                <a:latin typeface="Verdana"/>
                <a:cs typeface="Verdana"/>
              </a:rPr>
              <a:t>о</a:t>
            </a:r>
            <a:r>
              <a:rPr dirty="0" sz="2800" spc="-434">
                <a:latin typeface="Verdana"/>
                <a:cs typeface="Verdana"/>
              </a:rPr>
              <a:t>ю</a:t>
            </a:r>
            <a:r>
              <a:rPr dirty="0" sz="2800" spc="-229">
                <a:latin typeface="Verdana"/>
                <a:cs typeface="Verdana"/>
              </a:rPr>
              <a:t> </a:t>
            </a:r>
            <a:r>
              <a:rPr dirty="0" sz="2800" spc="-310">
                <a:latin typeface="Verdana"/>
                <a:cs typeface="Verdana"/>
              </a:rPr>
              <a:t>в</a:t>
            </a:r>
            <a:r>
              <a:rPr dirty="0" sz="2800" spc="-290">
                <a:latin typeface="Verdana"/>
                <a:cs typeface="Verdana"/>
              </a:rPr>
              <a:t>и</a:t>
            </a:r>
            <a:r>
              <a:rPr dirty="0" sz="2800" spc="-290">
                <a:latin typeface="Verdana"/>
                <a:cs typeface="Verdana"/>
              </a:rPr>
              <a:t>к</a:t>
            </a:r>
            <a:r>
              <a:rPr dirty="0" sz="2800" spc="-165">
                <a:latin typeface="Verdana"/>
                <a:cs typeface="Verdana"/>
              </a:rPr>
              <a:t>о</a:t>
            </a:r>
            <a:r>
              <a:rPr dirty="0" sz="2800" spc="-145">
                <a:latin typeface="Verdana"/>
                <a:cs typeface="Verdana"/>
              </a:rPr>
              <a:t>р</a:t>
            </a:r>
            <a:r>
              <a:rPr dirty="0" sz="2800" spc="-290">
                <a:latin typeface="Verdana"/>
                <a:cs typeface="Verdana"/>
              </a:rPr>
              <a:t>и</a:t>
            </a:r>
            <a:r>
              <a:rPr dirty="0" sz="2800" spc="-114">
                <a:latin typeface="Verdana"/>
                <a:cs typeface="Verdana"/>
              </a:rPr>
              <a:t>с</a:t>
            </a:r>
            <a:r>
              <a:rPr dirty="0" sz="2800" spc="-80">
                <a:latin typeface="Verdana"/>
                <a:cs typeface="Verdana"/>
              </a:rPr>
              <a:t>т</a:t>
            </a:r>
            <a:r>
              <a:rPr dirty="0" sz="2800" spc="-240">
                <a:latin typeface="Verdana"/>
                <a:cs typeface="Verdana"/>
              </a:rPr>
              <a:t>а</a:t>
            </a:r>
            <a:r>
              <a:rPr dirty="0" sz="2800" spc="-285">
                <a:latin typeface="Verdana"/>
                <a:cs typeface="Verdana"/>
              </a:rPr>
              <a:t>нн</a:t>
            </a:r>
            <a:r>
              <a:rPr dirty="0" sz="2800" spc="-305">
                <a:latin typeface="Verdana"/>
                <a:cs typeface="Verdana"/>
              </a:rPr>
              <a:t>я</a:t>
            </a:r>
            <a:r>
              <a:rPr dirty="0" sz="2800" spc="-400">
                <a:latin typeface="Verdana"/>
                <a:cs typeface="Verdana"/>
              </a:rPr>
              <a:t>.</a:t>
            </a:r>
            <a:endParaRPr sz="2800">
              <a:latin typeface="Verdana"/>
              <a:cs typeface="Verdana"/>
            </a:endParaRPr>
          </a:p>
          <a:p>
            <a:pPr algn="ctr" marL="12065" marR="5080">
              <a:lnSpc>
                <a:spcPts val="3080"/>
              </a:lnSpc>
              <a:spcBef>
                <a:spcPts val="85"/>
              </a:spcBef>
            </a:pPr>
            <a:r>
              <a:rPr dirty="0" sz="2400" spc="-140">
                <a:latin typeface="Verdana"/>
                <a:cs typeface="Verdana"/>
              </a:rPr>
              <a:t>У</a:t>
            </a:r>
            <a:r>
              <a:rPr dirty="0" sz="2400" spc="-195">
                <a:latin typeface="Verdana"/>
                <a:cs typeface="Verdana"/>
              </a:rPr>
              <a:t> </a:t>
            </a:r>
            <a:r>
              <a:rPr dirty="0" sz="2400" spc="-180">
                <a:latin typeface="Verdana"/>
                <a:cs typeface="Verdana"/>
              </a:rPr>
              <a:t>спортивній</a:t>
            </a:r>
            <a:r>
              <a:rPr dirty="0" sz="2400" spc="-190">
                <a:latin typeface="Verdana"/>
                <a:cs typeface="Verdana"/>
              </a:rPr>
              <a:t> </a:t>
            </a:r>
            <a:r>
              <a:rPr dirty="0" sz="2400" spc="-185">
                <a:latin typeface="Verdana"/>
                <a:cs typeface="Verdana"/>
              </a:rPr>
              <a:t>практиці</a:t>
            </a:r>
            <a:r>
              <a:rPr dirty="0" sz="2400" spc="-190">
                <a:latin typeface="Verdana"/>
                <a:cs typeface="Verdana"/>
              </a:rPr>
              <a:t> </a:t>
            </a:r>
            <a:r>
              <a:rPr dirty="0" sz="2400" spc="-180">
                <a:latin typeface="Verdana"/>
                <a:cs typeface="Verdana"/>
              </a:rPr>
              <a:t>тренажери</a:t>
            </a:r>
            <a:r>
              <a:rPr dirty="0" sz="2400" spc="-190">
                <a:latin typeface="Verdana"/>
                <a:cs typeface="Verdana"/>
              </a:rPr>
              <a:t> </a:t>
            </a:r>
            <a:r>
              <a:rPr dirty="0" sz="2400" spc="-195">
                <a:latin typeface="Verdana"/>
                <a:cs typeface="Verdana"/>
              </a:rPr>
              <a:t>використовуються </a:t>
            </a:r>
            <a:r>
              <a:rPr dirty="0" sz="2400" spc="-190">
                <a:latin typeface="Verdana"/>
                <a:cs typeface="Verdana"/>
              </a:rPr>
              <a:t>для </a:t>
            </a:r>
            <a:r>
              <a:rPr dirty="0" sz="2400" spc="-195">
                <a:latin typeface="Verdana"/>
                <a:cs typeface="Verdana"/>
              </a:rPr>
              <a:t>вдосконалення</a:t>
            </a:r>
            <a:r>
              <a:rPr dirty="0" sz="2400" spc="-190">
                <a:latin typeface="Verdana"/>
                <a:cs typeface="Verdana"/>
              </a:rPr>
              <a:t> </a:t>
            </a:r>
            <a:r>
              <a:rPr dirty="0" sz="2400" spc="-185">
                <a:latin typeface="Verdana"/>
                <a:cs typeface="Verdana"/>
              </a:rPr>
              <a:t>тренувального </a:t>
            </a:r>
            <a:r>
              <a:rPr dirty="0" sz="2400" spc="-805">
                <a:latin typeface="Verdana"/>
                <a:cs typeface="Verdana"/>
              </a:rPr>
              <a:t> </a:t>
            </a:r>
            <a:r>
              <a:rPr dirty="0" sz="2400" spc="-195">
                <a:latin typeface="Verdana"/>
                <a:cs typeface="Verdana"/>
              </a:rPr>
              <a:t>процесу, </a:t>
            </a:r>
            <a:r>
              <a:rPr dirty="0" sz="2400" spc="-190">
                <a:latin typeface="Verdana"/>
                <a:cs typeface="Verdana"/>
              </a:rPr>
              <a:t>розвитку </a:t>
            </a:r>
            <a:r>
              <a:rPr dirty="0" sz="2400" spc="-215">
                <a:latin typeface="Verdana"/>
                <a:cs typeface="Verdana"/>
              </a:rPr>
              <a:t>фізичних</a:t>
            </a:r>
            <a:r>
              <a:rPr dirty="0" sz="2400" spc="-195">
                <a:latin typeface="Verdana"/>
                <a:cs typeface="Verdana"/>
              </a:rPr>
              <a:t> </a:t>
            </a:r>
            <a:r>
              <a:rPr dirty="0" sz="2400" spc="-190">
                <a:latin typeface="Verdana"/>
                <a:cs typeface="Verdana"/>
              </a:rPr>
              <a:t>якостей, досягнення</a:t>
            </a:r>
            <a:r>
              <a:rPr dirty="0" sz="2400" spc="-195">
                <a:latin typeface="Verdana"/>
                <a:cs typeface="Verdana"/>
              </a:rPr>
              <a:t> </a:t>
            </a:r>
            <a:r>
              <a:rPr dirty="0" sz="2400" spc="-185">
                <a:latin typeface="Verdana"/>
                <a:cs typeface="Verdana"/>
              </a:rPr>
              <a:t>рекордних</a:t>
            </a:r>
            <a:r>
              <a:rPr dirty="0" sz="2400" spc="-190">
                <a:latin typeface="Verdana"/>
                <a:cs typeface="Verdana"/>
              </a:rPr>
              <a:t> </a:t>
            </a:r>
            <a:r>
              <a:rPr dirty="0" sz="2400" spc="-195">
                <a:latin typeface="Verdana"/>
                <a:cs typeface="Verdana"/>
              </a:rPr>
              <a:t>спортивних</a:t>
            </a:r>
            <a:r>
              <a:rPr dirty="0" sz="2400" spc="-190">
                <a:latin typeface="Verdana"/>
                <a:cs typeface="Verdana"/>
              </a:rPr>
              <a:t> результатів.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59436" y="4612310"/>
            <a:ext cx="14258290" cy="3149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6800"/>
              </a:lnSpc>
              <a:spcBef>
                <a:spcPts val="100"/>
              </a:spcBef>
            </a:pPr>
            <a:r>
              <a:rPr dirty="0" sz="2400" spc="-204" b="1">
                <a:latin typeface="Verdana"/>
                <a:cs typeface="Verdana"/>
              </a:rPr>
              <a:t>На</a:t>
            </a:r>
            <a:r>
              <a:rPr dirty="0" sz="2400" spc="-200" b="1">
                <a:latin typeface="Verdana"/>
                <a:cs typeface="Verdana"/>
              </a:rPr>
              <a:t> </a:t>
            </a:r>
            <a:r>
              <a:rPr dirty="0" sz="2400" spc="-204" b="1">
                <a:latin typeface="Verdana"/>
                <a:cs typeface="Verdana"/>
              </a:rPr>
              <a:t>відміну</a:t>
            </a:r>
            <a:r>
              <a:rPr dirty="0" sz="2400" spc="-200" b="1">
                <a:latin typeface="Verdana"/>
                <a:cs typeface="Verdana"/>
              </a:rPr>
              <a:t> </a:t>
            </a:r>
            <a:r>
              <a:rPr dirty="0" sz="2400" spc="-185" b="1">
                <a:latin typeface="Verdana"/>
                <a:cs typeface="Verdana"/>
              </a:rPr>
              <a:t>від</a:t>
            </a:r>
            <a:r>
              <a:rPr dirty="0" sz="2400" spc="-200" b="1">
                <a:latin typeface="Verdana"/>
                <a:cs typeface="Verdana"/>
              </a:rPr>
              <a:t> </a:t>
            </a:r>
            <a:r>
              <a:rPr dirty="0" sz="2400" spc="-195" b="1">
                <a:latin typeface="Verdana"/>
                <a:cs typeface="Verdana"/>
              </a:rPr>
              <a:t>спортивних</a:t>
            </a:r>
            <a:r>
              <a:rPr dirty="0" sz="2400" spc="-200" b="1">
                <a:latin typeface="Verdana"/>
                <a:cs typeface="Verdana"/>
              </a:rPr>
              <a:t> </a:t>
            </a:r>
            <a:r>
              <a:rPr dirty="0" sz="2400" spc="-195" b="1">
                <a:latin typeface="Verdana"/>
                <a:cs typeface="Verdana"/>
              </a:rPr>
              <a:t>тренажерів, </a:t>
            </a:r>
            <a:r>
              <a:rPr dirty="0" sz="2400" spc="-180" b="1">
                <a:latin typeface="Verdana"/>
                <a:cs typeface="Verdana"/>
              </a:rPr>
              <a:t>апарати</a:t>
            </a:r>
            <a:r>
              <a:rPr dirty="0" sz="2400" spc="-200" b="1">
                <a:latin typeface="Verdana"/>
                <a:cs typeface="Verdana"/>
              </a:rPr>
              <a:t> </a:t>
            </a:r>
            <a:r>
              <a:rPr dirty="0" sz="2400" spc="-175" b="1">
                <a:latin typeface="Verdana"/>
                <a:cs typeface="Verdana"/>
              </a:rPr>
              <a:t>механотерапії</a:t>
            </a:r>
            <a:r>
              <a:rPr dirty="0" sz="2400" spc="-200" b="1">
                <a:latin typeface="Verdana"/>
                <a:cs typeface="Verdana"/>
              </a:rPr>
              <a:t> </a:t>
            </a:r>
            <a:r>
              <a:rPr dirty="0" sz="2400" spc="-204" b="1">
                <a:latin typeface="Verdana"/>
                <a:cs typeface="Verdana"/>
              </a:rPr>
              <a:t>призначені</a:t>
            </a:r>
            <a:r>
              <a:rPr dirty="0" sz="2400" spc="-200" b="1">
                <a:latin typeface="Verdana"/>
                <a:cs typeface="Verdana"/>
              </a:rPr>
              <a:t> </a:t>
            </a:r>
            <a:r>
              <a:rPr dirty="0" sz="2400" spc="-190" b="1">
                <a:latin typeface="Verdana"/>
                <a:cs typeface="Verdana"/>
              </a:rPr>
              <a:t>для</a:t>
            </a:r>
            <a:r>
              <a:rPr dirty="0" sz="2400" spc="-195" b="1">
                <a:latin typeface="Verdana"/>
                <a:cs typeface="Verdana"/>
              </a:rPr>
              <a:t> </a:t>
            </a:r>
            <a:r>
              <a:rPr dirty="0" sz="2400" spc="-215" b="1">
                <a:latin typeface="Verdana"/>
                <a:cs typeface="Verdana"/>
              </a:rPr>
              <a:t>поглиблення, </a:t>
            </a:r>
            <a:r>
              <a:rPr dirty="0" sz="2400" spc="-805" b="1">
                <a:latin typeface="Verdana"/>
                <a:cs typeface="Verdana"/>
              </a:rPr>
              <a:t> </a:t>
            </a:r>
            <a:r>
              <a:rPr dirty="0" sz="2400" spc="-200" b="1">
                <a:latin typeface="Verdana"/>
                <a:cs typeface="Verdana"/>
              </a:rPr>
              <a:t>уточнення</a:t>
            </a:r>
            <a:r>
              <a:rPr dirty="0" sz="2400" spc="-195" b="1">
                <a:latin typeface="Verdana"/>
                <a:cs typeface="Verdana"/>
              </a:rPr>
              <a:t> </a:t>
            </a:r>
            <a:r>
              <a:rPr dirty="0" sz="2400" spc="-140" b="1">
                <a:latin typeface="Verdana"/>
                <a:cs typeface="Verdana"/>
              </a:rPr>
              <a:t>дії</a:t>
            </a:r>
            <a:r>
              <a:rPr dirty="0" sz="2400" spc="-190" b="1">
                <a:latin typeface="Verdana"/>
                <a:cs typeface="Verdana"/>
              </a:rPr>
              <a:t> </a:t>
            </a:r>
            <a:r>
              <a:rPr dirty="0" sz="2400" spc="-240" b="1">
                <a:latin typeface="Verdana"/>
                <a:cs typeface="Verdana"/>
              </a:rPr>
              <a:t>вправ.</a:t>
            </a:r>
            <a:r>
              <a:rPr dirty="0" sz="2400" spc="-190" b="1">
                <a:latin typeface="Verdana"/>
                <a:cs typeface="Verdana"/>
              </a:rPr>
              <a:t> </a:t>
            </a:r>
            <a:r>
              <a:rPr dirty="0" sz="2400" spc="-185" b="1">
                <a:latin typeface="Verdana"/>
                <a:cs typeface="Verdana"/>
              </a:rPr>
              <a:t>Різні</a:t>
            </a:r>
            <a:r>
              <a:rPr dirty="0" sz="2400" spc="-190" b="1">
                <a:latin typeface="Verdana"/>
                <a:cs typeface="Verdana"/>
              </a:rPr>
              <a:t> </a:t>
            </a:r>
            <a:r>
              <a:rPr dirty="0" sz="2400" spc="-175" b="1">
                <a:latin typeface="Verdana"/>
                <a:cs typeface="Verdana"/>
              </a:rPr>
              <a:t>модифікації</a:t>
            </a:r>
            <a:r>
              <a:rPr dirty="0" sz="2400" spc="-190" b="1">
                <a:latin typeface="Verdana"/>
                <a:cs typeface="Verdana"/>
              </a:rPr>
              <a:t> </a:t>
            </a:r>
            <a:r>
              <a:rPr dirty="0" sz="2400" spc="-200" b="1">
                <a:latin typeface="Verdana"/>
                <a:cs typeface="Verdana"/>
              </a:rPr>
              <a:t>апаратів,</a:t>
            </a:r>
            <a:r>
              <a:rPr dirty="0" sz="2400" spc="-190" b="1">
                <a:latin typeface="Verdana"/>
                <a:cs typeface="Verdana"/>
              </a:rPr>
              <a:t> </a:t>
            </a:r>
            <a:r>
              <a:rPr dirty="0" sz="2400" spc="-215" b="1">
                <a:latin typeface="Verdana"/>
                <a:cs typeface="Verdana"/>
              </a:rPr>
              <a:t>з</a:t>
            </a:r>
            <a:r>
              <a:rPr dirty="0" sz="2400" spc="-190" b="1">
                <a:latin typeface="Verdana"/>
                <a:cs typeface="Verdana"/>
              </a:rPr>
              <a:t> </a:t>
            </a:r>
            <a:r>
              <a:rPr dirty="0" sz="2400" spc="-200" b="1">
                <a:latin typeface="Verdana"/>
                <a:cs typeface="Verdana"/>
              </a:rPr>
              <a:t>використанням</a:t>
            </a:r>
            <a:r>
              <a:rPr dirty="0" sz="2400" spc="-190" b="1">
                <a:latin typeface="Verdana"/>
                <a:cs typeface="Verdana"/>
              </a:rPr>
              <a:t> </a:t>
            </a:r>
            <a:r>
              <a:rPr dirty="0" sz="2400" spc="-225" b="1">
                <a:latin typeface="Verdana"/>
                <a:cs typeface="Verdana"/>
              </a:rPr>
              <a:t>активних</a:t>
            </a:r>
            <a:r>
              <a:rPr dirty="0" sz="2400" spc="-190" b="1">
                <a:latin typeface="Verdana"/>
                <a:cs typeface="Verdana"/>
              </a:rPr>
              <a:t> </a:t>
            </a:r>
            <a:r>
              <a:rPr dirty="0" sz="2400" spc="-175" b="1">
                <a:latin typeface="Verdana"/>
                <a:cs typeface="Verdana"/>
              </a:rPr>
              <a:t>і</a:t>
            </a:r>
            <a:r>
              <a:rPr dirty="0" sz="2400" spc="-190" b="1">
                <a:latin typeface="Verdana"/>
                <a:cs typeface="Verdana"/>
              </a:rPr>
              <a:t> </a:t>
            </a:r>
            <a:r>
              <a:rPr dirty="0" sz="2400" spc="-225" b="1">
                <a:latin typeface="Verdana"/>
                <a:cs typeface="Verdana"/>
              </a:rPr>
              <a:t>пасивних</a:t>
            </a:r>
            <a:r>
              <a:rPr dirty="0" sz="2400" spc="-195" b="1">
                <a:latin typeface="Verdana"/>
                <a:cs typeface="Verdana"/>
              </a:rPr>
              <a:t> </a:t>
            </a:r>
            <a:r>
              <a:rPr dirty="0" sz="2400" spc="-240" b="1">
                <a:latin typeface="Verdana"/>
                <a:cs typeface="Verdana"/>
              </a:rPr>
              <a:t>рухів, </a:t>
            </a:r>
            <a:r>
              <a:rPr dirty="0" sz="2400" spc="-805" b="1">
                <a:latin typeface="Verdana"/>
                <a:cs typeface="Verdana"/>
              </a:rPr>
              <a:t> </a:t>
            </a:r>
            <a:r>
              <a:rPr dirty="0" sz="2400" spc="-200" b="1">
                <a:latin typeface="Verdana"/>
                <a:cs typeface="Verdana"/>
              </a:rPr>
              <a:t>вібрацією</a:t>
            </a:r>
            <a:r>
              <a:rPr dirty="0" sz="2400" spc="-195" b="1">
                <a:latin typeface="Verdana"/>
                <a:cs typeface="Verdana"/>
              </a:rPr>
              <a:t> </a:t>
            </a:r>
            <a:r>
              <a:rPr dirty="0" sz="2400" spc="-180" b="1">
                <a:latin typeface="Verdana"/>
                <a:cs typeface="Verdana"/>
              </a:rPr>
              <a:t>тощо,</a:t>
            </a:r>
            <a:r>
              <a:rPr dirty="0" sz="2400" spc="-195" b="1">
                <a:latin typeface="Verdana"/>
                <a:cs typeface="Verdana"/>
              </a:rPr>
              <a:t> вибірково</a:t>
            </a:r>
            <a:r>
              <a:rPr dirty="0" sz="2400" spc="-190" b="1">
                <a:latin typeface="Verdana"/>
                <a:cs typeface="Verdana"/>
              </a:rPr>
              <a:t> </a:t>
            </a:r>
            <a:r>
              <a:rPr dirty="0" sz="2400" spc="-229" b="1">
                <a:latin typeface="Verdana"/>
                <a:cs typeface="Verdana"/>
              </a:rPr>
              <a:t>впливають</a:t>
            </a:r>
            <a:r>
              <a:rPr dirty="0" sz="2400" spc="-195" b="1">
                <a:latin typeface="Verdana"/>
                <a:cs typeface="Verdana"/>
              </a:rPr>
              <a:t> </a:t>
            </a:r>
            <a:r>
              <a:rPr dirty="0" sz="2400" spc="-220" b="1">
                <a:latin typeface="Verdana"/>
                <a:cs typeface="Verdana"/>
              </a:rPr>
              <a:t>на</a:t>
            </a:r>
            <a:r>
              <a:rPr dirty="0" sz="2400" spc="-190" b="1">
                <a:latin typeface="Verdana"/>
                <a:cs typeface="Verdana"/>
              </a:rPr>
              <a:t> </a:t>
            </a:r>
            <a:r>
              <a:rPr dirty="0" sz="2400" spc="-200" b="1">
                <a:latin typeface="Verdana"/>
                <a:cs typeface="Verdana"/>
              </a:rPr>
              <a:t>організм,</a:t>
            </a:r>
            <a:r>
              <a:rPr dirty="0" sz="2400" spc="-195" b="1">
                <a:latin typeface="Verdana"/>
                <a:cs typeface="Verdana"/>
              </a:rPr>
              <a:t> </a:t>
            </a:r>
            <a:r>
              <a:rPr dirty="0" sz="2400" spc="-175" b="1">
                <a:latin typeface="Verdana"/>
                <a:cs typeface="Verdana"/>
              </a:rPr>
              <a:t>ефективно</a:t>
            </a:r>
            <a:r>
              <a:rPr dirty="0" sz="2400" spc="-190" b="1">
                <a:latin typeface="Verdana"/>
                <a:cs typeface="Verdana"/>
              </a:rPr>
              <a:t> допомагають</a:t>
            </a:r>
            <a:r>
              <a:rPr dirty="0" sz="2400" spc="-195" b="1">
                <a:latin typeface="Verdana"/>
                <a:cs typeface="Verdana"/>
              </a:rPr>
              <a:t> </a:t>
            </a:r>
            <a:r>
              <a:rPr dirty="0" sz="2400" spc="-229" b="1">
                <a:latin typeface="Verdana"/>
                <a:cs typeface="Verdana"/>
              </a:rPr>
              <a:t>хворим,</a:t>
            </a:r>
            <a:r>
              <a:rPr dirty="0" sz="2400" spc="-190" b="1">
                <a:latin typeface="Verdana"/>
                <a:cs typeface="Verdana"/>
              </a:rPr>
              <a:t> </a:t>
            </a:r>
            <a:r>
              <a:rPr dirty="0" sz="2400" spc="-254" b="1">
                <a:latin typeface="Verdana"/>
                <a:cs typeface="Verdana"/>
              </a:rPr>
              <a:t>у</a:t>
            </a:r>
            <a:r>
              <a:rPr dirty="0" sz="2400" spc="-195" b="1">
                <a:latin typeface="Verdana"/>
                <a:cs typeface="Verdana"/>
              </a:rPr>
              <a:t> </a:t>
            </a:r>
            <a:r>
              <a:rPr dirty="0" sz="2400" spc="-260" b="1">
                <a:latin typeface="Verdana"/>
                <a:cs typeface="Verdana"/>
              </a:rPr>
              <a:t>яких </a:t>
            </a:r>
            <a:r>
              <a:rPr dirty="0" sz="2400" spc="-254" b="1">
                <a:latin typeface="Verdana"/>
                <a:cs typeface="Verdana"/>
              </a:rPr>
              <a:t> </a:t>
            </a:r>
            <a:r>
              <a:rPr dirty="0" sz="2400" spc="-215" b="1">
                <a:latin typeface="Verdana"/>
                <a:cs typeface="Verdana"/>
              </a:rPr>
              <a:t>порушений</a:t>
            </a:r>
            <a:r>
              <a:rPr dirty="0" sz="2400" spc="-200" b="1">
                <a:latin typeface="Verdana"/>
                <a:cs typeface="Verdana"/>
              </a:rPr>
              <a:t> </a:t>
            </a:r>
            <a:r>
              <a:rPr dirty="0" sz="2400" spc="-180" b="1">
                <a:latin typeface="Verdana"/>
                <a:cs typeface="Verdana"/>
              </a:rPr>
              <a:t>опорно-руховий</a:t>
            </a:r>
            <a:r>
              <a:rPr dirty="0" sz="2400" spc="-200" b="1">
                <a:latin typeface="Verdana"/>
                <a:cs typeface="Verdana"/>
              </a:rPr>
              <a:t> </a:t>
            </a:r>
            <a:r>
              <a:rPr dirty="0" sz="2400" spc="-195" b="1">
                <a:latin typeface="Verdana"/>
                <a:cs typeface="Verdana"/>
              </a:rPr>
              <a:t>апарат.</a:t>
            </a:r>
            <a:endParaRPr sz="2400">
              <a:latin typeface="Verdana"/>
              <a:cs typeface="Verdana"/>
            </a:endParaRPr>
          </a:p>
          <a:p>
            <a:pPr algn="ctr" marL="376555" marR="368935" indent="-635">
              <a:lnSpc>
                <a:spcPct val="106800"/>
              </a:lnSpc>
            </a:pPr>
            <a:r>
              <a:rPr dirty="0" sz="2400" spc="-204" b="1">
                <a:latin typeface="Verdana"/>
                <a:cs typeface="Verdana"/>
              </a:rPr>
              <a:t>Головним </a:t>
            </a:r>
            <a:r>
              <a:rPr dirty="0" sz="2400" spc="-215" b="1">
                <a:latin typeface="Verdana"/>
                <a:cs typeface="Verdana"/>
              </a:rPr>
              <a:t>призначення </a:t>
            </a:r>
            <a:r>
              <a:rPr dirty="0" sz="2400" spc="-190" b="1">
                <a:latin typeface="Verdana"/>
                <a:cs typeface="Verdana"/>
              </a:rPr>
              <a:t>оздоровчих </a:t>
            </a:r>
            <a:r>
              <a:rPr dirty="0" sz="2400" spc="-185" b="1">
                <a:latin typeface="Verdana"/>
                <a:cs typeface="Verdana"/>
              </a:rPr>
              <a:t>тренажерів </a:t>
            </a:r>
            <a:r>
              <a:rPr dirty="0" sz="2400" spc="-110" b="1">
                <a:latin typeface="Verdana"/>
                <a:cs typeface="Verdana"/>
              </a:rPr>
              <a:t>є </a:t>
            </a:r>
            <a:r>
              <a:rPr dirty="0" sz="2400" spc="-215" b="1">
                <a:latin typeface="Verdana"/>
                <a:cs typeface="Verdana"/>
              </a:rPr>
              <a:t>підвищення </a:t>
            </a:r>
            <a:r>
              <a:rPr dirty="0" sz="2400" spc="-160" b="1">
                <a:latin typeface="Verdana"/>
                <a:cs typeface="Verdana"/>
              </a:rPr>
              <a:t>ефективності </a:t>
            </a:r>
            <a:r>
              <a:rPr dirty="0" sz="2400" spc="-215" b="1">
                <a:latin typeface="Verdana"/>
                <a:cs typeface="Verdana"/>
              </a:rPr>
              <a:t>фізичних </a:t>
            </a:r>
            <a:r>
              <a:rPr dirty="0" sz="2400" spc="-210" b="1">
                <a:latin typeface="Verdana"/>
                <a:cs typeface="Verdana"/>
              </a:rPr>
              <a:t> </a:t>
            </a:r>
            <a:r>
              <a:rPr dirty="0" sz="2400" spc="-240" b="1">
                <a:latin typeface="Verdana"/>
                <a:cs typeface="Verdana"/>
              </a:rPr>
              <a:t>вправ,</a:t>
            </a:r>
            <a:r>
              <a:rPr dirty="0" sz="2400" spc="-200" b="1">
                <a:latin typeface="Verdana"/>
                <a:cs typeface="Verdana"/>
              </a:rPr>
              <a:t> </a:t>
            </a:r>
            <a:r>
              <a:rPr dirty="0" sz="2400" spc="-180" b="1">
                <a:latin typeface="Verdana"/>
                <a:cs typeface="Verdana"/>
              </a:rPr>
              <a:t>чітка</a:t>
            </a:r>
            <a:r>
              <a:rPr dirty="0" sz="2400" spc="-195" b="1">
                <a:latin typeface="Verdana"/>
                <a:cs typeface="Verdana"/>
              </a:rPr>
              <a:t> </a:t>
            </a:r>
            <a:r>
              <a:rPr dirty="0" sz="2400" spc="-204" b="1">
                <a:latin typeface="Verdana"/>
                <a:cs typeface="Verdana"/>
              </a:rPr>
              <a:t>цільова</a:t>
            </a:r>
            <a:r>
              <a:rPr dirty="0" sz="2400" spc="-200" b="1">
                <a:latin typeface="Verdana"/>
                <a:cs typeface="Verdana"/>
              </a:rPr>
              <a:t> </a:t>
            </a:r>
            <a:r>
              <a:rPr dirty="0" sz="2400" spc="-180" b="1">
                <a:latin typeface="Verdana"/>
                <a:cs typeface="Verdana"/>
              </a:rPr>
              <a:t>спрямованість</a:t>
            </a:r>
            <a:r>
              <a:rPr dirty="0" sz="2400" spc="-195" b="1">
                <a:latin typeface="Verdana"/>
                <a:cs typeface="Verdana"/>
              </a:rPr>
              <a:t> </a:t>
            </a:r>
            <a:r>
              <a:rPr dirty="0" sz="2400" spc="-170" b="1">
                <a:latin typeface="Verdana"/>
                <a:cs typeface="Verdana"/>
              </a:rPr>
              <a:t>основної</a:t>
            </a:r>
            <a:r>
              <a:rPr dirty="0" sz="2400" spc="-200" b="1">
                <a:latin typeface="Verdana"/>
                <a:cs typeface="Verdana"/>
              </a:rPr>
              <a:t> </a:t>
            </a:r>
            <a:r>
              <a:rPr dirty="0" sz="2400" spc="-140" b="1">
                <a:latin typeface="Verdana"/>
                <a:cs typeface="Verdana"/>
              </a:rPr>
              <a:t>дії</a:t>
            </a:r>
            <a:r>
              <a:rPr dirty="0" sz="2400" spc="-195" b="1">
                <a:latin typeface="Verdana"/>
                <a:cs typeface="Verdana"/>
              </a:rPr>
              <a:t> </a:t>
            </a:r>
            <a:r>
              <a:rPr dirty="0" sz="2400" spc="-220" b="1">
                <a:latin typeface="Verdana"/>
                <a:cs typeface="Verdana"/>
              </a:rPr>
              <a:t>вправи</a:t>
            </a:r>
            <a:r>
              <a:rPr dirty="0" sz="2400" spc="-200" b="1">
                <a:latin typeface="Verdana"/>
                <a:cs typeface="Verdana"/>
              </a:rPr>
              <a:t> </a:t>
            </a:r>
            <a:r>
              <a:rPr dirty="0" sz="2400" spc="-220" b="1">
                <a:latin typeface="Verdana"/>
                <a:cs typeface="Verdana"/>
              </a:rPr>
              <a:t>на</a:t>
            </a:r>
            <a:r>
              <a:rPr dirty="0" sz="2400" spc="-195" b="1">
                <a:latin typeface="Verdana"/>
                <a:cs typeface="Verdana"/>
              </a:rPr>
              <a:t> </a:t>
            </a:r>
            <a:r>
              <a:rPr dirty="0" sz="2400" spc="-190" b="1">
                <a:latin typeface="Verdana"/>
                <a:cs typeface="Verdana"/>
              </a:rPr>
              <a:t>тренажері,</a:t>
            </a:r>
            <a:r>
              <a:rPr dirty="0" sz="2400" spc="-200" b="1">
                <a:latin typeface="Verdana"/>
                <a:cs typeface="Verdana"/>
              </a:rPr>
              <a:t> </a:t>
            </a:r>
            <a:r>
              <a:rPr dirty="0" sz="2400" spc="-195" b="1">
                <a:latin typeface="Verdana"/>
                <a:cs typeface="Verdana"/>
              </a:rPr>
              <a:t>вибір </a:t>
            </a:r>
            <a:r>
              <a:rPr dirty="0" sz="2400" spc="-180" b="1">
                <a:latin typeface="Verdana"/>
                <a:cs typeface="Verdana"/>
              </a:rPr>
              <a:t>характеру</a:t>
            </a:r>
            <a:r>
              <a:rPr dirty="0" sz="2400" spc="-200" b="1">
                <a:latin typeface="Verdana"/>
                <a:cs typeface="Verdana"/>
              </a:rPr>
              <a:t> </a:t>
            </a:r>
            <a:r>
              <a:rPr dirty="0" sz="2400" spc="-175" b="1">
                <a:latin typeface="Verdana"/>
                <a:cs typeface="Verdana"/>
              </a:rPr>
              <a:t>і </a:t>
            </a:r>
            <a:r>
              <a:rPr dirty="0" sz="2400" spc="-805" b="1">
                <a:latin typeface="Verdana"/>
                <a:cs typeface="Verdana"/>
              </a:rPr>
              <a:t> </a:t>
            </a:r>
            <a:r>
              <a:rPr dirty="0" sz="2400" spc="-165" b="1">
                <a:latin typeface="Verdana"/>
                <a:cs typeface="Verdana"/>
              </a:rPr>
              <a:t>способу </a:t>
            </a:r>
            <a:r>
              <a:rPr dirty="0" sz="2400" spc="-125" b="1">
                <a:latin typeface="Verdana"/>
                <a:cs typeface="Verdana"/>
              </a:rPr>
              <a:t>її </a:t>
            </a:r>
            <a:r>
              <a:rPr dirty="0" sz="2400" spc="-229" b="1">
                <a:latin typeface="Verdana"/>
                <a:cs typeface="Verdana"/>
              </a:rPr>
              <a:t>виконання </a:t>
            </a:r>
            <a:r>
              <a:rPr dirty="0" sz="2400" spc="-200" b="1">
                <a:latin typeface="Verdana"/>
                <a:cs typeface="Verdana"/>
              </a:rPr>
              <a:t>дозволяють </a:t>
            </a:r>
            <a:r>
              <a:rPr dirty="0" sz="2400" spc="-190" b="1">
                <a:latin typeface="Verdana"/>
                <a:cs typeface="Verdana"/>
              </a:rPr>
              <a:t>керувати </a:t>
            </a:r>
            <a:r>
              <a:rPr dirty="0" sz="2400" spc="-204" b="1">
                <a:latin typeface="Verdana"/>
                <a:cs typeface="Verdana"/>
              </a:rPr>
              <a:t>тренувальним </a:t>
            </a:r>
            <a:r>
              <a:rPr dirty="0" sz="2400" spc="-185" b="1">
                <a:latin typeface="Verdana"/>
                <a:cs typeface="Verdana"/>
              </a:rPr>
              <a:t>процесом, </a:t>
            </a:r>
            <a:r>
              <a:rPr dirty="0" sz="2400" spc="-195" b="1">
                <a:latin typeface="Verdana"/>
                <a:cs typeface="Verdana"/>
              </a:rPr>
              <a:t>не </a:t>
            </a:r>
            <a:r>
              <a:rPr dirty="0" sz="2400" spc="-215" b="1">
                <a:latin typeface="Verdana"/>
                <a:cs typeface="Verdana"/>
              </a:rPr>
              <a:t>допускаючи </a:t>
            </a:r>
            <a:r>
              <a:rPr dirty="0" sz="2400" spc="-210" b="1">
                <a:latin typeface="Verdana"/>
                <a:cs typeface="Verdana"/>
              </a:rPr>
              <a:t> перенапружень</a:t>
            </a:r>
            <a:r>
              <a:rPr dirty="0" sz="2400" spc="-204" b="1">
                <a:latin typeface="Verdana"/>
                <a:cs typeface="Verdana"/>
              </a:rPr>
              <a:t> </a:t>
            </a:r>
            <a:r>
              <a:rPr dirty="0" sz="2400" spc="-175" b="1">
                <a:latin typeface="Verdana"/>
                <a:cs typeface="Verdana"/>
              </a:rPr>
              <a:t>і</a:t>
            </a:r>
            <a:r>
              <a:rPr dirty="0" sz="2400" spc="-200" b="1">
                <a:latin typeface="Verdana"/>
                <a:cs typeface="Verdana"/>
              </a:rPr>
              <a:t> </a:t>
            </a:r>
            <a:r>
              <a:rPr dirty="0" sz="2400" spc="-185" b="1">
                <a:latin typeface="Verdana"/>
                <a:cs typeface="Verdana"/>
              </a:rPr>
              <a:t>перетренувань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891605" y="0"/>
            <a:ext cx="5396865" cy="10287000"/>
            <a:chOff x="12891605" y="0"/>
            <a:chExt cx="539686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10063" y="1755245"/>
              <a:ext cx="4077936" cy="853175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91605" y="0"/>
              <a:ext cx="5396394" cy="4246292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0" y="0"/>
            <a:ext cx="4854575" cy="8654415"/>
            <a:chOff x="0" y="0"/>
            <a:chExt cx="4854575" cy="865441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853962" cy="617701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54786"/>
              <a:ext cx="3928783" cy="809920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018184" y="3663476"/>
            <a:ext cx="9502140" cy="1532890"/>
          </a:xfrm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9850" spc="440" b="0">
                <a:latin typeface="Tahoma"/>
                <a:cs typeface="Tahoma"/>
              </a:rPr>
              <a:t>Дякую</a:t>
            </a:r>
            <a:r>
              <a:rPr dirty="0" sz="9850" spc="-745" b="0">
                <a:latin typeface="Tahoma"/>
                <a:cs typeface="Tahoma"/>
              </a:rPr>
              <a:t> </a:t>
            </a:r>
            <a:r>
              <a:rPr dirty="0" sz="9850" spc="375" b="0">
                <a:latin typeface="Tahoma"/>
                <a:cs typeface="Tahoma"/>
              </a:rPr>
              <a:t>за</a:t>
            </a:r>
            <a:r>
              <a:rPr dirty="0" sz="9850" spc="-740" b="0">
                <a:latin typeface="Tahoma"/>
                <a:cs typeface="Tahoma"/>
              </a:rPr>
              <a:t> </a:t>
            </a:r>
            <a:r>
              <a:rPr dirty="0" sz="9850" spc="125" b="0">
                <a:latin typeface="Tahoma"/>
                <a:cs typeface="Tahoma"/>
              </a:rPr>
              <a:t>увагу.</a:t>
            </a:r>
            <a:endParaRPr sz="98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ADBD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211377"/>
            <a:ext cx="8166074" cy="60756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19827" y="1"/>
            <a:ext cx="6168171" cy="538937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63430" y="1334961"/>
            <a:ext cx="14298294" cy="2983230"/>
          </a:xfrm>
          <a:prstGeom prst="rect"/>
        </p:spPr>
        <p:txBody>
          <a:bodyPr wrap="square" lIns="0" tIns="29845" rIns="0" bIns="0" rtlCol="0" vert="horz">
            <a:spAutoFit/>
          </a:bodyPr>
          <a:lstStyle/>
          <a:p>
            <a:pPr marL="12700" marR="5080" indent="128270">
              <a:lnSpc>
                <a:spcPts val="4650"/>
              </a:lnSpc>
              <a:spcBef>
                <a:spcPts val="235"/>
              </a:spcBef>
            </a:pPr>
            <a:r>
              <a:rPr dirty="0" sz="3900" spc="-495" b="0">
                <a:solidFill>
                  <a:srgbClr val="0E2937"/>
                </a:solidFill>
                <a:latin typeface="Times New Roman"/>
                <a:cs typeface="Times New Roman"/>
              </a:rPr>
              <a:t>Е</a:t>
            </a:r>
            <a:r>
              <a:rPr dirty="0" sz="3900" spc="-105" b="0">
                <a:solidFill>
                  <a:srgbClr val="0E2937"/>
                </a:solidFill>
                <a:latin typeface="Times New Roman"/>
                <a:cs typeface="Times New Roman"/>
              </a:rPr>
              <a:t>Ф</a:t>
            </a:r>
            <a:r>
              <a:rPr dirty="0" sz="3900" spc="-495" b="0">
                <a:solidFill>
                  <a:srgbClr val="0E2937"/>
                </a:solidFill>
                <a:latin typeface="Times New Roman"/>
                <a:cs typeface="Times New Roman"/>
              </a:rPr>
              <a:t>Е</a:t>
            </a:r>
            <a:r>
              <a:rPr dirty="0" sz="3900" spc="-420" b="0">
                <a:solidFill>
                  <a:srgbClr val="0E2937"/>
                </a:solidFill>
                <a:latin typeface="Times New Roman"/>
                <a:cs typeface="Times New Roman"/>
              </a:rPr>
              <a:t>К</a:t>
            </a:r>
            <a:r>
              <a:rPr dirty="0" sz="3900" spc="-560" b="0">
                <a:solidFill>
                  <a:srgbClr val="0E2937"/>
                </a:solidFill>
                <a:latin typeface="Times New Roman"/>
                <a:cs typeface="Times New Roman"/>
              </a:rPr>
              <a:t>Т</a:t>
            </a:r>
            <a:r>
              <a:rPr dirty="0" sz="3900" spc="-345" b="0">
                <a:solidFill>
                  <a:srgbClr val="0E2937"/>
                </a:solidFill>
                <a:latin typeface="Times New Roman"/>
                <a:cs typeface="Times New Roman"/>
              </a:rPr>
              <a:t>И</a:t>
            </a:r>
            <a:r>
              <a:rPr dirty="0" sz="3900" spc="-700" b="0">
                <a:solidFill>
                  <a:srgbClr val="0E2937"/>
                </a:solidFill>
                <a:latin typeface="Times New Roman"/>
                <a:cs typeface="Times New Roman"/>
              </a:rPr>
              <a:t>В</a:t>
            </a:r>
            <a:r>
              <a:rPr dirty="0" sz="3900" spc="-395" b="0">
                <a:solidFill>
                  <a:srgbClr val="0E2937"/>
                </a:solidFill>
                <a:latin typeface="Times New Roman"/>
                <a:cs typeface="Times New Roman"/>
              </a:rPr>
              <a:t>Н</a:t>
            </a:r>
            <a:r>
              <a:rPr dirty="0" sz="3900" spc="-355" b="0">
                <a:solidFill>
                  <a:srgbClr val="0E2937"/>
                </a:solidFill>
                <a:latin typeface="Times New Roman"/>
                <a:cs typeface="Times New Roman"/>
              </a:rPr>
              <a:t>І</a:t>
            </a:r>
            <a:r>
              <a:rPr dirty="0" sz="3900" spc="-175" b="0">
                <a:solidFill>
                  <a:srgbClr val="0E2937"/>
                </a:solidFill>
                <a:latin typeface="Times New Roman"/>
                <a:cs typeface="Times New Roman"/>
              </a:rPr>
              <a:t>С</a:t>
            </a:r>
            <a:r>
              <a:rPr dirty="0" sz="3900" spc="-560" b="0">
                <a:solidFill>
                  <a:srgbClr val="0E2937"/>
                </a:solidFill>
                <a:latin typeface="Times New Roman"/>
                <a:cs typeface="Times New Roman"/>
              </a:rPr>
              <a:t>Т</a:t>
            </a:r>
            <a:r>
              <a:rPr dirty="0" sz="3900" spc="-335" b="0">
                <a:solidFill>
                  <a:srgbClr val="0E2937"/>
                </a:solidFill>
                <a:latin typeface="Times New Roman"/>
                <a:cs typeface="Times New Roman"/>
              </a:rPr>
              <a:t>Ь</a:t>
            </a:r>
            <a:r>
              <a:rPr dirty="0" sz="3900" spc="35" b="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3900" spc="-175" b="0">
                <a:solidFill>
                  <a:srgbClr val="0E2937"/>
                </a:solidFill>
                <a:latin typeface="Times New Roman"/>
                <a:cs typeface="Times New Roman"/>
              </a:rPr>
              <a:t>С</a:t>
            </a:r>
            <a:r>
              <a:rPr dirty="0" sz="3900" spc="-105" b="0">
                <a:solidFill>
                  <a:srgbClr val="0E2937"/>
                </a:solidFill>
                <a:latin typeface="Times New Roman"/>
                <a:cs typeface="Times New Roman"/>
              </a:rPr>
              <a:t>Ф</a:t>
            </a:r>
            <a:r>
              <a:rPr dirty="0" sz="3900" spc="150" b="0">
                <a:solidFill>
                  <a:srgbClr val="0E2937"/>
                </a:solidFill>
                <a:latin typeface="Times New Roman"/>
                <a:cs typeface="Times New Roman"/>
              </a:rPr>
              <a:t>О</a:t>
            </a:r>
            <a:r>
              <a:rPr dirty="0" sz="3900" spc="-409" b="0">
                <a:solidFill>
                  <a:srgbClr val="0E2937"/>
                </a:solidFill>
                <a:latin typeface="Times New Roman"/>
                <a:cs typeface="Times New Roman"/>
              </a:rPr>
              <a:t>Р</a:t>
            </a:r>
            <a:r>
              <a:rPr dirty="0" sz="3900" spc="-440" b="0">
                <a:solidFill>
                  <a:srgbClr val="0E2937"/>
                </a:solidFill>
                <a:latin typeface="Times New Roman"/>
                <a:cs typeface="Times New Roman"/>
              </a:rPr>
              <a:t>М</a:t>
            </a:r>
            <a:r>
              <a:rPr dirty="0" sz="3900" spc="150" b="0">
                <a:solidFill>
                  <a:srgbClr val="0E2937"/>
                </a:solidFill>
                <a:latin typeface="Times New Roman"/>
                <a:cs typeface="Times New Roman"/>
              </a:rPr>
              <a:t>О</a:t>
            </a:r>
            <a:r>
              <a:rPr dirty="0" sz="3900" spc="-700" b="0">
                <a:solidFill>
                  <a:srgbClr val="0E2937"/>
                </a:solidFill>
                <a:latin typeface="Times New Roman"/>
                <a:cs typeface="Times New Roman"/>
              </a:rPr>
              <a:t>В</a:t>
            </a:r>
            <a:r>
              <a:rPr dirty="0" sz="3900" spc="-520" b="0">
                <a:solidFill>
                  <a:srgbClr val="0E2937"/>
                </a:solidFill>
                <a:latin typeface="Times New Roman"/>
                <a:cs typeface="Times New Roman"/>
              </a:rPr>
              <a:t>А</a:t>
            </a:r>
            <a:r>
              <a:rPr dirty="0" sz="3900" spc="-395" b="0">
                <a:solidFill>
                  <a:srgbClr val="0E2937"/>
                </a:solidFill>
                <a:latin typeface="Times New Roman"/>
                <a:cs typeface="Times New Roman"/>
              </a:rPr>
              <a:t>Н</a:t>
            </a:r>
            <a:r>
              <a:rPr dirty="0" sz="3900" spc="150" b="0">
                <a:solidFill>
                  <a:srgbClr val="0E2937"/>
                </a:solidFill>
                <a:latin typeface="Times New Roman"/>
                <a:cs typeface="Times New Roman"/>
              </a:rPr>
              <a:t>О</a:t>
            </a:r>
            <a:r>
              <a:rPr dirty="0" sz="3900" spc="-350" b="0">
                <a:solidFill>
                  <a:srgbClr val="0E2937"/>
                </a:solidFill>
                <a:latin typeface="Times New Roman"/>
                <a:cs typeface="Times New Roman"/>
              </a:rPr>
              <a:t>Ї</a:t>
            </a:r>
            <a:r>
              <a:rPr dirty="0" sz="3900" spc="40" b="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3900" spc="-409" b="0">
                <a:solidFill>
                  <a:srgbClr val="0E2937"/>
                </a:solidFill>
                <a:latin typeface="Times New Roman"/>
                <a:cs typeface="Times New Roman"/>
              </a:rPr>
              <a:t>Р</a:t>
            </a:r>
            <a:r>
              <a:rPr dirty="0" sz="3900" spc="-645" b="0">
                <a:solidFill>
                  <a:srgbClr val="0E2937"/>
                </a:solidFill>
                <a:latin typeface="Times New Roman"/>
                <a:cs typeface="Times New Roman"/>
              </a:rPr>
              <a:t>У</a:t>
            </a:r>
            <a:r>
              <a:rPr dirty="0" sz="3900" spc="-815" b="0">
                <a:solidFill>
                  <a:srgbClr val="0E2937"/>
                </a:solidFill>
                <a:latin typeface="Times New Roman"/>
                <a:cs typeface="Times New Roman"/>
              </a:rPr>
              <a:t>Х</a:t>
            </a:r>
            <a:r>
              <a:rPr dirty="0" sz="3900" spc="150" b="0">
                <a:solidFill>
                  <a:srgbClr val="0E2937"/>
                </a:solidFill>
                <a:latin typeface="Times New Roman"/>
                <a:cs typeface="Times New Roman"/>
              </a:rPr>
              <a:t>О</a:t>
            </a:r>
            <a:r>
              <a:rPr dirty="0" sz="3900" spc="-700" b="0">
                <a:solidFill>
                  <a:srgbClr val="0E2937"/>
                </a:solidFill>
                <a:latin typeface="Times New Roman"/>
                <a:cs typeface="Times New Roman"/>
              </a:rPr>
              <a:t>В</a:t>
            </a:r>
            <a:r>
              <a:rPr dirty="0" sz="3900" spc="150" b="0">
                <a:solidFill>
                  <a:srgbClr val="0E2937"/>
                </a:solidFill>
                <a:latin typeface="Times New Roman"/>
                <a:cs typeface="Times New Roman"/>
              </a:rPr>
              <a:t>О</a:t>
            </a:r>
            <a:r>
              <a:rPr dirty="0" sz="3900" spc="-350" b="0">
                <a:solidFill>
                  <a:srgbClr val="0E2937"/>
                </a:solidFill>
                <a:latin typeface="Times New Roman"/>
                <a:cs typeface="Times New Roman"/>
              </a:rPr>
              <a:t>Ї</a:t>
            </a:r>
            <a:r>
              <a:rPr dirty="0" sz="3900" spc="40" b="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3900" spc="-395" b="0">
                <a:solidFill>
                  <a:srgbClr val="0E2937"/>
                </a:solidFill>
                <a:latin typeface="Times New Roman"/>
                <a:cs typeface="Times New Roman"/>
              </a:rPr>
              <a:t>Н</a:t>
            </a:r>
            <a:r>
              <a:rPr dirty="0" sz="3900" spc="-520" b="0">
                <a:solidFill>
                  <a:srgbClr val="0E2937"/>
                </a:solidFill>
                <a:latin typeface="Times New Roman"/>
                <a:cs typeface="Times New Roman"/>
              </a:rPr>
              <a:t>А</a:t>
            </a:r>
            <a:r>
              <a:rPr dirty="0" sz="3900" spc="-700" b="0">
                <a:solidFill>
                  <a:srgbClr val="0E2937"/>
                </a:solidFill>
                <a:latin typeface="Times New Roman"/>
                <a:cs typeface="Times New Roman"/>
              </a:rPr>
              <a:t>В</a:t>
            </a:r>
            <a:r>
              <a:rPr dirty="0" sz="3900" spc="-345" b="0">
                <a:solidFill>
                  <a:srgbClr val="0E2937"/>
                </a:solidFill>
                <a:latin typeface="Times New Roman"/>
                <a:cs typeface="Times New Roman"/>
              </a:rPr>
              <a:t>И</a:t>
            </a:r>
            <a:r>
              <a:rPr dirty="0" sz="3900" spc="-395" b="0">
                <a:solidFill>
                  <a:srgbClr val="0E2937"/>
                </a:solidFill>
                <a:latin typeface="Times New Roman"/>
                <a:cs typeface="Times New Roman"/>
              </a:rPr>
              <a:t>Ч</a:t>
            </a:r>
            <a:r>
              <a:rPr dirty="0" sz="3900" spc="-420" b="0">
                <a:solidFill>
                  <a:srgbClr val="0E2937"/>
                </a:solidFill>
                <a:latin typeface="Times New Roman"/>
                <a:cs typeface="Times New Roman"/>
              </a:rPr>
              <a:t>К</a:t>
            </a:r>
            <a:r>
              <a:rPr dirty="0" sz="3900" spc="-340" b="0">
                <a:solidFill>
                  <a:srgbClr val="0E2937"/>
                </a:solidFill>
                <a:latin typeface="Times New Roman"/>
                <a:cs typeface="Times New Roman"/>
              </a:rPr>
              <a:t>И</a:t>
            </a:r>
            <a:r>
              <a:rPr dirty="0" sz="3900" spc="35" b="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3900" spc="-155" b="0">
                <a:solidFill>
                  <a:srgbClr val="0E2937"/>
                </a:solidFill>
                <a:latin typeface="Times New Roman"/>
                <a:cs typeface="Times New Roman"/>
              </a:rPr>
              <a:t>З</a:t>
            </a:r>
            <a:r>
              <a:rPr dirty="0" sz="3900" spc="-520" b="0">
                <a:solidFill>
                  <a:srgbClr val="0E2937"/>
                </a:solidFill>
                <a:latin typeface="Times New Roman"/>
                <a:cs typeface="Times New Roman"/>
              </a:rPr>
              <a:t>А</a:t>
            </a:r>
            <a:r>
              <a:rPr dirty="0" sz="3900" spc="-130" b="0">
                <a:solidFill>
                  <a:srgbClr val="0E2937"/>
                </a:solidFill>
                <a:latin typeface="Times New Roman"/>
                <a:cs typeface="Times New Roman"/>
              </a:rPr>
              <a:t>Л</a:t>
            </a:r>
            <a:r>
              <a:rPr dirty="0" sz="3900" spc="-495" b="0">
                <a:solidFill>
                  <a:srgbClr val="0E2937"/>
                </a:solidFill>
                <a:latin typeface="Times New Roman"/>
                <a:cs typeface="Times New Roman"/>
              </a:rPr>
              <a:t>Е</a:t>
            </a:r>
            <a:r>
              <a:rPr dirty="0" sz="3900" spc="-254" b="0">
                <a:solidFill>
                  <a:srgbClr val="0E2937"/>
                </a:solidFill>
                <a:latin typeface="Times New Roman"/>
                <a:cs typeface="Times New Roman"/>
              </a:rPr>
              <a:t>Ж</a:t>
            </a:r>
            <a:r>
              <a:rPr dirty="0" sz="3900" spc="-345" b="0">
                <a:solidFill>
                  <a:srgbClr val="0E2937"/>
                </a:solidFill>
                <a:latin typeface="Times New Roman"/>
                <a:cs typeface="Times New Roman"/>
              </a:rPr>
              <a:t>И</a:t>
            </a:r>
            <a:r>
              <a:rPr dirty="0" sz="3900" spc="-560" b="0">
                <a:solidFill>
                  <a:srgbClr val="0E2937"/>
                </a:solidFill>
                <a:latin typeface="Times New Roman"/>
                <a:cs typeface="Times New Roman"/>
              </a:rPr>
              <a:t>Т</a:t>
            </a:r>
            <a:r>
              <a:rPr dirty="0" sz="3900" spc="-335" b="0">
                <a:solidFill>
                  <a:srgbClr val="0E2937"/>
                </a:solidFill>
                <a:latin typeface="Times New Roman"/>
                <a:cs typeface="Times New Roman"/>
              </a:rPr>
              <a:t>Ь</a:t>
            </a:r>
            <a:r>
              <a:rPr dirty="0" sz="3900" spc="35" b="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3900" spc="-395" b="0">
                <a:solidFill>
                  <a:srgbClr val="0E2937"/>
                </a:solidFill>
                <a:latin typeface="Times New Roman"/>
                <a:cs typeface="Times New Roman"/>
              </a:rPr>
              <a:t>Н</a:t>
            </a:r>
            <a:r>
              <a:rPr dirty="0" sz="3900" spc="-300" b="0">
                <a:solidFill>
                  <a:srgbClr val="0E2937"/>
                </a:solidFill>
                <a:latin typeface="Times New Roman"/>
                <a:cs typeface="Times New Roman"/>
              </a:rPr>
              <a:t>Е  </a:t>
            </a:r>
            <a:r>
              <a:rPr dirty="0" sz="3900" spc="-130" b="0">
                <a:solidFill>
                  <a:srgbClr val="0E2937"/>
                </a:solidFill>
                <a:latin typeface="Times New Roman"/>
                <a:cs typeface="Times New Roman"/>
              </a:rPr>
              <a:t>Л</a:t>
            </a:r>
            <a:r>
              <a:rPr dirty="0" sz="3900" spc="-345" b="0">
                <a:solidFill>
                  <a:srgbClr val="0E2937"/>
                </a:solidFill>
                <a:latin typeface="Times New Roman"/>
                <a:cs typeface="Times New Roman"/>
              </a:rPr>
              <a:t>И</a:t>
            </a:r>
            <a:r>
              <a:rPr dirty="0" sz="3900" spc="-625" b="0">
                <a:solidFill>
                  <a:srgbClr val="0E2937"/>
                </a:solidFill>
                <a:latin typeface="Times New Roman"/>
                <a:cs typeface="Times New Roman"/>
              </a:rPr>
              <a:t>Ш</a:t>
            </a:r>
            <a:r>
              <a:rPr dirty="0" sz="3900" spc="-490" b="0">
                <a:solidFill>
                  <a:srgbClr val="0E2937"/>
                </a:solidFill>
                <a:latin typeface="Times New Roman"/>
                <a:cs typeface="Times New Roman"/>
              </a:rPr>
              <a:t>Е</a:t>
            </a:r>
            <a:r>
              <a:rPr dirty="0" sz="3900" spc="35" b="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3900" spc="-700" b="0">
                <a:solidFill>
                  <a:srgbClr val="0E2937"/>
                </a:solidFill>
                <a:latin typeface="Times New Roman"/>
                <a:cs typeface="Times New Roman"/>
              </a:rPr>
              <a:t>В</a:t>
            </a:r>
            <a:r>
              <a:rPr dirty="0" sz="3900" spc="-355" b="0">
                <a:solidFill>
                  <a:srgbClr val="0E2937"/>
                </a:solidFill>
                <a:latin typeface="Times New Roman"/>
                <a:cs typeface="Times New Roman"/>
              </a:rPr>
              <a:t>І</a:t>
            </a:r>
            <a:r>
              <a:rPr dirty="0" sz="3900" spc="55" b="0">
                <a:solidFill>
                  <a:srgbClr val="0E2937"/>
                </a:solidFill>
                <a:latin typeface="Times New Roman"/>
                <a:cs typeface="Times New Roman"/>
              </a:rPr>
              <a:t>Д</a:t>
            </a:r>
            <a:r>
              <a:rPr dirty="0" sz="3900" spc="35" b="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3900" spc="-560" b="0">
                <a:solidFill>
                  <a:srgbClr val="0E2937"/>
                </a:solidFill>
                <a:latin typeface="Times New Roman"/>
                <a:cs typeface="Times New Roman"/>
              </a:rPr>
              <a:t>Т</a:t>
            </a:r>
            <a:r>
              <a:rPr dirty="0" sz="3900" spc="-495" b="0">
                <a:solidFill>
                  <a:srgbClr val="0E2937"/>
                </a:solidFill>
                <a:latin typeface="Times New Roman"/>
                <a:cs typeface="Times New Roman"/>
              </a:rPr>
              <a:t>Е</a:t>
            </a:r>
            <a:r>
              <a:rPr dirty="0" sz="3900" spc="-815" b="0">
                <a:solidFill>
                  <a:srgbClr val="0E2937"/>
                </a:solidFill>
                <a:latin typeface="Times New Roman"/>
                <a:cs typeface="Times New Roman"/>
              </a:rPr>
              <a:t>Х</a:t>
            </a:r>
            <a:r>
              <a:rPr dirty="0" sz="3900" spc="-395" b="0">
                <a:solidFill>
                  <a:srgbClr val="0E2937"/>
                </a:solidFill>
                <a:latin typeface="Times New Roman"/>
                <a:cs typeface="Times New Roman"/>
              </a:rPr>
              <a:t>Н</a:t>
            </a:r>
            <a:r>
              <a:rPr dirty="0" sz="3900" spc="-355" b="0">
                <a:solidFill>
                  <a:srgbClr val="0E2937"/>
                </a:solidFill>
                <a:latin typeface="Times New Roman"/>
                <a:cs typeface="Times New Roman"/>
              </a:rPr>
              <a:t>І</a:t>
            </a:r>
            <a:r>
              <a:rPr dirty="0" sz="3900" spc="-395" b="0">
                <a:solidFill>
                  <a:srgbClr val="0E2937"/>
                </a:solidFill>
                <a:latin typeface="Times New Roman"/>
                <a:cs typeface="Times New Roman"/>
              </a:rPr>
              <a:t>Ч</a:t>
            </a:r>
            <a:r>
              <a:rPr dirty="0" sz="3900" spc="-395" b="0">
                <a:solidFill>
                  <a:srgbClr val="0E2937"/>
                </a:solidFill>
                <a:latin typeface="Times New Roman"/>
                <a:cs typeface="Times New Roman"/>
              </a:rPr>
              <a:t>Н</a:t>
            </a:r>
            <a:r>
              <a:rPr dirty="0" sz="3900" spc="150" b="0">
                <a:solidFill>
                  <a:srgbClr val="0E2937"/>
                </a:solidFill>
                <a:latin typeface="Times New Roman"/>
                <a:cs typeface="Times New Roman"/>
              </a:rPr>
              <a:t>О</a:t>
            </a:r>
            <a:r>
              <a:rPr dirty="0" sz="3900" spc="-350" b="0">
                <a:solidFill>
                  <a:srgbClr val="0E2937"/>
                </a:solidFill>
                <a:latin typeface="Times New Roman"/>
                <a:cs typeface="Times New Roman"/>
              </a:rPr>
              <a:t>Ї</a:t>
            </a:r>
            <a:r>
              <a:rPr dirty="0" sz="3900" spc="40" b="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3900" spc="50" b="0">
                <a:solidFill>
                  <a:srgbClr val="0E2937"/>
                </a:solidFill>
                <a:latin typeface="Times New Roman"/>
                <a:cs typeface="Times New Roman"/>
              </a:rPr>
              <a:t>Д</a:t>
            </a:r>
            <a:r>
              <a:rPr dirty="0" sz="3900" spc="150" b="0">
                <a:solidFill>
                  <a:srgbClr val="0E2937"/>
                </a:solidFill>
                <a:latin typeface="Times New Roman"/>
                <a:cs typeface="Times New Roman"/>
              </a:rPr>
              <a:t>О</a:t>
            </a:r>
            <a:r>
              <a:rPr dirty="0" sz="3900" spc="-175" b="0">
                <a:solidFill>
                  <a:srgbClr val="0E2937"/>
                </a:solidFill>
                <a:latin typeface="Times New Roman"/>
                <a:cs typeface="Times New Roman"/>
              </a:rPr>
              <a:t>С</a:t>
            </a:r>
            <a:r>
              <a:rPr dirty="0" sz="3900" spc="-420" b="0">
                <a:solidFill>
                  <a:srgbClr val="0E2937"/>
                </a:solidFill>
                <a:latin typeface="Times New Roman"/>
                <a:cs typeface="Times New Roman"/>
              </a:rPr>
              <a:t>К</a:t>
            </a:r>
            <a:r>
              <a:rPr dirty="0" sz="3900" spc="150" b="0">
                <a:solidFill>
                  <a:srgbClr val="0E2937"/>
                </a:solidFill>
                <a:latin typeface="Times New Roman"/>
                <a:cs typeface="Times New Roman"/>
              </a:rPr>
              <a:t>О</a:t>
            </a:r>
            <a:r>
              <a:rPr dirty="0" sz="3900" spc="-395" b="0">
                <a:solidFill>
                  <a:srgbClr val="0E2937"/>
                </a:solidFill>
                <a:latin typeface="Times New Roman"/>
                <a:cs typeface="Times New Roman"/>
              </a:rPr>
              <a:t>Н</a:t>
            </a:r>
            <a:r>
              <a:rPr dirty="0" sz="3900" spc="-520" b="0">
                <a:solidFill>
                  <a:srgbClr val="0E2937"/>
                </a:solidFill>
                <a:latin typeface="Times New Roman"/>
                <a:cs typeface="Times New Roman"/>
              </a:rPr>
              <a:t>А</a:t>
            </a:r>
            <a:r>
              <a:rPr dirty="0" sz="3900" spc="-130" b="0">
                <a:solidFill>
                  <a:srgbClr val="0E2937"/>
                </a:solidFill>
                <a:latin typeface="Times New Roman"/>
                <a:cs typeface="Times New Roman"/>
              </a:rPr>
              <a:t>Л</a:t>
            </a:r>
            <a:r>
              <a:rPr dirty="0" sz="3900" spc="150" b="0">
                <a:solidFill>
                  <a:srgbClr val="0E2937"/>
                </a:solidFill>
                <a:latin typeface="Times New Roman"/>
                <a:cs typeface="Times New Roman"/>
              </a:rPr>
              <a:t>О</a:t>
            </a:r>
            <a:r>
              <a:rPr dirty="0" sz="3900" spc="-175" b="0">
                <a:solidFill>
                  <a:srgbClr val="0E2937"/>
                </a:solidFill>
                <a:latin typeface="Times New Roman"/>
                <a:cs typeface="Times New Roman"/>
              </a:rPr>
              <a:t>С</a:t>
            </a:r>
            <a:r>
              <a:rPr dirty="0" sz="3900" spc="-560" b="0">
                <a:solidFill>
                  <a:srgbClr val="0E2937"/>
                </a:solidFill>
                <a:latin typeface="Times New Roman"/>
                <a:cs typeface="Times New Roman"/>
              </a:rPr>
              <a:t>Т</a:t>
            </a:r>
            <a:r>
              <a:rPr dirty="0" sz="3900" spc="-355" b="0">
                <a:solidFill>
                  <a:srgbClr val="0E2937"/>
                </a:solidFill>
                <a:latin typeface="Times New Roman"/>
                <a:cs typeface="Times New Roman"/>
              </a:rPr>
              <a:t>І</a:t>
            </a:r>
            <a:r>
              <a:rPr dirty="0" sz="3900" spc="-505" b="0">
                <a:solidFill>
                  <a:srgbClr val="0E2937"/>
                </a:solidFill>
                <a:latin typeface="Times New Roman"/>
                <a:cs typeface="Times New Roman"/>
              </a:rPr>
              <a:t>,</a:t>
            </a:r>
            <a:r>
              <a:rPr dirty="0" sz="3900" spc="40" b="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3900" spc="-520" b="0">
                <a:solidFill>
                  <a:srgbClr val="0E2937"/>
                </a:solidFill>
                <a:latin typeface="Times New Roman"/>
                <a:cs typeface="Times New Roman"/>
              </a:rPr>
              <a:t>А</a:t>
            </a:r>
            <a:r>
              <a:rPr dirty="0" sz="3900" spc="-130" b="0">
                <a:solidFill>
                  <a:srgbClr val="0E2937"/>
                </a:solidFill>
                <a:latin typeface="Times New Roman"/>
                <a:cs typeface="Times New Roman"/>
              </a:rPr>
              <a:t>Л</a:t>
            </a:r>
            <a:r>
              <a:rPr dirty="0" sz="3900" spc="-490" b="0">
                <a:solidFill>
                  <a:srgbClr val="0E2937"/>
                </a:solidFill>
                <a:latin typeface="Times New Roman"/>
                <a:cs typeface="Times New Roman"/>
              </a:rPr>
              <a:t>Е</a:t>
            </a:r>
            <a:r>
              <a:rPr dirty="0" sz="3900" spc="35" b="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3900" spc="-340" b="0">
                <a:solidFill>
                  <a:srgbClr val="0E2937"/>
                </a:solidFill>
                <a:latin typeface="Times New Roman"/>
                <a:cs typeface="Times New Roman"/>
              </a:rPr>
              <a:t>Й</a:t>
            </a:r>
            <a:r>
              <a:rPr dirty="0" sz="3900" spc="35" b="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3900" spc="-700" b="0">
                <a:solidFill>
                  <a:srgbClr val="0E2937"/>
                </a:solidFill>
                <a:latin typeface="Times New Roman"/>
                <a:cs typeface="Times New Roman"/>
              </a:rPr>
              <a:t>В</a:t>
            </a:r>
            <a:r>
              <a:rPr dirty="0" sz="3900" spc="-355" b="0">
                <a:solidFill>
                  <a:srgbClr val="0E2937"/>
                </a:solidFill>
                <a:latin typeface="Times New Roman"/>
                <a:cs typeface="Times New Roman"/>
              </a:rPr>
              <a:t>І</a:t>
            </a:r>
            <a:r>
              <a:rPr dirty="0" sz="3900" spc="55" b="0">
                <a:solidFill>
                  <a:srgbClr val="0E2937"/>
                </a:solidFill>
                <a:latin typeface="Times New Roman"/>
                <a:cs typeface="Times New Roman"/>
              </a:rPr>
              <a:t>Д</a:t>
            </a:r>
            <a:r>
              <a:rPr dirty="0" sz="3900" spc="35" b="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3900" spc="-155" b="0">
                <a:solidFill>
                  <a:srgbClr val="0E2937"/>
                </a:solidFill>
                <a:latin typeface="Times New Roman"/>
                <a:cs typeface="Times New Roman"/>
              </a:rPr>
              <a:t>З</a:t>
            </a:r>
            <a:r>
              <a:rPr dirty="0" sz="3900" spc="50" b="0">
                <a:solidFill>
                  <a:srgbClr val="0E2937"/>
                </a:solidFill>
                <a:latin typeface="Times New Roman"/>
                <a:cs typeface="Times New Roman"/>
              </a:rPr>
              <a:t>Д</a:t>
            </a:r>
            <a:r>
              <a:rPr dirty="0" sz="3900" spc="-520" b="0">
                <a:solidFill>
                  <a:srgbClr val="0E2937"/>
                </a:solidFill>
                <a:latin typeface="Times New Roman"/>
                <a:cs typeface="Times New Roman"/>
              </a:rPr>
              <a:t>А</a:t>
            </a:r>
            <a:r>
              <a:rPr dirty="0" sz="3900" spc="-560" b="0">
                <a:solidFill>
                  <a:srgbClr val="0E2937"/>
                </a:solidFill>
                <a:latin typeface="Times New Roman"/>
                <a:cs typeface="Times New Roman"/>
              </a:rPr>
              <a:t>Т</a:t>
            </a:r>
            <a:r>
              <a:rPr dirty="0" sz="3900" spc="-395" b="0">
                <a:solidFill>
                  <a:srgbClr val="0E2937"/>
                </a:solidFill>
                <a:latin typeface="Times New Roman"/>
                <a:cs typeface="Times New Roman"/>
              </a:rPr>
              <a:t>Н</a:t>
            </a:r>
            <a:r>
              <a:rPr dirty="0" sz="3900" spc="150" b="0">
                <a:solidFill>
                  <a:srgbClr val="0E2937"/>
                </a:solidFill>
                <a:latin typeface="Times New Roman"/>
                <a:cs typeface="Times New Roman"/>
              </a:rPr>
              <a:t>О</a:t>
            </a:r>
            <a:r>
              <a:rPr dirty="0" sz="3900" spc="-175" b="0">
                <a:solidFill>
                  <a:srgbClr val="0E2937"/>
                </a:solidFill>
                <a:latin typeface="Times New Roman"/>
                <a:cs typeface="Times New Roman"/>
              </a:rPr>
              <a:t>С</a:t>
            </a:r>
            <a:r>
              <a:rPr dirty="0" sz="3900" spc="-560" b="0">
                <a:solidFill>
                  <a:srgbClr val="0E2937"/>
                </a:solidFill>
                <a:latin typeface="Times New Roman"/>
                <a:cs typeface="Times New Roman"/>
              </a:rPr>
              <a:t>Т</a:t>
            </a:r>
            <a:r>
              <a:rPr dirty="0" sz="3900" spc="-350" b="0">
                <a:solidFill>
                  <a:srgbClr val="0E2937"/>
                </a:solidFill>
                <a:latin typeface="Times New Roman"/>
                <a:cs typeface="Times New Roman"/>
              </a:rPr>
              <a:t>І</a:t>
            </a:r>
            <a:r>
              <a:rPr dirty="0" sz="3900" spc="40" b="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3900" spc="-355" b="0">
                <a:solidFill>
                  <a:srgbClr val="0E2937"/>
                </a:solidFill>
                <a:latin typeface="Times New Roman"/>
                <a:cs typeface="Times New Roman"/>
              </a:rPr>
              <a:t>Ї</a:t>
            </a:r>
            <a:r>
              <a:rPr dirty="0" sz="3900" spc="-295" b="0">
                <a:solidFill>
                  <a:srgbClr val="0E2937"/>
                </a:solidFill>
                <a:latin typeface="Times New Roman"/>
                <a:cs typeface="Times New Roman"/>
              </a:rPr>
              <a:t>Ї  </a:t>
            </a:r>
            <a:r>
              <a:rPr dirty="0" sz="3900" spc="-700" b="0">
                <a:solidFill>
                  <a:srgbClr val="0E2937"/>
                </a:solidFill>
                <a:latin typeface="Times New Roman"/>
                <a:cs typeface="Times New Roman"/>
              </a:rPr>
              <a:t>В</a:t>
            </a:r>
            <a:r>
              <a:rPr dirty="0" sz="3900" spc="-345" b="0">
                <a:solidFill>
                  <a:srgbClr val="0E2937"/>
                </a:solidFill>
                <a:latin typeface="Times New Roman"/>
                <a:cs typeface="Times New Roman"/>
              </a:rPr>
              <a:t>И</a:t>
            </a:r>
            <a:r>
              <a:rPr dirty="0" sz="3900" spc="-420" b="0">
                <a:solidFill>
                  <a:srgbClr val="0E2937"/>
                </a:solidFill>
                <a:latin typeface="Times New Roman"/>
                <a:cs typeface="Times New Roman"/>
              </a:rPr>
              <a:t>К</a:t>
            </a:r>
            <a:r>
              <a:rPr dirty="0" sz="3900" spc="150" b="0">
                <a:solidFill>
                  <a:srgbClr val="0E2937"/>
                </a:solidFill>
                <a:latin typeface="Times New Roman"/>
                <a:cs typeface="Times New Roman"/>
              </a:rPr>
              <a:t>О</a:t>
            </a:r>
            <a:r>
              <a:rPr dirty="0" sz="3900" spc="-395" b="0">
                <a:solidFill>
                  <a:srgbClr val="0E2937"/>
                </a:solidFill>
                <a:latin typeface="Times New Roman"/>
                <a:cs typeface="Times New Roman"/>
              </a:rPr>
              <a:t>Н</a:t>
            </a:r>
            <a:r>
              <a:rPr dirty="0" sz="3900" spc="-520" b="0">
                <a:solidFill>
                  <a:srgbClr val="0E2937"/>
                </a:solidFill>
                <a:latin typeface="Times New Roman"/>
                <a:cs typeface="Times New Roman"/>
              </a:rPr>
              <a:t>А</a:t>
            </a:r>
            <a:r>
              <a:rPr dirty="0" sz="3900" spc="-395" b="0">
                <a:solidFill>
                  <a:srgbClr val="0E2937"/>
                </a:solidFill>
                <a:latin typeface="Times New Roman"/>
                <a:cs typeface="Times New Roman"/>
              </a:rPr>
              <a:t>НН</a:t>
            </a:r>
            <a:r>
              <a:rPr dirty="0" sz="3900" spc="-420" b="0">
                <a:solidFill>
                  <a:srgbClr val="0E2937"/>
                </a:solidFill>
                <a:latin typeface="Times New Roman"/>
                <a:cs typeface="Times New Roman"/>
              </a:rPr>
              <a:t>Я</a:t>
            </a:r>
            <a:r>
              <a:rPr dirty="0" sz="3900" spc="35" b="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3900" spc="-150" b="0">
                <a:solidFill>
                  <a:srgbClr val="0E2937"/>
                </a:solidFill>
                <a:latin typeface="Times New Roman"/>
                <a:cs typeface="Times New Roman"/>
              </a:rPr>
              <a:t>З</a:t>
            </a:r>
            <a:r>
              <a:rPr dirty="0" sz="3900" spc="40" b="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3900" spc="-395" b="0">
                <a:solidFill>
                  <a:srgbClr val="0E2937"/>
                </a:solidFill>
                <a:latin typeface="Times New Roman"/>
                <a:cs typeface="Times New Roman"/>
              </a:rPr>
              <a:t>Н</a:t>
            </a:r>
            <a:r>
              <a:rPr dirty="0" sz="3900" spc="-520" b="0">
                <a:solidFill>
                  <a:srgbClr val="0E2937"/>
                </a:solidFill>
                <a:latin typeface="Times New Roman"/>
                <a:cs typeface="Times New Roman"/>
              </a:rPr>
              <a:t>А</a:t>
            </a:r>
            <a:r>
              <a:rPr dirty="0" sz="3900" spc="-130" b="0">
                <a:solidFill>
                  <a:srgbClr val="0E2937"/>
                </a:solidFill>
                <a:latin typeface="Times New Roman"/>
                <a:cs typeface="Times New Roman"/>
              </a:rPr>
              <a:t>Л</a:t>
            </a:r>
            <a:r>
              <a:rPr dirty="0" sz="3900" spc="-495" b="0">
                <a:solidFill>
                  <a:srgbClr val="0E2937"/>
                </a:solidFill>
                <a:latin typeface="Times New Roman"/>
                <a:cs typeface="Times New Roman"/>
              </a:rPr>
              <a:t>Е</a:t>
            </a:r>
            <a:r>
              <a:rPr dirty="0" sz="3900" spc="-254" b="0">
                <a:solidFill>
                  <a:srgbClr val="0E2937"/>
                </a:solidFill>
                <a:latin typeface="Times New Roman"/>
                <a:cs typeface="Times New Roman"/>
              </a:rPr>
              <a:t>Ж</a:t>
            </a:r>
            <a:r>
              <a:rPr dirty="0" sz="3900" spc="-395" b="0">
                <a:solidFill>
                  <a:srgbClr val="0E2937"/>
                </a:solidFill>
                <a:latin typeface="Times New Roman"/>
                <a:cs typeface="Times New Roman"/>
              </a:rPr>
              <a:t>Н</a:t>
            </a:r>
            <a:r>
              <a:rPr dirty="0" sz="3900" spc="150" b="0">
                <a:solidFill>
                  <a:srgbClr val="0E2937"/>
                </a:solidFill>
                <a:latin typeface="Times New Roman"/>
                <a:cs typeface="Times New Roman"/>
              </a:rPr>
              <a:t>О</a:t>
            </a:r>
            <a:r>
              <a:rPr dirty="0" sz="3900" spc="-425" b="0">
                <a:solidFill>
                  <a:srgbClr val="0E2937"/>
                </a:solidFill>
                <a:latin typeface="Times New Roman"/>
                <a:cs typeface="Times New Roman"/>
              </a:rPr>
              <a:t>Ю</a:t>
            </a:r>
            <a:r>
              <a:rPr dirty="0" sz="3900" spc="35" b="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3900" spc="-175" b="0">
                <a:solidFill>
                  <a:srgbClr val="0E2937"/>
                </a:solidFill>
                <a:latin typeface="Times New Roman"/>
                <a:cs typeface="Times New Roman"/>
              </a:rPr>
              <a:t>С</a:t>
            </a:r>
            <a:r>
              <a:rPr dirty="0" sz="3900" spc="-345" b="0">
                <a:solidFill>
                  <a:srgbClr val="0E2937"/>
                </a:solidFill>
                <a:latin typeface="Times New Roman"/>
                <a:cs typeface="Times New Roman"/>
              </a:rPr>
              <a:t>И</a:t>
            </a:r>
            <a:r>
              <a:rPr dirty="0" sz="3900" spc="-130" b="0">
                <a:solidFill>
                  <a:srgbClr val="0E2937"/>
                </a:solidFill>
                <a:latin typeface="Times New Roman"/>
                <a:cs typeface="Times New Roman"/>
              </a:rPr>
              <a:t>Л</a:t>
            </a:r>
            <a:r>
              <a:rPr dirty="0" sz="3900" spc="150" b="0">
                <a:solidFill>
                  <a:srgbClr val="0E2937"/>
                </a:solidFill>
                <a:latin typeface="Times New Roman"/>
                <a:cs typeface="Times New Roman"/>
              </a:rPr>
              <a:t>О</a:t>
            </a:r>
            <a:r>
              <a:rPr dirty="0" sz="3900" spc="-430" b="0">
                <a:solidFill>
                  <a:srgbClr val="0E2937"/>
                </a:solidFill>
                <a:latin typeface="Times New Roman"/>
                <a:cs typeface="Times New Roman"/>
              </a:rPr>
              <a:t>Ю</a:t>
            </a:r>
            <a:r>
              <a:rPr dirty="0" sz="3900" spc="-505" b="0">
                <a:solidFill>
                  <a:srgbClr val="0E2937"/>
                </a:solidFill>
                <a:latin typeface="Times New Roman"/>
                <a:cs typeface="Times New Roman"/>
              </a:rPr>
              <a:t>,</a:t>
            </a:r>
            <a:r>
              <a:rPr dirty="0" sz="3900" spc="40" b="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3900" spc="-625" b="0">
                <a:solidFill>
                  <a:srgbClr val="0E2937"/>
                </a:solidFill>
                <a:latin typeface="Times New Roman"/>
                <a:cs typeface="Times New Roman"/>
              </a:rPr>
              <a:t>Ш</a:t>
            </a:r>
            <a:r>
              <a:rPr dirty="0" sz="3900" spc="-700" b="0">
                <a:solidFill>
                  <a:srgbClr val="0E2937"/>
                </a:solidFill>
                <a:latin typeface="Times New Roman"/>
                <a:cs typeface="Times New Roman"/>
              </a:rPr>
              <a:t>В</a:t>
            </a:r>
            <a:r>
              <a:rPr dirty="0" sz="3900" spc="-345" b="0">
                <a:solidFill>
                  <a:srgbClr val="0E2937"/>
                </a:solidFill>
                <a:latin typeface="Times New Roman"/>
                <a:cs typeface="Times New Roman"/>
              </a:rPr>
              <a:t>И</a:t>
            </a:r>
            <a:r>
              <a:rPr dirty="0" sz="3900" spc="50" b="0">
                <a:solidFill>
                  <a:srgbClr val="0E2937"/>
                </a:solidFill>
                <a:latin typeface="Times New Roman"/>
                <a:cs typeface="Times New Roman"/>
              </a:rPr>
              <a:t>Д</a:t>
            </a:r>
            <a:r>
              <a:rPr dirty="0" sz="3900" spc="-420" b="0">
                <a:solidFill>
                  <a:srgbClr val="0E2937"/>
                </a:solidFill>
                <a:latin typeface="Times New Roman"/>
                <a:cs typeface="Times New Roman"/>
              </a:rPr>
              <a:t>К</a:t>
            </a:r>
            <a:r>
              <a:rPr dirty="0" sz="3900" spc="-355" b="0">
                <a:solidFill>
                  <a:srgbClr val="0E2937"/>
                </a:solidFill>
                <a:latin typeface="Times New Roman"/>
                <a:cs typeface="Times New Roman"/>
              </a:rPr>
              <a:t>І</a:t>
            </a:r>
            <a:r>
              <a:rPr dirty="0" sz="3900" spc="-175" b="0">
                <a:solidFill>
                  <a:srgbClr val="0E2937"/>
                </a:solidFill>
                <a:latin typeface="Times New Roman"/>
                <a:cs typeface="Times New Roman"/>
              </a:rPr>
              <a:t>С</a:t>
            </a:r>
            <a:r>
              <a:rPr dirty="0" sz="3900" spc="-560" b="0">
                <a:solidFill>
                  <a:srgbClr val="0E2937"/>
                </a:solidFill>
                <a:latin typeface="Times New Roman"/>
                <a:cs typeface="Times New Roman"/>
              </a:rPr>
              <a:t>Т</a:t>
            </a:r>
            <a:r>
              <a:rPr dirty="0" sz="3900" spc="-430" b="0">
                <a:solidFill>
                  <a:srgbClr val="0E2937"/>
                </a:solidFill>
                <a:latin typeface="Times New Roman"/>
                <a:cs typeface="Times New Roman"/>
              </a:rPr>
              <a:t>Ю</a:t>
            </a:r>
            <a:r>
              <a:rPr dirty="0" sz="3900" spc="-505" b="0">
                <a:solidFill>
                  <a:srgbClr val="0E2937"/>
                </a:solidFill>
                <a:latin typeface="Times New Roman"/>
                <a:cs typeface="Times New Roman"/>
              </a:rPr>
              <a:t>,</a:t>
            </a:r>
            <a:r>
              <a:rPr dirty="0" sz="3900" spc="40" b="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3900" spc="-700" b="0">
                <a:solidFill>
                  <a:srgbClr val="0E2937"/>
                </a:solidFill>
                <a:latin typeface="Times New Roman"/>
                <a:cs typeface="Times New Roman"/>
              </a:rPr>
              <a:t>В</a:t>
            </a:r>
            <a:r>
              <a:rPr dirty="0" sz="3900" spc="-345" b="0">
                <a:solidFill>
                  <a:srgbClr val="0E2937"/>
                </a:solidFill>
                <a:latin typeface="Times New Roman"/>
                <a:cs typeface="Times New Roman"/>
              </a:rPr>
              <a:t>И</a:t>
            </a:r>
            <a:r>
              <a:rPr dirty="0" sz="3900" spc="-560" b="0">
                <a:solidFill>
                  <a:srgbClr val="0E2937"/>
                </a:solidFill>
                <a:latin typeface="Times New Roman"/>
                <a:cs typeface="Times New Roman"/>
              </a:rPr>
              <a:t>Т</a:t>
            </a:r>
            <a:r>
              <a:rPr dirty="0" sz="3900" spc="-409" b="0">
                <a:solidFill>
                  <a:srgbClr val="0E2937"/>
                </a:solidFill>
                <a:latin typeface="Times New Roman"/>
                <a:cs typeface="Times New Roman"/>
              </a:rPr>
              <a:t>Р</a:t>
            </a:r>
            <a:r>
              <a:rPr dirty="0" sz="3900" spc="-345" b="0">
                <a:solidFill>
                  <a:srgbClr val="0E2937"/>
                </a:solidFill>
                <a:latin typeface="Times New Roman"/>
                <a:cs typeface="Times New Roman"/>
              </a:rPr>
              <a:t>И</a:t>
            </a:r>
            <a:r>
              <a:rPr dirty="0" sz="3900" spc="-700" b="0">
                <a:solidFill>
                  <a:srgbClr val="0E2937"/>
                </a:solidFill>
                <a:latin typeface="Times New Roman"/>
                <a:cs typeface="Times New Roman"/>
              </a:rPr>
              <a:t>В</a:t>
            </a:r>
            <a:r>
              <a:rPr dirty="0" sz="3900" spc="-520" b="0">
                <a:solidFill>
                  <a:srgbClr val="0E2937"/>
                </a:solidFill>
                <a:latin typeface="Times New Roman"/>
                <a:cs typeface="Times New Roman"/>
              </a:rPr>
              <a:t>А</a:t>
            </a:r>
            <a:r>
              <a:rPr dirty="0" sz="3900" spc="-130" b="0">
                <a:solidFill>
                  <a:srgbClr val="0E2937"/>
                </a:solidFill>
                <a:latin typeface="Times New Roman"/>
                <a:cs typeface="Times New Roman"/>
              </a:rPr>
              <a:t>Л</a:t>
            </a:r>
            <a:r>
              <a:rPr dirty="0" sz="3900" spc="-355" b="0">
                <a:solidFill>
                  <a:srgbClr val="0E2937"/>
                </a:solidFill>
                <a:latin typeface="Times New Roman"/>
                <a:cs typeface="Times New Roman"/>
              </a:rPr>
              <a:t>І</a:t>
            </a:r>
            <a:r>
              <a:rPr dirty="0" sz="3900" spc="-175" b="0">
                <a:solidFill>
                  <a:srgbClr val="0E2937"/>
                </a:solidFill>
                <a:latin typeface="Times New Roman"/>
                <a:cs typeface="Times New Roman"/>
              </a:rPr>
              <a:t>С</a:t>
            </a:r>
            <a:r>
              <a:rPr dirty="0" sz="3900" spc="-560" b="0">
                <a:solidFill>
                  <a:srgbClr val="0E2937"/>
                </a:solidFill>
                <a:latin typeface="Times New Roman"/>
                <a:cs typeface="Times New Roman"/>
              </a:rPr>
              <a:t>Т</a:t>
            </a:r>
            <a:r>
              <a:rPr dirty="0" sz="3900" spc="-430" b="0">
                <a:solidFill>
                  <a:srgbClr val="0E2937"/>
                </a:solidFill>
                <a:latin typeface="Times New Roman"/>
                <a:cs typeface="Times New Roman"/>
              </a:rPr>
              <a:t>Ю</a:t>
            </a:r>
            <a:r>
              <a:rPr dirty="0" sz="3900" spc="-505" b="0">
                <a:solidFill>
                  <a:srgbClr val="0E2937"/>
                </a:solidFill>
                <a:latin typeface="Times New Roman"/>
                <a:cs typeface="Times New Roman"/>
              </a:rPr>
              <a:t>,  </a:t>
            </a:r>
            <a:r>
              <a:rPr dirty="0" sz="3900" spc="-370" b="0">
                <a:solidFill>
                  <a:srgbClr val="0E2937"/>
                </a:solidFill>
                <a:latin typeface="Times New Roman"/>
                <a:cs typeface="Times New Roman"/>
              </a:rPr>
              <a:t>СПРИТНІСТЮ.</a:t>
            </a:r>
            <a:r>
              <a:rPr dirty="0" sz="3900" spc="-365" b="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3900" spc="-370" b="0">
                <a:solidFill>
                  <a:srgbClr val="0E2937"/>
                </a:solidFill>
                <a:latin typeface="Times New Roman"/>
                <a:cs typeface="Times New Roman"/>
              </a:rPr>
              <a:t>ЦІ</a:t>
            </a:r>
            <a:r>
              <a:rPr dirty="0" sz="3900" spc="-365" b="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3900" spc="-265" b="0">
                <a:solidFill>
                  <a:srgbClr val="0E2937"/>
                </a:solidFill>
                <a:latin typeface="Times New Roman"/>
                <a:cs typeface="Times New Roman"/>
              </a:rPr>
              <a:t>МОЖЛИВОСТІ ЛЮДИНИ </a:t>
            </a:r>
            <a:r>
              <a:rPr dirty="0" sz="3900" spc="-350" b="0">
                <a:solidFill>
                  <a:srgbClr val="0E2937"/>
                </a:solidFill>
                <a:latin typeface="Times New Roman"/>
                <a:cs typeface="Times New Roman"/>
              </a:rPr>
              <a:t>ПРИЙНЯТО</a:t>
            </a:r>
            <a:r>
              <a:rPr dirty="0" sz="3900" spc="-345" b="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3900" spc="-440" b="0">
                <a:solidFill>
                  <a:srgbClr val="0E2937"/>
                </a:solidFill>
                <a:latin typeface="Times New Roman"/>
                <a:cs typeface="Times New Roman"/>
              </a:rPr>
              <a:t>НАЗИВАТИ </a:t>
            </a:r>
            <a:r>
              <a:rPr dirty="0" sz="3900" spc="-434" b="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3900" spc="-409" b="0">
                <a:solidFill>
                  <a:srgbClr val="0E2937"/>
                </a:solidFill>
                <a:latin typeface="Times New Roman"/>
                <a:cs typeface="Times New Roman"/>
              </a:rPr>
              <a:t>Р</a:t>
            </a:r>
            <a:r>
              <a:rPr dirty="0" sz="3900" spc="-645" b="0">
                <a:solidFill>
                  <a:srgbClr val="0E2937"/>
                </a:solidFill>
                <a:latin typeface="Times New Roman"/>
                <a:cs typeface="Times New Roman"/>
              </a:rPr>
              <a:t>У</a:t>
            </a:r>
            <a:r>
              <a:rPr dirty="0" sz="3900" spc="-815" b="0">
                <a:solidFill>
                  <a:srgbClr val="0E2937"/>
                </a:solidFill>
                <a:latin typeface="Times New Roman"/>
                <a:cs typeface="Times New Roman"/>
              </a:rPr>
              <a:t>Х</a:t>
            </a:r>
            <a:r>
              <a:rPr dirty="0" sz="3900" spc="150" b="0">
                <a:solidFill>
                  <a:srgbClr val="0E2937"/>
                </a:solidFill>
                <a:latin typeface="Times New Roman"/>
                <a:cs typeface="Times New Roman"/>
              </a:rPr>
              <a:t>О</a:t>
            </a:r>
            <a:r>
              <a:rPr dirty="0" sz="3900" spc="-700" b="0">
                <a:solidFill>
                  <a:srgbClr val="0E2937"/>
                </a:solidFill>
                <a:latin typeface="Times New Roman"/>
                <a:cs typeface="Times New Roman"/>
              </a:rPr>
              <a:t>В</a:t>
            </a:r>
            <a:r>
              <a:rPr dirty="0" sz="3900" spc="-345" b="0">
                <a:solidFill>
                  <a:srgbClr val="0E2937"/>
                </a:solidFill>
                <a:latin typeface="Times New Roman"/>
                <a:cs typeface="Times New Roman"/>
              </a:rPr>
              <a:t>И</a:t>
            </a:r>
            <a:r>
              <a:rPr dirty="0" sz="3900" spc="-440" b="0">
                <a:solidFill>
                  <a:srgbClr val="0E2937"/>
                </a:solidFill>
                <a:latin typeface="Times New Roman"/>
                <a:cs typeface="Times New Roman"/>
              </a:rPr>
              <a:t>М</a:t>
            </a:r>
            <a:r>
              <a:rPr dirty="0" sz="3900" spc="-345" b="0">
                <a:solidFill>
                  <a:srgbClr val="0E2937"/>
                </a:solidFill>
                <a:latin typeface="Times New Roman"/>
                <a:cs typeface="Times New Roman"/>
              </a:rPr>
              <a:t>И</a:t>
            </a:r>
            <a:r>
              <a:rPr dirty="0" sz="3900" spc="-505" b="0">
                <a:solidFill>
                  <a:srgbClr val="0E2937"/>
                </a:solidFill>
                <a:latin typeface="Times New Roman"/>
                <a:cs typeface="Times New Roman"/>
              </a:rPr>
              <a:t>,</a:t>
            </a:r>
            <a:r>
              <a:rPr dirty="0" sz="3900" spc="40" b="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3900" spc="-520" b="0">
                <a:solidFill>
                  <a:srgbClr val="0E2937"/>
                </a:solidFill>
                <a:latin typeface="Times New Roman"/>
                <a:cs typeface="Times New Roman"/>
              </a:rPr>
              <a:t>А</a:t>
            </a:r>
            <a:r>
              <a:rPr dirty="0" sz="3900" spc="-300" b="0">
                <a:solidFill>
                  <a:srgbClr val="0E2937"/>
                </a:solidFill>
                <a:latin typeface="Times New Roman"/>
                <a:cs typeface="Times New Roman"/>
              </a:rPr>
              <a:t>Б</a:t>
            </a:r>
            <a:r>
              <a:rPr dirty="0" sz="3900" spc="155" b="0">
                <a:solidFill>
                  <a:srgbClr val="0E2937"/>
                </a:solidFill>
                <a:latin typeface="Times New Roman"/>
                <a:cs typeface="Times New Roman"/>
              </a:rPr>
              <a:t>О</a:t>
            </a:r>
            <a:r>
              <a:rPr dirty="0" sz="3900" spc="35" b="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3900" spc="-105" b="0">
                <a:solidFill>
                  <a:srgbClr val="0E2937"/>
                </a:solidFill>
                <a:latin typeface="Times New Roman"/>
                <a:cs typeface="Times New Roman"/>
              </a:rPr>
              <a:t>Ф</a:t>
            </a:r>
            <a:r>
              <a:rPr dirty="0" sz="3900" spc="-355" b="0">
                <a:solidFill>
                  <a:srgbClr val="0E2937"/>
                </a:solidFill>
                <a:latin typeface="Times New Roman"/>
                <a:cs typeface="Times New Roman"/>
              </a:rPr>
              <a:t>І</a:t>
            </a:r>
            <a:r>
              <a:rPr dirty="0" sz="3900" spc="-155" b="0">
                <a:solidFill>
                  <a:srgbClr val="0E2937"/>
                </a:solidFill>
                <a:latin typeface="Times New Roman"/>
                <a:cs typeface="Times New Roman"/>
              </a:rPr>
              <a:t>З</a:t>
            </a:r>
            <a:r>
              <a:rPr dirty="0" sz="3900" spc="-345" b="0">
                <a:solidFill>
                  <a:srgbClr val="0E2937"/>
                </a:solidFill>
                <a:latin typeface="Times New Roman"/>
                <a:cs typeface="Times New Roman"/>
              </a:rPr>
              <a:t>И</a:t>
            </a:r>
            <a:r>
              <a:rPr dirty="0" sz="3900" spc="-395" b="0">
                <a:solidFill>
                  <a:srgbClr val="0E2937"/>
                </a:solidFill>
                <a:latin typeface="Times New Roman"/>
                <a:cs typeface="Times New Roman"/>
              </a:rPr>
              <a:t>Ч</a:t>
            </a:r>
            <a:r>
              <a:rPr dirty="0" sz="3900" spc="-395" b="0">
                <a:solidFill>
                  <a:srgbClr val="0E2937"/>
                </a:solidFill>
                <a:latin typeface="Times New Roman"/>
                <a:cs typeface="Times New Roman"/>
              </a:rPr>
              <a:t>Н</a:t>
            </a:r>
            <a:r>
              <a:rPr dirty="0" sz="3900" spc="-345" b="0">
                <a:solidFill>
                  <a:srgbClr val="0E2937"/>
                </a:solidFill>
                <a:latin typeface="Times New Roman"/>
                <a:cs typeface="Times New Roman"/>
              </a:rPr>
              <a:t>И</a:t>
            </a:r>
            <a:r>
              <a:rPr dirty="0" sz="3900" spc="-440" b="0">
                <a:solidFill>
                  <a:srgbClr val="0E2937"/>
                </a:solidFill>
                <a:latin typeface="Times New Roman"/>
                <a:cs typeface="Times New Roman"/>
              </a:rPr>
              <a:t>М</a:t>
            </a:r>
            <a:r>
              <a:rPr dirty="0" sz="3900" spc="-340" b="0">
                <a:solidFill>
                  <a:srgbClr val="0E2937"/>
                </a:solidFill>
                <a:latin typeface="Times New Roman"/>
                <a:cs typeface="Times New Roman"/>
              </a:rPr>
              <a:t>И</a:t>
            </a:r>
            <a:r>
              <a:rPr dirty="0" sz="3900" spc="35" b="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3900" spc="-425" b="0">
                <a:solidFill>
                  <a:srgbClr val="0E2937"/>
                </a:solidFill>
                <a:latin typeface="Times New Roman"/>
                <a:cs typeface="Times New Roman"/>
              </a:rPr>
              <a:t>Я</a:t>
            </a:r>
            <a:r>
              <a:rPr dirty="0" sz="3900" spc="-420" b="0">
                <a:solidFill>
                  <a:srgbClr val="0E2937"/>
                </a:solidFill>
                <a:latin typeface="Times New Roman"/>
                <a:cs typeface="Times New Roman"/>
              </a:rPr>
              <a:t>К</a:t>
            </a:r>
            <a:r>
              <a:rPr dirty="0" sz="3900" spc="150" b="0">
                <a:solidFill>
                  <a:srgbClr val="0E2937"/>
                </a:solidFill>
                <a:latin typeface="Times New Roman"/>
                <a:cs typeface="Times New Roman"/>
              </a:rPr>
              <a:t>О</a:t>
            </a:r>
            <a:r>
              <a:rPr dirty="0" sz="3900" spc="-175" b="0">
                <a:solidFill>
                  <a:srgbClr val="0E2937"/>
                </a:solidFill>
                <a:latin typeface="Times New Roman"/>
                <a:cs typeface="Times New Roman"/>
              </a:rPr>
              <a:t>С</a:t>
            </a:r>
            <a:r>
              <a:rPr dirty="0" sz="3900" spc="-560" b="0">
                <a:solidFill>
                  <a:srgbClr val="0E2937"/>
                </a:solidFill>
                <a:latin typeface="Times New Roman"/>
                <a:cs typeface="Times New Roman"/>
              </a:rPr>
              <a:t>Т</a:t>
            </a:r>
            <a:r>
              <a:rPr dirty="0" sz="3900" spc="-425" b="0">
                <a:solidFill>
                  <a:srgbClr val="0E2937"/>
                </a:solidFill>
                <a:latin typeface="Times New Roman"/>
                <a:cs typeface="Times New Roman"/>
              </a:rPr>
              <a:t>Я</a:t>
            </a:r>
            <a:r>
              <a:rPr dirty="0" sz="3900" spc="-440" b="0">
                <a:solidFill>
                  <a:srgbClr val="0E2937"/>
                </a:solidFill>
                <a:latin typeface="Times New Roman"/>
                <a:cs typeface="Times New Roman"/>
              </a:rPr>
              <a:t>М</a:t>
            </a:r>
            <a:r>
              <a:rPr dirty="0" sz="3900" spc="-345" b="0">
                <a:solidFill>
                  <a:srgbClr val="0E2937"/>
                </a:solidFill>
                <a:latin typeface="Times New Roman"/>
                <a:cs typeface="Times New Roman"/>
              </a:rPr>
              <a:t>И</a:t>
            </a:r>
            <a:r>
              <a:rPr dirty="0" sz="3900" spc="-190" b="0">
                <a:solidFill>
                  <a:srgbClr val="0E2937"/>
                </a:solidFill>
                <a:latin typeface="Times New Roman"/>
                <a:cs typeface="Times New Roman"/>
              </a:rPr>
              <a:t>.</a:t>
            </a:r>
            <a:endParaRPr sz="39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0481" y="4686512"/>
            <a:ext cx="17637760" cy="36449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8000"/>
              </a:lnSpc>
              <a:spcBef>
                <a:spcPts val="95"/>
              </a:spcBef>
            </a:pPr>
            <a:r>
              <a:rPr dirty="0" sz="4400" spc="-135">
                <a:solidFill>
                  <a:srgbClr val="0E2937"/>
                </a:solidFill>
                <a:latin typeface="Times New Roman"/>
                <a:cs typeface="Times New Roman"/>
              </a:rPr>
              <a:t>Поняття</a:t>
            </a:r>
            <a:r>
              <a:rPr dirty="0" sz="4400" spc="45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90">
                <a:solidFill>
                  <a:srgbClr val="0E2937"/>
                </a:solidFill>
                <a:latin typeface="Times New Roman"/>
                <a:cs typeface="Times New Roman"/>
              </a:rPr>
              <a:t>«</a:t>
            </a:r>
            <a:r>
              <a:rPr dirty="0" sz="4400" spc="-90">
                <a:solidFill>
                  <a:srgbClr val="FF1616"/>
                </a:solidFill>
                <a:latin typeface="Times New Roman"/>
                <a:cs typeface="Times New Roman"/>
              </a:rPr>
              <a:t>рухова</a:t>
            </a:r>
            <a:r>
              <a:rPr dirty="0" sz="4400" spc="45">
                <a:solidFill>
                  <a:srgbClr val="FF1616"/>
                </a:solidFill>
                <a:latin typeface="Times New Roman"/>
                <a:cs typeface="Times New Roman"/>
              </a:rPr>
              <a:t> </a:t>
            </a:r>
            <a:r>
              <a:rPr dirty="0" sz="4400" spc="-155">
                <a:solidFill>
                  <a:srgbClr val="FF1616"/>
                </a:solidFill>
                <a:latin typeface="Times New Roman"/>
                <a:cs typeface="Times New Roman"/>
              </a:rPr>
              <a:t>якість</a:t>
            </a:r>
            <a:r>
              <a:rPr dirty="0" sz="4400" spc="-155">
                <a:solidFill>
                  <a:srgbClr val="0E2937"/>
                </a:solidFill>
                <a:latin typeface="Times New Roman"/>
                <a:cs typeface="Times New Roman"/>
              </a:rPr>
              <a:t>»</a:t>
            </a:r>
            <a:r>
              <a:rPr dirty="0" sz="4400" spc="5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105">
                <a:solidFill>
                  <a:srgbClr val="0E2937"/>
                </a:solidFill>
                <a:latin typeface="Times New Roman"/>
                <a:cs typeface="Times New Roman"/>
              </a:rPr>
              <a:t>поєднує,</a:t>
            </a:r>
            <a:r>
              <a:rPr dirty="0" sz="4400" spc="45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80">
                <a:solidFill>
                  <a:srgbClr val="0E2937"/>
                </a:solidFill>
                <a:latin typeface="Times New Roman"/>
                <a:cs typeface="Times New Roman"/>
              </a:rPr>
              <a:t>зокрема,</a:t>
            </a:r>
            <a:r>
              <a:rPr dirty="0" sz="4400" spc="5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135">
                <a:solidFill>
                  <a:srgbClr val="0E2937"/>
                </a:solidFill>
                <a:latin typeface="Times New Roman"/>
                <a:cs typeface="Times New Roman"/>
              </a:rPr>
              <a:t>ті</a:t>
            </a:r>
            <a:r>
              <a:rPr dirty="0" sz="4400" spc="45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10">
                <a:solidFill>
                  <a:srgbClr val="0E2937"/>
                </a:solidFill>
                <a:latin typeface="Times New Roman"/>
                <a:cs typeface="Times New Roman"/>
              </a:rPr>
              <a:t>сторони</a:t>
            </a:r>
            <a:r>
              <a:rPr dirty="0" sz="4400" spc="5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40">
                <a:solidFill>
                  <a:srgbClr val="0E2937"/>
                </a:solidFill>
                <a:latin typeface="Times New Roman"/>
                <a:cs typeface="Times New Roman"/>
              </a:rPr>
              <a:t>моторики</a:t>
            </a:r>
            <a:r>
              <a:rPr dirty="0" sz="4400" spc="45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150">
                <a:solidFill>
                  <a:srgbClr val="0E2937"/>
                </a:solidFill>
                <a:latin typeface="Times New Roman"/>
                <a:cs typeface="Times New Roman"/>
              </a:rPr>
              <a:t>людини,</a:t>
            </a:r>
            <a:r>
              <a:rPr dirty="0" sz="4400" spc="5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114">
                <a:solidFill>
                  <a:srgbClr val="0E2937"/>
                </a:solidFill>
                <a:latin typeface="Times New Roman"/>
                <a:cs typeface="Times New Roman"/>
              </a:rPr>
              <a:t>які </a:t>
            </a:r>
            <a:r>
              <a:rPr dirty="0" sz="4400" spc="-1085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85">
                <a:solidFill>
                  <a:srgbClr val="0E2937"/>
                </a:solidFill>
                <a:latin typeface="Times New Roman"/>
                <a:cs typeface="Times New Roman"/>
              </a:rPr>
              <a:t>виявляються</a:t>
            </a:r>
            <a:r>
              <a:rPr dirty="0" sz="4400" spc="4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55">
                <a:solidFill>
                  <a:srgbClr val="0E2937"/>
                </a:solidFill>
                <a:latin typeface="Times New Roman"/>
                <a:cs typeface="Times New Roman"/>
              </a:rPr>
              <a:t>нею</a:t>
            </a:r>
            <a:r>
              <a:rPr dirty="0" sz="4400" spc="45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80">
                <a:solidFill>
                  <a:srgbClr val="0E2937"/>
                </a:solidFill>
                <a:latin typeface="Times New Roman"/>
                <a:cs typeface="Times New Roman"/>
              </a:rPr>
              <a:t>в</a:t>
            </a:r>
            <a:r>
              <a:rPr dirty="0" sz="4400" spc="45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40">
                <a:solidFill>
                  <a:srgbClr val="0E2937"/>
                </a:solidFill>
                <a:latin typeface="Times New Roman"/>
                <a:cs typeface="Times New Roman"/>
              </a:rPr>
              <a:t>одних</a:t>
            </a:r>
            <a:r>
              <a:rPr dirty="0" sz="4400" spc="45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120">
                <a:solidFill>
                  <a:srgbClr val="0E2937"/>
                </a:solidFill>
                <a:latin typeface="Times New Roman"/>
                <a:cs typeface="Times New Roman"/>
              </a:rPr>
              <a:t>і</a:t>
            </a:r>
            <a:r>
              <a:rPr dirty="0" sz="4400" spc="45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114">
                <a:solidFill>
                  <a:srgbClr val="0E2937"/>
                </a:solidFill>
                <a:latin typeface="Times New Roman"/>
                <a:cs typeface="Times New Roman"/>
              </a:rPr>
              <a:t>тих</a:t>
            </a:r>
            <a:r>
              <a:rPr dirty="0" sz="4400" spc="45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75">
                <a:solidFill>
                  <a:srgbClr val="0E2937"/>
                </a:solidFill>
                <a:latin typeface="Times New Roman"/>
                <a:cs typeface="Times New Roman"/>
              </a:rPr>
              <a:t>самих</a:t>
            </a:r>
            <a:r>
              <a:rPr dirty="0" sz="4400" spc="45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60">
                <a:solidFill>
                  <a:srgbClr val="0E2937"/>
                </a:solidFill>
                <a:latin typeface="Times New Roman"/>
                <a:cs typeface="Times New Roman"/>
              </a:rPr>
              <a:t>біомеханічних</a:t>
            </a:r>
            <a:r>
              <a:rPr dirty="0" sz="4400" spc="45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75">
                <a:solidFill>
                  <a:srgbClr val="0E2937"/>
                </a:solidFill>
                <a:latin typeface="Times New Roman"/>
                <a:cs typeface="Times New Roman"/>
              </a:rPr>
              <a:t>характеристиках, </a:t>
            </a:r>
            <a:r>
              <a:rPr dirty="0" sz="4400" spc="-7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125">
                <a:solidFill>
                  <a:srgbClr val="0E2937"/>
                </a:solidFill>
                <a:latin typeface="Times New Roman"/>
                <a:cs typeface="Times New Roman"/>
              </a:rPr>
              <a:t>мають</a:t>
            </a:r>
            <a:r>
              <a:rPr dirty="0" sz="4400" spc="4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10">
                <a:solidFill>
                  <a:srgbClr val="0E2937"/>
                </a:solidFill>
                <a:latin typeface="Times New Roman"/>
                <a:cs typeface="Times New Roman"/>
              </a:rPr>
              <a:t>один</a:t>
            </a:r>
            <a:r>
              <a:rPr dirty="0" sz="4400" spc="45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120">
                <a:solidFill>
                  <a:srgbClr val="0E2937"/>
                </a:solidFill>
                <a:latin typeface="Times New Roman"/>
                <a:cs typeface="Times New Roman"/>
              </a:rPr>
              <a:t>і</a:t>
            </a:r>
            <a:r>
              <a:rPr dirty="0" sz="4400" spc="45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30">
                <a:solidFill>
                  <a:srgbClr val="0E2937"/>
                </a:solidFill>
                <a:latin typeface="Times New Roman"/>
                <a:cs typeface="Times New Roman"/>
              </a:rPr>
              <a:t>той</a:t>
            </a:r>
            <a:r>
              <a:rPr dirty="0" sz="4400" spc="4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50">
                <a:solidFill>
                  <a:srgbClr val="0E2937"/>
                </a:solidFill>
                <a:latin typeface="Times New Roman"/>
                <a:cs typeface="Times New Roman"/>
              </a:rPr>
              <a:t>самий</a:t>
            </a:r>
            <a:r>
              <a:rPr dirty="0" sz="4400" spc="45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95">
                <a:solidFill>
                  <a:srgbClr val="0E2937"/>
                </a:solidFill>
                <a:latin typeface="Times New Roman"/>
                <a:cs typeface="Times New Roman"/>
              </a:rPr>
              <a:t>вимірювач</a:t>
            </a:r>
            <a:r>
              <a:rPr dirty="0" sz="4400" spc="45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125">
                <a:solidFill>
                  <a:srgbClr val="0E2937"/>
                </a:solidFill>
                <a:latin typeface="Times New Roman"/>
                <a:cs typeface="Times New Roman"/>
              </a:rPr>
              <a:t>(наприклад,</a:t>
            </a:r>
            <a:r>
              <a:rPr dirty="0" sz="4400" spc="45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75">
                <a:solidFill>
                  <a:srgbClr val="0E2937"/>
                </a:solidFill>
                <a:latin typeface="Times New Roman"/>
                <a:cs typeface="Times New Roman"/>
              </a:rPr>
              <a:t>максимальну</a:t>
            </a:r>
            <a:r>
              <a:rPr dirty="0" sz="4400" spc="4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145">
                <a:solidFill>
                  <a:srgbClr val="0E2937"/>
                </a:solidFill>
                <a:latin typeface="Times New Roman"/>
                <a:cs typeface="Times New Roman"/>
              </a:rPr>
              <a:t>швидкість)</a:t>
            </a:r>
            <a:r>
              <a:rPr dirty="0" sz="4400" spc="45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50">
                <a:solidFill>
                  <a:srgbClr val="0E2937"/>
                </a:solidFill>
                <a:latin typeface="Times New Roman"/>
                <a:cs typeface="Times New Roman"/>
              </a:rPr>
              <a:t>та </a:t>
            </a:r>
            <a:r>
              <a:rPr dirty="0" sz="4400" spc="-45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125">
                <a:solidFill>
                  <a:srgbClr val="0E2937"/>
                </a:solidFill>
                <a:latin typeface="Times New Roman"/>
                <a:cs typeface="Times New Roman"/>
              </a:rPr>
              <a:t>мають</a:t>
            </a:r>
            <a:r>
              <a:rPr dirty="0" sz="4400" spc="4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105">
                <a:solidFill>
                  <a:srgbClr val="0E2937"/>
                </a:solidFill>
                <a:latin typeface="Times New Roman"/>
                <a:cs typeface="Times New Roman"/>
              </a:rPr>
              <a:t>схожі</a:t>
            </a:r>
            <a:r>
              <a:rPr dirty="0" sz="4400" spc="4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120">
                <a:solidFill>
                  <a:srgbClr val="0E2937"/>
                </a:solidFill>
                <a:latin typeface="Times New Roman"/>
                <a:cs typeface="Times New Roman"/>
              </a:rPr>
              <a:t>анатомічні,</a:t>
            </a:r>
            <a:r>
              <a:rPr dirty="0" sz="4400" spc="45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60">
                <a:solidFill>
                  <a:srgbClr val="0E2937"/>
                </a:solidFill>
                <a:latin typeface="Times New Roman"/>
                <a:cs typeface="Times New Roman"/>
              </a:rPr>
              <a:t>біологічні</a:t>
            </a:r>
            <a:r>
              <a:rPr dirty="0" sz="4400" spc="4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50">
                <a:solidFill>
                  <a:srgbClr val="0E2937"/>
                </a:solidFill>
                <a:latin typeface="Times New Roman"/>
                <a:cs typeface="Times New Roman"/>
              </a:rPr>
              <a:t>та</a:t>
            </a:r>
            <a:r>
              <a:rPr dirty="0" sz="4400" spc="4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105">
                <a:solidFill>
                  <a:srgbClr val="0E2937"/>
                </a:solidFill>
                <a:latin typeface="Times New Roman"/>
                <a:cs typeface="Times New Roman"/>
              </a:rPr>
              <a:t>психічні</a:t>
            </a:r>
            <a:r>
              <a:rPr dirty="0" sz="4400" spc="45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70">
                <a:solidFill>
                  <a:srgbClr val="0E2937"/>
                </a:solidFill>
                <a:latin typeface="Times New Roman"/>
                <a:cs typeface="Times New Roman"/>
              </a:rPr>
              <a:t>механізми</a:t>
            </a:r>
            <a:r>
              <a:rPr dirty="0" sz="4400" spc="40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>
                <a:solidFill>
                  <a:srgbClr val="0E2937"/>
                </a:solidFill>
                <a:latin typeface="Times New Roman"/>
                <a:cs typeface="Times New Roman"/>
              </a:rPr>
              <a:t>забезпечення</a:t>
            </a:r>
            <a:r>
              <a:rPr dirty="0" sz="4400" spc="45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50">
                <a:solidFill>
                  <a:srgbClr val="0E2937"/>
                </a:solidFill>
                <a:latin typeface="Times New Roman"/>
                <a:cs typeface="Times New Roman"/>
              </a:rPr>
              <a:t>та </a:t>
            </a:r>
            <a:r>
              <a:rPr dirty="0" sz="4400" spc="-45">
                <a:solidFill>
                  <a:srgbClr val="0E2937"/>
                </a:solidFill>
                <a:latin typeface="Times New Roman"/>
                <a:cs typeface="Times New Roman"/>
              </a:rPr>
              <a:t> </a:t>
            </a:r>
            <a:r>
              <a:rPr dirty="0" sz="4400" spc="-55">
                <a:solidFill>
                  <a:srgbClr val="0E2937"/>
                </a:solidFill>
                <a:latin typeface="Times New Roman"/>
                <a:cs typeface="Times New Roman"/>
              </a:rPr>
              <a:t>реалізації.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3C759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1240346" y="0"/>
            <a:ext cx="7047865" cy="10287000"/>
            <a:chOff x="11240346" y="0"/>
            <a:chExt cx="7047865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40346" y="0"/>
              <a:ext cx="6323458" cy="45766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89532" y="4300882"/>
              <a:ext cx="5598467" cy="598611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49908" y="152128"/>
            <a:ext cx="12284075" cy="213995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 indent="141605">
              <a:lnSpc>
                <a:spcPct val="107600"/>
              </a:lnSpc>
              <a:spcBef>
                <a:spcPts val="95"/>
              </a:spcBef>
            </a:pPr>
            <a:r>
              <a:rPr dirty="0" sz="4300" spc="-455" b="0">
                <a:latin typeface="Times New Roman"/>
                <a:cs typeface="Times New Roman"/>
              </a:rPr>
              <a:t>Р</a:t>
            </a:r>
            <a:r>
              <a:rPr dirty="0" sz="4300" spc="-715" b="0">
                <a:latin typeface="Times New Roman"/>
                <a:cs typeface="Times New Roman"/>
              </a:rPr>
              <a:t>У</a:t>
            </a:r>
            <a:r>
              <a:rPr dirty="0" sz="4300" spc="-905" b="0">
                <a:latin typeface="Times New Roman"/>
                <a:cs typeface="Times New Roman"/>
              </a:rPr>
              <a:t>Х</a:t>
            </a:r>
            <a:r>
              <a:rPr dirty="0" sz="4300" spc="160" b="0">
                <a:latin typeface="Times New Roman"/>
                <a:cs typeface="Times New Roman"/>
              </a:rPr>
              <a:t>О</a:t>
            </a:r>
            <a:r>
              <a:rPr dirty="0" sz="4300" spc="-775" b="0">
                <a:latin typeface="Times New Roman"/>
                <a:cs typeface="Times New Roman"/>
              </a:rPr>
              <a:t>В</a:t>
            </a:r>
            <a:r>
              <a:rPr dirty="0" sz="4300" spc="-380" b="0">
                <a:latin typeface="Times New Roman"/>
                <a:cs typeface="Times New Roman"/>
              </a:rPr>
              <a:t>И</a:t>
            </a:r>
            <a:r>
              <a:rPr dirty="0" sz="4300" spc="-484" b="0">
                <a:latin typeface="Times New Roman"/>
                <a:cs typeface="Times New Roman"/>
              </a:rPr>
              <a:t>М</a:t>
            </a:r>
            <a:r>
              <a:rPr dirty="0" sz="4300" spc="40" b="0">
                <a:latin typeface="Times New Roman"/>
                <a:cs typeface="Times New Roman"/>
              </a:rPr>
              <a:t> </a:t>
            </a:r>
            <a:r>
              <a:rPr dirty="0" sz="4300" spc="-170" b="0">
                <a:latin typeface="Times New Roman"/>
                <a:cs typeface="Times New Roman"/>
              </a:rPr>
              <a:t>З</a:t>
            </a:r>
            <a:r>
              <a:rPr dirty="0" sz="4300" spc="-575" b="0">
                <a:latin typeface="Times New Roman"/>
                <a:cs typeface="Times New Roman"/>
              </a:rPr>
              <a:t>А</a:t>
            </a:r>
            <a:r>
              <a:rPr dirty="0" sz="4300" spc="-775" b="0">
                <a:latin typeface="Times New Roman"/>
                <a:cs typeface="Times New Roman"/>
              </a:rPr>
              <a:t>В</a:t>
            </a:r>
            <a:r>
              <a:rPr dirty="0" sz="4300" spc="50" b="0">
                <a:latin typeface="Times New Roman"/>
                <a:cs typeface="Times New Roman"/>
              </a:rPr>
              <a:t>Д</a:t>
            </a:r>
            <a:r>
              <a:rPr dirty="0" sz="4300" spc="-575" b="0">
                <a:latin typeface="Times New Roman"/>
                <a:cs typeface="Times New Roman"/>
              </a:rPr>
              <a:t>А</a:t>
            </a:r>
            <a:r>
              <a:rPr dirty="0" sz="4300" spc="-440" b="0">
                <a:latin typeface="Times New Roman"/>
                <a:cs typeface="Times New Roman"/>
              </a:rPr>
              <a:t>НН</a:t>
            </a:r>
            <a:r>
              <a:rPr dirty="0" sz="4300" spc="-470" b="0">
                <a:latin typeface="Times New Roman"/>
                <a:cs typeface="Times New Roman"/>
              </a:rPr>
              <a:t>Я</a:t>
            </a:r>
            <a:r>
              <a:rPr dirty="0" sz="4300" spc="-484" b="0">
                <a:latin typeface="Times New Roman"/>
                <a:cs typeface="Times New Roman"/>
              </a:rPr>
              <a:t>М</a:t>
            </a:r>
            <a:r>
              <a:rPr dirty="0" sz="4300" spc="40" b="0">
                <a:latin typeface="Times New Roman"/>
                <a:cs typeface="Times New Roman"/>
              </a:rPr>
              <a:t> </a:t>
            </a:r>
            <a:r>
              <a:rPr dirty="0" sz="4300" spc="-440" b="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4300" spc="-575" b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4300" spc="-170" b="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4300" spc="-380" b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4300" spc="-775" b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4300" spc="-575" b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4300" spc="-480" b="0">
                <a:solidFill>
                  <a:srgbClr val="FFFFFF"/>
                </a:solidFill>
                <a:latin typeface="Times New Roman"/>
                <a:cs typeface="Times New Roman"/>
              </a:rPr>
              <a:t>Ю</a:t>
            </a:r>
            <a:r>
              <a:rPr dirty="0" sz="4300" spc="-620" b="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4300" spc="-375" b="0">
                <a:solidFill>
                  <a:srgbClr val="FFFFFF"/>
                </a:solidFill>
                <a:latin typeface="Times New Roman"/>
                <a:cs typeface="Times New Roman"/>
              </a:rPr>
              <a:t>Ь</a:t>
            </a:r>
            <a:r>
              <a:rPr dirty="0" sz="4300" spc="4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455" b="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4300" spc="-715" b="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4300" spc="-900" b="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4300" spc="4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165" b="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4300" spc="4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434" b="0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4300" spc="-390" b="0">
                <a:solidFill>
                  <a:srgbClr val="FFFFFF"/>
                </a:solidFill>
                <a:latin typeface="Times New Roman"/>
                <a:cs typeface="Times New Roman"/>
              </a:rPr>
              <a:t>І</a:t>
            </a:r>
            <a:r>
              <a:rPr dirty="0" sz="4300" spc="-620" b="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4300" spc="-470" b="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4300" spc="90" b="0">
                <a:solidFill>
                  <a:srgbClr val="FFFFFF"/>
                </a:solidFill>
                <a:latin typeface="Times New Roman"/>
                <a:cs typeface="Times New Roman"/>
              </a:rPr>
              <a:t>О  </a:t>
            </a:r>
            <a:r>
              <a:rPr dirty="0" sz="4300" spc="160" b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4300" spc="-330" b="0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4300" spc="-715" b="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4300" spc="-490" b="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4300" spc="160" b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4300" spc="-775" b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4300" spc="-145" b="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4300" spc="-550" b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4300" spc="-440" b="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4300" spc="-380" b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4300" spc="-490" b="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4300" spc="-375" b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4300" spc="4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715" b="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4300" spc="-490" b="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4300" spc="160" b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4300" spc="-775" b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4300" spc="-575" b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4300" spc="-490" b="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4300" spc="-375" b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4300" spc="4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490" b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dirty="0" sz="4300" spc="-505" b="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4300" spc="-575" b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4300" spc="-455" b="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4300" spc="-575" b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4300" spc="-490" b="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4300" spc="-550" b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4300" spc="-620" b="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4300" spc="-455" b="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4300" spc="-575" b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4300" spc="-490" b="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4300" spc="-380" b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4300" spc="-490" b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r>
              <a:rPr dirty="0" sz="4300" spc="40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380" b="0">
                <a:solidFill>
                  <a:srgbClr val="FFFFFF"/>
                </a:solidFill>
                <a:latin typeface="Times New Roman"/>
                <a:cs typeface="Times New Roman"/>
              </a:rPr>
              <a:t>Й</a:t>
            </a:r>
            <a:r>
              <a:rPr dirty="0" sz="4300" spc="160" b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4300" spc="-580" b="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4300" spc="90" b="0">
                <a:solidFill>
                  <a:srgbClr val="FFFFFF"/>
                </a:solidFill>
                <a:latin typeface="Times New Roman"/>
                <a:cs typeface="Times New Roman"/>
              </a:rPr>
              <a:t>О  </a:t>
            </a:r>
            <a:r>
              <a:rPr dirty="0" sz="4300" spc="-405" b="0">
                <a:solidFill>
                  <a:srgbClr val="FFFFFF"/>
                </a:solidFill>
                <a:latin typeface="Times New Roman"/>
                <a:cs typeface="Times New Roman"/>
              </a:rPr>
              <a:t>ВИКОНАННЯ.</a:t>
            </a:r>
            <a:endParaRPr sz="43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9908" y="2974060"/>
            <a:ext cx="14898369" cy="66960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323340" indent="144780">
              <a:lnSpc>
                <a:spcPct val="108000"/>
              </a:lnSpc>
              <a:spcBef>
                <a:spcPts val="95"/>
              </a:spcBef>
            </a:pPr>
            <a:r>
              <a:rPr dirty="0" sz="4400" spc="-515">
                <a:latin typeface="Times New Roman"/>
                <a:cs typeface="Times New Roman"/>
              </a:rPr>
              <a:t>П</a:t>
            </a:r>
            <a:r>
              <a:rPr dirty="0" sz="4400" spc="-590">
                <a:latin typeface="Times New Roman"/>
                <a:cs typeface="Times New Roman"/>
              </a:rPr>
              <a:t>А</a:t>
            </a:r>
            <a:r>
              <a:rPr dirty="0" sz="4400" spc="-465">
                <a:latin typeface="Times New Roman"/>
                <a:cs typeface="Times New Roman"/>
              </a:rPr>
              <a:t>Р</a:t>
            </a:r>
            <a:r>
              <a:rPr dirty="0" sz="4400" spc="-590">
                <a:latin typeface="Times New Roman"/>
                <a:cs typeface="Times New Roman"/>
              </a:rPr>
              <a:t>А</a:t>
            </a:r>
            <a:r>
              <a:rPr dirty="0" sz="4400" spc="-500">
                <a:latin typeface="Times New Roman"/>
                <a:cs typeface="Times New Roman"/>
              </a:rPr>
              <a:t>М</a:t>
            </a:r>
            <a:r>
              <a:rPr dirty="0" sz="4400" spc="-560">
                <a:latin typeface="Times New Roman"/>
                <a:cs typeface="Times New Roman"/>
              </a:rPr>
              <a:t>Е</a:t>
            </a:r>
            <a:r>
              <a:rPr dirty="0" sz="4400" spc="-635">
                <a:latin typeface="Times New Roman"/>
                <a:cs typeface="Times New Roman"/>
              </a:rPr>
              <a:t>Т</a:t>
            </a:r>
            <a:r>
              <a:rPr dirty="0" sz="4400" spc="-465">
                <a:latin typeface="Times New Roman"/>
                <a:cs typeface="Times New Roman"/>
              </a:rPr>
              <a:t>Р</a:t>
            </a:r>
            <a:r>
              <a:rPr dirty="0" sz="4400" spc="-390">
                <a:latin typeface="Times New Roman"/>
                <a:cs typeface="Times New Roman"/>
              </a:rPr>
              <a:t>И</a:t>
            </a:r>
            <a:r>
              <a:rPr dirty="0" sz="4400" spc="145">
                <a:solidFill>
                  <a:srgbClr val="FFFFFF"/>
                </a:solidFill>
                <a:latin typeface="Times New Roman"/>
                <a:cs typeface="Times New Roman"/>
              </a:rPr>
              <a:t>–</a:t>
            </a:r>
            <a:r>
              <a:rPr dirty="0" sz="44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515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dirty="0" sz="4400" spc="-56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4400" spc="-46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4400" spc="-56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4400" spc="-50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4400" spc="-405">
                <a:solidFill>
                  <a:srgbClr val="FFFFFF"/>
                </a:solidFill>
                <a:latin typeface="Times New Roman"/>
                <a:cs typeface="Times New Roman"/>
              </a:rPr>
              <a:t>І</a:t>
            </a:r>
            <a:r>
              <a:rPr dirty="0" sz="4400" spc="-450">
                <a:solidFill>
                  <a:srgbClr val="FFFFFF"/>
                </a:solidFill>
                <a:latin typeface="Times New Roman"/>
                <a:cs typeface="Times New Roman"/>
              </a:rPr>
              <a:t>НН</a:t>
            </a:r>
            <a:r>
              <a:rPr dirty="0" sz="4400" spc="-5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44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79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4400" spc="-56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4400" spc="-15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4400" spc="-3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4400" spc="-445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4400" spc="-39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4400" spc="-45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4400" spc="-59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4400" spc="-57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44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484">
                <a:solidFill>
                  <a:srgbClr val="FFFFFF"/>
                </a:solidFill>
                <a:latin typeface="Times New Roman"/>
                <a:cs typeface="Times New Roman"/>
              </a:rPr>
              <a:t>Я</a:t>
            </a:r>
            <a:r>
              <a:rPr dirty="0" sz="4400" spc="-48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4400" spc="-58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44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78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44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73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4400" spc="-50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4400" spc="165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4400" spc="-79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4400" spc="-59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4400" spc="-520">
                <a:solidFill>
                  <a:srgbClr val="FFFFFF"/>
                </a:solidFill>
                <a:latin typeface="Times New Roman"/>
                <a:cs typeface="Times New Roman"/>
              </a:rPr>
              <a:t>Х  </a:t>
            </a:r>
            <a:r>
              <a:rPr dirty="0" sz="4400" spc="-330">
                <a:solidFill>
                  <a:srgbClr val="FFFFFF"/>
                </a:solidFill>
                <a:latin typeface="Times New Roman"/>
                <a:cs typeface="Times New Roman"/>
              </a:rPr>
              <a:t>КОНКРЕТНОГО</a:t>
            </a:r>
            <a:r>
              <a:rPr dirty="0" sz="4400" spc="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434">
                <a:solidFill>
                  <a:srgbClr val="FFFFFF"/>
                </a:solidFill>
                <a:latin typeface="Times New Roman"/>
                <a:cs typeface="Times New Roman"/>
              </a:rPr>
              <a:t>ЗАВДАННЯ</a:t>
            </a:r>
            <a:r>
              <a:rPr dirty="0" sz="4400" spc="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415">
                <a:solidFill>
                  <a:srgbClr val="FFFFFF"/>
                </a:solidFill>
                <a:latin typeface="Times New Roman"/>
                <a:cs typeface="Times New Roman"/>
              </a:rPr>
              <a:t>ЗАЛИШАЄТЬСЯ</a:t>
            </a:r>
            <a:r>
              <a:rPr dirty="0" sz="4400" spc="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300">
                <a:solidFill>
                  <a:srgbClr val="FFFFFF"/>
                </a:solidFill>
                <a:latin typeface="Times New Roman"/>
                <a:cs typeface="Times New Roman"/>
              </a:rPr>
              <a:t>ПОСТІЙНОЮ.</a:t>
            </a:r>
            <a:endParaRPr sz="4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800">
              <a:latin typeface="Times New Roman"/>
              <a:cs typeface="Times New Roman"/>
            </a:endParaRPr>
          </a:p>
          <a:p>
            <a:pPr marL="12700" marR="5080">
              <a:lnSpc>
                <a:spcPct val="107600"/>
              </a:lnSpc>
              <a:tabLst>
                <a:tab pos="3620135" algn="l"/>
              </a:tabLst>
            </a:pPr>
            <a:r>
              <a:rPr dirty="0" sz="4300" spc="-320">
                <a:solidFill>
                  <a:srgbClr val="FFFFFF"/>
                </a:solidFill>
                <a:latin typeface="Times New Roman"/>
                <a:cs typeface="Times New Roman"/>
              </a:rPr>
              <a:t>ЗАЛЕЖНОСТІ </a:t>
            </a:r>
            <a:r>
              <a:rPr dirty="0" sz="4300" spc="-385">
                <a:solidFill>
                  <a:srgbClr val="FFFFFF"/>
                </a:solidFill>
                <a:latin typeface="Times New Roman"/>
                <a:cs typeface="Times New Roman"/>
              </a:rPr>
              <a:t>МІЖ</a:t>
            </a:r>
            <a:r>
              <a:rPr dirty="0" sz="4300" spc="-38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390">
                <a:solidFill>
                  <a:srgbClr val="FFFFFF"/>
                </a:solidFill>
                <a:latin typeface="Times New Roman"/>
                <a:cs typeface="Times New Roman"/>
              </a:rPr>
              <a:t>ПОКАЗНИКАМИ</a:t>
            </a:r>
            <a:r>
              <a:rPr dirty="0" sz="4300" spc="-3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365">
                <a:solidFill>
                  <a:srgbClr val="FFFFFF"/>
                </a:solidFill>
                <a:latin typeface="Times New Roman"/>
                <a:cs typeface="Times New Roman"/>
              </a:rPr>
              <a:t>МАКСИМАЛЬНОЇ</a:t>
            </a:r>
            <a:r>
              <a:rPr dirty="0" sz="4300" spc="-3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335">
                <a:solidFill>
                  <a:srgbClr val="FFFFFF"/>
                </a:solidFill>
                <a:latin typeface="Times New Roman"/>
                <a:cs typeface="Times New Roman"/>
              </a:rPr>
              <a:t>СИЛИ, </a:t>
            </a:r>
            <a:r>
              <a:rPr dirty="0" sz="4300" spc="-3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695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4300" spc="-77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4300" spc="-3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4300" spc="5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4300" spc="-47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4300" spc="16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4300" spc="-19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4300" spc="-62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4300" spc="-390">
                <a:solidFill>
                  <a:srgbClr val="FFFFFF"/>
                </a:solidFill>
                <a:latin typeface="Times New Roman"/>
                <a:cs typeface="Times New Roman"/>
              </a:rPr>
              <a:t>І</a:t>
            </a:r>
            <a:r>
              <a:rPr dirty="0" sz="43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390">
                <a:solidFill>
                  <a:srgbClr val="FFFFFF"/>
                </a:solidFill>
                <a:latin typeface="Times New Roman"/>
                <a:cs typeface="Times New Roman"/>
              </a:rPr>
              <a:t>І</a:t>
            </a:r>
            <a:r>
              <a:rPr dirty="0" sz="43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4300" spc="-62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4300" spc="-45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4300" spc="-3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4300" spc="-77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4300" spc="-57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4300" spc="-145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4300" spc="16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4300" spc="-19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4300" spc="-62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4300" spc="-390">
                <a:solidFill>
                  <a:srgbClr val="FFFFFF"/>
                </a:solidFill>
                <a:latin typeface="Times New Roman"/>
                <a:cs typeface="Times New Roman"/>
              </a:rPr>
              <a:t>І</a:t>
            </a:r>
            <a:r>
              <a:rPr dirty="0" sz="43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77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43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45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4300" spc="-390">
                <a:solidFill>
                  <a:srgbClr val="FFFFFF"/>
                </a:solidFill>
                <a:latin typeface="Times New Roman"/>
                <a:cs typeface="Times New Roman"/>
              </a:rPr>
              <a:t>І</a:t>
            </a:r>
            <a:r>
              <a:rPr dirty="0" sz="4300" spc="-17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4300" spc="-4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4300" spc="-3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4300" spc="-90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43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45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4300" spc="-715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4300" spc="-905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4300" spc="16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4300" spc="-77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4300" spc="-3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4300" spc="-90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43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17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4300" spc="-57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4300" spc="-77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4300" spc="5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4300" spc="-57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4300" spc="-440">
                <a:solidFill>
                  <a:srgbClr val="FFFFFF"/>
                </a:solidFill>
                <a:latin typeface="Times New Roman"/>
                <a:cs typeface="Times New Roman"/>
              </a:rPr>
              <a:t>НН</a:t>
            </a:r>
            <a:r>
              <a:rPr dirty="0" sz="4300" spc="-470">
                <a:solidFill>
                  <a:srgbClr val="FFFFFF"/>
                </a:solidFill>
                <a:latin typeface="Times New Roman"/>
                <a:cs typeface="Times New Roman"/>
              </a:rPr>
              <a:t>Я</a:t>
            </a:r>
            <a:r>
              <a:rPr dirty="0" sz="4300" spc="-905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4300" spc="-555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43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470">
                <a:solidFill>
                  <a:srgbClr val="FFFFFF"/>
                </a:solidFill>
                <a:latin typeface="Times New Roman"/>
                <a:cs typeface="Times New Roman"/>
              </a:rPr>
              <a:t>Я</a:t>
            </a:r>
            <a:r>
              <a:rPr dirty="0" sz="4300" spc="-47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4300" spc="-325">
                <a:solidFill>
                  <a:srgbClr val="FFFFFF"/>
                </a:solidFill>
                <a:latin typeface="Times New Roman"/>
                <a:cs typeface="Times New Roman"/>
              </a:rPr>
              <a:t>І  </a:t>
            </a:r>
            <a:r>
              <a:rPr dirty="0" sz="4300" spc="-400">
                <a:solidFill>
                  <a:srgbClr val="FFFFFF"/>
                </a:solidFill>
                <a:latin typeface="Times New Roman"/>
                <a:cs typeface="Times New Roman"/>
              </a:rPr>
              <a:t>ВІДРІЗНЯЮТЬСЯ</a:t>
            </a:r>
            <a:r>
              <a:rPr dirty="0" sz="4300" spc="-3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440">
                <a:solidFill>
                  <a:srgbClr val="FFFFFF"/>
                </a:solidFill>
                <a:latin typeface="Times New Roman"/>
                <a:cs typeface="Times New Roman"/>
              </a:rPr>
              <a:t>ЗНАЧЕННЯМИ</a:t>
            </a:r>
            <a:r>
              <a:rPr dirty="0" sz="4300" spc="-43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420">
                <a:solidFill>
                  <a:srgbClr val="FFFFFF"/>
                </a:solidFill>
                <a:latin typeface="Times New Roman"/>
                <a:cs typeface="Times New Roman"/>
              </a:rPr>
              <a:t>СВОЇХ</a:t>
            </a:r>
            <a:r>
              <a:rPr dirty="0" sz="4300" spc="-4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540">
                <a:solidFill>
                  <a:srgbClr val="FFFFFF"/>
                </a:solidFill>
                <a:latin typeface="Times New Roman"/>
                <a:cs typeface="Times New Roman"/>
              </a:rPr>
              <a:t>ПАРАМЕТРІВ</a:t>
            </a:r>
            <a:r>
              <a:rPr dirty="0" sz="4300" spc="-5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455">
                <a:solidFill>
                  <a:srgbClr val="FFFFFF"/>
                </a:solidFill>
                <a:latin typeface="Times New Roman"/>
                <a:cs typeface="Times New Roman"/>
              </a:rPr>
              <a:t>(ВАГОЮ </a:t>
            </a:r>
            <a:r>
              <a:rPr dirty="0" sz="4300" spc="-4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19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4300" spc="-4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4300" spc="-57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4300" spc="-45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4300" spc="-470">
                <a:solidFill>
                  <a:srgbClr val="FFFFFF"/>
                </a:solidFill>
                <a:latin typeface="Times New Roman"/>
                <a:cs typeface="Times New Roman"/>
              </a:rPr>
              <a:t>Я</a:t>
            </a:r>
            <a:r>
              <a:rPr dirty="0" sz="4300" spc="5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4300" spc="-57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4300" spc="-555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43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5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4300" spc="16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4300" spc="-77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4300" spc="-285">
                <a:solidFill>
                  <a:srgbClr val="FFFFFF"/>
                </a:solidFill>
                <a:latin typeface="Times New Roman"/>
                <a:cs typeface="Times New Roman"/>
              </a:rPr>
              <a:t>Ж</a:t>
            </a:r>
            <a:r>
              <a:rPr dirty="0" sz="4300" spc="-3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4300" spc="-4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4300" spc="16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4300" spc="-475">
                <a:solidFill>
                  <a:srgbClr val="FFFFFF"/>
                </a:solidFill>
                <a:latin typeface="Times New Roman"/>
                <a:cs typeface="Times New Roman"/>
              </a:rPr>
              <a:t>Ю</a:t>
            </a:r>
            <a:r>
              <a:rPr dirty="0" sz="43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5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4300" spc="-3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4300" spc="-19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4300" spc="-62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4300" spc="-57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4300" spc="-4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4300" spc="-425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dirty="0" sz="4300" spc="-390">
                <a:solidFill>
                  <a:srgbClr val="FFFFFF"/>
                </a:solidFill>
                <a:latin typeface="Times New Roman"/>
                <a:cs typeface="Times New Roman"/>
              </a:rPr>
              <a:t>ІЇ</a:t>
            </a:r>
            <a:r>
              <a:rPr dirty="0" sz="4300" spc="-555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dirty="0" sz="43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170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4300" spc="-57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4300" spc="5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4300" spc="-575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4300" spc="-44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4300" spc="16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4300" spc="-475">
                <a:solidFill>
                  <a:srgbClr val="FFFFFF"/>
                </a:solidFill>
                <a:latin typeface="Times New Roman"/>
                <a:cs typeface="Times New Roman"/>
              </a:rPr>
              <a:t>Ю</a:t>
            </a:r>
            <a:r>
              <a:rPr dirty="0" sz="4300" spc="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695">
                <a:solidFill>
                  <a:srgbClr val="FFFFFF"/>
                </a:solidFill>
                <a:latin typeface="Times New Roman"/>
                <a:cs typeface="Times New Roman"/>
              </a:rPr>
              <a:t>Ш</a:t>
            </a:r>
            <a:r>
              <a:rPr dirty="0" sz="4300" spc="-775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4300" spc="-38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4300" spc="50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dirty="0" sz="4300" spc="-47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r>
              <a:rPr dirty="0" sz="4300" spc="-390">
                <a:solidFill>
                  <a:srgbClr val="FFFFFF"/>
                </a:solidFill>
                <a:latin typeface="Times New Roman"/>
                <a:cs typeface="Times New Roman"/>
              </a:rPr>
              <a:t>І</a:t>
            </a:r>
            <a:r>
              <a:rPr dirty="0" sz="4300" spc="-195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4300" spc="-62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4300" spc="-235">
                <a:solidFill>
                  <a:srgbClr val="FFFFFF"/>
                </a:solidFill>
                <a:latin typeface="Times New Roman"/>
                <a:cs typeface="Times New Roman"/>
              </a:rPr>
              <a:t>Ю  </a:t>
            </a:r>
            <a:r>
              <a:rPr dirty="0" sz="4300" spc="-515">
                <a:solidFill>
                  <a:srgbClr val="FFFFFF"/>
                </a:solidFill>
                <a:latin typeface="Times New Roman"/>
                <a:cs typeface="Times New Roman"/>
              </a:rPr>
              <a:t>ПЕРЕСУВАННЯ</a:t>
            </a:r>
            <a:r>
              <a:rPr dirty="0" sz="4300" spc="-50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325">
                <a:solidFill>
                  <a:srgbClr val="FFFFFF"/>
                </a:solidFill>
                <a:latin typeface="Times New Roman"/>
                <a:cs typeface="Times New Roman"/>
              </a:rPr>
              <a:t>ТОЩО),</a:t>
            </a:r>
            <a:r>
              <a:rPr dirty="0" sz="4300" spc="-3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490">
                <a:solidFill>
                  <a:srgbClr val="FFFFFF"/>
                </a:solidFill>
                <a:latin typeface="Times New Roman"/>
                <a:cs typeface="Times New Roman"/>
              </a:rPr>
              <a:t>НАЗИВАЮТЬ</a:t>
            </a:r>
            <a:r>
              <a:rPr dirty="0" sz="4300" spc="-48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480">
                <a:solidFill>
                  <a:srgbClr val="FFFFFF"/>
                </a:solidFill>
                <a:latin typeface="Times New Roman"/>
                <a:cs typeface="Times New Roman"/>
              </a:rPr>
              <a:t>ПАРАМЕТРИЧНИМИ </a:t>
            </a:r>
            <a:r>
              <a:rPr dirty="0" sz="4300" spc="-4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300" spc="-335">
                <a:solidFill>
                  <a:srgbClr val="FFFFFF"/>
                </a:solidFill>
                <a:latin typeface="Times New Roman"/>
                <a:cs typeface="Times New Roman"/>
              </a:rPr>
              <a:t>ЗАЛЕЖНОСТЯМИ.</a:t>
            </a:r>
            <a:endParaRPr sz="4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E293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3"/>
            <a:ext cx="13925550" cy="10287000"/>
            <a:chOff x="0" y="3"/>
            <a:chExt cx="13925550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248361"/>
              <a:ext cx="7492882" cy="703863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"/>
              <a:ext cx="11365522" cy="910505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81800" y="4540591"/>
              <a:ext cx="6743699" cy="574640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1185" y="470226"/>
            <a:ext cx="9458325" cy="2065655"/>
          </a:xfrm>
          <a:prstGeom prst="rect"/>
        </p:spPr>
        <p:txBody>
          <a:bodyPr wrap="square" lIns="0" tIns="26034" rIns="0" bIns="0" rtlCol="0" vert="horz">
            <a:spAutoFit/>
          </a:bodyPr>
          <a:lstStyle/>
          <a:p>
            <a:pPr marL="12700" marR="5080">
              <a:lnSpc>
                <a:spcPts val="8030"/>
              </a:lnSpc>
              <a:spcBef>
                <a:spcPts val="204"/>
              </a:spcBef>
            </a:pPr>
            <a:r>
              <a:rPr dirty="0" sz="6700" spc="-1175" b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dirty="0" sz="6700" spc="-330" b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dirty="0" sz="6700" spc="65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6700" spc="-509" b="0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6700" spc="-605" b="0">
                <a:solidFill>
                  <a:srgbClr val="FFFFFF"/>
                </a:solidFill>
                <a:latin typeface="Times New Roman"/>
                <a:cs typeface="Times New Roman"/>
              </a:rPr>
              <a:t>І</a:t>
            </a:r>
            <a:r>
              <a:rPr dirty="0" sz="6700" spc="254" b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6700" spc="-760" b="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6700" spc="-850" b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6700" spc="-1400" b="0">
                <a:solidFill>
                  <a:srgbClr val="FFFFFF"/>
                </a:solidFill>
                <a:latin typeface="Times New Roman"/>
                <a:cs typeface="Times New Roman"/>
              </a:rPr>
              <a:t>Х</a:t>
            </a:r>
            <a:r>
              <a:rPr dirty="0" sz="6700" spc="-894" b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6700" spc="-680" b="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6700" spc="-605" b="0">
                <a:solidFill>
                  <a:srgbClr val="FFFFFF"/>
                </a:solidFill>
                <a:latin typeface="Times New Roman"/>
                <a:cs typeface="Times New Roman"/>
              </a:rPr>
              <a:t>І</a:t>
            </a:r>
            <a:r>
              <a:rPr dirty="0" sz="6700" spc="-675" b="0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dirty="0" sz="6700" spc="-680" b="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6700" spc="-605" b="0">
                <a:solidFill>
                  <a:srgbClr val="FFFFFF"/>
                </a:solidFill>
                <a:latin typeface="Times New Roman"/>
                <a:cs typeface="Times New Roman"/>
              </a:rPr>
              <a:t>І</a:t>
            </a:r>
            <a:r>
              <a:rPr dirty="0" sz="6700" spc="65" b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6700" spc="254" b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6700" spc="-300" b="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dirty="0" sz="6700" spc="-680" b="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dirty="0" sz="6700" spc="254" b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6700" spc="-1200" b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6700" spc="-330" b="0">
                <a:solidFill>
                  <a:srgbClr val="FFFFFF"/>
                </a:solidFill>
                <a:latin typeface="Times New Roman"/>
                <a:cs typeface="Times New Roman"/>
              </a:rPr>
              <a:t>И  </a:t>
            </a:r>
            <a:r>
              <a:rPr dirty="0" sz="6700" spc="-640" b="0">
                <a:solidFill>
                  <a:srgbClr val="FFFFFF"/>
                </a:solidFill>
                <a:latin typeface="Times New Roman"/>
                <a:cs typeface="Times New Roman"/>
              </a:rPr>
              <a:t>ВИТРИВАЛОСТІ.</a:t>
            </a:r>
            <a:endParaRPr sz="67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0148" y="3456716"/>
            <a:ext cx="15010765" cy="444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 indent="102235">
              <a:lnSpc>
                <a:spcPct val="108200"/>
              </a:lnSpc>
              <a:spcBef>
                <a:spcPts val="95"/>
              </a:spcBef>
            </a:pPr>
            <a:r>
              <a:rPr dirty="0" sz="3350" spc="155">
                <a:solidFill>
                  <a:srgbClr val="FFFFFF"/>
                </a:solidFill>
                <a:latin typeface="Tahoma"/>
                <a:cs typeface="Tahoma"/>
              </a:rPr>
              <a:t>Витривалість </a:t>
            </a:r>
            <a:r>
              <a:rPr dirty="0" sz="3350" spc="355">
                <a:solidFill>
                  <a:srgbClr val="FFFFFF"/>
                </a:solidFill>
                <a:latin typeface="Tahoma"/>
                <a:cs typeface="Tahoma"/>
              </a:rPr>
              <a:t>– </a:t>
            </a:r>
            <a:r>
              <a:rPr dirty="0" sz="3350" spc="200">
                <a:solidFill>
                  <a:srgbClr val="FFFFFF"/>
                </a:solidFill>
                <a:latin typeface="Tahoma"/>
                <a:cs typeface="Tahoma"/>
              </a:rPr>
              <a:t>це </a:t>
            </a:r>
            <a:r>
              <a:rPr dirty="0" sz="3350" spc="125">
                <a:solidFill>
                  <a:srgbClr val="FFFFFF"/>
                </a:solidFill>
                <a:latin typeface="Tahoma"/>
                <a:cs typeface="Tahoma"/>
              </a:rPr>
              <a:t>така </a:t>
            </a:r>
            <a:r>
              <a:rPr dirty="0" sz="3350" spc="155">
                <a:solidFill>
                  <a:srgbClr val="FFFFFF"/>
                </a:solidFill>
                <a:latin typeface="Tahoma"/>
                <a:cs typeface="Tahoma"/>
              </a:rPr>
              <a:t>рухова </a:t>
            </a:r>
            <a:r>
              <a:rPr dirty="0" sz="3350" spc="125">
                <a:solidFill>
                  <a:srgbClr val="FFFFFF"/>
                </a:solidFill>
                <a:latin typeface="Tahoma"/>
                <a:cs typeface="Tahoma"/>
              </a:rPr>
              <a:t>якість </a:t>
            </a:r>
            <a:r>
              <a:rPr dirty="0" sz="3350" spc="100">
                <a:solidFill>
                  <a:srgbClr val="FFFFFF"/>
                </a:solidFill>
                <a:latin typeface="Tahoma"/>
                <a:cs typeface="Tahoma"/>
              </a:rPr>
              <a:t>людини, </a:t>
            </a:r>
            <a:r>
              <a:rPr dirty="0" sz="3350" spc="130">
                <a:solidFill>
                  <a:srgbClr val="FFFFFF"/>
                </a:solidFill>
                <a:latin typeface="Tahoma"/>
                <a:cs typeface="Tahoma"/>
              </a:rPr>
              <a:t>яка </a:t>
            </a:r>
            <a:r>
              <a:rPr dirty="0" sz="3350" spc="160">
                <a:solidFill>
                  <a:srgbClr val="FFFFFF"/>
                </a:solidFill>
                <a:latin typeface="Tahoma"/>
                <a:cs typeface="Tahoma"/>
              </a:rPr>
              <a:t>характеризує </a:t>
            </a:r>
            <a:r>
              <a:rPr dirty="0" sz="3350" spc="105">
                <a:solidFill>
                  <a:srgbClr val="FFFFFF"/>
                </a:solidFill>
                <a:latin typeface="Tahoma"/>
                <a:cs typeface="Tahoma"/>
              </a:rPr>
              <a:t>її </a:t>
            </a:r>
            <a:r>
              <a:rPr dirty="0" sz="3350" spc="1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155">
                <a:solidFill>
                  <a:srgbClr val="FFFFFF"/>
                </a:solidFill>
                <a:latin typeface="Tahoma"/>
                <a:cs typeface="Tahoma"/>
              </a:rPr>
              <a:t>працездатність</a:t>
            </a:r>
            <a:r>
              <a:rPr dirty="0" sz="3350" spc="-2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40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dirty="0" sz="3350" spc="-2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254">
                <a:solidFill>
                  <a:srgbClr val="FFFFFF"/>
                </a:solidFill>
                <a:latin typeface="Tahoma"/>
                <a:cs typeface="Tahoma"/>
              </a:rPr>
              <a:t>може</a:t>
            </a:r>
            <a:r>
              <a:rPr dirty="0" sz="3350" spc="-2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130">
                <a:solidFill>
                  <a:srgbClr val="FFFFFF"/>
                </a:solidFill>
                <a:latin typeface="Tahoma"/>
                <a:cs typeface="Tahoma"/>
              </a:rPr>
              <a:t>виявлятися</a:t>
            </a:r>
            <a:r>
              <a:rPr dirty="0" sz="3350" spc="-2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185">
                <a:solidFill>
                  <a:srgbClr val="FFFFFF"/>
                </a:solidFill>
                <a:latin typeface="Tahoma"/>
                <a:cs typeface="Tahoma"/>
              </a:rPr>
              <a:t>нею</a:t>
            </a:r>
            <a:r>
              <a:rPr dirty="0" sz="3350" spc="-2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185">
                <a:solidFill>
                  <a:srgbClr val="FFFFFF"/>
                </a:solidFill>
                <a:latin typeface="Tahoma"/>
                <a:cs typeface="Tahoma"/>
              </a:rPr>
              <a:t>протягом</a:t>
            </a:r>
            <a:r>
              <a:rPr dirty="0" sz="3350" spc="-2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175">
                <a:solidFill>
                  <a:srgbClr val="FFFFFF"/>
                </a:solidFill>
                <a:latin typeface="Tahoma"/>
                <a:cs typeface="Tahoma"/>
              </a:rPr>
              <a:t>певного</a:t>
            </a:r>
            <a:r>
              <a:rPr dirty="0" sz="3350" spc="-2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25">
                <a:solidFill>
                  <a:srgbClr val="FFFFFF"/>
                </a:solidFill>
                <a:latin typeface="Tahoma"/>
                <a:cs typeface="Tahoma"/>
              </a:rPr>
              <a:t>часу;</a:t>
            </a:r>
            <a:r>
              <a:rPr dirty="0" sz="3350" spc="-2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140">
                <a:solidFill>
                  <a:srgbClr val="FFFFFF"/>
                </a:solidFill>
                <a:latin typeface="Tahoma"/>
                <a:cs typeface="Tahoma"/>
              </a:rPr>
              <a:t>оцінити </a:t>
            </a:r>
            <a:r>
              <a:rPr dirty="0" sz="3350" spc="-10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105">
                <a:solidFill>
                  <a:srgbClr val="FFFFFF"/>
                </a:solidFill>
                <a:latin typeface="Tahoma"/>
                <a:cs typeface="Tahoma"/>
              </a:rPr>
              <a:t>її</a:t>
            </a:r>
            <a:r>
              <a:rPr dirty="0" sz="3350" spc="-2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225">
                <a:solidFill>
                  <a:srgbClr val="FFFFFF"/>
                </a:solidFill>
                <a:latin typeface="Tahoma"/>
                <a:cs typeface="Tahoma"/>
              </a:rPr>
              <a:t>можна</a:t>
            </a:r>
            <a:r>
              <a:rPr dirty="0" sz="3350" spc="-2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120">
                <a:solidFill>
                  <a:srgbClr val="FFFFFF"/>
                </a:solidFill>
                <a:latin typeface="Tahoma"/>
                <a:cs typeface="Tahoma"/>
              </a:rPr>
              <a:t>тільки</a:t>
            </a:r>
            <a:r>
              <a:rPr dirty="0" sz="3350" spc="-2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125">
                <a:solidFill>
                  <a:srgbClr val="FFFFFF"/>
                </a:solidFill>
                <a:latin typeface="Tahoma"/>
                <a:cs typeface="Tahoma"/>
              </a:rPr>
              <a:t>за</a:t>
            </a:r>
            <a:r>
              <a:rPr dirty="0" sz="3350" spc="-2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180">
                <a:solidFill>
                  <a:srgbClr val="FFFFFF"/>
                </a:solidFill>
                <a:latin typeface="Tahoma"/>
                <a:cs typeface="Tahoma"/>
              </a:rPr>
              <a:t>умови</a:t>
            </a:r>
            <a:r>
              <a:rPr dirty="0" sz="3350" spc="-2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185">
                <a:solidFill>
                  <a:srgbClr val="FFFFFF"/>
                </a:solidFill>
                <a:latin typeface="Tahoma"/>
                <a:cs typeface="Tahoma"/>
              </a:rPr>
              <a:t>суворої</a:t>
            </a:r>
            <a:r>
              <a:rPr dirty="0" sz="3350" spc="-2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165">
                <a:solidFill>
                  <a:srgbClr val="FFFFFF"/>
                </a:solidFill>
                <a:latin typeface="Tahoma"/>
                <a:cs typeface="Tahoma"/>
              </a:rPr>
              <a:t>регламентації</a:t>
            </a:r>
            <a:r>
              <a:rPr dirty="0" sz="3350" spc="-2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145">
                <a:solidFill>
                  <a:srgbClr val="FFFFFF"/>
                </a:solidFill>
                <a:latin typeface="Tahoma"/>
                <a:cs typeface="Tahoma"/>
              </a:rPr>
              <a:t>заданих</a:t>
            </a:r>
            <a:r>
              <a:rPr dirty="0" sz="3350" spc="-2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150">
                <a:solidFill>
                  <a:srgbClr val="FFFFFF"/>
                </a:solidFill>
                <a:latin typeface="Tahoma"/>
                <a:cs typeface="Tahoma"/>
              </a:rPr>
              <a:t>біомеханічних </a:t>
            </a:r>
            <a:r>
              <a:rPr dirty="0" sz="3350" spc="15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165">
                <a:solidFill>
                  <a:srgbClr val="FFFFFF"/>
                </a:solidFill>
                <a:latin typeface="Tahoma"/>
                <a:cs typeface="Tahoma"/>
              </a:rPr>
              <a:t>характеристик</a:t>
            </a:r>
            <a:r>
              <a:rPr dirty="0" sz="3350" spc="-2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150">
                <a:solidFill>
                  <a:srgbClr val="FFFFFF"/>
                </a:solidFill>
                <a:latin typeface="Tahoma"/>
                <a:cs typeface="Tahoma"/>
              </a:rPr>
              <a:t>рухових</a:t>
            </a:r>
            <a:r>
              <a:rPr dirty="0" sz="3350" spc="-2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15">
                <a:solidFill>
                  <a:srgbClr val="FFFFFF"/>
                </a:solidFill>
                <a:latin typeface="Tahoma"/>
                <a:cs typeface="Tahoma"/>
              </a:rPr>
              <a:t>дій.</a:t>
            </a:r>
            <a:endParaRPr sz="335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4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200">
              <a:latin typeface="Tahoma"/>
              <a:cs typeface="Tahoma"/>
            </a:endParaRPr>
          </a:p>
          <a:p>
            <a:pPr algn="ctr" marL="632460" marR="522605">
              <a:lnSpc>
                <a:spcPct val="108200"/>
              </a:lnSpc>
            </a:pPr>
            <a:r>
              <a:rPr dirty="0" sz="3350" spc="180">
                <a:solidFill>
                  <a:srgbClr val="FFFFFF"/>
                </a:solidFill>
                <a:latin typeface="Tahoma"/>
                <a:cs typeface="Tahoma"/>
              </a:rPr>
              <a:t>Ергометрія</a:t>
            </a:r>
            <a:r>
              <a:rPr dirty="0" sz="3350" spc="-2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355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dirty="0" sz="3350" spc="-2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145">
                <a:solidFill>
                  <a:srgbClr val="FFFFFF"/>
                </a:solidFill>
                <a:latin typeface="Tahoma"/>
                <a:cs typeface="Tahoma"/>
              </a:rPr>
              <a:t>сукупність</a:t>
            </a:r>
            <a:r>
              <a:rPr dirty="0" sz="3350" spc="-229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135">
                <a:solidFill>
                  <a:srgbClr val="FFFFFF"/>
                </a:solidFill>
                <a:latin typeface="Tahoma"/>
                <a:cs typeface="Tahoma"/>
              </a:rPr>
              <a:t>кількісних</a:t>
            </a:r>
            <a:r>
              <a:rPr dirty="0" sz="3350" spc="-2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170">
                <a:solidFill>
                  <a:srgbClr val="FFFFFF"/>
                </a:solidFill>
                <a:latin typeface="Tahoma"/>
                <a:cs typeface="Tahoma"/>
              </a:rPr>
              <a:t>методів</a:t>
            </a:r>
            <a:r>
              <a:rPr dirty="0" sz="3350" spc="-229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155">
                <a:solidFill>
                  <a:srgbClr val="FFFFFF"/>
                </a:solidFill>
                <a:latin typeface="Tahoma"/>
                <a:cs typeface="Tahoma"/>
              </a:rPr>
              <a:t>вимірювання</a:t>
            </a:r>
            <a:r>
              <a:rPr dirty="0" sz="3350" spc="-2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175">
                <a:solidFill>
                  <a:srgbClr val="FFFFFF"/>
                </a:solidFill>
                <a:latin typeface="Tahoma"/>
                <a:cs typeface="Tahoma"/>
              </a:rPr>
              <a:t>фізичної </a:t>
            </a:r>
            <a:r>
              <a:rPr dirty="0" sz="3350" spc="-10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160">
                <a:solidFill>
                  <a:srgbClr val="FFFFFF"/>
                </a:solidFill>
                <a:latin typeface="Tahoma"/>
                <a:cs typeface="Tahoma"/>
              </a:rPr>
              <a:t>працездатності</a:t>
            </a:r>
            <a:r>
              <a:rPr dirty="0" sz="3350" spc="-2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350" spc="100">
                <a:solidFill>
                  <a:srgbClr val="FFFFFF"/>
                </a:solidFill>
                <a:latin typeface="Tahoma"/>
                <a:cs typeface="Tahoma"/>
              </a:rPr>
              <a:t>людини.</a:t>
            </a:r>
            <a:endParaRPr sz="33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ADBDD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8653780" cy="10287000"/>
            <a:chOff x="0" y="0"/>
            <a:chExt cx="8653780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763065" cy="70371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707677"/>
              <a:ext cx="8653590" cy="657932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806884" y="6765448"/>
            <a:ext cx="11463020" cy="32937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90805">
              <a:lnSpc>
                <a:spcPct val="108300"/>
              </a:lnSpc>
              <a:spcBef>
                <a:spcPts val="95"/>
              </a:spcBef>
            </a:pPr>
            <a:r>
              <a:rPr dirty="0" sz="3300" spc="170">
                <a:latin typeface="Tahoma"/>
                <a:cs typeface="Tahoma"/>
              </a:rPr>
              <a:t>Тому</a:t>
            </a:r>
            <a:r>
              <a:rPr dirty="0" sz="3300" spc="-229">
                <a:latin typeface="Tahoma"/>
                <a:cs typeface="Tahoma"/>
              </a:rPr>
              <a:t> </a:t>
            </a:r>
            <a:r>
              <a:rPr dirty="0" sz="3300" spc="100">
                <a:latin typeface="Tahoma"/>
                <a:cs typeface="Tahoma"/>
              </a:rPr>
              <a:t>результати,</a:t>
            </a:r>
            <a:r>
              <a:rPr dirty="0" sz="3300" spc="-229">
                <a:latin typeface="Tahoma"/>
                <a:cs typeface="Tahoma"/>
              </a:rPr>
              <a:t> </a:t>
            </a:r>
            <a:r>
              <a:rPr dirty="0" sz="3300" spc="95">
                <a:latin typeface="Tahoma"/>
                <a:cs typeface="Tahoma"/>
              </a:rPr>
              <a:t>які</a:t>
            </a:r>
            <a:r>
              <a:rPr dirty="0" sz="3300" spc="-225">
                <a:latin typeface="Tahoma"/>
                <a:cs typeface="Tahoma"/>
              </a:rPr>
              <a:t> </a:t>
            </a:r>
            <a:r>
              <a:rPr dirty="0" sz="3300" spc="175">
                <a:latin typeface="Tahoma"/>
                <a:cs typeface="Tahoma"/>
              </a:rPr>
              <a:t>отримані</a:t>
            </a:r>
            <a:r>
              <a:rPr dirty="0" sz="3300" spc="-229">
                <a:latin typeface="Tahoma"/>
                <a:cs typeface="Tahoma"/>
              </a:rPr>
              <a:t> </a:t>
            </a:r>
            <a:r>
              <a:rPr dirty="0" sz="3300" spc="114">
                <a:latin typeface="Tahoma"/>
                <a:cs typeface="Tahoma"/>
              </a:rPr>
              <a:t>в</a:t>
            </a:r>
            <a:r>
              <a:rPr dirty="0" sz="3300" spc="-225">
                <a:latin typeface="Tahoma"/>
                <a:cs typeface="Tahoma"/>
              </a:rPr>
              <a:t> </a:t>
            </a:r>
            <a:r>
              <a:rPr dirty="0" sz="3300" spc="140">
                <a:latin typeface="Tahoma"/>
                <a:cs typeface="Tahoma"/>
              </a:rPr>
              <a:t>завданнях</a:t>
            </a:r>
            <a:r>
              <a:rPr dirty="0" sz="3300" spc="-229">
                <a:latin typeface="Tahoma"/>
                <a:cs typeface="Tahoma"/>
              </a:rPr>
              <a:t> </a:t>
            </a:r>
            <a:r>
              <a:rPr dirty="0" sz="3300" spc="200">
                <a:latin typeface="Tahoma"/>
                <a:cs typeface="Tahoma"/>
              </a:rPr>
              <a:t>одного</a:t>
            </a:r>
            <a:r>
              <a:rPr dirty="0" sz="3300" spc="-225">
                <a:latin typeface="Tahoma"/>
                <a:cs typeface="Tahoma"/>
              </a:rPr>
              <a:t> </a:t>
            </a:r>
            <a:r>
              <a:rPr dirty="0" sz="3300" spc="130">
                <a:latin typeface="Tahoma"/>
                <a:cs typeface="Tahoma"/>
              </a:rPr>
              <a:t>тип </a:t>
            </a:r>
            <a:r>
              <a:rPr dirty="0" sz="3300" spc="135">
                <a:latin typeface="Tahoma"/>
                <a:cs typeface="Tahoma"/>
              </a:rPr>
              <a:t> </a:t>
            </a:r>
            <a:r>
              <a:rPr dirty="0" sz="3300" spc="85">
                <a:latin typeface="Tahoma"/>
                <a:cs typeface="Tahoma"/>
              </a:rPr>
              <a:t>(біг </a:t>
            </a:r>
            <a:r>
              <a:rPr dirty="0" sz="3300" spc="70">
                <a:latin typeface="Tahoma"/>
                <a:cs typeface="Tahoma"/>
              </a:rPr>
              <a:t>із </a:t>
            </a:r>
            <a:r>
              <a:rPr dirty="0" sz="3300" spc="175">
                <a:latin typeface="Tahoma"/>
                <a:cs typeface="Tahoma"/>
              </a:rPr>
              <a:t>заданою </a:t>
            </a:r>
            <a:r>
              <a:rPr dirty="0" sz="3300" spc="110">
                <a:latin typeface="Tahoma"/>
                <a:cs typeface="Tahoma"/>
              </a:rPr>
              <a:t>швидкістю), </a:t>
            </a:r>
            <a:r>
              <a:rPr dirty="0" sz="3300" spc="229">
                <a:latin typeface="Tahoma"/>
                <a:cs typeface="Tahoma"/>
              </a:rPr>
              <a:t>можна </a:t>
            </a:r>
            <a:r>
              <a:rPr dirty="0" sz="3300" spc="195">
                <a:latin typeface="Tahoma"/>
                <a:cs typeface="Tahoma"/>
              </a:rPr>
              <a:t>переносити </a:t>
            </a:r>
            <a:r>
              <a:rPr dirty="0" sz="3300" spc="165">
                <a:latin typeface="Tahoma"/>
                <a:cs typeface="Tahoma"/>
              </a:rPr>
              <a:t>на </a:t>
            </a:r>
            <a:r>
              <a:rPr dirty="0" sz="3300" spc="170">
                <a:latin typeface="Tahoma"/>
                <a:cs typeface="Tahoma"/>
              </a:rPr>
              <a:t> </a:t>
            </a:r>
            <a:r>
              <a:rPr dirty="0" sz="3300" spc="145">
                <a:latin typeface="Tahoma"/>
                <a:cs typeface="Tahoma"/>
              </a:rPr>
              <a:t>завдання </a:t>
            </a:r>
            <a:r>
              <a:rPr dirty="0" sz="3300" spc="190">
                <a:latin typeface="Tahoma"/>
                <a:cs typeface="Tahoma"/>
              </a:rPr>
              <a:t>іншого </a:t>
            </a:r>
            <a:r>
              <a:rPr dirty="0" sz="3300" spc="125">
                <a:latin typeface="Tahoma"/>
                <a:cs typeface="Tahoma"/>
              </a:rPr>
              <a:t>типу </a:t>
            </a:r>
            <a:r>
              <a:rPr dirty="0" sz="3300" spc="85">
                <a:latin typeface="Tahoma"/>
                <a:cs typeface="Tahoma"/>
              </a:rPr>
              <a:t>(біг </a:t>
            </a:r>
            <a:r>
              <a:rPr dirty="0" sz="3300" spc="165">
                <a:latin typeface="Tahoma"/>
                <a:cs typeface="Tahoma"/>
              </a:rPr>
              <a:t>на </a:t>
            </a:r>
            <a:r>
              <a:rPr dirty="0" sz="3300" spc="150">
                <a:latin typeface="Tahoma"/>
                <a:cs typeface="Tahoma"/>
              </a:rPr>
              <a:t>певну </a:t>
            </a:r>
            <a:r>
              <a:rPr dirty="0" sz="3300" spc="100">
                <a:latin typeface="Tahoma"/>
                <a:cs typeface="Tahoma"/>
              </a:rPr>
              <a:t>дистанцію), </a:t>
            </a:r>
            <a:r>
              <a:rPr dirty="0" sz="3300" spc="220">
                <a:latin typeface="Tahoma"/>
                <a:cs typeface="Tahoma"/>
              </a:rPr>
              <a:t>якщо </a:t>
            </a:r>
            <a:r>
              <a:rPr dirty="0" sz="3300" spc="225">
                <a:latin typeface="Tahoma"/>
                <a:cs typeface="Tahoma"/>
              </a:rPr>
              <a:t> </a:t>
            </a:r>
            <a:r>
              <a:rPr dirty="0" sz="3300" spc="150">
                <a:latin typeface="Tahoma"/>
                <a:cs typeface="Tahoma"/>
              </a:rPr>
              <a:t>значення</a:t>
            </a:r>
            <a:r>
              <a:rPr dirty="0" sz="3300" spc="-240">
                <a:latin typeface="Tahoma"/>
                <a:cs typeface="Tahoma"/>
              </a:rPr>
              <a:t> </a:t>
            </a:r>
            <a:r>
              <a:rPr dirty="0" sz="3300" spc="65">
                <a:latin typeface="Tahoma"/>
                <a:cs typeface="Tahoma"/>
              </a:rPr>
              <a:t>часу,</a:t>
            </a:r>
            <a:r>
              <a:rPr dirty="0" sz="3300" spc="-240">
                <a:latin typeface="Tahoma"/>
                <a:cs typeface="Tahoma"/>
              </a:rPr>
              <a:t> </a:t>
            </a:r>
            <a:r>
              <a:rPr dirty="0" sz="3300" spc="155">
                <a:latin typeface="Tahoma"/>
                <a:cs typeface="Tahoma"/>
              </a:rPr>
              <a:t>інтенсивності</a:t>
            </a:r>
            <a:r>
              <a:rPr dirty="0" sz="3300" spc="-240">
                <a:latin typeface="Tahoma"/>
                <a:cs typeface="Tahoma"/>
              </a:rPr>
              <a:t> </a:t>
            </a:r>
            <a:r>
              <a:rPr dirty="0" sz="3300" spc="150">
                <a:latin typeface="Tahoma"/>
                <a:cs typeface="Tahoma"/>
              </a:rPr>
              <a:t>чи</a:t>
            </a:r>
            <a:r>
              <a:rPr dirty="0" sz="3300" spc="-240">
                <a:latin typeface="Tahoma"/>
                <a:cs typeface="Tahoma"/>
              </a:rPr>
              <a:t> </a:t>
            </a:r>
            <a:r>
              <a:rPr dirty="0" sz="3300" spc="170">
                <a:latin typeface="Tahoma"/>
                <a:cs typeface="Tahoma"/>
              </a:rPr>
              <a:t>обсягу</a:t>
            </a:r>
            <a:r>
              <a:rPr dirty="0" sz="3300" spc="-240">
                <a:latin typeface="Tahoma"/>
                <a:cs typeface="Tahoma"/>
              </a:rPr>
              <a:t> </a:t>
            </a:r>
            <a:r>
              <a:rPr dirty="0" sz="3300" spc="155">
                <a:latin typeface="Tahoma"/>
                <a:cs typeface="Tahoma"/>
              </a:rPr>
              <a:t>рухових</a:t>
            </a:r>
            <a:r>
              <a:rPr dirty="0" sz="3300" spc="-240">
                <a:latin typeface="Tahoma"/>
                <a:cs typeface="Tahoma"/>
              </a:rPr>
              <a:t> </a:t>
            </a:r>
            <a:r>
              <a:rPr dirty="0" sz="3300" spc="150">
                <a:latin typeface="Tahoma"/>
                <a:cs typeface="Tahoma"/>
              </a:rPr>
              <a:t>завдан</a:t>
            </a:r>
            <a:endParaRPr sz="3300">
              <a:latin typeface="Tahoma"/>
              <a:cs typeface="Tahoma"/>
            </a:endParaRPr>
          </a:p>
          <a:p>
            <a:pPr algn="ctr" marL="718820" marR="398780">
              <a:lnSpc>
                <a:spcPct val="108300"/>
              </a:lnSpc>
            </a:pPr>
            <a:r>
              <a:rPr dirty="0" sz="3300" spc="95">
                <a:latin typeface="Tahoma"/>
                <a:cs typeface="Tahoma"/>
              </a:rPr>
              <a:t>які</a:t>
            </a:r>
            <a:r>
              <a:rPr dirty="0" sz="3300" spc="-235">
                <a:latin typeface="Tahoma"/>
                <a:cs typeface="Tahoma"/>
              </a:rPr>
              <a:t> </a:t>
            </a:r>
            <a:r>
              <a:rPr dirty="0" sz="3300" spc="105">
                <a:latin typeface="Tahoma"/>
                <a:cs typeface="Tahoma"/>
              </a:rPr>
              <a:t>задаються,</a:t>
            </a:r>
            <a:r>
              <a:rPr dirty="0" sz="3300" spc="-235">
                <a:latin typeface="Tahoma"/>
                <a:cs typeface="Tahoma"/>
              </a:rPr>
              <a:t> </a:t>
            </a:r>
            <a:r>
              <a:rPr dirty="0" sz="3300" spc="110">
                <a:latin typeface="Tahoma"/>
                <a:cs typeface="Tahoma"/>
              </a:rPr>
              <a:t>співпадають.</a:t>
            </a:r>
            <a:r>
              <a:rPr dirty="0" sz="3300" spc="-235">
                <a:latin typeface="Tahoma"/>
                <a:cs typeface="Tahoma"/>
              </a:rPr>
              <a:t> </a:t>
            </a:r>
            <a:r>
              <a:rPr dirty="0" sz="3300" spc="240">
                <a:latin typeface="Tahoma"/>
                <a:cs typeface="Tahoma"/>
              </a:rPr>
              <a:t>Це</a:t>
            </a:r>
            <a:r>
              <a:rPr dirty="0" sz="3300" spc="-235">
                <a:latin typeface="Tahoma"/>
                <a:cs typeface="Tahoma"/>
              </a:rPr>
              <a:t> </a:t>
            </a:r>
            <a:r>
              <a:rPr dirty="0" sz="3300" spc="125">
                <a:latin typeface="Tahoma"/>
                <a:cs typeface="Tahoma"/>
              </a:rPr>
              <a:t>так</a:t>
            </a:r>
            <a:r>
              <a:rPr dirty="0" sz="3300" spc="-229">
                <a:latin typeface="Tahoma"/>
                <a:cs typeface="Tahoma"/>
              </a:rPr>
              <a:t> </a:t>
            </a:r>
            <a:r>
              <a:rPr dirty="0" sz="3300" spc="150">
                <a:latin typeface="Tahoma"/>
                <a:cs typeface="Tahoma"/>
              </a:rPr>
              <a:t>зване</a:t>
            </a:r>
            <a:r>
              <a:rPr dirty="0" sz="3300" spc="-235">
                <a:latin typeface="Tahoma"/>
                <a:cs typeface="Tahoma"/>
              </a:rPr>
              <a:t> </a:t>
            </a:r>
            <a:r>
              <a:rPr dirty="0" sz="3300" spc="185">
                <a:latin typeface="Tahoma"/>
                <a:cs typeface="Tahoma"/>
              </a:rPr>
              <a:t>правило </a:t>
            </a:r>
            <a:r>
              <a:rPr dirty="0" sz="3300" spc="-1015">
                <a:latin typeface="Tahoma"/>
                <a:cs typeface="Tahoma"/>
              </a:rPr>
              <a:t> </a:t>
            </a:r>
            <a:r>
              <a:rPr dirty="0" sz="3300" spc="160">
                <a:latin typeface="Tahoma"/>
                <a:cs typeface="Tahoma"/>
              </a:rPr>
              <a:t>зворотності</a:t>
            </a:r>
            <a:r>
              <a:rPr dirty="0" sz="3300" spc="-240">
                <a:latin typeface="Tahoma"/>
                <a:cs typeface="Tahoma"/>
              </a:rPr>
              <a:t> </a:t>
            </a:r>
            <a:r>
              <a:rPr dirty="0" sz="3300" spc="155">
                <a:latin typeface="Tahoma"/>
                <a:cs typeface="Tahoma"/>
              </a:rPr>
              <a:t>рухових</a:t>
            </a:r>
            <a:r>
              <a:rPr dirty="0" sz="3300" spc="-235">
                <a:latin typeface="Tahoma"/>
                <a:cs typeface="Tahoma"/>
              </a:rPr>
              <a:t> </a:t>
            </a:r>
            <a:r>
              <a:rPr dirty="0" sz="3300" spc="85">
                <a:latin typeface="Tahoma"/>
                <a:cs typeface="Tahoma"/>
              </a:rPr>
              <a:t>завдань.</a:t>
            </a:r>
            <a:endParaRPr sz="33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67645" y="875688"/>
            <a:ext cx="15798800" cy="9969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309620" marR="5080" indent="-3297554">
              <a:lnSpc>
                <a:spcPct val="106300"/>
              </a:lnSpc>
              <a:spcBef>
                <a:spcPts val="95"/>
              </a:spcBef>
            </a:pPr>
            <a:r>
              <a:rPr dirty="0" sz="3000" spc="175">
                <a:latin typeface="Tahoma"/>
                <a:cs typeface="Tahoma"/>
              </a:rPr>
              <a:t>Коли</a:t>
            </a:r>
            <a:r>
              <a:rPr dirty="0" sz="3000" spc="-215">
                <a:latin typeface="Tahoma"/>
                <a:cs typeface="Tahoma"/>
              </a:rPr>
              <a:t> </a:t>
            </a:r>
            <a:r>
              <a:rPr dirty="0" sz="3000" spc="150">
                <a:latin typeface="Tahoma"/>
                <a:cs typeface="Tahoma"/>
              </a:rPr>
              <a:t>людина</a:t>
            </a:r>
            <a:r>
              <a:rPr dirty="0" sz="3000" spc="-210">
                <a:latin typeface="Tahoma"/>
                <a:cs typeface="Tahoma"/>
              </a:rPr>
              <a:t> </a:t>
            </a:r>
            <a:r>
              <a:rPr dirty="0" sz="3000" spc="135">
                <a:latin typeface="Tahoma"/>
                <a:cs typeface="Tahoma"/>
              </a:rPr>
              <a:t>виконує</a:t>
            </a:r>
            <a:r>
              <a:rPr dirty="0" sz="3000" spc="-210">
                <a:latin typeface="Tahoma"/>
                <a:cs typeface="Tahoma"/>
              </a:rPr>
              <a:t> </a:t>
            </a:r>
            <a:r>
              <a:rPr dirty="0" sz="3000" spc="140">
                <a:latin typeface="Tahoma"/>
                <a:cs typeface="Tahoma"/>
              </a:rPr>
              <a:t>достатньо</a:t>
            </a:r>
            <a:r>
              <a:rPr dirty="0" sz="3000" spc="-210">
                <a:latin typeface="Tahoma"/>
                <a:cs typeface="Tahoma"/>
              </a:rPr>
              <a:t> </a:t>
            </a:r>
            <a:r>
              <a:rPr dirty="0" sz="3000" spc="130">
                <a:latin typeface="Tahoma"/>
                <a:cs typeface="Tahoma"/>
              </a:rPr>
              <a:t>тривалий</a:t>
            </a:r>
            <a:r>
              <a:rPr dirty="0" sz="3000" spc="-210">
                <a:latin typeface="Tahoma"/>
                <a:cs typeface="Tahoma"/>
              </a:rPr>
              <a:t> </a:t>
            </a:r>
            <a:r>
              <a:rPr dirty="0" sz="3000" spc="160">
                <a:latin typeface="Tahoma"/>
                <a:cs typeface="Tahoma"/>
              </a:rPr>
              <a:t>час</a:t>
            </a:r>
            <a:r>
              <a:rPr dirty="0" sz="3000" spc="-210">
                <a:latin typeface="Tahoma"/>
                <a:cs typeface="Tahoma"/>
              </a:rPr>
              <a:t> </a:t>
            </a:r>
            <a:r>
              <a:rPr dirty="0" sz="3000" spc="140">
                <a:latin typeface="Tahoma"/>
                <a:cs typeface="Tahoma"/>
              </a:rPr>
              <a:t>рухове</a:t>
            </a:r>
            <a:r>
              <a:rPr dirty="0" sz="3000" spc="-210">
                <a:latin typeface="Tahoma"/>
                <a:cs typeface="Tahoma"/>
              </a:rPr>
              <a:t> </a:t>
            </a:r>
            <a:r>
              <a:rPr dirty="0" sz="3000" spc="70">
                <a:latin typeface="Tahoma"/>
                <a:cs typeface="Tahoma"/>
              </a:rPr>
              <a:t>завдання,</a:t>
            </a:r>
            <a:r>
              <a:rPr dirty="0" sz="3000" spc="-210">
                <a:latin typeface="Tahoma"/>
                <a:cs typeface="Tahoma"/>
              </a:rPr>
              <a:t> </a:t>
            </a:r>
            <a:r>
              <a:rPr dirty="0" sz="3000" spc="150">
                <a:latin typeface="Tahoma"/>
                <a:cs typeface="Tahoma"/>
              </a:rPr>
              <a:t>дослідники</a:t>
            </a:r>
            <a:r>
              <a:rPr dirty="0" sz="3000" spc="-210">
                <a:latin typeface="Tahoma"/>
                <a:cs typeface="Tahoma"/>
              </a:rPr>
              <a:t> </a:t>
            </a:r>
            <a:r>
              <a:rPr dirty="0" sz="3000" spc="135">
                <a:latin typeface="Tahoma"/>
                <a:cs typeface="Tahoma"/>
              </a:rPr>
              <a:t>завжди </a:t>
            </a:r>
            <a:r>
              <a:rPr dirty="0" sz="3000" spc="-925">
                <a:latin typeface="Tahoma"/>
                <a:cs typeface="Tahoma"/>
              </a:rPr>
              <a:t> </a:t>
            </a:r>
            <a:r>
              <a:rPr dirty="0" sz="3000" spc="145">
                <a:latin typeface="Tahoma"/>
                <a:cs typeface="Tahoma"/>
              </a:rPr>
              <a:t>мають</a:t>
            </a:r>
            <a:r>
              <a:rPr dirty="0" sz="3000" spc="-225">
                <a:latin typeface="Tahoma"/>
                <a:cs typeface="Tahoma"/>
              </a:rPr>
              <a:t> </a:t>
            </a:r>
            <a:r>
              <a:rPr dirty="0" sz="3000" spc="150">
                <a:latin typeface="Tahoma"/>
                <a:cs typeface="Tahoma"/>
              </a:rPr>
              <a:t>справу</a:t>
            </a:r>
            <a:r>
              <a:rPr dirty="0" sz="3000" spc="-220">
                <a:latin typeface="Tahoma"/>
                <a:cs typeface="Tahoma"/>
              </a:rPr>
              <a:t> </a:t>
            </a:r>
            <a:r>
              <a:rPr dirty="0" sz="3000" spc="80">
                <a:latin typeface="Tahoma"/>
                <a:cs typeface="Tahoma"/>
              </a:rPr>
              <a:t>з</a:t>
            </a:r>
            <a:r>
              <a:rPr dirty="0" sz="3000" spc="-220">
                <a:latin typeface="Tahoma"/>
                <a:cs typeface="Tahoma"/>
              </a:rPr>
              <a:t> </a:t>
            </a:r>
            <a:r>
              <a:rPr dirty="0" sz="3000" spc="165">
                <a:latin typeface="Tahoma"/>
                <a:cs typeface="Tahoma"/>
              </a:rPr>
              <a:t>трьома</a:t>
            </a:r>
            <a:r>
              <a:rPr dirty="0" sz="3000" spc="-220">
                <a:latin typeface="Tahoma"/>
                <a:cs typeface="Tahoma"/>
              </a:rPr>
              <a:t> </a:t>
            </a:r>
            <a:r>
              <a:rPr dirty="0" sz="3000" spc="170">
                <a:latin typeface="Tahoma"/>
                <a:cs typeface="Tahoma"/>
              </a:rPr>
              <a:t>основними</a:t>
            </a:r>
            <a:r>
              <a:rPr dirty="0" sz="3000" spc="-220">
                <a:latin typeface="Tahoma"/>
                <a:cs typeface="Tahoma"/>
              </a:rPr>
              <a:t> </a:t>
            </a:r>
            <a:r>
              <a:rPr dirty="0" sz="3000" spc="114">
                <a:latin typeface="Tahoma"/>
                <a:cs typeface="Tahoma"/>
              </a:rPr>
              <a:t>перемінними: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620738" y="2523294"/>
            <a:ext cx="7048500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555" b="0">
                <a:latin typeface="Tahoma"/>
                <a:cs typeface="Tahoma"/>
              </a:rPr>
              <a:t>1</a:t>
            </a:r>
            <a:r>
              <a:rPr dirty="0" sz="3200" spc="-330" b="0">
                <a:latin typeface="Tahoma"/>
                <a:cs typeface="Tahoma"/>
              </a:rPr>
              <a:t>.</a:t>
            </a:r>
            <a:r>
              <a:rPr dirty="0" sz="3200" spc="-235" b="0">
                <a:latin typeface="Tahoma"/>
                <a:cs typeface="Tahoma"/>
              </a:rPr>
              <a:t> </a:t>
            </a:r>
            <a:r>
              <a:rPr dirty="0" sz="3200" spc="-335" b="0">
                <a:latin typeface="Tahoma"/>
                <a:cs typeface="Tahoma"/>
              </a:rPr>
              <a:t>І</a:t>
            </a:r>
            <a:r>
              <a:rPr dirty="0" sz="3200" spc="145" b="0">
                <a:latin typeface="Tahoma"/>
                <a:cs typeface="Tahoma"/>
              </a:rPr>
              <a:t>н</a:t>
            </a:r>
            <a:r>
              <a:rPr dirty="0" sz="3200" spc="50" b="0">
                <a:latin typeface="Tahoma"/>
                <a:cs typeface="Tahoma"/>
              </a:rPr>
              <a:t>т</a:t>
            </a:r>
            <a:r>
              <a:rPr dirty="0" sz="3200" spc="195" b="0">
                <a:latin typeface="Tahoma"/>
                <a:cs typeface="Tahoma"/>
              </a:rPr>
              <a:t>е</a:t>
            </a:r>
            <a:r>
              <a:rPr dirty="0" sz="3200" spc="145" b="0">
                <a:latin typeface="Tahoma"/>
                <a:cs typeface="Tahoma"/>
              </a:rPr>
              <a:t>н</a:t>
            </a:r>
            <a:r>
              <a:rPr dirty="0" sz="3200" spc="260" b="0">
                <a:latin typeface="Tahoma"/>
                <a:cs typeface="Tahoma"/>
              </a:rPr>
              <a:t>с</a:t>
            </a:r>
            <a:r>
              <a:rPr dirty="0" sz="3200" spc="140" b="0">
                <a:latin typeface="Tahoma"/>
                <a:cs typeface="Tahoma"/>
              </a:rPr>
              <a:t>и</a:t>
            </a:r>
            <a:r>
              <a:rPr dirty="0" sz="3200" spc="90" b="0">
                <a:latin typeface="Tahoma"/>
                <a:cs typeface="Tahoma"/>
              </a:rPr>
              <a:t>в</a:t>
            </a:r>
            <a:r>
              <a:rPr dirty="0" sz="3200" spc="145" b="0">
                <a:latin typeface="Tahoma"/>
                <a:cs typeface="Tahoma"/>
              </a:rPr>
              <a:t>н</a:t>
            </a:r>
            <a:r>
              <a:rPr dirty="0" sz="3200" spc="30" b="0">
                <a:latin typeface="Tahoma"/>
                <a:cs typeface="Tahoma"/>
              </a:rPr>
              <a:t>і</a:t>
            </a:r>
            <a:r>
              <a:rPr dirty="0" sz="3200" spc="260" b="0">
                <a:latin typeface="Tahoma"/>
                <a:cs typeface="Tahoma"/>
              </a:rPr>
              <a:t>с</a:t>
            </a:r>
            <a:r>
              <a:rPr dirty="0" sz="3200" spc="50" b="0">
                <a:latin typeface="Tahoma"/>
                <a:cs typeface="Tahoma"/>
              </a:rPr>
              <a:t>т</a:t>
            </a:r>
            <a:r>
              <a:rPr dirty="0" sz="3200" spc="125" b="0">
                <a:latin typeface="Tahoma"/>
                <a:cs typeface="Tahoma"/>
              </a:rPr>
              <a:t>ь</a:t>
            </a:r>
            <a:r>
              <a:rPr dirty="0" sz="3200" spc="-235" b="0">
                <a:latin typeface="Tahoma"/>
                <a:cs typeface="Tahoma"/>
              </a:rPr>
              <a:t> </a:t>
            </a:r>
            <a:r>
              <a:rPr dirty="0" sz="3200" spc="240" b="0">
                <a:latin typeface="Tahoma"/>
                <a:cs typeface="Tahoma"/>
              </a:rPr>
              <a:t>р</a:t>
            </a:r>
            <a:r>
              <a:rPr dirty="0" sz="3200" spc="80" b="0">
                <a:latin typeface="Tahoma"/>
                <a:cs typeface="Tahoma"/>
              </a:rPr>
              <a:t>у</a:t>
            </a:r>
            <a:r>
              <a:rPr dirty="0" sz="3200" spc="90" b="0">
                <a:latin typeface="Tahoma"/>
                <a:cs typeface="Tahoma"/>
              </a:rPr>
              <a:t>х</a:t>
            </a:r>
            <a:r>
              <a:rPr dirty="0" sz="3200" spc="204" b="0">
                <a:latin typeface="Tahoma"/>
                <a:cs typeface="Tahoma"/>
              </a:rPr>
              <a:t>о</a:t>
            </a:r>
            <a:r>
              <a:rPr dirty="0" sz="3200" spc="90" b="0">
                <a:latin typeface="Tahoma"/>
                <a:cs typeface="Tahoma"/>
              </a:rPr>
              <a:t>в</a:t>
            </a:r>
            <a:r>
              <a:rPr dirty="0" sz="3200" spc="204" b="0">
                <a:latin typeface="Tahoma"/>
                <a:cs typeface="Tahoma"/>
              </a:rPr>
              <a:t>о</a:t>
            </a:r>
            <a:r>
              <a:rPr dirty="0" sz="3200" spc="120" b="0">
                <a:latin typeface="Tahoma"/>
                <a:cs typeface="Tahoma"/>
              </a:rPr>
              <a:t>г</a:t>
            </a:r>
            <a:r>
              <a:rPr dirty="0" sz="3200" spc="210" b="0">
                <a:latin typeface="Tahoma"/>
                <a:cs typeface="Tahoma"/>
              </a:rPr>
              <a:t>о</a:t>
            </a:r>
            <a:r>
              <a:rPr dirty="0" sz="3200" spc="-235" b="0">
                <a:latin typeface="Tahoma"/>
                <a:cs typeface="Tahoma"/>
              </a:rPr>
              <a:t> </a:t>
            </a:r>
            <a:r>
              <a:rPr dirty="0" sz="3200" spc="80" b="0">
                <a:latin typeface="Tahoma"/>
                <a:cs typeface="Tahoma"/>
              </a:rPr>
              <a:t>з</a:t>
            </a:r>
            <a:r>
              <a:rPr dirty="0" sz="3200" spc="135" b="0">
                <a:latin typeface="Tahoma"/>
                <a:cs typeface="Tahoma"/>
              </a:rPr>
              <a:t>а</a:t>
            </a:r>
            <a:r>
              <a:rPr dirty="0" sz="3200" spc="90" b="0">
                <a:latin typeface="Tahoma"/>
                <a:cs typeface="Tahoma"/>
              </a:rPr>
              <a:t>в</a:t>
            </a:r>
            <a:r>
              <a:rPr dirty="0" sz="3200" spc="190" b="0">
                <a:latin typeface="Tahoma"/>
                <a:cs typeface="Tahoma"/>
              </a:rPr>
              <a:t>д</a:t>
            </a:r>
            <a:r>
              <a:rPr dirty="0" sz="3200" spc="135" b="0">
                <a:latin typeface="Tahoma"/>
                <a:cs typeface="Tahoma"/>
              </a:rPr>
              <a:t>а</a:t>
            </a:r>
            <a:r>
              <a:rPr dirty="0" sz="3200" spc="145" b="0">
                <a:latin typeface="Tahoma"/>
                <a:cs typeface="Tahoma"/>
              </a:rPr>
              <a:t>нн</a:t>
            </a:r>
            <a:r>
              <a:rPr dirty="0" sz="3200" spc="80" b="0">
                <a:latin typeface="Tahoma"/>
                <a:cs typeface="Tahoma"/>
              </a:rPr>
              <a:t>я</a:t>
            </a:r>
            <a:r>
              <a:rPr dirty="0" sz="3200" spc="-330" b="0">
                <a:latin typeface="Tahoma"/>
                <a:cs typeface="Tahoma"/>
              </a:rPr>
              <a:t>.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26989" y="3034345"/>
            <a:ext cx="10528935" cy="1560830"/>
          </a:xfrm>
          <a:prstGeom prst="rect">
            <a:avLst/>
          </a:prstGeom>
        </p:spPr>
        <p:txBody>
          <a:bodyPr wrap="square" lIns="0" tIns="292100" rIns="0" bIns="0" rtlCol="0" vert="horz">
            <a:spAutoFit/>
          </a:bodyPr>
          <a:lstStyle/>
          <a:p>
            <a:pPr marL="431165" indent="-419100">
              <a:lnSpc>
                <a:spcPct val="100000"/>
              </a:lnSpc>
              <a:spcBef>
                <a:spcPts val="2300"/>
              </a:spcBef>
              <a:buAutoNum type="arabicPeriod" startAt="2"/>
              <a:tabLst>
                <a:tab pos="431800" algn="l"/>
              </a:tabLst>
            </a:pPr>
            <a:r>
              <a:rPr dirty="0" sz="3200" spc="350">
                <a:latin typeface="Tahoma"/>
                <a:cs typeface="Tahoma"/>
              </a:rPr>
              <a:t>О</a:t>
            </a:r>
            <a:r>
              <a:rPr dirty="0" sz="3200" spc="155">
                <a:latin typeface="Tahoma"/>
                <a:cs typeface="Tahoma"/>
              </a:rPr>
              <a:t>б</a:t>
            </a:r>
            <a:r>
              <a:rPr dirty="0" sz="3200" spc="260">
                <a:latin typeface="Tahoma"/>
                <a:cs typeface="Tahoma"/>
              </a:rPr>
              <a:t>с</a:t>
            </a:r>
            <a:r>
              <a:rPr dirty="0" sz="3200" spc="80">
                <a:latin typeface="Tahoma"/>
                <a:cs typeface="Tahoma"/>
              </a:rPr>
              <a:t>я</a:t>
            </a:r>
            <a:r>
              <a:rPr dirty="0" sz="3200" spc="125">
                <a:latin typeface="Tahoma"/>
                <a:cs typeface="Tahoma"/>
              </a:rPr>
              <a:t>г</a:t>
            </a:r>
            <a:r>
              <a:rPr dirty="0" sz="3200" spc="-235">
                <a:latin typeface="Tahoma"/>
                <a:cs typeface="Tahoma"/>
              </a:rPr>
              <a:t> </a:t>
            </a:r>
            <a:r>
              <a:rPr dirty="0" sz="3200" spc="240">
                <a:latin typeface="Tahoma"/>
                <a:cs typeface="Tahoma"/>
              </a:rPr>
              <a:t>р</a:t>
            </a:r>
            <a:r>
              <a:rPr dirty="0" sz="3200" spc="80">
                <a:latin typeface="Tahoma"/>
                <a:cs typeface="Tahoma"/>
              </a:rPr>
              <a:t>у</a:t>
            </a:r>
            <a:r>
              <a:rPr dirty="0" sz="3200" spc="90">
                <a:latin typeface="Tahoma"/>
                <a:cs typeface="Tahoma"/>
              </a:rPr>
              <a:t>х</a:t>
            </a:r>
            <a:r>
              <a:rPr dirty="0" sz="3200" spc="204">
                <a:latin typeface="Tahoma"/>
                <a:cs typeface="Tahoma"/>
              </a:rPr>
              <a:t>о</a:t>
            </a:r>
            <a:r>
              <a:rPr dirty="0" sz="3200" spc="90">
                <a:latin typeface="Tahoma"/>
                <a:cs typeface="Tahoma"/>
              </a:rPr>
              <a:t>в</a:t>
            </a:r>
            <a:r>
              <a:rPr dirty="0" sz="3200" spc="204">
                <a:latin typeface="Tahoma"/>
                <a:cs typeface="Tahoma"/>
              </a:rPr>
              <a:t>о</a:t>
            </a:r>
            <a:r>
              <a:rPr dirty="0" sz="3200" spc="120">
                <a:latin typeface="Tahoma"/>
                <a:cs typeface="Tahoma"/>
              </a:rPr>
              <a:t>г</a:t>
            </a:r>
            <a:r>
              <a:rPr dirty="0" sz="3200" spc="210">
                <a:latin typeface="Tahoma"/>
                <a:cs typeface="Tahoma"/>
              </a:rPr>
              <a:t>о</a:t>
            </a:r>
            <a:r>
              <a:rPr dirty="0" sz="3200" spc="-235">
                <a:latin typeface="Tahoma"/>
                <a:cs typeface="Tahoma"/>
              </a:rPr>
              <a:t> </a:t>
            </a:r>
            <a:r>
              <a:rPr dirty="0" sz="3200" spc="80">
                <a:latin typeface="Tahoma"/>
                <a:cs typeface="Tahoma"/>
              </a:rPr>
              <a:t>з</a:t>
            </a:r>
            <a:r>
              <a:rPr dirty="0" sz="3200" spc="135">
                <a:latin typeface="Tahoma"/>
                <a:cs typeface="Tahoma"/>
              </a:rPr>
              <a:t>а</a:t>
            </a:r>
            <a:r>
              <a:rPr dirty="0" sz="3200" spc="90">
                <a:latin typeface="Tahoma"/>
                <a:cs typeface="Tahoma"/>
              </a:rPr>
              <a:t>в</a:t>
            </a:r>
            <a:r>
              <a:rPr dirty="0" sz="3200" spc="190">
                <a:latin typeface="Tahoma"/>
                <a:cs typeface="Tahoma"/>
              </a:rPr>
              <a:t>д</a:t>
            </a:r>
            <a:r>
              <a:rPr dirty="0" sz="3200" spc="135">
                <a:latin typeface="Tahoma"/>
                <a:cs typeface="Tahoma"/>
              </a:rPr>
              <a:t>а</a:t>
            </a:r>
            <a:r>
              <a:rPr dirty="0" sz="3200" spc="145">
                <a:latin typeface="Tahoma"/>
                <a:cs typeface="Tahoma"/>
              </a:rPr>
              <a:t>нн</a:t>
            </a:r>
            <a:r>
              <a:rPr dirty="0" sz="3200" spc="80">
                <a:latin typeface="Tahoma"/>
                <a:cs typeface="Tahoma"/>
              </a:rPr>
              <a:t>я</a:t>
            </a:r>
            <a:r>
              <a:rPr dirty="0" sz="3200" spc="-330">
                <a:latin typeface="Tahoma"/>
                <a:cs typeface="Tahoma"/>
              </a:rPr>
              <a:t>.</a:t>
            </a:r>
            <a:endParaRPr sz="3200">
              <a:latin typeface="Tahoma"/>
              <a:cs typeface="Tahoma"/>
            </a:endParaRPr>
          </a:p>
          <a:p>
            <a:pPr marL="492125" indent="-421005">
              <a:lnSpc>
                <a:spcPct val="100000"/>
              </a:lnSpc>
              <a:spcBef>
                <a:spcPts val="2205"/>
              </a:spcBef>
              <a:buAutoNum type="arabicPeriod" startAt="2"/>
              <a:tabLst>
                <a:tab pos="492759" algn="l"/>
              </a:tabLst>
            </a:pPr>
            <a:r>
              <a:rPr dirty="0" sz="3200" spc="210">
                <a:latin typeface="Tahoma"/>
                <a:cs typeface="Tahoma"/>
              </a:rPr>
              <a:t>Час</a:t>
            </a:r>
            <a:r>
              <a:rPr dirty="0" sz="3200" spc="-235">
                <a:latin typeface="Tahoma"/>
                <a:cs typeface="Tahoma"/>
              </a:rPr>
              <a:t> </a:t>
            </a:r>
            <a:r>
              <a:rPr dirty="0" sz="3200" spc="135">
                <a:latin typeface="Tahoma"/>
                <a:cs typeface="Tahoma"/>
              </a:rPr>
              <a:t>виконання</a:t>
            </a:r>
            <a:r>
              <a:rPr dirty="0" sz="3200" spc="-229">
                <a:latin typeface="Tahoma"/>
                <a:cs typeface="Tahoma"/>
              </a:rPr>
              <a:t> </a:t>
            </a:r>
            <a:r>
              <a:rPr dirty="0" sz="3200" spc="130">
                <a:latin typeface="Tahoma"/>
                <a:cs typeface="Tahoma"/>
              </a:rPr>
              <a:t>(одиниця</a:t>
            </a:r>
            <a:r>
              <a:rPr dirty="0" sz="3200" spc="-229">
                <a:latin typeface="Tahoma"/>
                <a:cs typeface="Tahoma"/>
              </a:rPr>
              <a:t> </a:t>
            </a:r>
            <a:r>
              <a:rPr dirty="0" sz="3200" spc="140">
                <a:latin typeface="Tahoma"/>
                <a:cs typeface="Tahoma"/>
              </a:rPr>
              <a:t>вимірювання</a:t>
            </a:r>
            <a:r>
              <a:rPr dirty="0" sz="3200" spc="-229">
                <a:latin typeface="Tahoma"/>
                <a:cs typeface="Tahoma"/>
              </a:rPr>
              <a:t> </a:t>
            </a:r>
            <a:r>
              <a:rPr dirty="0" sz="3200" spc="330">
                <a:latin typeface="Tahoma"/>
                <a:cs typeface="Tahoma"/>
              </a:rPr>
              <a:t>–</a:t>
            </a:r>
            <a:r>
              <a:rPr dirty="0" sz="3200" spc="-235">
                <a:latin typeface="Tahoma"/>
                <a:cs typeface="Tahoma"/>
              </a:rPr>
              <a:t> </a:t>
            </a:r>
            <a:r>
              <a:rPr dirty="0" sz="3200" spc="90">
                <a:latin typeface="Tahoma"/>
                <a:cs typeface="Tahoma"/>
              </a:rPr>
              <a:t>секунди).</a:t>
            </a:r>
            <a:endParaRPr sz="3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3C759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51449" y="0"/>
            <a:ext cx="11636550" cy="1028699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9902" y="277337"/>
            <a:ext cx="7653020" cy="71755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4550" spc="190" b="0">
                <a:latin typeface="Tahoma"/>
                <a:cs typeface="Tahoma"/>
              </a:rPr>
              <a:t>2</a:t>
            </a:r>
            <a:r>
              <a:rPr dirty="0" sz="4550" spc="-470" b="0">
                <a:latin typeface="Tahoma"/>
                <a:cs typeface="Tahoma"/>
              </a:rPr>
              <a:t>.</a:t>
            </a:r>
            <a:r>
              <a:rPr dirty="0" sz="4550" spc="-335" b="0">
                <a:latin typeface="Tahoma"/>
                <a:cs typeface="Tahoma"/>
              </a:rPr>
              <a:t> </a:t>
            </a:r>
            <a:r>
              <a:rPr dirty="0" sz="4550" spc="280" b="0">
                <a:latin typeface="Tahoma"/>
                <a:cs typeface="Tahoma"/>
              </a:rPr>
              <a:t>Е</a:t>
            </a:r>
            <a:r>
              <a:rPr dirty="0" sz="4550" spc="200" b="0">
                <a:latin typeface="Tahoma"/>
                <a:cs typeface="Tahoma"/>
              </a:rPr>
              <a:t>н</a:t>
            </a:r>
            <a:r>
              <a:rPr dirty="0" sz="4550" spc="275" b="0">
                <a:latin typeface="Tahoma"/>
                <a:cs typeface="Tahoma"/>
              </a:rPr>
              <a:t>е</a:t>
            </a:r>
            <a:r>
              <a:rPr dirty="0" sz="4550" spc="340" b="0">
                <a:latin typeface="Tahoma"/>
                <a:cs typeface="Tahoma"/>
              </a:rPr>
              <a:t>р</a:t>
            </a:r>
            <a:r>
              <a:rPr dirty="0" sz="4550" spc="170" b="0">
                <a:latin typeface="Tahoma"/>
                <a:cs typeface="Tahoma"/>
              </a:rPr>
              <a:t>г</a:t>
            </a:r>
            <a:r>
              <a:rPr dirty="0" sz="4550" spc="275" b="0">
                <a:latin typeface="Tahoma"/>
                <a:cs typeface="Tahoma"/>
              </a:rPr>
              <a:t>е</a:t>
            </a:r>
            <a:r>
              <a:rPr dirty="0" sz="4550" spc="70" b="0">
                <a:latin typeface="Tahoma"/>
                <a:cs typeface="Tahoma"/>
              </a:rPr>
              <a:t>т</a:t>
            </a:r>
            <a:r>
              <a:rPr dirty="0" sz="4550" spc="200" b="0">
                <a:latin typeface="Tahoma"/>
                <a:cs typeface="Tahoma"/>
              </a:rPr>
              <a:t>и</a:t>
            </a:r>
            <a:r>
              <a:rPr dirty="0" sz="4550" spc="155" b="0">
                <a:latin typeface="Tahoma"/>
                <a:cs typeface="Tahoma"/>
              </a:rPr>
              <a:t>ч</a:t>
            </a:r>
            <a:r>
              <a:rPr dirty="0" sz="4550" spc="200" b="0">
                <a:latin typeface="Tahoma"/>
                <a:cs typeface="Tahoma"/>
              </a:rPr>
              <a:t>н</a:t>
            </a:r>
            <a:r>
              <a:rPr dirty="0" sz="4550" spc="200" b="0">
                <a:latin typeface="Tahoma"/>
                <a:cs typeface="Tahoma"/>
              </a:rPr>
              <a:t>и</a:t>
            </a:r>
            <a:r>
              <a:rPr dirty="0" sz="4550" spc="204" b="0">
                <a:latin typeface="Tahoma"/>
                <a:cs typeface="Tahoma"/>
              </a:rPr>
              <a:t>й</a:t>
            </a:r>
            <a:r>
              <a:rPr dirty="0" sz="4550" spc="-335" b="0">
                <a:latin typeface="Tahoma"/>
                <a:cs typeface="Tahoma"/>
              </a:rPr>
              <a:t> </a:t>
            </a:r>
            <a:r>
              <a:rPr dirty="0" sz="4550" spc="200" b="0">
                <a:latin typeface="Tahoma"/>
                <a:cs typeface="Tahoma"/>
              </a:rPr>
              <a:t>п</a:t>
            </a:r>
            <a:r>
              <a:rPr dirty="0" sz="4550" spc="290" b="0">
                <a:latin typeface="Tahoma"/>
                <a:cs typeface="Tahoma"/>
              </a:rPr>
              <a:t>о</a:t>
            </a:r>
            <a:r>
              <a:rPr dirty="0" sz="4550" spc="70" b="0">
                <a:latin typeface="Tahoma"/>
                <a:cs typeface="Tahoma"/>
              </a:rPr>
              <a:t>т</a:t>
            </a:r>
            <a:r>
              <a:rPr dirty="0" sz="4550" spc="275" b="0">
                <a:latin typeface="Tahoma"/>
                <a:cs typeface="Tahoma"/>
              </a:rPr>
              <a:t>е</a:t>
            </a:r>
            <a:r>
              <a:rPr dirty="0" sz="4550" spc="200" b="0">
                <a:latin typeface="Tahoma"/>
                <a:cs typeface="Tahoma"/>
              </a:rPr>
              <a:t>н</a:t>
            </a:r>
            <a:r>
              <a:rPr dirty="0" sz="4550" spc="229" b="0">
                <a:latin typeface="Tahoma"/>
                <a:cs typeface="Tahoma"/>
              </a:rPr>
              <a:t>ц</a:t>
            </a:r>
            <a:r>
              <a:rPr dirty="0" sz="4550" spc="45" b="0">
                <a:latin typeface="Tahoma"/>
                <a:cs typeface="Tahoma"/>
              </a:rPr>
              <a:t>і</a:t>
            </a:r>
            <a:r>
              <a:rPr dirty="0" sz="4550" spc="195" b="0">
                <a:latin typeface="Tahoma"/>
                <a:cs typeface="Tahoma"/>
              </a:rPr>
              <a:t>а</a:t>
            </a:r>
            <a:r>
              <a:rPr dirty="0" sz="4550" spc="240" b="0">
                <a:latin typeface="Tahoma"/>
                <a:cs typeface="Tahoma"/>
              </a:rPr>
              <a:t>л</a:t>
            </a:r>
            <a:endParaRPr sz="45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8860" y="1625298"/>
            <a:ext cx="16720185" cy="6311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5240" marR="5080">
              <a:lnSpc>
                <a:spcPct val="107100"/>
              </a:lnSpc>
              <a:spcBef>
                <a:spcPts val="100"/>
              </a:spcBef>
            </a:pPr>
            <a:r>
              <a:rPr dirty="0" sz="3500" spc="175">
                <a:latin typeface="Tahoma"/>
                <a:cs typeface="Tahoma"/>
              </a:rPr>
              <a:t>Згідно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65">
                <a:latin typeface="Tahoma"/>
                <a:cs typeface="Tahoma"/>
              </a:rPr>
              <a:t>із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190">
                <a:latin typeface="Tahoma"/>
                <a:cs typeface="Tahoma"/>
              </a:rPr>
              <a:t>законом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185">
                <a:latin typeface="Tahoma"/>
                <a:cs typeface="Tahoma"/>
              </a:rPr>
              <a:t>збереження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160">
                <a:latin typeface="Tahoma"/>
                <a:cs typeface="Tahoma"/>
              </a:rPr>
              <a:t>енергії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185">
                <a:latin typeface="Tahoma"/>
                <a:cs typeface="Tahoma"/>
              </a:rPr>
              <a:t>будь-яка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185">
                <a:latin typeface="Tahoma"/>
                <a:cs typeface="Tahoma"/>
              </a:rPr>
              <a:t>робота</a:t>
            </a:r>
            <a:r>
              <a:rPr dirty="0" sz="3500" spc="-250">
                <a:latin typeface="Tahoma"/>
                <a:cs typeface="Tahoma"/>
              </a:rPr>
              <a:t> </a:t>
            </a:r>
            <a:r>
              <a:rPr dirty="0" sz="3500" spc="260">
                <a:latin typeface="Tahoma"/>
                <a:cs typeface="Tahoma"/>
              </a:rPr>
              <a:t>може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120">
                <a:latin typeface="Tahoma"/>
                <a:cs typeface="Tahoma"/>
              </a:rPr>
              <a:t>бути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155">
                <a:latin typeface="Tahoma"/>
                <a:cs typeface="Tahoma"/>
              </a:rPr>
              <a:t>виконана </a:t>
            </a:r>
            <a:r>
              <a:rPr dirty="0" sz="3500" spc="160">
                <a:latin typeface="Tahoma"/>
                <a:cs typeface="Tahoma"/>
              </a:rPr>
              <a:t> </a:t>
            </a:r>
            <a:r>
              <a:rPr dirty="0" sz="3500" spc="225">
                <a:latin typeface="Tahoma"/>
                <a:cs typeface="Tahoma"/>
              </a:rPr>
              <a:t>лише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120">
                <a:latin typeface="Tahoma"/>
                <a:cs typeface="Tahoma"/>
              </a:rPr>
              <a:t>за</a:t>
            </a:r>
            <a:r>
              <a:rPr dirty="0" sz="3500" spc="-250">
                <a:latin typeface="Tahoma"/>
                <a:cs typeface="Tahoma"/>
              </a:rPr>
              <a:t> </a:t>
            </a:r>
            <a:r>
              <a:rPr dirty="0" sz="3500" spc="180">
                <a:latin typeface="Tahoma"/>
                <a:cs typeface="Tahoma"/>
              </a:rPr>
              <a:t>умови</a:t>
            </a:r>
            <a:r>
              <a:rPr dirty="0" sz="3500" spc="-250">
                <a:latin typeface="Tahoma"/>
                <a:cs typeface="Tahoma"/>
              </a:rPr>
              <a:t> </a:t>
            </a:r>
            <a:r>
              <a:rPr dirty="0" sz="3500" spc="135">
                <a:latin typeface="Tahoma"/>
                <a:cs typeface="Tahoma"/>
              </a:rPr>
              <a:t>витрати</a:t>
            </a:r>
            <a:r>
              <a:rPr dirty="0" sz="3500" spc="-250">
                <a:latin typeface="Tahoma"/>
                <a:cs typeface="Tahoma"/>
              </a:rPr>
              <a:t> </a:t>
            </a:r>
            <a:r>
              <a:rPr dirty="0" sz="3500" spc="95">
                <a:latin typeface="Tahoma"/>
                <a:cs typeface="Tahoma"/>
              </a:rPr>
              <a:t>енергії.</a:t>
            </a:r>
            <a:r>
              <a:rPr dirty="0" sz="3500" spc="-250">
                <a:latin typeface="Tahoma"/>
                <a:cs typeface="Tahoma"/>
              </a:rPr>
              <a:t> </a:t>
            </a:r>
            <a:r>
              <a:rPr dirty="0" sz="3500" spc="250">
                <a:latin typeface="Tahoma"/>
                <a:cs typeface="Tahoma"/>
              </a:rPr>
              <a:t>Чим</a:t>
            </a:r>
            <a:r>
              <a:rPr dirty="0" sz="3500" spc="-250">
                <a:latin typeface="Tahoma"/>
                <a:cs typeface="Tahoma"/>
              </a:rPr>
              <a:t> </a:t>
            </a:r>
            <a:r>
              <a:rPr dirty="0" sz="3500" spc="155">
                <a:latin typeface="Tahoma"/>
                <a:cs typeface="Tahoma"/>
              </a:rPr>
              <a:t>більшу</a:t>
            </a:r>
            <a:r>
              <a:rPr dirty="0" sz="3500" spc="-250">
                <a:latin typeface="Tahoma"/>
                <a:cs typeface="Tahoma"/>
              </a:rPr>
              <a:t> </a:t>
            </a:r>
            <a:r>
              <a:rPr dirty="0" sz="3500" spc="170">
                <a:latin typeface="Tahoma"/>
                <a:cs typeface="Tahoma"/>
              </a:rPr>
              <a:t>роботу</a:t>
            </a:r>
            <a:r>
              <a:rPr dirty="0" sz="3500" spc="-250">
                <a:latin typeface="Tahoma"/>
                <a:cs typeface="Tahoma"/>
              </a:rPr>
              <a:t> </a:t>
            </a:r>
            <a:r>
              <a:rPr dirty="0" sz="3500" spc="150">
                <a:latin typeface="Tahoma"/>
                <a:cs typeface="Tahoma"/>
              </a:rPr>
              <a:t>виконав</a:t>
            </a:r>
            <a:r>
              <a:rPr dirty="0" sz="3500" spc="-250">
                <a:latin typeface="Tahoma"/>
                <a:cs typeface="Tahoma"/>
              </a:rPr>
              <a:t> </a:t>
            </a:r>
            <a:r>
              <a:rPr dirty="0" sz="3500" spc="160">
                <a:latin typeface="Tahoma"/>
                <a:cs typeface="Tahoma"/>
              </a:rPr>
              <a:t>спортсмен,</a:t>
            </a:r>
            <a:r>
              <a:rPr dirty="0" sz="3500" spc="-250">
                <a:latin typeface="Tahoma"/>
                <a:cs typeface="Tahoma"/>
              </a:rPr>
              <a:t> </a:t>
            </a:r>
            <a:r>
              <a:rPr dirty="0" sz="3500" spc="180">
                <a:latin typeface="Tahoma"/>
                <a:cs typeface="Tahoma"/>
              </a:rPr>
              <a:t>тим </a:t>
            </a:r>
            <a:r>
              <a:rPr dirty="0" sz="3500" spc="185">
                <a:latin typeface="Tahoma"/>
                <a:cs typeface="Tahoma"/>
              </a:rPr>
              <a:t> </a:t>
            </a:r>
            <a:r>
              <a:rPr dirty="0" sz="3500" spc="180">
                <a:latin typeface="Tahoma"/>
                <a:cs typeface="Tahoma"/>
              </a:rPr>
              <a:t>більше</a:t>
            </a:r>
            <a:r>
              <a:rPr dirty="0" sz="3500" spc="-245">
                <a:latin typeface="Tahoma"/>
                <a:cs typeface="Tahoma"/>
              </a:rPr>
              <a:t> </a:t>
            </a:r>
            <a:r>
              <a:rPr dirty="0" sz="3500" spc="160">
                <a:latin typeface="Tahoma"/>
                <a:cs typeface="Tahoma"/>
              </a:rPr>
              <a:t>енергії</a:t>
            </a:r>
            <a:r>
              <a:rPr dirty="0" sz="3500" spc="-245">
                <a:latin typeface="Tahoma"/>
                <a:cs typeface="Tahoma"/>
              </a:rPr>
              <a:t> </a:t>
            </a:r>
            <a:r>
              <a:rPr dirty="0" sz="3500" spc="100">
                <a:latin typeface="Tahoma"/>
                <a:cs typeface="Tahoma"/>
              </a:rPr>
              <a:t>він</a:t>
            </a:r>
            <a:r>
              <a:rPr dirty="0" sz="3500" spc="-245">
                <a:latin typeface="Tahoma"/>
                <a:cs typeface="Tahoma"/>
              </a:rPr>
              <a:t> </a:t>
            </a:r>
            <a:r>
              <a:rPr dirty="0" sz="3500" spc="75">
                <a:latin typeface="Tahoma"/>
                <a:cs typeface="Tahoma"/>
              </a:rPr>
              <a:t>витратив.</a:t>
            </a:r>
            <a:r>
              <a:rPr dirty="0" sz="3500" spc="-245">
                <a:latin typeface="Tahoma"/>
                <a:cs typeface="Tahoma"/>
              </a:rPr>
              <a:t> </a:t>
            </a:r>
            <a:r>
              <a:rPr dirty="0" sz="3500" spc="-365">
                <a:latin typeface="Tahoma"/>
                <a:cs typeface="Tahoma"/>
              </a:rPr>
              <a:t>І</a:t>
            </a:r>
            <a:r>
              <a:rPr dirty="0" sz="3500" spc="-245">
                <a:latin typeface="Tahoma"/>
                <a:cs typeface="Tahoma"/>
              </a:rPr>
              <a:t> </a:t>
            </a:r>
            <a:r>
              <a:rPr dirty="0" sz="3500" spc="80">
                <a:latin typeface="Tahoma"/>
                <a:cs typeface="Tahoma"/>
              </a:rPr>
              <a:t>навпаки,</a:t>
            </a:r>
            <a:r>
              <a:rPr dirty="0" sz="3500" spc="-245">
                <a:latin typeface="Tahoma"/>
                <a:cs typeface="Tahoma"/>
              </a:rPr>
              <a:t> </a:t>
            </a:r>
            <a:r>
              <a:rPr dirty="0" sz="3500" spc="204">
                <a:latin typeface="Tahoma"/>
                <a:cs typeface="Tahoma"/>
              </a:rPr>
              <a:t>чим</a:t>
            </a:r>
            <a:r>
              <a:rPr dirty="0" sz="3500" spc="-245">
                <a:latin typeface="Tahoma"/>
                <a:cs typeface="Tahoma"/>
              </a:rPr>
              <a:t> </a:t>
            </a:r>
            <a:r>
              <a:rPr dirty="0" sz="3500" spc="165">
                <a:latin typeface="Tahoma"/>
                <a:cs typeface="Tahoma"/>
              </a:rPr>
              <a:t>більший</a:t>
            </a:r>
            <a:r>
              <a:rPr dirty="0" sz="3500" spc="-245">
                <a:latin typeface="Tahoma"/>
                <a:cs typeface="Tahoma"/>
              </a:rPr>
              <a:t> </a:t>
            </a:r>
            <a:r>
              <a:rPr dirty="0" sz="3500" spc="165">
                <a:latin typeface="Tahoma"/>
                <a:cs typeface="Tahoma"/>
              </a:rPr>
              <a:t>енергетичний</a:t>
            </a:r>
            <a:r>
              <a:rPr dirty="0" sz="3500" spc="-245">
                <a:latin typeface="Tahoma"/>
                <a:cs typeface="Tahoma"/>
              </a:rPr>
              <a:t> </a:t>
            </a:r>
            <a:r>
              <a:rPr dirty="0" sz="3500" spc="150">
                <a:latin typeface="Tahoma"/>
                <a:cs typeface="Tahoma"/>
              </a:rPr>
              <a:t>потенціал </a:t>
            </a:r>
            <a:r>
              <a:rPr dirty="0" sz="3500" spc="-1080">
                <a:latin typeface="Tahoma"/>
                <a:cs typeface="Tahoma"/>
              </a:rPr>
              <a:t> </a:t>
            </a:r>
            <a:r>
              <a:rPr dirty="0" sz="3500" spc="95">
                <a:latin typeface="Tahoma"/>
                <a:cs typeface="Tahoma"/>
              </a:rPr>
              <a:t>людини,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180">
                <a:latin typeface="Tahoma"/>
                <a:cs typeface="Tahoma"/>
              </a:rPr>
              <a:t>тим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165">
                <a:latin typeface="Tahoma"/>
                <a:cs typeface="Tahoma"/>
              </a:rPr>
              <a:t>більша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105">
                <a:latin typeface="Tahoma"/>
                <a:cs typeface="Tahoma"/>
              </a:rPr>
              <a:t>її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175">
                <a:latin typeface="Tahoma"/>
                <a:cs typeface="Tahoma"/>
              </a:rPr>
              <a:t>фізична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120">
                <a:latin typeface="Tahoma"/>
                <a:cs typeface="Tahoma"/>
              </a:rPr>
              <a:t>працездатність,</a:t>
            </a:r>
            <a:r>
              <a:rPr dirty="0" sz="3500" spc="-250">
                <a:latin typeface="Tahoma"/>
                <a:cs typeface="Tahoma"/>
              </a:rPr>
              <a:t> </a:t>
            </a:r>
            <a:r>
              <a:rPr dirty="0" sz="3500" spc="150">
                <a:latin typeface="Tahoma"/>
                <a:cs typeface="Tahoma"/>
              </a:rPr>
              <a:t>тобто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100">
                <a:latin typeface="Tahoma"/>
                <a:cs typeface="Tahoma"/>
              </a:rPr>
              <a:t>витривалість.</a:t>
            </a:r>
            <a:endParaRPr sz="3500">
              <a:latin typeface="Tahoma"/>
              <a:cs typeface="Tahoma"/>
            </a:endParaRPr>
          </a:p>
          <a:p>
            <a:pPr algn="ctr" marL="12700" marR="123189" indent="121285">
              <a:lnSpc>
                <a:spcPct val="107100"/>
              </a:lnSpc>
            </a:pPr>
            <a:r>
              <a:rPr dirty="0" sz="3500" spc="305">
                <a:latin typeface="Tahoma"/>
                <a:cs typeface="Tahoma"/>
              </a:rPr>
              <a:t>З </a:t>
            </a:r>
            <a:r>
              <a:rPr dirty="0" sz="3500" spc="175">
                <a:latin typeface="Tahoma"/>
                <a:cs typeface="Tahoma"/>
              </a:rPr>
              <a:t>курсу </a:t>
            </a:r>
            <a:r>
              <a:rPr dirty="0" sz="3500" spc="130">
                <a:latin typeface="Tahoma"/>
                <a:cs typeface="Tahoma"/>
              </a:rPr>
              <a:t>біохімії </a:t>
            </a:r>
            <a:r>
              <a:rPr dirty="0" sz="3500" spc="110">
                <a:latin typeface="Tahoma"/>
                <a:cs typeface="Tahoma"/>
              </a:rPr>
              <a:t>відомо, </a:t>
            </a:r>
            <a:r>
              <a:rPr dirty="0" sz="3500" spc="315">
                <a:latin typeface="Tahoma"/>
                <a:cs typeface="Tahoma"/>
              </a:rPr>
              <a:t>що </a:t>
            </a:r>
            <a:r>
              <a:rPr dirty="0" sz="3500" spc="105">
                <a:latin typeface="Tahoma"/>
                <a:cs typeface="Tahoma"/>
              </a:rPr>
              <a:t>в </a:t>
            </a:r>
            <a:r>
              <a:rPr dirty="0" sz="3500" spc="160">
                <a:latin typeface="Tahoma"/>
                <a:cs typeface="Tahoma"/>
              </a:rPr>
              <a:t>організмі </a:t>
            </a:r>
            <a:r>
              <a:rPr dirty="0" sz="3500" spc="175">
                <a:latin typeface="Tahoma"/>
                <a:cs typeface="Tahoma"/>
              </a:rPr>
              <a:t>людини </a:t>
            </a:r>
            <a:r>
              <a:rPr dirty="0" sz="3500" spc="254">
                <a:latin typeface="Tahoma"/>
                <a:cs typeface="Tahoma"/>
              </a:rPr>
              <a:t>є </a:t>
            </a:r>
            <a:r>
              <a:rPr dirty="0" sz="3500" spc="155">
                <a:latin typeface="Tahoma"/>
                <a:cs typeface="Tahoma"/>
              </a:rPr>
              <a:t>два </a:t>
            </a:r>
            <a:r>
              <a:rPr dirty="0" sz="3500" spc="215">
                <a:latin typeface="Tahoma"/>
                <a:cs typeface="Tahoma"/>
              </a:rPr>
              <a:t>джерела </a:t>
            </a:r>
            <a:r>
              <a:rPr dirty="0" sz="3500" spc="220">
                <a:latin typeface="Tahoma"/>
                <a:cs typeface="Tahoma"/>
              </a:rPr>
              <a:t> </a:t>
            </a:r>
            <a:r>
              <a:rPr dirty="0" sz="3500" spc="175">
                <a:latin typeface="Tahoma"/>
                <a:cs typeface="Tahoma"/>
              </a:rPr>
              <a:t>енергопродукції </a:t>
            </a:r>
            <a:r>
              <a:rPr dirty="0" sz="3500" spc="360">
                <a:latin typeface="Tahoma"/>
                <a:cs typeface="Tahoma"/>
              </a:rPr>
              <a:t>– </a:t>
            </a:r>
            <a:r>
              <a:rPr dirty="0" sz="3500" spc="180">
                <a:latin typeface="Tahoma"/>
                <a:cs typeface="Tahoma"/>
              </a:rPr>
              <a:t>анаеробний </a:t>
            </a:r>
            <a:r>
              <a:rPr dirty="0" sz="3500" spc="40">
                <a:latin typeface="Tahoma"/>
                <a:cs typeface="Tahoma"/>
              </a:rPr>
              <a:t>і </a:t>
            </a:r>
            <a:r>
              <a:rPr dirty="0" sz="3500" spc="185">
                <a:latin typeface="Tahoma"/>
                <a:cs typeface="Tahoma"/>
              </a:rPr>
              <a:t>аеробний </a:t>
            </a:r>
            <a:r>
              <a:rPr dirty="0" sz="3500" spc="65">
                <a:latin typeface="Tahoma"/>
                <a:cs typeface="Tahoma"/>
              </a:rPr>
              <a:t>(рис. </a:t>
            </a:r>
            <a:r>
              <a:rPr dirty="0" sz="3500" spc="-330">
                <a:latin typeface="Tahoma"/>
                <a:cs typeface="Tahoma"/>
              </a:rPr>
              <a:t>1). </a:t>
            </a:r>
            <a:r>
              <a:rPr dirty="0" sz="3500" spc="175">
                <a:latin typeface="Tahoma"/>
                <a:cs typeface="Tahoma"/>
              </a:rPr>
              <a:t>Найбільша </a:t>
            </a:r>
            <a:r>
              <a:rPr dirty="0" sz="3500" spc="155">
                <a:latin typeface="Tahoma"/>
                <a:cs typeface="Tahoma"/>
              </a:rPr>
              <a:t>величина </a:t>
            </a:r>
            <a:r>
              <a:rPr dirty="0" sz="3500" spc="160">
                <a:latin typeface="Tahoma"/>
                <a:cs typeface="Tahoma"/>
              </a:rPr>
              <a:t> </a:t>
            </a:r>
            <a:r>
              <a:rPr dirty="0" sz="3500" spc="95">
                <a:latin typeface="Tahoma"/>
                <a:cs typeface="Tahoma"/>
              </a:rPr>
              <a:t>енергії,</a:t>
            </a:r>
            <a:r>
              <a:rPr dirty="0" sz="3500" spc="-250">
                <a:latin typeface="Tahoma"/>
                <a:cs typeface="Tahoma"/>
              </a:rPr>
              <a:t> </a:t>
            </a:r>
            <a:r>
              <a:rPr dirty="0" sz="3500" spc="125">
                <a:latin typeface="Tahoma"/>
                <a:cs typeface="Tahoma"/>
              </a:rPr>
              <a:t>яка</a:t>
            </a:r>
            <a:r>
              <a:rPr dirty="0" sz="3500" spc="-250">
                <a:latin typeface="Tahoma"/>
                <a:cs typeface="Tahoma"/>
              </a:rPr>
              <a:t> </a:t>
            </a:r>
            <a:r>
              <a:rPr dirty="0" sz="3500" spc="155">
                <a:latin typeface="Tahoma"/>
                <a:cs typeface="Tahoma"/>
              </a:rPr>
              <a:t>утворюється</a:t>
            </a:r>
            <a:r>
              <a:rPr dirty="0" sz="3500" spc="-250">
                <a:latin typeface="Tahoma"/>
                <a:cs typeface="Tahoma"/>
              </a:rPr>
              <a:t> </a:t>
            </a:r>
            <a:r>
              <a:rPr dirty="0" sz="3500" spc="135">
                <a:latin typeface="Tahoma"/>
                <a:cs typeface="Tahoma"/>
              </a:rPr>
              <a:t>під</a:t>
            </a:r>
            <a:r>
              <a:rPr dirty="0" sz="3500" spc="-245">
                <a:latin typeface="Tahoma"/>
                <a:cs typeface="Tahoma"/>
              </a:rPr>
              <a:t> </a:t>
            </a:r>
            <a:r>
              <a:rPr dirty="0" sz="3500" spc="190">
                <a:latin typeface="Tahoma"/>
                <a:cs typeface="Tahoma"/>
              </a:rPr>
              <a:t>час</a:t>
            </a:r>
            <a:r>
              <a:rPr dirty="0" sz="3500" spc="-250">
                <a:latin typeface="Tahoma"/>
                <a:cs typeface="Tahoma"/>
              </a:rPr>
              <a:t> </a:t>
            </a:r>
            <a:r>
              <a:rPr dirty="0" sz="3500" spc="140">
                <a:latin typeface="Tahoma"/>
                <a:cs typeface="Tahoma"/>
              </a:rPr>
              <a:t>м’язової</a:t>
            </a:r>
            <a:r>
              <a:rPr dirty="0" sz="3500" spc="-250">
                <a:latin typeface="Tahoma"/>
                <a:cs typeface="Tahoma"/>
              </a:rPr>
              <a:t> </a:t>
            </a:r>
            <a:r>
              <a:rPr dirty="0" sz="3500" spc="105">
                <a:latin typeface="Tahoma"/>
                <a:cs typeface="Tahoma"/>
              </a:rPr>
              <a:t>роботи,</a:t>
            </a:r>
            <a:r>
              <a:rPr dirty="0" sz="3500" spc="-245">
                <a:latin typeface="Tahoma"/>
                <a:cs typeface="Tahoma"/>
              </a:rPr>
              <a:t> </a:t>
            </a:r>
            <a:r>
              <a:rPr dirty="0" sz="3500" spc="145">
                <a:latin typeface="Tahoma"/>
                <a:cs typeface="Tahoma"/>
              </a:rPr>
              <a:t>визначається</a:t>
            </a:r>
            <a:r>
              <a:rPr dirty="0" sz="3500" spc="-250">
                <a:latin typeface="Tahoma"/>
                <a:cs typeface="Tahoma"/>
              </a:rPr>
              <a:t> </a:t>
            </a:r>
            <a:r>
              <a:rPr dirty="0" sz="3500" spc="110">
                <a:latin typeface="Tahoma"/>
                <a:cs typeface="Tahoma"/>
              </a:rPr>
              <a:t>величинами: </a:t>
            </a:r>
            <a:r>
              <a:rPr dirty="0" sz="3500" spc="-1080">
                <a:latin typeface="Tahoma"/>
                <a:cs typeface="Tahoma"/>
              </a:rPr>
              <a:t> </a:t>
            </a:r>
            <a:r>
              <a:rPr dirty="0" sz="3500" spc="70">
                <a:latin typeface="Tahoma"/>
                <a:cs typeface="Tahoma"/>
              </a:rPr>
              <a:t>а) </a:t>
            </a:r>
            <a:r>
              <a:rPr dirty="0" sz="3500" spc="200">
                <a:latin typeface="Tahoma"/>
                <a:cs typeface="Tahoma"/>
              </a:rPr>
              <a:t>максимального </a:t>
            </a:r>
            <a:r>
              <a:rPr dirty="0" sz="3500" spc="185">
                <a:latin typeface="Tahoma"/>
                <a:cs typeface="Tahoma"/>
              </a:rPr>
              <a:t>кисневого </a:t>
            </a:r>
            <a:r>
              <a:rPr dirty="0" sz="3500" spc="55">
                <a:latin typeface="Tahoma"/>
                <a:cs typeface="Tahoma"/>
              </a:rPr>
              <a:t>боргу; </a:t>
            </a:r>
            <a:r>
              <a:rPr dirty="0" sz="3500" spc="80">
                <a:latin typeface="Tahoma"/>
                <a:cs typeface="Tahoma"/>
              </a:rPr>
              <a:t>б) </a:t>
            </a:r>
            <a:r>
              <a:rPr dirty="0" sz="3500" spc="185">
                <a:latin typeface="Tahoma"/>
                <a:cs typeface="Tahoma"/>
              </a:rPr>
              <a:t>кисневою </a:t>
            </a:r>
            <a:r>
              <a:rPr dirty="0" sz="3500" spc="114">
                <a:latin typeface="Tahoma"/>
                <a:cs typeface="Tahoma"/>
              </a:rPr>
              <a:t>ємністю, </a:t>
            </a:r>
            <a:r>
              <a:rPr dirty="0" sz="3500" spc="150">
                <a:latin typeface="Tahoma"/>
                <a:cs typeface="Tahoma"/>
              </a:rPr>
              <a:t>тобто </a:t>
            </a:r>
            <a:r>
              <a:rPr dirty="0" sz="3500" spc="180">
                <a:latin typeface="Tahoma"/>
                <a:cs typeface="Tahoma"/>
              </a:rPr>
              <a:t>добутком </a:t>
            </a:r>
            <a:r>
              <a:rPr dirty="0" sz="3500" spc="-1080">
                <a:latin typeface="Tahoma"/>
                <a:cs typeface="Tahoma"/>
              </a:rPr>
              <a:t> </a:t>
            </a:r>
            <a:r>
              <a:rPr dirty="0" sz="3500" spc="160">
                <a:latin typeface="Tahoma"/>
                <a:cs typeface="Tahoma"/>
              </a:rPr>
              <a:t>часу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185">
                <a:latin typeface="Tahoma"/>
                <a:cs typeface="Tahoma"/>
              </a:rPr>
              <a:t>роботи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155">
                <a:latin typeface="Tahoma"/>
                <a:cs typeface="Tahoma"/>
              </a:rPr>
              <a:t>на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160">
                <a:latin typeface="Tahoma"/>
                <a:cs typeface="Tahoma"/>
              </a:rPr>
              <a:t>швидкість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175">
                <a:latin typeface="Tahoma"/>
                <a:cs typeface="Tahoma"/>
              </a:rPr>
              <a:t>споживання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185">
                <a:latin typeface="Tahoma"/>
                <a:cs typeface="Tahoma"/>
              </a:rPr>
              <a:t>кисню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-85">
                <a:latin typeface="Tahoma"/>
                <a:cs typeface="Tahoma"/>
              </a:rPr>
              <a:t>(л•хв–1).</a:t>
            </a:r>
            <a:endParaRPr sz="3500">
              <a:latin typeface="Tahoma"/>
              <a:cs typeface="Tahoma"/>
            </a:endParaRPr>
          </a:p>
          <a:p>
            <a:pPr algn="ctr" marL="90805" marR="80010">
              <a:lnSpc>
                <a:spcPct val="107100"/>
              </a:lnSpc>
              <a:spcBef>
                <a:spcPts val="5"/>
              </a:spcBef>
            </a:pPr>
            <a:r>
              <a:rPr dirty="0" sz="3500" spc="155">
                <a:latin typeface="Tahoma"/>
                <a:cs typeface="Tahoma"/>
              </a:rPr>
              <a:t>Витривалість</a:t>
            </a:r>
            <a:r>
              <a:rPr dirty="0" sz="3500" spc="-245">
                <a:latin typeface="Tahoma"/>
                <a:cs typeface="Tahoma"/>
              </a:rPr>
              <a:t> </a:t>
            </a:r>
            <a:r>
              <a:rPr dirty="0" sz="3500" spc="155">
                <a:latin typeface="Tahoma"/>
                <a:cs typeface="Tahoma"/>
              </a:rPr>
              <a:t>залежить</a:t>
            </a:r>
            <a:r>
              <a:rPr dirty="0" sz="3500" spc="-245">
                <a:latin typeface="Tahoma"/>
                <a:cs typeface="Tahoma"/>
              </a:rPr>
              <a:t> </a:t>
            </a:r>
            <a:r>
              <a:rPr dirty="0" sz="3500" spc="190">
                <a:latin typeface="Tahoma"/>
                <a:cs typeface="Tahoma"/>
              </a:rPr>
              <a:t>не</a:t>
            </a:r>
            <a:r>
              <a:rPr dirty="0" sz="3500" spc="-245">
                <a:latin typeface="Tahoma"/>
                <a:cs typeface="Tahoma"/>
              </a:rPr>
              <a:t> </a:t>
            </a:r>
            <a:r>
              <a:rPr dirty="0" sz="3500" spc="225">
                <a:latin typeface="Tahoma"/>
                <a:cs typeface="Tahoma"/>
              </a:rPr>
              <a:t>лише</a:t>
            </a:r>
            <a:r>
              <a:rPr dirty="0" sz="3500" spc="-245">
                <a:latin typeface="Tahoma"/>
                <a:cs typeface="Tahoma"/>
              </a:rPr>
              <a:t> </a:t>
            </a:r>
            <a:r>
              <a:rPr dirty="0" sz="3500" spc="114">
                <a:latin typeface="Tahoma"/>
                <a:cs typeface="Tahoma"/>
              </a:rPr>
              <a:t>від</a:t>
            </a:r>
            <a:r>
              <a:rPr dirty="0" sz="3500" spc="-245">
                <a:latin typeface="Tahoma"/>
                <a:cs typeface="Tahoma"/>
              </a:rPr>
              <a:t> </a:t>
            </a:r>
            <a:r>
              <a:rPr dirty="0" sz="3500" spc="175">
                <a:latin typeface="Tahoma"/>
                <a:cs typeface="Tahoma"/>
              </a:rPr>
              <a:t>енергетичного</a:t>
            </a:r>
            <a:r>
              <a:rPr dirty="0" sz="3500" spc="-245">
                <a:latin typeface="Tahoma"/>
                <a:cs typeface="Tahoma"/>
              </a:rPr>
              <a:t> </a:t>
            </a:r>
            <a:r>
              <a:rPr dirty="0" sz="3500" spc="145">
                <a:latin typeface="Tahoma"/>
                <a:cs typeface="Tahoma"/>
              </a:rPr>
              <a:t>потенціалу</a:t>
            </a:r>
            <a:r>
              <a:rPr dirty="0" sz="3500" spc="-245">
                <a:latin typeface="Tahoma"/>
                <a:cs typeface="Tahoma"/>
              </a:rPr>
              <a:t> </a:t>
            </a:r>
            <a:r>
              <a:rPr dirty="0" sz="3500" spc="95">
                <a:latin typeface="Tahoma"/>
                <a:cs typeface="Tahoma"/>
              </a:rPr>
              <a:t>людини,</a:t>
            </a:r>
            <a:r>
              <a:rPr dirty="0" sz="3500" spc="-245">
                <a:latin typeface="Tahoma"/>
                <a:cs typeface="Tahoma"/>
              </a:rPr>
              <a:t> </a:t>
            </a:r>
            <a:r>
              <a:rPr dirty="0" sz="3500" spc="185">
                <a:latin typeface="Tahoma"/>
                <a:cs typeface="Tahoma"/>
              </a:rPr>
              <a:t>але </a:t>
            </a:r>
            <a:r>
              <a:rPr dirty="0" sz="3500" spc="-1080">
                <a:latin typeface="Tahoma"/>
                <a:cs typeface="Tahoma"/>
              </a:rPr>
              <a:t> </a:t>
            </a:r>
            <a:r>
              <a:rPr dirty="0" sz="3500" spc="160">
                <a:latin typeface="Tahoma"/>
                <a:cs typeface="Tahoma"/>
              </a:rPr>
              <a:t>й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114">
                <a:latin typeface="Tahoma"/>
                <a:cs typeface="Tahoma"/>
              </a:rPr>
              <a:t>від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145">
                <a:latin typeface="Tahoma"/>
                <a:cs typeface="Tahoma"/>
              </a:rPr>
              <a:t>уміння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210">
                <a:latin typeface="Tahoma"/>
                <a:cs typeface="Tahoma"/>
              </a:rPr>
              <a:t>економно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135">
                <a:latin typeface="Tahoma"/>
                <a:cs typeface="Tahoma"/>
              </a:rPr>
              <a:t>витрачати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165">
                <a:latin typeface="Tahoma"/>
                <a:cs typeface="Tahoma"/>
              </a:rPr>
              <a:t>запас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160">
                <a:latin typeface="Tahoma"/>
                <a:cs typeface="Tahoma"/>
              </a:rPr>
              <a:t>енергії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65">
                <a:latin typeface="Tahoma"/>
                <a:cs typeface="Tahoma"/>
              </a:rPr>
              <a:t>(рис.</a:t>
            </a:r>
            <a:r>
              <a:rPr dirty="0" sz="3500" spc="-254">
                <a:latin typeface="Tahoma"/>
                <a:cs typeface="Tahoma"/>
              </a:rPr>
              <a:t> </a:t>
            </a:r>
            <a:r>
              <a:rPr dirty="0" sz="3500" spc="-330">
                <a:latin typeface="Tahoma"/>
                <a:cs typeface="Tahoma"/>
              </a:rPr>
              <a:t>1).</a:t>
            </a:r>
            <a:endParaRPr sz="3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E293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95297" y="1286209"/>
            <a:ext cx="2623820" cy="10731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33350" marR="5080" indent="-121285">
              <a:lnSpc>
                <a:spcPct val="107400"/>
              </a:lnSpc>
              <a:spcBef>
                <a:spcPts val="100"/>
              </a:spcBef>
            </a:pPr>
            <a:r>
              <a:rPr dirty="0" sz="3200" spc="195" b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3200" spc="145" b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3200" spc="195" b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3200" spc="240" b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3200" spc="120" b="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dirty="0" sz="3200" spc="195" b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3200" spc="50" b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3200" spc="140" b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3200" spc="110" b="0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dirty="0" sz="3200" spc="145" b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3200" spc="114" b="0">
                <a:solidFill>
                  <a:srgbClr val="FFFFFF"/>
                </a:solidFill>
                <a:latin typeface="Tahoma"/>
                <a:cs typeface="Tahoma"/>
              </a:rPr>
              <a:t>и  й</a:t>
            </a:r>
            <a:r>
              <a:rPr dirty="0" sz="3200" spc="-235" b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200" spc="140" b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dirty="0" sz="3200" spc="204" b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3200" spc="50" b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3200" spc="195" b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3200" spc="145" b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3200" spc="165" b="0">
                <a:solidFill>
                  <a:srgbClr val="FFFFFF"/>
                </a:solidFill>
                <a:latin typeface="Tahoma"/>
                <a:cs typeface="Tahoma"/>
              </a:rPr>
              <a:t>ц</a:t>
            </a:r>
            <a:r>
              <a:rPr dirty="0" sz="3200" spc="30" b="0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dirty="0" sz="3200" spc="135" b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3200" spc="175" b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58127" y="1646013"/>
            <a:ext cx="269113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145">
                <a:solidFill>
                  <a:srgbClr val="FFFFFF"/>
                </a:solidFill>
                <a:latin typeface="Tahoma"/>
                <a:cs typeface="Tahoma"/>
              </a:rPr>
              <a:t>Витривалість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70641" y="1642204"/>
            <a:ext cx="3388995" cy="604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180">
                <a:solidFill>
                  <a:srgbClr val="FFFFFF"/>
                </a:solidFill>
                <a:latin typeface="Tahoma"/>
                <a:cs typeface="Tahoma"/>
              </a:rPr>
              <a:t>Економічність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59678" y="3633821"/>
            <a:ext cx="3672840" cy="901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713740">
              <a:lnSpc>
                <a:spcPct val="106500"/>
              </a:lnSpc>
              <a:spcBef>
                <a:spcPts val="100"/>
              </a:spcBef>
            </a:pPr>
            <a:r>
              <a:rPr dirty="0" sz="2700" spc="215">
                <a:solidFill>
                  <a:srgbClr val="FFFFFF"/>
                </a:solidFill>
                <a:latin typeface="Tahoma"/>
                <a:cs typeface="Tahoma"/>
              </a:rPr>
              <a:t>Фосфогенна </a:t>
            </a:r>
            <a:r>
              <a:rPr dirty="0" sz="2700" spc="2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16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2700" spc="12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2700" spc="16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2700" spc="20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2700" spc="10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dirty="0" sz="2700" spc="16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2700" spc="4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2700" spc="12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2700" spc="95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dirty="0" sz="2700" spc="12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2700" spc="12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2700" spc="-2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22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2700" spc="12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2700" spc="22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2700" spc="4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2700" spc="16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2700" spc="254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dirty="0" sz="2700" spc="12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67268" y="5725167"/>
            <a:ext cx="3808729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780415">
              <a:lnSpc>
                <a:spcPct val="107100"/>
              </a:lnSpc>
              <a:spcBef>
                <a:spcPts val="100"/>
              </a:spcBef>
            </a:pPr>
            <a:r>
              <a:rPr dirty="0" sz="2800" spc="105">
                <a:solidFill>
                  <a:srgbClr val="FFFFFF"/>
                </a:solidFill>
                <a:latin typeface="Tahoma"/>
                <a:cs typeface="Tahoma"/>
              </a:rPr>
              <a:t>Гліколітична </a:t>
            </a:r>
            <a:r>
              <a:rPr dirty="0" sz="2800" spc="1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17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2800" spc="12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2800" spc="17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2800" spc="21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2800" spc="105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dirty="0" sz="2800" spc="17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2800" spc="45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2800" spc="125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2800" spc="95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dirty="0" sz="2800" spc="12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2800" spc="125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2800" spc="-20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225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2800" spc="125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2800" spc="225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2800" spc="45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2800" spc="17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2800" spc="26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dirty="0" sz="2800" spc="125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88727" y="7805940"/>
            <a:ext cx="4077970" cy="9969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1188720">
              <a:lnSpc>
                <a:spcPct val="106300"/>
              </a:lnSpc>
              <a:spcBef>
                <a:spcPts val="95"/>
              </a:spcBef>
            </a:pPr>
            <a:r>
              <a:rPr dirty="0" sz="3000" spc="160">
                <a:solidFill>
                  <a:srgbClr val="FFFFFF"/>
                </a:solidFill>
                <a:latin typeface="Tahoma"/>
                <a:cs typeface="Tahoma"/>
              </a:rPr>
              <a:t>Киснева </a:t>
            </a:r>
            <a:r>
              <a:rPr dirty="0" sz="3000" spc="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18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3000" spc="13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3000" spc="18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3000" spc="225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3000" spc="11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dirty="0" sz="3000" spc="18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3000" spc="45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3000" spc="13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3000" spc="105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dirty="0" sz="3000" spc="13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3000" spc="135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3000" spc="-2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245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3000" spc="13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3000" spc="245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3000" spc="45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3000" spc="18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3000" spc="28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dirty="0" sz="3000" spc="135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953638" y="4276873"/>
            <a:ext cx="142176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1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3000" spc="18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3000" spc="80">
                <a:solidFill>
                  <a:srgbClr val="FFFFFF"/>
                </a:solidFill>
                <a:latin typeface="Tahoma"/>
                <a:cs typeface="Tahoma"/>
              </a:rPr>
              <a:t>х</a:t>
            </a:r>
            <a:r>
              <a:rPr dirty="0" sz="3000" spc="13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3000" spc="25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dirty="0" sz="3000" spc="12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dirty="0" sz="3000" spc="135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907948" y="6187549"/>
            <a:ext cx="151320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1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3000" spc="13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3000" spc="12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dirty="0" sz="3000" spc="45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3000" spc="13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3000" spc="12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dirty="0" sz="3000" spc="135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endParaRPr sz="3000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450058" y="1904055"/>
            <a:ext cx="1257935" cy="153035"/>
            <a:chOff x="4450058" y="1904055"/>
            <a:chExt cx="1257935" cy="153035"/>
          </a:xfrm>
        </p:grpSpPr>
        <p:sp>
          <p:nvSpPr>
            <p:cNvPr id="12" name="object 12"/>
            <p:cNvSpPr/>
            <p:nvPr/>
          </p:nvSpPr>
          <p:spPr>
            <a:xfrm>
              <a:off x="4450058" y="1980275"/>
              <a:ext cx="1238885" cy="0"/>
            </a:xfrm>
            <a:custGeom>
              <a:avLst/>
              <a:gdLst/>
              <a:ahLst/>
              <a:cxnLst/>
              <a:rect l="l" t="t" r="r" b="b"/>
              <a:pathLst>
                <a:path w="1238885" h="0">
                  <a:moveTo>
                    <a:pt x="0" y="0"/>
                  </a:moveTo>
                  <a:lnTo>
                    <a:pt x="1238289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612030" y="1923125"/>
              <a:ext cx="76835" cy="114300"/>
            </a:xfrm>
            <a:custGeom>
              <a:avLst/>
              <a:gdLst/>
              <a:ahLst/>
              <a:cxnLst/>
              <a:rect l="l" t="t" r="r" b="b"/>
              <a:pathLst>
                <a:path w="76835" h="114300">
                  <a:moveTo>
                    <a:pt x="0" y="0"/>
                  </a:moveTo>
                  <a:lnTo>
                    <a:pt x="76317" y="57149"/>
                  </a:lnTo>
                  <a:lnTo>
                    <a:pt x="0" y="114299"/>
                  </a:lnTo>
                </a:path>
              </a:pathLst>
            </a:custGeom>
            <a:ln w="381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971988" y="1811703"/>
            <a:ext cx="819150" cy="6590030"/>
            <a:chOff x="971988" y="1811703"/>
            <a:chExt cx="819150" cy="6590030"/>
          </a:xfrm>
        </p:grpSpPr>
        <p:sp>
          <p:nvSpPr>
            <p:cNvPr id="15" name="object 15"/>
            <p:cNvSpPr/>
            <p:nvPr/>
          </p:nvSpPr>
          <p:spPr>
            <a:xfrm>
              <a:off x="1028670" y="1905257"/>
              <a:ext cx="0" cy="6496685"/>
            </a:xfrm>
            <a:custGeom>
              <a:avLst/>
              <a:gdLst/>
              <a:ahLst/>
              <a:cxnLst/>
              <a:rect l="l" t="t" r="r" b="b"/>
              <a:pathLst>
                <a:path w="0" h="6496684">
                  <a:moveTo>
                    <a:pt x="0" y="6496108"/>
                  </a:moveTo>
                  <a:lnTo>
                    <a:pt x="0" y="0"/>
                  </a:lnTo>
                </a:path>
              </a:pathLst>
            </a:custGeom>
            <a:ln w="3812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991038" y="1878372"/>
              <a:ext cx="495300" cy="11430"/>
            </a:xfrm>
            <a:custGeom>
              <a:avLst/>
              <a:gdLst/>
              <a:ahLst/>
              <a:cxnLst/>
              <a:rect l="l" t="t" r="r" b="b"/>
              <a:pathLst>
                <a:path w="495300" h="11430">
                  <a:moveTo>
                    <a:pt x="0" y="0"/>
                  </a:moveTo>
                  <a:lnTo>
                    <a:pt x="495082" y="11397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407981" y="1830865"/>
              <a:ext cx="78740" cy="114300"/>
            </a:xfrm>
            <a:custGeom>
              <a:avLst/>
              <a:gdLst/>
              <a:ahLst/>
              <a:cxnLst/>
              <a:rect l="l" t="t" r="r" b="b"/>
              <a:pathLst>
                <a:path w="78740" h="114300">
                  <a:moveTo>
                    <a:pt x="2630" y="0"/>
                  </a:moveTo>
                  <a:lnTo>
                    <a:pt x="78139" y="58903"/>
                  </a:lnTo>
                  <a:lnTo>
                    <a:pt x="0" y="114269"/>
                  </a:lnTo>
                </a:path>
              </a:pathLst>
            </a:custGeom>
            <a:ln w="383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047749" y="4139935"/>
              <a:ext cx="743585" cy="0"/>
            </a:xfrm>
            <a:custGeom>
              <a:avLst/>
              <a:gdLst/>
              <a:ahLst/>
              <a:cxnLst/>
              <a:rect l="l" t="t" r="r" b="b"/>
              <a:pathLst>
                <a:path w="743585" h="0">
                  <a:moveTo>
                    <a:pt x="0" y="0"/>
                  </a:moveTo>
                  <a:lnTo>
                    <a:pt x="743067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047749" y="6433516"/>
              <a:ext cx="743585" cy="0"/>
            </a:xfrm>
            <a:custGeom>
              <a:avLst/>
              <a:gdLst/>
              <a:ahLst/>
              <a:cxnLst/>
              <a:rect l="l" t="t" r="r" b="b"/>
              <a:pathLst>
                <a:path w="743585" h="0">
                  <a:moveTo>
                    <a:pt x="0" y="0"/>
                  </a:moveTo>
                  <a:lnTo>
                    <a:pt x="743067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047749" y="8382346"/>
              <a:ext cx="743585" cy="0"/>
            </a:xfrm>
            <a:custGeom>
              <a:avLst/>
              <a:gdLst/>
              <a:ahLst/>
              <a:cxnLst/>
              <a:rect l="l" t="t" r="r" b="b"/>
              <a:pathLst>
                <a:path w="743585" h="0">
                  <a:moveTo>
                    <a:pt x="0" y="0"/>
                  </a:moveTo>
                  <a:lnTo>
                    <a:pt x="743067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/>
          <p:cNvGrpSpPr/>
          <p:nvPr/>
        </p:nvGrpSpPr>
        <p:grpSpPr>
          <a:xfrm>
            <a:off x="14564635" y="1904095"/>
            <a:ext cx="763270" cy="4586605"/>
            <a:chOff x="14564635" y="1904095"/>
            <a:chExt cx="763270" cy="4586605"/>
          </a:xfrm>
        </p:grpSpPr>
        <p:sp>
          <p:nvSpPr>
            <p:cNvPr id="22" name="object 22"/>
            <p:cNvSpPr/>
            <p:nvPr/>
          </p:nvSpPr>
          <p:spPr>
            <a:xfrm>
              <a:off x="15308741" y="1956761"/>
              <a:ext cx="0" cy="4533900"/>
            </a:xfrm>
            <a:custGeom>
              <a:avLst/>
              <a:gdLst/>
              <a:ahLst/>
              <a:cxnLst/>
              <a:rect l="l" t="t" r="r" b="b"/>
              <a:pathLst>
                <a:path w="0" h="4533900">
                  <a:moveTo>
                    <a:pt x="0" y="4533905"/>
                  </a:moveTo>
                  <a:lnTo>
                    <a:pt x="0" y="0"/>
                  </a:lnTo>
                </a:path>
              </a:pathLst>
            </a:custGeom>
            <a:ln w="381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4603631" y="1980275"/>
              <a:ext cx="686435" cy="0"/>
            </a:xfrm>
            <a:custGeom>
              <a:avLst/>
              <a:gdLst/>
              <a:ahLst/>
              <a:cxnLst/>
              <a:rect l="l" t="t" r="r" b="b"/>
              <a:pathLst>
                <a:path w="686434" h="0">
                  <a:moveTo>
                    <a:pt x="685945" y="0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4603632" y="1923125"/>
              <a:ext cx="76200" cy="114300"/>
            </a:xfrm>
            <a:custGeom>
              <a:avLst/>
              <a:gdLst/>
              <a:ahLst/>
              <a:cxnLst/>
              <a:rect l="l" t="t" r="r" b="b"/>
              <a:pathLst>
                <a:path w="76200" h="114300">
                  <a:moveTo>
                    <a:pt x="76087" y="114299"/>
                  </a:moveTo>
                  <a:lnTo>
                    <a:pt x="0" y="57149"/>
                  </a:lnTo>
                  <a:lnTo>
                    <a:pt x="76087" y="0"/>
                  </a:lnTo>
                </a:path>
              </a:pathLst>
            </a:custGeom>
            <a:ln w="3806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4583685" y="4560940"/>
              <a:ext cx="743585" cy="0"/>
            </a:xfrm>
            <a:custGeom>
              <a:avLst/>
              <a:gdLst/>
              <a:ahLst/>
              <a:cxnLst/>
              <a:rect l="l" t="t" r="r" b="b"/>
              <a:pathLst>
                <a:path w="743584" h="0">
                  <a:moveTo>
                    <a:pt x="0" y="0"/>
                  </a:moveTo>
                  <a:lnTo>
                    <a:pt x="743067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4564635" y="6471616"/>
              <a:ext cx="743585" cy="0"/>
            </a:xfrm>
            <a:custGeom>
              <a:avLst/>
              <a:gdLst/>
              <a:ahLst/>
              <a:cxnLst/>
              <a:rect l="l" t="t" r="r" b="b"/>
              <a:pathLst>
                <a:path w="743584" h="0">
                  <a:moveTo>
                    <a:pt x="0" y="0"/>
                  </a:moveTo>
                  <a:lnTo>
                    <a:pt x="743067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/>
          <p:cNvGrpSpPr/>
          <p:nvPr/>
        </p:nvGrpSpPr>
        <p:grpSpPr>
          <a:xfrm>
            <a:off x="9850261" y="1890126"/>
            <a:ext cx="705485" cy="152400"/>
            <a:chOff x="9850261" y="1890126"/>
            <a:chExt cx="705485" cy="152400"/>
          </a:xfrm>
        </p:grpSpPr>
        <p:sp>
          <p:nvSpPr>
            <p:cNvPr id="28" name="object 28"/>
            <p:cNvSpPr/>
            <p:nvPr/>
          </p:nvSpPr>
          <p:spPr>
            <a:xfrm>
              <a:off x="9869291" y="1966306"/>
              <a:ext cx="686435" cy="0"/>
            </a:xfrm>
            <a:custGeom>
              <a:avLst/>
              <a:gdLst/>
              <a:ahLst/>
              <a:cxnLst/>
              <a:rect l="l" t="t" r="r" b="b"/>
              <a:pathLst>
                <a:path w="686434" h="0">
                  <a:moveTo>
                    <a:pt x="685945" y="0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9869292" y="1909156"/>
              <a:ext cx="76200" cy="114300"/>
            </a:xfrm>
            <a:custGeom>
              <a:avLst/>
              <a:gdLst/>
              <a:ahLst/>
              <a:cxnLst/>
              <a:rect l="l" t="t" r="r" b="b"/>
              <a:pathLst>
                <a:path w="76200" h="114300">
                  <a:moveTo>
                    <a:pt x="76087" y="114299"/>
                  </a:moveTo>
                  <a:lnTo>
                    <a:pt x="0" y="57149"/>
                  </a:lnTo>
                  <a:lnTo>
                    <a:pt x="76087" y="0"/>
                  </a:lnTo>
                </a:path>
              </a:pathLst>
            </a:custGeom>
            <a:ln w="3806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 txBox="1"/>
          <p:nvPr/>
        </p:nvSpPr>
        <p:spPr>
          <a:xfrm>
            <a:off x="2911015" y="306254"/>
            <a:ext cx="13529944" cy="497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100" spc="185">
                <a:solidFill>
                  <a:srgbClr val="FFFFFF"/>
                </a:solidFill>
                <a:latin typeface="Tahoma"/>
                <a:cs typeface="Tahoma"/>
              </a:rPr>
              <a:t>Рисунок</a:t>
            </a:r>
            <a:r>
              <a:rPr dirty="0" sz="3100" spc="-2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100" spc="-53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dirty="0" sz="3100" spc="-2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100" spc="32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dirty="0" sz="3100" spc="-2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100" spc="170">
                <a:solidFill>
                  <a:srgbClr val="FFFFFF"/>
                </a:solidFill>
                <a:latin typeface="Tahoma"/>
                <a:cs typeface="Tahoma"/>
              </a:rPr>
              <a:t>Основні</a:t>
            </a:r>
            <a:r>
              <a:rPr dirty="0" sz="3100" spc="-2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100" spc="75">
                <a:solidFill>
                  <a:srgbClr val="FFFFFF"/>
                </a:solidFill>
                <a:latin typeface="Tahoma"/>
                <a:cs typeface="Tahoma"/>
              </a:rPr>
              <a:t>чинники,</a:t>
            </a:r>
            <a:r>
              <a:rPr dirty="0" sz="3100" spc="-2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100" spc="105">
                <a:solidFill>
                  <a:srgbClr val="FFFFFF"/>
                </a:solidFill>
                <a:latin typeface="Tahoma"/>
                <a:cs typeface="Tahoma"/>
              </a:rPr>
              <a:t>від</a:t>
            </a:r>
            <a:r>
              <a:rPr dirty="0" sz="3100" spc="-2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100" spc="105">
                <a:solidFill>
                  <a:srgbClr val="FFFFFF"/>
                </a:solidFill>
                <a:latin typeface="Tahoma"/>
                <a:cs typeface="Tahoma"/>
              </a:rPr>
              <a:t>яких</a:t>
            </a:r>
            <a:r>
              <a:rPr dirty="0" sz="3100" spc="-2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100" spc="135">
                <a:solidFill>
                  <a:srgbClr val="FFFFFF"/>
                </a:solidFill>
                <a:latin typeface="Tahoma"/>
                <a:cs typeface="Tahoma"/>
              </a:rPr>
              <a:t>залежить</a:t>
            </a:r>
            <a:r>
              <a:rPr dirty="0" sz="3100" spc="-2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100" spc="125">
                <a:solidFill>
                  <a:srgbClr val="FFFFFF"/>
                </a:solidFill>
                <a:latin typeface="Tahoma"/>
                <a:cs typeface="Tahoma"/>
              </a:rPr>
              <a:t>витривалість</a:t>
            </a:r>
            <a:r>
              <a:rPr dirty="0" sz="3100" spc="-2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100" spc="155">
                <a:solidFill>
                  <a:srgbClr val="FFFFFF"/>
                </a:solidFill>
                <a:latin typeface="Tahoma"/>
                <a:cs typeface="Tahoma"/>
              </a:rPr>
              <a:t>людини</a:t>
            </a:r>
            <a:endParaRPr sz="3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ADBDD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3510628" y="1348521"/>
            <a:ext cx="1992630" cy="1995170"/>
            <a:chOff x="3510628" y="1348521"/>
            <a:chExt cx="1992630" cy="1995170"/>
          </a:xfrm>
        </p:grpSpPr>
        <p:sp>
          <p:nvSpPr>
            <p:cNvPr id="4" name="object 4"/>
            <p:cNvSpPr/>
            <p:nvPr/>
          </p:nvSpPr>
          <p:spPr>
            <a:xfrm>
              <a:off x="3510628" y="1348521"/>
              <a:ext cx="1992630" cy="1995170"/>
            </a:xfrm>
            <a:custGeom>
              <a:avLst/>
              <a:gdLst/>
              <a:ahLst/>
              <a:cxnLst/>
              <a:rect l="l" t="t" r="r" b="b"/>
              <a:pathLst>
                <a:path w="1992629" h="1995170">
                  <a:moveTo>
                    <a:pt x="1379914" y="1918011"/>
                  </a:moveTo>
                  <a:lnTo>
                    <a:pt x="1010282" y="1994879"/>
                  </a:lnTo>
                  <a:lnTo>
                    <a:pt x="963098" y="1991720"/>
                  </a:lnTo>
                  <a:lnTo>
                    <a:pt x="826463" y="1981219"/>
                  </a:lnTo>
                  <a:lnTo>
                    <a:pt x="780142" y="1964909"/>
                  </a:lnTo>
                  <a:lnTo>
                    <a:pt x="737396" y="1960826"/>
                  </a:lnTo>
                  <a:lnTo>
                    <a:pt x="693104" y="1944094"/>
                  </a:lnTo>
                  <a:lnTo>
                    <a:pt x="649904" y="1927134"/>
                  </a:lnTo>
                  <a:lnTo>
                    <a:pt x="607846" y="1909937"/>
                  </a:lnTo>
                  <a:lnTo>
                    <a:pt x="566982" y="1892492"/>
                  </a:lnTo>
                  <a:lnTo>
                    <a:pt x="527362" y="1874787"/>
                  </a:lnTo>
                  <a:lnTo>
                    <a:pt x="489037" y="1856814"/>
                  </a:lnTo>
                  <a:lnTo>
                    <a:pt x="449472" y="1826127"/>
                  </a:lnTo>
                  <a:lnTo>
                    <a:pt x="413891" y="1807583"/>
                  </a:lnTo>
                  <a:lnTo>
                    <a:pt x="377172" y="1776304"/>
                  </a:lnTo>
                  <a:lnTo>
                    <a:pt x="341952" y="1744713"/>
                  </a:lnTo>
                  <a:lnTo>
                    <a:pt x="308282" y="1712799"/>
                  </a:lnTo>
                  <a:lnTo>
                    <a:pt x="276214" y="1680553"/>
                  </a:lnTo>
                  <a:lnTo>
                    <a:pt x="245797" y="1647964"/>
                  </a:lnTo>
                  <a:lnTo>
                    <a:pt x="217083" y="1615020"/>
                  </a:lnTo>
                  <a:lnTo>
                    <a:pt x="190124" y="1581711"/>
                  </a:lnTo>
                  <a:lnTo>
                    <a:pt x="164969" y="1548027"/>
                  </a:lnTo>
                  <a:lnTo>
                    <a:pt x="139084" y="1501523"/>
                  </a:lnTo>
                  <a:lnTo>
                    <a:pt x="117692" y="1467057"/>
                  </a:lnTo>
                  <a:lnTo>
                    <a:pt x="95672" y="1419749"/>
                  </a:lnTo>
                  <a:lnTo>
                    <a:pt x="78247" y="1384458"/>
                  </a:lnTo>
                  <a:lnTo>
                    <a:pt x="60295" y="1336304"/>
                  </a:lnTo>
                  <a:lnTo>
                    <a:pt x="44455" y="1287711"/>
                  </a:lnTo>
                  <a:lnTo>
                    <a:pt x="33362" y="1251103"/>
                  </a:lnTo>
                  <a:lnTo>
                    <a:pt x="21896" y="1201601"/>
                  </a:lnTo>
                  <a:lnTo>
                    <a:pt x="12676" y="1151631"/>
                  </a:lnTo>
                  <a:lnTo>
                    <a:pt x="5669" y="1101202"/>
                  </a:lnTo>
                  <a:lnTo>
                    <a:pt x="3409" y="1062756"/>
                  </a:lnTo>
                  <a:lnTo>
                    <a:pt x="674" y="1011438"/>
                  </a:lnTo>
                  <a:lnTo>
                    <a:pt x="0" y="959692"/>
                  </a:lnTo>
                  <a:lnTo>
                    <a:pt x="3919" y="919961"/>
                  </a:lnTo>
                  <a:lnTo>
                    <a:pt x="9797" y="879824"/>
                  </a:lnTo>
                  <a:lnTo>
                    <a:pt x="14995" y="826856"/>
                  </a:lnTo>
                  <a:lnTo>
                    <a:pt x="24636" y="785936"/>
                  </a:lnTo>
                  <a:lnTo>
                    <a:pt x="36081" y="744641"/>
                  </a:lnTo>
                  <a:lnTo>
                    <a:pt x="46694" y="690547"/>
                  </a:lnTo>
                  <a:lnTo>
                    <a:pt x="61596" y="648533"/>
                  </a:lnTo>
                  <a:lnTo>
                    <a:pt x="78151" y="606175"/>
                  </a:lnTo>
                  <a:lnTo>
                    <a:pt x="98892" y="575918"/>
                  </a:lnTo>
                  <a:lnTo>
                    <a:pt x="118597" y="532905"/>
                  </a:lnTo>
                  <a:lnTo>
                    <a:pt x="139802" y="489581"/>
                  </a:lnTo>
                  <a:lnTo>
                    <a:pt x="165040" y="458389"/>
                  </a:lnTo>
                  <a:lnTo>
                    <a:pt x="189090" y="414472"/>
                  </a:lnTo>
                  <a:lnTo>
                    <a:pt x="217072" y="382710"/>
                  </a:lnTo>
                  <a:lnTo>
                    <a:pt x="246349" y="350678"/>
                  </a:lnTo>
                  <a:lnTo>
                    <a:pt x="274285" y="305953"/>
                  </a:lnTo>
                  <a:lnTo>
                    <a:pt x="305999" y="273414"/>
                  </a:lnTo>
                  <a:lnTo>
                    <a:pt x="341442" y="253072"/>
                  </a:lnTo>
                  <a:lnTo>
                    <a:pt x="375391" y="220069"/>
                  </a:lnTo>
                  <a:lnTo>
                    <a:pt x="410380" y="186849"/>
                  </a:lnTo>
                  <a:lnTo>
                    <a:pt x="528837" y="123300"/>
                  </a:lnTo>
                  <a:lnTo>
                    <a:pt x="654823" y="58185"/>
                  </a:lnTo>
                  <a:lnTo>
                    <a:pt x="934617" y="0"/>
                  </a:lnTo>
                  <a:lnTo>
                    <a:pt x="1076118" y="9488"/>
                  </a:lnTo>
                  <a:lnTo>
                    <a:pt x="1121680" y="12985"/>
                  </a:lnTo>
                  <a:lnTo>
                    <a:pt x="757983" y="88619"/>
                  </a:lnTo>
                  <a:lnTo>
                    <a:pt x="714109" y="110714"/>
                  </a:lnTo>
                  <a:lnTo>
                    <a:pt x="668328" y="120235"/>
                  </a:lnTo>
                  <a:lnTo>
                    <a:pt x="543386" y="185133"/>
                  </a:lnTo>
                  <a:lnTo>
                    <a:pt x="464534" y="227474"/>
                  </a:lnTo>
                  <a:lnTo>
                    <a:pt x="429199" y="260766"/>
                  </a:lnTo>
                  <a:lnTo>
                    <a:pt x="392357" y="281399"/>
                  </a:lnTo>
                  <a:lnTo>
                    <a:pt x="359238" y="314230"/>
                  </a:lnTo>
                  <a:lnTo>
                    <a:pt x="327312" y="346813"/>
                  </a:lnTo>
                  <a:lnTo>
                    <a:pt x="296638" y="379135"/>
                  </a:lnTo>
                  <a:lnTo>
                    <a:pt x="267272" y="411185"/>
                  </a:lnTo>
                  <a:lnTo>
                    <a:pt x="239273" y="442951"/>
                  </a:lnTo>
                  <a:lnTo>
                    <a:pt x="215282" y="486856"/>
                  </a:lnTo>
                  <a:lnTo>
                    <a:pt x="190186" y="518018"/>
                  </a:lnTo>
                  <a:lnTo>
                    <a:pt x="169213" y="561295"/>
                  </a:lnTo>
                  <a:lnTo>
                    <a:pt x="149835" y="604239"/>
                  </a:lnTo>
                  <a:lnTo>
                    <a:pt x="132109" y="646841"/>
                  </a:lnTo>
                  <a:lnTo>
                    <a:pt x="116093" y="689087"/>
                  </a:lnTo>
                  <a:lnTo>
                    <a:pt x="101843" y="730965"/>
                  </a:lnTo>
                  <a:lnTo>
                    <a:pt x="89418" y="772464"/>
                  </a:lnTo>
                  <a:lnTo>
                    <a:pt x="78874" y="813572"/>
                  </a:lnTo>
                  <a:lnTo>
                    <a:pt x="72854" y="866711"/>
                  </a:lnTo>
                  <a:lnTo>
                    <a:pt x="66244" y="907000"/>
                  </a:lnTo>
                  <a:lnTo>
                    <a:pt x="61688" y="946863"/>
                  </a:lnTo>
                  <a:lnTo>
                    <a:pt x="61828" y="998721"/>
                  </a:lnTo>
                  <a:lnTo>
                    <a:pt x="64135" y="1050128"/>
                  </a:lnTo>
                  <a:lnTo>
                    <a:pt x="66082" y="1088638"/>
                  </a:lnTo>
                  <a:lnTo>
                    <a:pt x="72896" y="1139108"/>
                  </a:lnTo>
                  <a:lnTo>
                    <a:pt x="82050" y="1189091"/>
                  </a:lnTo>
                  <a:lnTo>
                    <a:pt x="93582" y="1238580"/>
                  </a:lnTo>
                  <a:lnTo>
                    <a:pt x="104868" y="1275148"/>
                  </a:lnTo>
                  <a:lnTo>
                    <a:pt x="121021" y="1323675"/>
                  </a:lnTo>
                  <a:lnTo>
                    <a:pt x="139400" y="1371740"/>
                  </a:lnTo>
                  <a:lnTo>
                    <a:pt x="157361" y="1406920"/>
                  </a:lnTo>
                  <a:lnTo>
                    <a:pt x="180017" y="1454096"/>
                  </a:lnTo>
                  <a:lnTo>
                    <a:pt x="202141" y="1488410"/>
                  </a:lnTo>
                  <a:lnTo>
                    <a:pt x="228847" y="1534743"/>
                  </a:lnTo>
                  <a:lnTo>
                    <a:pt x="254906" y="1568239"/>
                  </a:lnTo>
                  <a:lnTo>
                    <a:pt x="282846" y="1601344"/>
                  </a:lnTo>
                  <a:lnTo>
                    <a:pt x="312610" y="1634069"/>
                  </a:lnTo>
                  <a:lnTo>
                    <a:pt x="344140" y="1666427"/>
                  </a:lnTo>
                  <a:lnTo>
                    <a:pt x="377381" y="1698430"/>
                  </a:lnTo>
                  <a:lnTo>
                    <a:pt x="412273" y="1730089"/>
                  </a:lnTo>
                  <a:lnTo>
                    <a:pt x="446175" y="1748982"/>
                  </a:lnTo>
                  <a:lnTo>
                    <a:pt x="484200" y="1779990"/>
                  </a:lnTo>
                  <a:lnTo>
                    <a:pt x="521119" y="1798255"/>
                  </a:lnTo>
                  <a:lnTo>
                    <a:pt x="562048" y="1828659"/>
                  </a:lnTo>
                  <a:lnTo>
                    <a:pt x="601756" y="1846345"/>
                  </a:lnTo>
                  <a:lnTo>
                    <a:pt x="642773" y="1863758"/>
                  </a:lnTo>
                  <a:lnTo>
                    <a:pt x="685042" y="1880912"/>
                  </a:lnTo>
                  <a:lnTo>
                    <a:pt x="728504" y="1897817"/>
                  </a:lnTo>
                  <a:lnTo>
                    <a:pt x="770518" y="1902051"/>
                  </a:lnTo>
                  <a:lnTo>
                    <a:pt x="816196" y="1918496"/>
                  </a:lnTo>
                  <a:lnTo>
                    <a:pt x="951378" y="1929299"/>
                  </a:lnTo>
                  <a:lnTo>
                    <a:pt x="1045847" y="1935596"/>
                  </a:lnTo>
                  <a:lnTo>
                    <a:pt x="1542631" y="1832286"/>
                  </a:lnTo>
                  <a:lnTo>
                    <a:pt x="1421788" y="1896332"/>
                  </a:lnTo>
                  <a:lnTo>
                    <a:pt x="1379914" y="1918011"/>
                  </a:lnTo>
                  <a:close/>
                </a:path>
                <a:path w="1992629" h="1995170">
                  <a:moveTo>
                    <a:pt x="1542631" y="1832286"/>
                  </a:moveTo>
                  <a:lnTo>
                    <a:pt x="1324489" y="1877651"/>
                  </a:lnTo>
                  <a:lnTo>
                    <a:pt x="1408615" y="1834212"/>
                  </a:lnTo>
                  <a:lnTo>
                    <a:pt x="1528283" y="1770411"/>
                  </a:lnTo>
                  <a:lnTo>
                    <a:pt x="1563618" y="1737120"/>
                  </a:lnTo>
                  <a:lnTo>
                    <a:pt x="1600460" y="1716486"/>
                  </a:lnTo>
                  <a:lnTo>
                    <a:pt x="1633579" y="1683656"/>
                  </a:lnTo>
                  <a:lnTo>
                    <a:pt x="1665505" y="1651073"/>
                  </a:lnTo>
                  <a:lnTo>
                    <a:pt x="1696179" y="1618751"/>
                  </a:lnTo>
                  <a:lnTo>
                    <a:pt x="1725545" y="1586700"/>
                  </a:lnTo>
                  <a:lnTo>
                    <a:pt x="1750959" y="1542500"/>
                  </a:lnTo>
                  <a:lnTo>
                    <a:pt x="1777535" y="1511030"/>
                  </a:lnTo>
                  <a:lnTo>
                    <a:pt x="1800046" y="1467434"/>
                  </a:lnTo>
                  <a:lnTo>
                    <a:pt x="1823604" y="1436591"/>
                  </a:lnTo>
                  <a:lnTo>
                    <a:pt x="1842982" y="1393646"/>
                  </a:lnTo>
                  <a:lnTo>
                    <a:pt x="1860708" y="1351045"/>
                  </a:lnTo>
                  <a:lnTo>
                    <a:pt x="1876724" y="1308799"/>
                  </a:lnTo>
                  <a:lnTo>
                    <a:pt x="1890974" y="1266921"/>
                  </a:lnTo>
                  <a:lnTo>
                    <a:pt x="1903399" y="1225421"/>
                  </a:lnTo>
                  <a:lnTo>
                    <a:pt x="1913943" y="1184314"/>
                  </a:lnTo>
                  <a:lnTo>
                    <a:pt x="1919963" y="1131175"/>
                  </a:lnTo>
                  <a:lnTo>
                    <a:pt x="1926573" y="1090885"/>
                  </a:lnTo>
                  <a:lnTo>
                    <a:pt x="1928543" y="1038589"/>
                  </a:lnTo>
                  <a:lnTo>
                    <a:pt x="1930989" y="999165"/>
                  </a:lnTo>
                  <a:lnTo>
                    <a:pt x="1928682" y="947758"/>
                  </a:lnTo>
                  <a:lnTo>
                    <a:pt x="1924150" y="896813"/>
                  </a:lnTo>
                  <a:lnTo>
                    <a:pt x="1919921" y="858778"/>
                  </a:lnTo>
                  <a:lnTo>
                    <a:pt x="1910767" y="808795"/>
                  </a:lnTo>
                  <a:lnTo>
                    <a:pt x="1899226" y="759308"/>
                  </a:lnTo>
                  <a:lnTo>
                    <a:pt x="1885330" y="710311"/>
                  </a:lnTo>
                  <a:lnTo>
                    <a:pt x="1871724" y="674225"/>
                  </a:lnTo>
                  <a:lnTo>
                    <a:pt x="1853294" y="626171"/>
                  </a:lnTo>
                  <a:lnTo>
                    <a:pt x="1832685" y="578570"/>
                  </a:lnTo>
                  <a:lnTo>
                    <a:pt x="1812542" y="543844"/>
                  </a:lnTo>
                  <a:lnTo>
                    <a:pt x="1790338" y="509546"/>
                  </a:lnTo>
                  <a:lnTo>
                    <a:pt x="1763547" y="463231"/>
                  </a:lnTo>
                  <a:lnTo>
                    <a:pt x="1737398" y="429753"/>
                  </a:lnTo>
                  <a:lnTo>
                    <a:pt x="1709365" y="396668"/>
                  </a:lnTo>
                  <a:lnTo>
                    <a:pt x="1679508" y="363962"/>
                  </a:lnTo>
                  <a:lnTo>
                    <a:pt x="1647884" y="331623"/>
                  </a:lnTo>
                  <a:lnTo>
                    <a:pt x="1614552" y="299640"/>
                  </a:lnTo>
                  <a:lnTo>
                    <a:pt x="1579572" y="267999"/>
                  </a:lnTo>
                  <a:lnTo>
                    <a:pt x="1543003" y="236688"/>
                  </a:lnTo>
                  <a:lnTo>
                    <a:pt x="1507489" y="218130"/>
                  </a:lnTo>
                  <a:lnTo>
                    <a:pt x="1467918" y="187444"/>
                  </a:lnTo>
                  <a:lnTo>
                    <a:pt x="1429520" y="169486"/>
                  </a:lnTo>
                  <a:lnTo>
                    <a:pt x="1389768" y="151810"/>
                  </a:lnTo>
                  <a:lnTo>
                    <a:pt x="1348722" y="134402"/>
                  </a:lnTo>
                  <a:lnTo>
                    <a:pt x="1306439" y="117252"/>
                  </a:lnTo>
                  <a:lnTo>
                    <a:pt x="1262980" y="100346"/>
                  </a:lnTo>
                  <a:lnTo>
                    <a:pt x="1220988" y="96107"/>
                  </a:lnTo>
                  <a:lnTo>
                    <a:pt x="1175352" y="79654"/>
                  </a:lnTo>
                  <a:lnTo>
                    <a:pt x="1086309" y="72228"/>
                  </a:lnTo>
                  <a:lnTo>
                    <a:pt x="946275" y="62434"/>
                  </a:lnTo>
                  <a:lnTo>
                    <a:pt x="900693" y="71913"/>
                  </a:lnTo>
                  <a:lnTo>
                    <a:pt x="851879" y="69092"/>
                  </a:lnTo>
                  <a:lnTo>
                    <a:pt x="1121680" y="12985"/>
                  </a:lnTo>
                  <a:lnTo>
                    <a:pt x="1210090" y="20543"/>
                  </a:lnTo>
                  <a:lnTo>
                    <a:pt x="1255422" y="37059"/>
                  </a:lnTo>
                  <a:lnTo>
                    <a:pt x="1299713" y="53792"/>
                  </a:lnTo>
                  <a:lnTo>
                    <a:pt x="1340327" y="58318"/>
                  </a:lnTo>
                  <a:lnTo>
                    <a:pt x="1382385" y="75515"/>
                  </a:lnTo>
                  <a:lnTo>
                    <a:pt x="1423250" y="92960"/>
                  </a:lnTo>
                  <a:lnTo>
                    <a:pt x="1465456" y="123098"/>
                  </a:lnTo>
                  <a:lnTo>
                    <a:pt x="1503780" y="141072"/>
                  </a:lnTo>
                  <a:lnTo>
                    <a:pt x="1540759" y="159325"/>
                  </a:lnTo>
                  <a:lnTo>
                    <a:pt x="1578926" y="190303"/>
                  </a:lnTo>
                  <a:lnTo>
                    <a:pt x="1615645" y="221582"/>
                  </a:lnTo>
                  <a:lnTo>
                    <a:pt x="1648279" y="240739"/>
                  </a:lnTo>
                  <a:lnTo>
                    <a:pt x="1681949" y="272652"/>
                  </a:lnTo>
                  <a:lnTo>
                    <a:pt x="1714018" y="304898"/>
                  </a:lnTo>
                  <a:lnTo>
                    <a:pt x="1744434" y="337488"/>
                  </a:lnTo>
                  <a:lnTo>
                    <a:pt x="1773148" y="370432"/>
                  </a:lnTo>
                  <a:lnTo>
                    <a:pt x="1802694" y="416175"/>
                  </a:lnTo>
                  <a:lnTo>
                    <a:pt x="1827848" y="449859"/>
                  </a:lnTo>
                  <a:lnTo>
                    <a:pt x="1851147" y="483928"/>
                  </a:lnTo>
                  <a:lnTo>
                    <a:pt x="1875125" y="530829"/>
                  </a:lnTo>
                  <a:lnTo>
                    <a:pt x="1894559" y="565703"/>
                  </a:lnTo>
                  <a:lnTo>
                    <a:pt x="1914570" y="613428"/>
                  </a:lnTo>
                  <a:lnTo>
                    <a:pt x="1932522" y="661582"/>
                  </a:lnTo>
                  <a:lnTo>
                    <a:pt x="1945777" y="697740"/>
                  </a:lnTo>
                  <a:lnTo>
                    <a:pt x="1959456" y="746782"/>
                  </a:lnTo>
                  <a:lnTo>
                    <a:pt x="1970922" y="796285"/>
                  </a:lnTo>
                  <a:lnTo>
                    <a:pt x="1980134" y="846256"/>
                  </a:lnTo>
                  <a:lnTo>
                    <a:pt x="1984533" y="884256"/>
                  </a:lnTo>
                  <a:lnTo>
                    <a:pt x="1989344" y="935143"/>
                  </a:lnTo>
                  <a:lnTo>
                    <a:pt x="1992033" y="986470"/>
                  </a:lnTo>
                  <a:lnTo>
                    <a:pt x="1990065" y="1025795"/>
                  </a:lnTo>
                  <a:lnTo>
                    <a:pt x="1988666" y="1077972"/>
                  </a:lnTo>
                  <a:lnTo>
                    <a:pt x="1982717" y="1118125"/>
                  </a:lnTo>
                  <a:lnTo>
                    <a:pt x="1977440" y="1171109"/>
                  </a:lnTo>
                  <a:lnTo>
                    <a:pt x="1967716" y="1212046"/>
                  </a:lnTo>
                  <a:lnTo>
                    <a:pt x="1956185" y="1253359"/>
                  </a:lnTo>
                  <a:lnTo>
                    <a:pt x="1942898" y="1295038"/>
                  </a:lnTo>
                  <a:lnTo>
                    <a:pt x="1927908" y="1337070"/>
                  </a:lnTo>
                  <a:lnTo>
                    <a:pt x="1911266" y="1379446"/>
                  </a:lnTo>
                  <a:lnTo>
                    <a:pt x="1893025" y="1422154"/>
                  </a:lnTo>
                  <a:lnTo>
                    <a:pt x="1873239" y="1465184"/>
                  </a:lnTo>
                  <a:lnTo>
                    <a:pt x="1851958" y="1508525"/>
                  </a:lnTo>
                  <a:lnTo>
                    <a:pt x="1826649" y="1539732"/>
                  </a:lnTo>
                  <a:lnTo>
                    <a:pt x="1802537" y="1583661"/>
                  </a:lnTo>
                  <a:lnTo>
                    <a:pt x="1774502" y="1615434"/>
                  </a:lnTo>
                  <a:lnTo>
                    <a:pt x="1745182" y="1647475"/>
                  </a:lnTo>
                  <a:lnTo>
                    <a:pt x="1714631" y="1679772"/>
                  </a:lnTo>
                  <a:lnTo>
                    <a:pt x="1682899" y="1712314"/>
                  </a:lnTo>
                  <a:lnTo>
                    <a:pt x="1650039" y="1745091"/>
                  </a:lnTo>
                  <a:lnTo>
                    <a:pt x="1616104" y="1778092"/>
                  </a:lnTo>
                  <a:lnTo>
                    <a:pt x="1578560" y="1798871"/>
                  </a:lnTo>
                  <a:lnTo>
                    <a:pt x="1542631" y="1832286"/>
                  </a:lnTo>
                  <a:close/>
                </a:path>
                <a:path w="1992629" h="1995170">
                  <a:moveTo>
                    <a:pt x="1291507" y="1949368"/>
                  </a:moveTo>
                  <a:lnTo>
                    <a:pt x="1104217" y="1988317"/>
                  </a:lnTo>
                  <a:lnTo>
                    <a:pt x="1055614" y="1985452"/>
                  </a:lnTo>
                  <a:lnTo>
                    <a:pt x="1334746" y="1927404"/>
                  </a:lnTo>
                  <a:lnTo>
                    <a:pt x="1291507" y="19493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769210" y="1790498"/>
              <a:ext cx="1503045" cy="1139825"/>
            </a:xfrm>
            <a:custGeom>
              <a:avLst/>
              <a:gdLst/>
              <a:ahLst/>
              <a:cxnLst/>
              <a:rect l="l" t="t" r="r" b="b"/>
              <a:pathLst>
                <a:path w="1503045" h="1139825">
                  <a:moveTo>
                    <a:pt x="0" y="0"/>
                  </a:moveTo>
                  <a:lnTo>
                    <a:pt x="1502699" y="1139656"/>
                  </a:lnTo>
                </a:path>
              </a:pathLst>
            </a:custGeom>
            <a:ln w="380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46389" y="1791848"/>
              <a:ext cx="1526540" cy="1125220"/>
            </a:xfrm>
            <a:custGeom>
              <a:avLst/>
              <a:gdLst/>
              <a:ahLst/>
              <a:cxnLst/>
              <a:rect l="l" t="t" r="r" b="b"/>
              <a:pathLst>
                <a:path w="1526539" h="1125220">
                  <a:moveTo>
                    <a:pt x="0" y="1124617"/>
                  </a:moveTo>
                  <a:lnTo>
                    <a:pt x="1525942" y="0"/>
                  </a:lnTo>
                </a:path>
              </a:pathLst>
            </a:custGeom>
            <a:ln w="3808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/>
          <p:nvPr/>
        </p:nvSpPr>
        <p:spPr>
          <a:xfrm>
            <a:off x="2271078" y="1964082"/>
            <a:ext cx="1174115" cy="533400"/>
          </a:xfrm>
          <a:custGeom>
            <a:avLst/>
            <a:gdLst/>
            <a:ahLst/>
            <a:cxnLst/>
            <a:rect l="l" t="t" r="r" b="b"/>
            <a:pathLst>
              <a:path w="1174114" h="533400">
                <a:moveTo>
                  <a:pt x="656871" y="106377"/>
                </a:moveTo>
                <a:lnTo>
                  <a:pt x="644910" y="101756"/>
                </a:lnTo>
                <a:lnTo>
                  <a:pt x="635568" y="92445"/>
                </a:lnTo>
                <a:lnTo>
                  <a:pt x="629452" y="78621"/>
                </a:lnTo>
                <a:lnTo>
                  <a:pt x="627679" y="72265"/>
                </a:lnTo>
                <a:lnTo>
                  <a:pt x="625281" y="66116"/>
                </a:lnTo>
                <a:lnTo>
                  <a:pt x="623821" y="59760"/>
                </a:lnTo>
                <a:lnTo>
                  <a:pt x="619968" y="27960"/>
                </a:lnTo>
                <a:lnTo>
                  <a:pt x="626702" y="8567"/>
                </a:lnTo>
                <a:lnTo>
                  <a:pt x="645419" y="0"/>
                </a:lnTo>
                <a:lnTo>
                  <a:pt x="677519" y="674"/>
                </a:lnTo>
                <a:lnTo>
                  <a:pt x="726164" y="7233"/>
                </a:lnTo>
                <a:lnTo>
                  <a:pt x="774514" y="15060"/>
                </a:lnTo>
                <a:lnTo>
                  <a:pt x="822583" y="24097"/>
                </a:lnTo>
                <a:lnTo>
                  <a:pt x="870384" y="34284"/>
                </a:lnTo>
                <a:lnTo>
                  <a:pt x="917930" y="45562"/>
                </a:lnTo>
                <a:lnTo>
                  <a:pt x="965237" y="57872"/>
                </a:lnTo>
                <a:lnTo>
                  <a:pt x="1012317" y="71155"/>
                </a:lnTo>
                <a:lnTo>
                  <a:pt x="1059184" y="85351"/>
                </a:lnTo>
                <a:lnTo>
                  <a:pt x="1105852" y="100401"/>
                </a:lnTo>
                <a:lnTo>
                  <a:pt x="1117097" y="104796"/>
                </a:lnTo>
                <a:lnTo>
                  <a:pt x="684978" y="104796"/>
                </a:lnTo>
                <a:lnTo>
                  <a:pt x="670846" y="106132"/>
                </a:lnTo>
                <a:lnTo>
                  <a:pt x="656871" y="106377"/>
                </a:lnTo>
                <a:close/>
              </a:path>
              <a:path w="1174114" h="533400">
                <a:moveTo>
                  <a:pt x="1165164" y="189472"/>
                </a:moveTo>
                <a:lnTo>
                  <a:pt x="396445" y="189472"/>
                </a:lnTo>
                <a:lnTo>
                  <a:pt x="449830" y="186649"/>
                </a:lnTo>
                <a:lnTo>
                  <a:pt x="502973" y="181560"/>
                </a:lnTo>
                <a:lnTo>
                  <a:pt x="608939" y="168770"/>
                </a:lnTo>
                <a:lnTo>
                  <a:pt x="661966" y="163166"/>
                </a:lnTo>
                <a:lnTo>
                  <a:pt x="751507" y="157261"/>
                </a:lnTo>
                <a:lnTo>
                  <a:pt x="860509" y="147399"/>
                </a:lnTo>
                <a:lnTo>
                  <a:pt x="861448" y="144794"/>
                </a:lnTo>
                <a:lnTo>
                  <a:pt x="861239" y="142293"/>
                </a:lnTo>
                <a:lnTo>
                  <a:pt x="859884" y="139896"/>
                </a:lnTo>
                <a:lnTo>
                  <a:pt x="758858" y="117577"/>
                </a:lnTo>
                <a:lnTo>
                  <a:pt x="711872" y="107906"/>
                </a:lnTo>
                <a:lnTo>
                  <a:pt x="698581" y="105676"/>
                </a:lnTo>
                <a:lnTo>
                  <a:pt x="684978" y="104796"/>
                </a:lnTo>
                <a:lnTo>
                  <a:pt x="1117097" y="104796"/>
                </a:lnTo>
                <a:lnTo>
                  <a:pt x="1129079" y="109478"/>
                </a:lnTo>
                <a:lnTo>
                  <a:pt x="1147468" y="122063"/>
                </a:lnTo>
                <a:lnTo>
                  <a:pt x="1158681" y="140803"/>
                </a:lnTo>
                <a:lnTo>
                  <a:pt x="877818" y="140834"/>
                </a:lnTo>
                <a:lnTo>
                  <a:pt x="877192" y="141355"/>
                </a:lnTo>
                <a:lnTo>
                  <a:pt x="876567" y="141459"/>
                </a:lnTo>
                <a:lnTo>
                  <a:pt x="875941" y="141772"/>
                </a:lnTo>
                <a:lnTo>
                  <a:pt x="876150" y="141876"/>
                </a:lnTo>
                <a:lnTo>
                  <a:pt x="1158754" y="141980"/>
                </a:lnTo>
                <a:lnTo>
                  <a:pt x="1160423" y="168770"/>
                </a:lnTo>
                <a:lnTo>
                  <a:pt x="1161264" y="177961"/>
                </a:lnTo>
                <a:lnTo>
                  <a:pt x="1164763" y="188457"/>
                </a:lnTo>
                <a:lnTo>
                  <a:pt x="1165164" y="189472"/>
                </a:lnTo>
                <a:close/>
              </a:path>
              <a:path w="1174114" h="533400">
                <a:moveTo>
                  <a:pt x="1158754" y="141980"/>
                </a:moveTo>
                <a:lnTo>
                  <a:pt x="876358" y="141980"/>
                </a:lnTo>
                <a:lnTo>
                  <a:pt x="877401" y="141355"/>
                </a:lnTo>
                <a:lnTo>
                  <a:pt x="877818" y="140834"/>
                </a:lnTo>
                <a:lnTo>
                  <a:pt x="1158683" y="140834"/>
                </a:lnTo>
                <a:lnTo>
                  <a:pt x="1158754" y="141980"/>
                </a:lnTo>
                <a:close/>
              </a:path>
              <a:path w="1174114" h="533400">
                <a:moveTo>
                  <a:pt x="83073" y="313248"/>
                </a:moveTo>
                <a:lnTo>
                  <a:pt x="28538" y="276257"/>
                </a:lnTo>
                <a:lnTo>
                  <a:pt x="53" y="236000"/>
                </a:lnTo>
                <a:lnTo>
                  <a:pt x="0" y="227652"/>
                </a:lnTo>
                <a:lnTo>
                  <a:pt x="7003" y="221981"/>
                </a:lnTo>
                <a:lnTo>
                  <a:pt x="21153" y="217844"/>
                </a:lnTo>
                <a:lnTo>
                  <a:pt x="56218" y="212568"/>
                </a:lnTo>
                <a:lnTo>
                  <a:pt x="91547" y="210106"/>
                </a:lnTo>
                <a:lnTo>
                  <a:pt x="126973" y="208230"/>
                </a:lnTo>
                <a:lnTo>
                  <a:pt x="162332" y="204713"/>
                </a:lnTo>
                <a:lnTo>
                  <a:pt x="207305" y="198269"/>
                </a:lnTo>
                <a:lnTo>
                  <a:pt x="252484" y="192625"/>
                </a:lnTo>
                <a:lnTo>
                  <a:pt x="297683" y="189092"/>
                </a:lnTo>
                <a:lnTo>
                  <a:pt x="342715" y="188978"/>
                </a:lnTo>
                <a:lnTo>
                  <a:pt x="1165164" y="189472"/>
                </a:lnTo>
                <a:lnTo>
                  <a:pt x="1169123" y="199500"/>
                </a:lnTo>
                <a:lnTo>
                  <a:pt x="1172583" y="210757"/>
                </a:lnTo>
                <a:lnTo>
                  <a:pt x="1173828" y="227371"/>
                </a:lnTo>
                <a:lnTo>
                  <a:pt x="1169794" y="240027"/>
                </a:lnTo>
                <a:lnTo>
                  <a:pt x="1161264" y="249928"/>
                </a:lnTo>
                <a:lnTo>
                  <a:pt x="1149019" y="258276"/>
                </a:lnTo>
                <a:lnTo>
                  <a:pt x="1148303" y="258693"/>
                </a:lnTo>
                <a:lnTo>
                  <a:pt x="876045" y="258693"/>
                </a:lnTo>
                <a:lnTo>
                  <a:pt x="766355" y="267551"/>
                </a:lnTo>
                <a:lnTo>
                  <a:pt x="250944" y="301855"/>
                </a:lnTo>
                <a:lnTo>
                  <a:pt x="201821" y="305876"/>
                </a:lnTo>
                <a:lnTo>
                  <a:pt x="152739" y="310485"/>
                </a:lnTo>
                <a:lnTo>
                  <a:pt x="144798" y="311002"/>
                </a:lnTo>
                <a:lnTo>
                  <a:pt x="136838" y="311188"/>
                </a:lnTo>
                <a:lnTo>
                  <a:pt x="128956" y="311569"/>
                </a:lnTo>
                <a:lnTo>
                  <a:pt x="121250" y="312673"/>
                </a:lnTo>
                <a:lnTo>
                  <a:pt x="83073" y="313248"/>
                </a:lnTo>
                <a:close/>
              </a:path>
              <a:path w="1174114" h="533400">
                <a:moveTo>
                  <a:pt x="733446" y="533399"/>
                </a:moveTo>
                <a:lnTo>
                  <a:pt x="728974" y="530939"/>
                </a:lnTo>
                <a:lnTo>
                  <a:pt x="724961" y="526300"/>
                </a:lnTo>
                <a:lnTo>
                  <a:pt x="706646" y="493627"/>
                </a:lnTo>
                <a:lnTo>
                  <a:pt x="696600" y="455621"/>
                </a:lnTo>
                <a:lnTo>
                  <a:pt x="701882" y="416012"/>
                </a:lnTo>
                <a:lnTo>
                  <a:pt x="729549" y="378533"/>
                </a:lnTo>
                <a:lnTo>
                  <a:pt x="783338" y="332342"/>
                </a:lnTo>
                <a:lnTo>
                  <a:pt x="839552" y="289122"/>
                </a:lnTo>
                <a:lnTo>
                  <a:pt x="848611" y="283474"/>
                </a:lnTo>
                <a:lnTo>
                  <a:pt x="858072" y="277464"/>
                </a:lnTo>
                <a:lnTo>
                  <a:pt x="867396" y="269676"/>
                </a:lnTo>
                <a:lnTo>
                  <a:pt x="876045" y="258693"/>
                </a:lnTo>
                <a:lnTo>
                  <a:pt x="1148303" y="258693"/>
                </a:lnTo>
                <a:lnTo>
                  <a:pt x="1098154" y="288171"/>
                </a:lnTo>
                <a:lnTo>
                  <a:pt x="994640" y="350520"/>
                </a:lnTo>
                <a:lnTo>
                  <a:pt x="951613" y="377061"/>
                </a:lnTo>
                <a:lnTo>
                  <a:pt x="908917" y="404114"/>
                </a:lnTo>
                <a:lnTo>
                  <a:pt x="866660" y="431850"/>
                </a:lnTo>
                <a:lnTo>
                  <a:pt x="803006" y="475326"/>
                </a:lnTo>
                <a:lnTo>
                  <a:pt x="761025" y="507598"/>
                </a:lnTo>
                <a:lnTo>
                  <a:pt x="743416" y="527759"/>
                </a:lnTo>
                <a:lnTo>
                  <a:pt x="738289" y="532675"/>
                </a:lnTo>
                <a:lnTo>
                  <a:pt x="733446" y="5333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2056" y="371657"/>
            <a:ext cx="14850110" cy="5892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700" spc="-125"/>
              <a:t>3</a:t>
            </a:r>
            <a:r>
              <a:rPr dirty="0" sz="3700" spc="-345"/>
              <a:t>.</a:t>
            </a:r>
            <a:r>
              <a:rPr dirty="0" sz="3700" spc="-125"/>
              <a:t> </a:t>
            </a:r>
            <a:r>
              <a:rPr dirty="0" sz="3700" spc="65"/>
              <a:t>Е</a:t>
            </a:r>
            <a:r>
              <a:rPr dirty="0" sz="3700" spc="-45"/>
              <a:t>т</a:t>
            </a:r>
            <a:r>
              <a:rPr dirty="0" sz="3700" spc="-60"/>
              <a:t>а</a:t>
            </a:r>
            <a:r>
              <a:rPr dirty="0" sz="3700" spc="-110"/>
              <a:t>п</a:t>
            </a:r>
            <a:r>
              <a:rPr dirty="0" sz="3700" spc="-120"/>
              <a:t>и</a:t>
            </a:r>
            <a:r>
              <a:rPr dirty="0" sz="3700" spc="-125"/>
              <a:t> </a:t>
            </a:r>
            <a:r>
              <a:rPr dirty="0" sz="3700" spc="-110"/>
              <a:t>п</a:t>
            </a:r>
            <a:r>
              <a:rPr dirty="0" sz="3700" spc="35"/>
              <a:t>е</a:t>
            </a:r>
            <a:r>
              <a:rPr dirty="0" sz="3700" spc="70"/>
              <a:t>р</a:t>
            </a:r>
            <a:r>
              <a:rPr dirty="0" sz="3700" spc="35"/>
              <a:t>е</a:t>
            </a:r>
            <a:r>
              <a:rPr dirty="0" sz="3700" spc="-45"/>
              <a:t>т</a:t>
            </a:r>
            <a:r>
              <a:rPr dirty="0" sz="3700" spc="-150"/>
              <a:t>в</a:t>
            </a:r>
            <a:r>
              <a:rPr dirty="0" sz="3700" spc="40"/>
              <a:t>о</a:t>
            </a:r>
            <a:r>
              <a:rPr dirty="0" sz="3700" spc="70"/>
              <a:t>р</a:t>
            </a:r>
            <a:r>
              <a:rPr dirty="0" sz="3700" spc="35"/>
              <a:t>е</a:t>
            </a:r>
            <a:r>
              <a:rPr dirty="0" sz="3700" spc="-114"/>
              <a:t>нн</a:t>
            </a:r>
            <a:r>
              <a:rPr dirty="0" sz="3700" spc="-130"/>
              <a:t>я</a:t>
            </a:r>
            <a:r>
              <a:rPr dirty="0" sz="3700" spc="-125"/>
              <a:t> </a:t>
            </a:r>
            <a:r>
              <a:rPr dirty="0" sz="3700" spc="35"/>
              <a:t>е</a:t>
            </a:r>
            <a:r>
              <a:rPr dirty="0" sz="3700" spc="-114"/>
              <a:t>н</a:t>
            </a:r>
            <a:r>
              <a:rPr dirty="0" sz="3700" spc="35"/>
              <a:t>е</a:t>
            </a:r>
            <a:r>
              <a:rPr dirty="0" sz="3700" spc="70"/>
              <a:t>р</a:t>
            </a:r>
            <a:r>
              <a:rPr dirty="0" sz="3700" spc="-114"/>
              <a:t>г</a:t>
            </a:r>
            <a:r>
              <a:rPr dirty="0" sz="3700" spc="-120"/>
              <a:t>і</a:t>
            </a:r>
            <a:r>
              <a:rPr dirty="0" sz="3700" spc="-45"/>
              <a:t>ї</a:t>
            </a:r>
            <a:r>
              <a:rPr dirty="0" sz="3700" spc="-125"/>
              <a:t> </a:t>
            </a:r>
            <a:r>
              <a:rPr dirty="0" sz="3700" spc="-110"/>
              <a:t>п</a:t>
            </a:r>
            <a:r>
              <a:rPr dirty="0" sz="3700" spc="70"/>
              <a:t>р</a:t>
            </a:r>
            <a:r>
              <a:rPr dirty="0" sz="3700" spc="-120"/>
              <a:t>и</a:t>
            </a:r>
            <a:r>
              <a:rPr dirty="0" sz="3700" spc="-125"/>
              <a:t> </a:t>
            </a:r>
            <a:r>
              <a:rPr dirty="0" sz="3700" spc="70"/>
              <a:t>р</a:t>
            </a:r>
            <a:r>
              <a:rPr dirty="0" sz="3700" spc="-120"/>
              <a:t>у</a:t>
            </a:r>
            <a:r>
              <a:rPr dirty="0" sz="3700" spc="-210"/>
              <a:t>х</a:t>
            </a:r>
            <a:r>
              <a:rPr dirty="0" sz="3700" spc="40"/>
              <a:t>о</a:t>
            </a:r>
            <a:r>
              <a:rPr dirty="0" sz="3700" spc="-150"/>
              <a:t>в</a:t>
            </a:r>
            <a:r>
              <a:rPr dirty="0" sz="3700" spc="-120"/>
              <a:t>і</a:t>
            </a:r>
            <a:r>
              <a:rPr dirty="0" sz="3700" spc="-120"/>
              <a:t>й</a:t>
            </a:r>
            <a:r>
              <a:rPr dirty="0" sz="3700" spc="-125"/>
              <a:t> </a:t>
            </a:r>
            <a:r>
              <a:rPr dirty="0" sz="3700" spc="-15"/>
              <a:t>д</a:t>
            </a:r>
            <a:r>
              <a:rPr dirty="0" sz="3700" spc="-120"/>
              <a:t>і</a:t>
            </a:r>
            <a:r>
              <a:rPr dirty="0" sz="3700" spc="-135"/>
              <a:t>я</a:t>
            </a:r>
            <a:r>
              <a:rPr dirty="0" sz="3700" spc="-114"/>
              <a:t>л</a:t>
            </a:r>
            <a:r>
              <a:rPr dirty="0" sz="3700" spc="-100"/>
              <a:t>ь</a:t>
            </a:r>
            <a:r>
              <a:rPr dirty="0" sz="3700" spc="-114"/>
              <a:t>н</a:t>
            </a:r>
            <a:r>
              <a:rPr dirty="0" sz="3700" spc="40"/>
              <a:t>о</a:t>
            </a:r>
            <a:r>
              <a:rPr dirty="0" sz="3700" spc="114"/>
              <a:t>с</a:t>
            </a:r>
            <a:r>
              <a:rPr dirty="0" sz="3700" spc="-45"/>
              <a:t>т</a:t>
            </a:r>
            <a:r>
              <a:rPr dirty="0" sz="3700" spc="-120"/>
              <a:t>і</a:t>
            </a:r>
            <a:r>
              <a:rPr dirty="0" sz="3700" spc="-125"/>
              <a:t> </a:t>
            </a:r>
            <a:r>
              <a:rPr dirty="0" sz="3700" spc="-114"/>
              <a:t>л</a:t>
            </a:r>
            <a:r>
              <a:rPr dirty="0" sz="3700" spc="-315"/>
              <a:t>ю</a:t>
            </a:r>
            <a:r>
              <a:rPr dirty="0" sz="3700" spc="-15"/>
              <a:t>д</a:t>
            </a:r>
            <a:r>
              <a:rPr dirty="0" sz="3700" spc="-125"/>
              <a:t>и</a:t>
            </a:r>
            <a:r>
              <a:rPr dirty="0" sz="3700" spc="-114"/>
              <a:t>н</a:t>
            </a:r>
            <a:r>
              <a:rPr dirty="0" sz="3700" spc="-125"/>
              <a:t>и</a:t>
            </a:r>
            <a:r>
              <a:rPr dirty="0" sz="3700" spc="-345"/>
              <a:t>.</a:t>
            </a:r>
            <a:endParaRPr sz="3700"/>
          </a:p>
        </p:txBody>
      </p:sp>
      <p:sp>
        <p:nvSpPr>
          <p:cNvPr id="9" name="object 9"/>
          <p:cNvSpPr txBox="1"/>
          <p:nvPr/>
        </p:nvSpPr>
        <p:spPr>
          <a:xfrm>
            <a:off x="12154" y="1651808"/>
            <a:ext cx="2237105" cy="8064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2230" marR="5080" indent="-50165">
              <a:lnSpc>
                <a:spcPct val="106800"/>
              </a:lnSpc>
              <a:spcBef>
                <a:spcPts val="100"/>
              </a:spcBef>
            </a:pPr>
            <a:r>
              <a:rPr dirty="0" sz="2400" spc="-545" b="1">
                <a:latin typeface="Tahoma"/>
                <a:cs typeface="Tahoma"/>
              </a:rPr>
              <a:t>1</a:t>
            </a:r>
            <a:r>
              <a:rPr dirty="0" sz="2400" spc="-80" b="1">
                <a:latin typeface="Tahoma"/>
                <a:cs typeface="Tahoma"/>
              </a:rPr>
              <a:t> </a:t>
            </a:r>
            <a:r>
              <a:rPr dirty="0" sz="2400" spc="110" b="1">
                <a:latin typeface="Tahoma"/>
                <a:cs typeface="Tahoma"/>
              </a:rPr>
              <a:t>М</a:t>
            </a:r>
            <a:r>
              <a:rPr dirty="0" sz="2400" spc="25" b="1">
                <a:latin typeface="Tahoma"/>
                <a:cs typeface="Tahoma"/>
              </a:rPr>
              <a:t>е</a:t>
            </a:r>
            <a:r>
              <a:rPr dirty="0" sz="2400" spc="-30" b="1">
                <a:latin typeface="Tahoma"/>
                <a:cs typeface="Tahoma"/>
              </a:rPr>
              <a:t>т</a:t>
            </a:r>
            <a:r>
              <a:rPr dirty="0" sz="2400" spc="-35" b="1">
                <a:latin typeface="Tahoma"/>
                <a:cs typeface="Tahoma"/>
              </a:rPr>
              <a:t>а</a:t>
            </a:r>
            <a:r>
              <a:rPr dirty="0" sz="2400" spc="-10" b="1">
                <a:latin typeface="Tahoma"/>
                <a:cs typeface="Tahoma"/>
              </a:rPr>
              <a:t>б</a:t>
            </a:r>
            <a:r>
              <a:rPr dirty="0" sz="2400" spc="30" b="1">
                <a:latin typeface="Tahoma"/>
                <a:cs typeface="Tahoma"/>
              </a:rPr>
              <a:t>о</a:t>
            </a:r>
            <a:r>
              <a:rPr dirty="0" sz="2400" spc="-70" b="1">
                <a:latin typeface="Tahoma"/>
                <a:cs typeface="Tahoma"/>
              </a:rPr>
              <a:t>л</a:t>
            </a:r>
            <a:r>
              <a:rPr dirty="0" sz="2400" spc="-80" b="1">
                <a:latin typeface="Tahoma"/>
                <a:cs typeface="Tahoma"/>
              </a:rPr>
              <a:t>і</a:t>
            </a:r>
            <a:r>
              <a:rPr dirty="0" sz="2400" spc="-65" b="1">
                <a:latin typeface="Tahoma"/>
                <a:cs typeface="Tahoma"/>
              </a:rPr>
              <a:t>ч</a:t>
            </a:r>
            <a:r>
              <a:rPr dirty="0" sz="2400" spc="-75" b="1">
                <a:latin typeface="Tahoma"/>
                <a:cs typeface="Tahoma"/>
              </a:rPr>
              <a:t>н</a:t>
            </a:r>
            <a:r>
              <a:rPr dirty="0" sz="2400" spc="-25" b="1">
                <a:latin typeface="Tahoma"/>
                <a:cs typeface="Tahoma"/>
              </a:rPr>
              <a:t>а  </a:t>
            </a:r>
            <a:r>
              <a:rPr dirty="0" sz="2400" spc="-30" b="1">
                <a:latin typeface="Tahoma"/>
                <a:cs typeface="Tahoma"/>
              </a:rPr>
              <a:t>енергія</a:t>
            </a:r>
            <a:r>
              <a:rPr dirty="0" sz="2400" spc="-114" b="1">
                <a:latin typeface="Tahoma"/>
                <a:cs typeface="Tahoma"/>
              </a:rPr>
              <a:t> </a:t>
            </a:r>
            <a:r>
              <a:rPr dirty="0" sz="2400" spc="-85" b="1">
                <a:latin typeface="Tahoma"/>
                <a:cs typeface="Tahoma"/>
              </a:rPr>
              <a:t>м’язів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172" y="4705984"/>
            <a:ext cx="2544445" cy="8064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36600" marR="5080" indent="-724535">
              <a:lnSpc>
                <a:spcPct val="106800"/>
              </a:lnSpc>
              <a:spcBef>
                <a:spcPts val="100"/>
              </a:spcBef>
            </a:pPr>
            <a:r>
              <a:rPr dirty="0" sz="2400" spc="15" b="1">
                <a:latin typeface="Tahoma"/>
                <a:cs typeface="Tahoma"/>
              </a:rPr>
              <a:t>Т</a:t>
            </a:r>
            <a:r>
              <a:rPr dirty="0" sz="2400" spc="25" b="1">
                <a:latin typeface="Tahoma"/>
                <a:cs typeface="Tahoma"/>
              </a:rPr>
              <a:t>е</a:t>
            </a:r>
            <a:r>
              <a:rPr dirty="0" sz="2400" spc="-70" b="1">
                <a:latin typeface="Tahoma"/>
                <a:cs typeface="Tahoma"/>
              </a:rPr>
              <a:t>п</a:t>
            </a:r>
            <a:r>
              <a:rPr dirty="0" sz="2400" spc="-70" b="1">
                <a:latin typeface="Tahoma"/>
                <a:cs typeface="Tahoma"/>
              </a:rPr>
              <a:t>л</a:t>
            </a:r>
            <a:r>
              <a:rPr dirty="0" sz="2400" spc="30" b="1">
                <a:latin typeface="Tahoma"/>
                <a:cs typeface="Tahoma"/>
              </a:rPr>
              <a:t>о</a:t>
            </a:r>
            <a:r>
              <a:rPr dirty="0" sz="2400" spc="-95" b="1">
                <a:latin typeface="Tahoma"/>
                <a:cs typeface="Tahoma"/>
              </a:rPr>
              <a:t>в</a:t>
            </a:r>
            <a:r>
              <a:rPr dirty="0" sz="2400" spc="-80" b="1">
                <a:latin typeface="Tahoma"/>
                <a:cs typeface="Tahoma"/>
              </a:rPr>
              <a:t>і</a:t>
            </a:r>
            <a:r>
              <a:rPr dirty="0" sz="2400" spc="-80" b="1">
                <a:latin typeface="Tahoma"/>
                <a:cs typeface="Tahoma"/>
              </a:rPr>
              <a:t> </a:t>
            </a:r>
            <a:r>
              <a:rPr dirty="0" sz="2400" spc="-95" b="1">
                <a:latin typeface="Tahoma"/>
                <a:cs typeface="Tahoma"/>
              </a:rPr>
              <a:t>в</a:t>
            </a:r>
            <a:r>
              <a:rPr dirty="0" sz="2400" spc="-80" b="1">
                <a:latin typeface="Tahoma"/>
                <a:cs typeface="Tahoma"/>
              </a:rPr>
              <a:t>и</a:t>
            </a:r>
            <a:r>
              <a:rPr dirty="0" sz="2400" spc="-30" b="1">
                <a:latin typeface="Tahoma"/>
                <a:cs typeface="Tahoma"/>
              </a:rPr>
              <a:t>т</a:t>
            </a:r>
            <a:r>
              <a:rPr dirty="0" sz="2400" spc="45" b="1">
                <a:latin typeface="Tahoma"/>
                <a:cs typeface="Tahoma"/>
              </a:rPr>
              <a:t>р</a:t>
            </a:r>
            <a:r>
              <a:rPr dirty="0" sz="2400" spc="-35" b="1">
                <a:latin typeface="Tahoma"/>
                <a:cs typeface="Tahoma"/>
              </a:rPr>
              <a:t>а</a:t>
            </a:r>
            <a:r>
              <a:rPr dirty="0" sz="2400" spc="-30" b="1">
                <a:latin typeface="Tahoma"/>
                <a:cs typeface="Tahoma"/>
              </a:rPr>
              <a:t>т</a:t>
            </a:r>
            <a:r>
              <a:rPr dirty="0" sz="2400" spc="-50" b="1">
                <a:latin typeface="Tahoma"/>
                <a:cs typeface="Tahoma"/>
              </a:rPr>
              <a:t>и  </a:t>
            </a:r>
            <a:r>
              <a:rPr dirty="0" sz="2400" spc="-20" b="1">
                <a:latin typeface="Tahoma"/>
                <a:cs typeface="Tahoma"/>
              </a:rPr>
              <a:t>енергії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66272" y="1728508"/>
            <a:ext cx="1600200" cy="1196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06800"/>
              </a:lnSpc>
              <a:spcBef>
                <a:spcPts val="100"/>
              </a:spcBef>
            </a:pPr>
            <a:r>
              <a:rPr dirty="0" sz="2400" spc="-65" b="1">
                <a:latin typeface="Tahoma"/>
                <a:cs typeface="Tahoma"/>
              </a:rPr>
              <a:t>2 </a:t>
            </a:r>
            <a:r>
              <a:rPr dirty="0" sz="2400" spc="-40" b="1">
                <a:latin typeface="Tahoma"/>
                <a:cs typeface="Tahoma"/>
              </a:rPr>
              <a:t>Повна </a:t>
            </a:r>
            <a:r>
              <a:rPr dirty="0" sz="2400" spc="-35" b="1">
                <a:latin typeface="Tahoma"/>
                <a:cs typeface="Tahoma"/>
              </a:rPr>
              <a:t> </a:t>
            </a:r>
            <a:r>
              <a:rPr dirty="0" sz="2400" spc="-45" b="1">
                <a:latin typeface="Tahoma"/>
                <a:cs typeface="Tahoma"/>
              </a:rPr>
              <a:t>м</a:t>
            </a:r>
            <a:r>
              <a:rPr dirty="0" sz="2400" spc="25" b="1">
                <a:latin typeface="Tahoma"/>
                <a:cs typeface="Tahoma"/>
              </a:rPr>
              <a:t>е</a:t>
            </a:r>
            <a:r>
              <a:rPr dirty="0" sz="2400" spc="-135" b="1">
                <a:latin typeface="Tahoma"/>
                <a:cs typeface="Tahoma"/>
              </a:rPr>
              <a:t>х</a:t>
            </a:r>
            <a:r>
              <a:rPr dirty="0" sz="2400" spc="-35" b="1">
                <a:latin typeface="Tahoma"/>
                <a:cs typeface="Tahoma"/>
              </a:rPr>
              <a:t>а</a:t>
            </a:r>
            <a:r>
              <a:rPr dirty="0" sz="2400" spc="-75" b="1">
                <a:latin typeface="Tahoma"/>
                <a:cs typeface="Tahoma"/>
              </a:rPr>
              <a:t>н</a:t>
            </a:r>
            <a:r>
              <a:rPr dirty="0" sz="2400" spc="-80" b="1">
                <a:latin typeface="Tahoma"/>
                <a:cs typeface="Tahoma"/>
              </a:rPr>
              <a:t>і</a:t>
            </a:r>
            <a:r>
              <a:rPr dirty="0" sz="2400" spc="-65" b="1">
                <a:latin typeface="Tahoma"/>
                <a:cs typeface="Tahoma"/>
              </a:rPr>
              <a:t>ч</a:t>
            </a:r>
            <a:r>
              <a:rPr dirty="0" sz="2400" spc="-75" b="1">
                <a:latin typeface="Tahoma"/>
                <a:cs typeface="Tahoma"/>
              </a:rPr>
              <a:t>н</a:t>
            </a:r>
            <a:r>
              <a:rPr dirty="0" sz="2400" spc="-25" b="1">
                <a:latin typeface="Tahoma"/>
                <a:cs typeface="Tahoma"/>
              </a:rPr>
              <a:t>а  </a:t>
            </a:r>
            <a:r>
              <a:rPr dirty="0" sz="2400" spc="-30" b="1">
                <a:latin typeface="Tahoma"/>
                <a:cs typeface="Tahoma"/>
              </a:rPr>
              <a:t>енергія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433497" y="1688920"/>
            <a:ext cx="2093595" cy="1196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6800"/>
              </a:lnSpc>
              <a:spcBef>
                <a:spcPts val="100"/>
              </a:spcBef>
            </a:pPr>
            <a:r>
              <a:rPr dirty="0" sz="2400" spc="-35" b="1">
                <a:latin typeface="Tahoma"/>
                <a:cs typeface="Tahoma"/>
              </a:rPr>
              <a:t>Н</a:t>
            </a:r>
            <a:r>
              <a:rPr dirty="0" sz="2400" spc="25" b="1">
                <a:latin typeface="Tahoma"/>
                <a:cs typeface="Tahoma"/>
              </a:rPr>
              <a:t>е</a:t>
            </a:r>
            <a:r>
              <a:rPr dirty="0" sz="2400" spc="-70" b="1">
                <a:latin typeface="Tahoma"/>
                <a:cs typeface="Tahoma"/>
              </a:rPr>
              <a:t>п</a:t>
            </a:r>
            <a:r>
              <a:rPr dirty="0" sz="2400" spc="45" b="1">
                <a:latin typeface="Tahoma"/>
                <a:cs typeface="Tahoma"/>
              </a:rPr>
              <a:t>р</a:t>
            </a:r>
            <a:r>
              <a:rPr dirty="0" sz="2400" spc="-80" b="1">
                <a:latin typeface="Tahoma"/>
                <a:cs typeface="Tahoma"/>
              </a:rPr>
              <a:t>и</a:t>
            </a:r>
            <a:r>
              <a:rPr dirty="0" sz="2400" spc="-135" b="1">
                <a:latin typeface="Tahoma"/>
                <a:cs typeface="Tahoma"/>
              </a:rPr>
              <a:t>х</a:t>
            </a:r>
            <a:r>
              <a:rPr dirty="0" sz="2400" spc="30" b="1">
                <a:latin typeface="Tahoma"/>
                <a:cs typeface="Tahoma"/>
              </a:rPr>
              <a:t>о</a:t>
            </a:r>
            <a:r>
              <a:rPr dirty="0" sz="2400" spc="-95" b="1">
                <a:latin typeface="Tahoma"/>
                <a:cs typeface="Tahoma"/>
              </a:rPr>
              <a:t>в</a:t>
            </a:r>
            <a:r>
              <a:rPr dirty="0" sz="2400" spc="-35" b="1">
                <a:latin typeface="Tahoma"/>
                <a:cs typeface="Tahoma"/>
              </a:rPr>
              <a:t>а</a:t>
            </a:r>
            <a:r>
              <a:rPr dirty="0" sz="2400" spc="-75" b="1">
                <a:latin typeface="Tahoma"/>
                <a:cs typeface="Tahoma"/>
              </a:rPr>
              <a:t>н</a:t>
            </a:r>
            <a:r>
              <a:rPr dirty="0" sz="2400" spc="-25" b="1">
                <a:latin typeface="Tahoma"/>
                <a:cs typeface="Tahoma"/>
              </a:rPr>
              <a:t>а  </a:t>
            </a:r>
            <a:r>
              <a:rPr dirty="0" sz="2400" spc="-55" b="1">
                <a:latin typeface="Tahoma"/>
                <a:cs typeface="Tahoma"/>
              </a:rPr>
              <a:t>механічна </a:t>
            </a:r>
            <a:r>
              <a:rPr dirty="0" sz="2400" spc="-50" b="1">
                <a:latin typeface="Tahoma"/>
                <a:cs typeface="Tahoma"/>
              </a:rPr>
              <a:t> </a:t>
            </a:r>
            <a:r>
              <a:rPr dirty="0" sz="2400" spc="5" b="1">
                <a:latin typeface="Tahoma"/>
                <a:cs typeface="Tahoma"/>
              </a:rPr>
              <a:t>робота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547110" y="1713079"/>
            <a:ext cx="1488440" cy="8064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0500" marR="5080" indent="-178435">
              <a:lnSpc>
                <a:spcPct val="106800"/>
              </a:lnSpc>
              <a:spcBef>
                <a:spcPts val="100"/>
              </a:spcBef>
            </a:pPr>
            <a:r>
              <a:rPr dirty="0" sz="2400" spc="-5" b="1">
                <a:latin typeface="Tahoma"/>
                <a:cs typeface="Tahoma"/>
              </a:rPr>
              <a:t>З</a:t>
            </a:r>
            <a:r>
              <a:rPr dirty="0" sz="2400" spc="30" b="1">
                <a:latin typeface="Tahoma"/>
                <a:cs typeface="Tahoma"/>
              </a:rPr>
              <a:t>о</a:t>
            </a:r>
            <a:r>
              <a:rPr dirty="0" sz="2400" spc="-95" b="1">
                <a:latin typeface="Tahoma"/>
                <a:cs typeface="Tahoma"/>
              </a:rPr>
              <a:t>в</a:t>
            </a:r>
            <a:r>
              <a:rPr dirty="0" sz="2400" spc="-75" b="1">
                <a:latin typeface="Tahoma"/>
                <a:cs typeface="Tahoma"/>
              </a:rPr>
              <a:t>н</a:t>
            </a:r>
            <a:r>
              <a:rPr dirty="0" sz="2400" spc="-80" b="1">
                <a:latin typeface="Tahoma"/>
                <a:cs typeface="Tahoma"/>
              </a:rPr>
              <a:t>і</a:t>
            </a:r>
            <a:r>
              <a:rPr dirty="0" sz="2400" spc="-105" b="1">
                <a:latin typeface="Tahoma"/>
                <a:cs typeface="Tahoma"/>
              </a:rPr>
              <a:t>ш</a:t>
            </a:r>
            <a:r>
              <a:rPr dirty="0" sz="2400" spc="-75" b="1">
                <a:latin typeface="Tahoma"/>
                <a:cs typeface="Tahoma"/>
              </a:rPr>
              <a:t>н</a:t>
            </a:r>
            <a:r>
              <a:rPr dirty="0" sz="2400" spc="-55" b="1">
                <a:latin typeface="Tahoma"/>
                <a:cs typeface="Tahoma"/>
              </a:rPr>
              <a:t>я  </a:t>
            </a:r>
            <a:r>
              <a:rPr dirty="0" sz="2400" spc="5" b="1">
                <a:latin typeface="Tahoma"/>
                <a:cs typeface="Tahoma"/>
              </a:rPr>
              <a:t>робота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502990" y="1688920"/>
            <a:ext cx="2320290" cy="1196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06800"/>
              </a:lnSpc>
              <a:spcBef>
                <a:spcPts val="100"/>
              </a:spcBef>
            </a:pPr>
            <a:r>
              <a:rPr dirty="0" sz="2400" spc="-80" b="1">
                <a:latin typeface="Tahoma"/>
                <a:cs typeface="Tahoma"/>
              </a:rPr>
              <a:t>3 </a:t>
            </a:r>
            <a:r>
              <a:rPr dirty="0" sz="2400" spc="5" b="1">
                <a:latin typeface="Tahoma"/>
                <a:cs typeface="Tahoma"/>
              </a:rPr>
              <a:t>Робота </a:t>
            </a:r>
            <a:r>
              <a:rPr dirty="0" sz="2400" spc="-95" b="1">
                <a:latin typeface="Tahoma"/>
                <a:cs typeface="Tahoma"/>
              </a:rPr>
              <a:t>в </a:t>
            </a:r>
            <a:r>
              <a:rPr dirty="0" sz="2400" spc="-90" b="1">
                <a:latin typeface="Tahoma"/>
                <a:cs typeface="Tahoma"/>
              </a:rPr>
              <a:t> </a:t>
            </a:r>
            <a:r>
              <a:rPr dirty="0" sz="2400" spc="-70" b="1">
                <a:latin typeface="Tahoma"/>
                <a:cs typeface="Tahoma"/>
              </a:rPr>
              <a:t>п</a:t>
            </a:r>
            <a:r>
              <a:rPr dirty="0" sz="2400" spc="30" b="1">
                <a:latin typeface="Tahoma"/>
                <a:cs typeface="Tahoma"/>
              </a:rPr>
              <a:t>о</a:t>
            </a:r>
            <a:r>
              <a:rPr dirty="0" sz="2400" spc="-60" b="1">
                <a:latin typeface="Tahoma"/>
                <a:cs typeface="Tahoma"/>
              </a:rPr>
              <a:t>з</a:t>
            </a:r>
            <a:r>
              <a:rPr dirty="0" sz="2400" spc="-5" b="1">
                <a:latin typeface="Tahoma"/>
                <a:cs typeface="Tahoma"/>
              </a:rPr>
              <a:t>д</a:t>
            </a:r>
            <a:r>
              <a:rPr dirty="0" sz="2400" spc="30" b="1">
                <a:latin typeface="Tahoma"/>
                <a:cs typeface="Tahoma"/>
              </a:rPr>
              <a:t>о</a:t>
            </a:r>
            <a:r>
              <a:rPr dirty="0" sz="2400" spc="-95" b="1">
                <a:latin typeface="Tahoma"/>
                <a:cs typeface="Tahoma"/>
              </a:rPr>
              <a:t>в</a:t>
            </a:r>
            <a:r>
              <a:rPr dirty="0" sz="2400" spc="-90" b="1">
                <a:latin typeface="Tahoma"/>
                <a:cs typeface="Tahoma"/>
              </a:rPr>
              <a:t>ж</a:t>
            </a:r>
            <a:r>
              <a:rPr dirty="0" sz="2400" spc="-75" b="1">
                <a:latin typeface="Tahoma"/>
                <a:cs typeface="Tahoma"/>
              </a:rPr>
              <a:t>н</a:t>
            </a:r>
            <a:r>
              <a:rPr dirty="0" sz="2400" spc="-60" b="1">
                <a:latin typeface="Tahoma"/>
                <a:cs typeface="Tahoma"/>
              </a:rPr>
              <a:t>ь</a:t>
            </a:r>
            <a:r>
              <a:rPr dirty="0" sz="2400" spc="30" b="1">
                <a:latin typeface="Tahoma"/>
                <a:cs typeface="Tahoma"/>
              </a:rPr>
              <a:t>о</a:t>
            </a:r>
            <a:r>
              <a:rPr dirty="0" sz="2400" spc="-45" b="1">
                <a:latin typeface="Tahoma"/>
                <a:cs typeface="Tahoma"/>
              </a:rPr>
              <a:t>м</a:t>
            </a:r>
            <a:r>
              <a:rPr dirty="0" sz="2400" spc="-50" b="1">
                <a:latin typeface="Tahoma"/>
                <a:cs typeface="Tahoma"/>
              </a:rPr>
              <a:t>у  </a:t>
            </a:r>
            <a:r>
              <a:rPr dirty="0" sz="2400" spc="-50" b="1">
                <a:latin typeface="Tahoma"/>
                <a:cs typeface="Tahoma"/>
              </a:rPr>
              <a:t>напрямі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897619" y="4705984"/>
            <a:ext cx="1697355" cy="1196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6800"/>
              </a:lnSpc>
              <a:spcBef>
                <a:spcPts val="100"/>
              </a:spcBef>
            </a:pPr>
            <a:r>
              <a:rPr dirty="0" sz="2400" spc="5" b="1">
                <a:latin typeface="Tahoma"/>
                <a:cs typeface="Tahoma"/>
              </a:rPr>
              <a:t>Робота </a:t>
            </a:r>
            <a:r>
              <a:rPr dirty="0" sz="2400" spc="10" b="1">
                <a:latin typeface="Tahoma"/>
                <a:cs typeface="Tahoma"/>
              </a:rPr>
              <a:t> </a:t>
            </a:r>
            <a:r>
              <a:rPr dirty="0" sz="2400" spc="-95" b="1">
                <a:latin typeface="Tahoma"/>
                <a:cs typeface="Tahoma"/>
              </a:rPr>
              <a:t>в</a:t>
            </a:r>
            <a:r>
              <a:rPr dirty="0" sz="2400" spc="-75" b="1">
                <a:latin typeface="Tahoma"/>
                <a:cs typeface="Tahoma"/>
              </a:rPr>
              <a:t>н</a:t>
            </a:r>
            <a:r>
              <a:rPr dirty="0" sz="2400" spc="-75" b="1">
                <a:latin typeface="Tahoma"/>
                <a:cs typeface="Tahoma"/>
              </a:rPr>
              <a:t>у</a:t>
            </a:r>
            <a:r>
              <a:rPr dirty="0" sz="2400" spc="-30" b="1">
                <a:latin typeface="Tahoma"/>
                <a:cs typeface="Tahoma"/>
              </a:rPr>
              <a:t>т</a:t>
            </a:r>
            <a:r>
              <a:rPr dirty="0" sz="2400" spc="45" b="1">
                <a:latin typeface="Tahoma"/>
                <a:cs typeface="Tahoma"/>
              </a:rPr>
              <a:t>р</a:t>
            </a:r>
            <a:r>
              <a:rPr dirty="0" sz="2400" spc="-80" b="1">
                <a:latin typeface="Tahoma"/>
                <a:cs typeface="Tahoma"/>
              </a:rPr>
              <a:t>і</a:t>
            </a:r>
            <a:r>
              <a:rPr dirty="0" sz="2400" spc="-105" b="1">
                <a:latin typeface="Tahoma"/>
                <a:cs typeface="Tahoma"/>
              </a:rPr>
              <a:t>ш</a:t>
            </a:r>
            <a:r>
              <a:rPr dirty="0" sz="2400" spc="-75" b="1">
                <a:latin typeface="Tahoma"/>
                <a:cs typeface="Tahoma"/>
              </a:rPr>
              <a:t>н</a:t>
            </a:r>
            <a:r>
              <a:rPr dirty="0" sz="2400" spc="-80" b="1">
                <a:latin typeface="Tahoma"/>
                <a:cs typeface="Tahoma"/>
              </a:rPr>
              <a:t>і</a:t>
            </a:r>
            <a:r>
              <a:rPr dirty="0" sz="2400" spc="-90" b="1">
                <a:latin typeface="Tahoma"/>
                <a:cs typeface="Tahoma"/>
              </a:rPr>
              <a:t>х  </a:t>
            </a:r>
            <a:r>
              <a:rPr dirty="0" sz="2400" spc="-40" b="1">
                <a:latin typeface="Tahoma"/>
                <a:cs typeface="Tahoma"/>
              </a:rPr>
              <a:t>органів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647420" y="4741093"/>
            <a:ext cx="1659255" cy="8064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76225" marR="5080" indent="-264160">
              <a:lnSpc>
                <a:spcPct val="106800"/>
              </a:lnSpc>
              <a:spcBef>
                <a:spcPts val="100"/>
              </a:spcBef>
            </a:pPr>
            <a:r>
              <a:rPr dirty="0" sz="2400" spc="5" b="1">
                <a:latin typeface="Tahoma"/>
                <a:cs typeface="Tahoma"/>
              </a:rPr>
              <a:t>В</a:t>
            </a:r>
            <a:r>
              <a:rPr dirty="0" sz="2400" spc="-75" b="1">
                <a:latin typeface="Tahoma"/>
                <a:cs typeface="Tahoma"/>
              </a:rPr>
              <a:t>н</a:t>
            </a:r>
            <a:r>
              <a:rPr dirty="0" sz="2400" spc="-75" b="1">
                <a:latin typeface="Tahoma"/>
                <a:cs typeface="Tahoma"/>
              </a:rPr>
              <a:t>у</a:t>
            </a:r>
            <a:r>
              <a:rPr dirty="0" sz="2400" spc="-30" b="1">
                <a:latin typeface="Tahoma"/>
                <a:cs typeface="Tahoma"/>
              </a:rPr>
              <a:t>т</a:t>
            </a:r>
            <a:r>
              <a:rPr dirty="0" sz="2400" spc="45" b="1">
                <a:latin typeface="Tahoma"/>
                <a:cs typeface="Tahoma"/>
              </a:rPr>
              <a:t>р</a:t>
            </a:r>
            <a:r>
              <a:rPr dirty="0" sz="2400" spc="-80" b="1">
                <a:latin typeface="Tahoma"/>
                <a:cs typeface="Tahoma"/>
              </a:rPr>
              <a:t>і</a:t>
            </a:r>
            <a:r>
              <a:rPr dirty="0" sz="2400" spc="-105" b="1">
                <a:latin typeface="Tahoma"/>
                <a:cs typeface="Tahoma"/>
              </a:rPr>
              <a:t>ш</a:t>
            </a:r>
            <a:r>
              <a:rPr dirty="0" sz="2400" spc="-75" b="1">
                <a:latin typeface="Tahoma"/>
                <a:cs typeface="Tahoma"/>
              </a:rPr>
              <a:t>н</a:t>
            </a:r>
            <a:r>
              <a:rPr dirty="0" sz="2400" spc="-55" b="1">
                <a:latin typeface="Tahoma"/>
                <a:cs typeface="Tahoma"/>
              </a:rPr>
              <a:t>я  </a:t>
            </a:r>
            <a:r>
              <a:rPr dirty="0" sz="2400" spc="5" b="1">
                <a:latin typeface="Tahoma"/>
                <a:cs typeface="Tahoma"/>
              </a:rPr>
              <a:t>робота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392606" y="4658966"/>
            <a:ext cx="2541270" cy="1196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6800"/>
              </a:lnSpc>
              <a:spcBef>
                <a:spcPts val="100"/>
              </a:spcBef>
            </a:pPr>
            <a:r>
              <a:rPr dirty="0" sz="2400" spc="50" b="1">
                <a:latin typeface="Tahoma"/>
                <a:cs typeface="Tahoma"/>
              </a:rPr>
              <a:t>Р</a:t>
            </a:r>
            <a:r>
              <a:rPr dirty="0" sz="2400" spc="30" b="1">
                <a:latin typeface="Tahoma"/>
                <a:cs typeface="Tahoma"/>
              </a:rPr>
              <a:t>о</a:t>
            </a:r>
            <a:r>
              <a:rPr dirty="0" sz="2400" spc="-10" b="1">
                <a:latin typeface="Tahoma"/>
                <a:cs typeface="Tahoma"/>
              </a:rPr>
              <a:t>б</a:t>
            </a:r>
            <a:r>
              <a:rPr dirty="0" sz="2400" spc="30" b="1">
                <a:latin typeface="Tahoma"/>
                <a:cs typeface="Tahoma"/>
              </a:rPr>
              <a:t>о</a:t>
            </a:r>
            <a:r>
              <a:rPr dirty="0" sz="2400" spc="-30" b="1">
                <a:latin typeface="Tahoma"/>
                <a:cs typeface="Tahoma"/>
              </a:rPr>
              <a:t>т</a:t>
            </a:r>
            <a:r>
              <a:rPr dirty="0" sz="2400" spc="-35" b="1">
                <a:latin typeface="Tahoma"/>
                <a:cs typeface="Tahoma"/>
              </a:rPr>
              <a:t>а</a:t>
            </a:r>
            <a:r>
              <a:rPr dirty="0" sz="2400" spc="-80" b="1">
                <a:latin typeface="Tahoma"/>
                <a:cs typeface="Tahoma"/>
              </a:rPr>
              <a:t> </a:t>
            </a:r>
            <a:r>
              <a:rPr dirty="0" sz="2400" spc="-95" b="1">
                <a:latin typeface="Tahoma"/>
                <a:cs typeface="Tahoma"/>
              </a:rPr>
              <a:t>в</a:t>
            </a:r>
            <a:r>
              <a:rPr dirty="0" sz="2400" spc="-80" b="1">
                <a:latin typeface="Tahoma"/>
                <a:cs typeface="Tahoma"/>
              </a:rPr>
              <a:t> </a:t>
            </a:r>
            <a:r>
              <a:rPr dirty="0" sz="2400" spc="-70" b="1">
                <a:latin typeface="Tahoma"/>
                <a:cs typeface="Tahoma"/>
              </a:rPr>
              <a:t>п</a:t>
            </a:r>
            <a:r>
              <a:rPr dirty="0" sz="2400" spc="30" b="1">
                <a:latin typeface="Tahoma"/>
                <a:cs typeface="Tahoma"/>
              </a:rPr>
              <a:t>о</a:t>
            </a:r>
            <a:r>
              <a:rPr dirty="0" sz="2400" spc="-730" b="1">
                <a:latin typeface="Tahoma"/>
                <a:cs typeface="Tahoma"/>
              </a:rPr>
              <a:t>¬</a:t>
            </a:r>
            <a:r>
              <a:rPr dirty="0" sz="2400" spc="-70" b="1">
                <a:latin typeface="Tahoma"/>
                <a:cs typeface="Tahoma"/>
              </a:rPr>
              <a:t>п</a:t>
            </a:r>
            <a:r>
              <a:rPr dirty="0" sz="2400" spc="25" b="1">
                <a:latin typeface="Tahoma"/>
                <a:cs typeface="Tahoma"/>
              </a:rPr>
              <a:t>е</a:t>
            </a:r>
            <a:r>
              <a:rPr dirty="0" sz="2400" spc="155" b="1">
                <a:latin typeface="Tahoma"/>
                <a:cs typeface="Tahoma"/>
              </a:rPr>
              <a:t>-  </a:t>
            </a:r>
            <a:r>
              <a:rPr dirty="0" sz="2400" spc="-20" b="1">
                <a:latin typeface="Tahoma"/>
                <a:cs typeface="Tahoma"/>
              </a:rPr>
              <a:t>рековому </a:t>
            </a:r>
            <a:r>
              <a:rPr dirty="0" sz="2400" spc="-15" b="1">
                <a:latin typeface="Tahoma"/>
                <a:cs typeface="Tahoma"/>
              </a:rPr>
              <a:t> </a:t>
            </a:r>
            <a:r>
              <a:rPr dirty="0" sz="2400" spc="-50" b="1">
                <a:latin typeface="Tahoma"/>
                <a:cs typeface="Tahoma"/>
              </a:rPr>
              <a:t>напрямі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81509" y="2654354"/>
            <a:ext cx="518159" cy="1136015"/>
          </a:xfrm>
          <a:custGeom>
            <a:avLst/>
            <a:gdLst/>
            <a:ahLst/>
            <a:cxnLst/>
            <a:rect l="l" t="t" r="r" b="b"/>
            <a:pathLst>
              <a:path w="518159" h="1136014">
                <a:moveTo>
                  <a:pt x="414710" y="640279"/>
                </a:moveTo>
                <a:lnTo>
                  <a:pt x="419635" y="628892"/>
                </a:lnTo>
                <a:lnTo>
                  <a:pt x="428979" y="620223"/>
                </a:lnTo>
                <a:lnTo>
                  <a:pt x="442547" y="614850"/>
                </a:lnTo>
                <a:lnTo>
                  <a:pt x="448745" y="613385"/>
                </a:lnTo>
                <a:lnTo>
                  <a:pt x="454767" y="611307"/>
                </a:lnTo>
                <a:lnTo>
                  <a:pt x="460953" y="610144"/>
                </a:lnTo>
                <a:lnTo>
                  <a:pt x="491763" y="607664"/>
                </a:lnTo>
                <a:lnTo>
                  <a:pt x="510195" y="614936"/>
                </a:lnTo>
                <a:lnTo>
                  <a:pt x="517720" y="633374"/>
                </a:lnTo>
                <a:lnTo>
                  <a:pt x="515808" y="664391"/>
                </a:lnTo>
                <a:lnTo>
                  <a:pt x="506455" y="717002"/>
                </a:lnTo>
                <a:lnTo>
                  <a:pt x="495579" y="769192"/>
                </a:lnTo>
                <a:lnTo>
                  <a:pt x="483258" y="820982"/>
                </a:lnTo>
                <a:lnTo>
                  <a:pt x="469575" y="872394"/>
                </a:lnTo>
                <a:lnTo>
                  <a:pt x="454608" y="923452"/>
                </a:lnTo>
                <a:lnTo>
                  <a:pt x="438440" y="974176"/>
                </a:lnTo>
                <a:lnTo>
                  <a:pt x="421149" y="1024590"/>
                </a:lnTo>
                <a:lnTo>
                  <a:pt x="402817" y="1074715"/>
                </a:lnTo>
                <a:lnTo>
                  <a:pt x="398138" y="1085417"/>
                </a:lnTo>
                <a:lnTo>
                  <a:pt x="415129" y="667522"/>
                </a:lnTo>
                <a:lnTo>
                  <a:pt x="414396" y="653803"/>
                </a:lnTo>
                <a:lnTo>
                  <a:pt x="414710" y="640279"/>
                </a:lnTo>
                <a:close/>
              </a:path>
              <a:path w="518159" h="1136014">
                <a:moveTo>
                  <a:pt x="314610" y="1128583"/>
                </a:moveTo>
                <a:lnTo>
                  <a:pt x="344836" y="385167"/>
                </a:lnTo>
                <a:lnTo>
                  <a:pt x="345458" y="436906"/>
                </a:lnTo>
                <a:lnTo>
                  <a:pt x="348276" y="488499"/>
                </a:lnTo>
                <a:lnTo>
                  <a:pt x="356440" y="591478"/>
                </a:lnTo>
                <a:lnTo>
                  <a:pt x="359758" y="642980"/>
                </a:lnTo>
                <a:lnTo>
                  <a:pt x="361930" y="729805"/>
                </a:lnTo>
                <a:lnTo>
                  <a:pt x="367152" y="835606"/>
                </a:lnTo>
                <a:lnTo>
                  <a:pt x="369627" y="836616"/>
                </a:lnTo>
                <a:lnTo>
                  <a:pt x="372047" y="836512"/>
                </a:lnTo>
                <a:lnTo>
                  <a:pt x="374411" y="835295"/>
                </a:lnTo>
                <a:lnTo>
                  <a:pt x="399901" y="738469"/>
                </a:lnTo>
                <a:lnTo>
                  <a:pt x="411073" y="693409"/>
                </a:lnTo>
                <a:lnTo>
                  <a:pt x="413745" y="680643"/>
                </a:lnTo>
                <a:lnTo>
                  <a:pt x="415129" y="667522"/>
                </a:lnTo>
                <a:lnTo>
                  <a:pt x="398138" y="1085417"/>
                </a:lnTo>
                <a:lnTo>
                  <a:pt x="393152" y="1096822"/>
                </a:lnTo>
                <a:lnTo>
                  <a:pt x="380296" y="1114112"/>
                </a:lnTo>
                <a:lnTo>
                  <a:pt x="361788" y="1124222"/>
                </a:lnTo>
                <a:lnTo>
                  <a:pt x="372801" y="852602"/>
                </a:lnTo>
                <a:lnTo>
                  <a:pt x="372324" y="851977"/>
                </a:lnTo>
                <a:lnTo>
                  <a:pt x="372248" y="851367"/>
                </a:lnTo>
                <a:lnTo>
                  <a:pt x="371971" y="850750"/>
                </a:lnTo>
                <a:lnTo>
                  <a:pt x="371862" y="850948"/>
                </a:lnTo>
                <a:lnTo>
                  <a:pt x="360650" y="1124246"/>
                </a:lnTo>
                <a:lnTo>
                  <a:pt x="334756" y="1124810"/>
                </a:lnTo>
                <a:lnTo>
                  <a:pt x="325861" y="1125263"/>
                </a:lnTo>
                <a:lnTo>
                  <a:pt x="315604" y="1128235"/>
                </a:lnTo>
                <a:lnTo>
                  <a:pt x="314610" y="1128583"/>
                </a:lnTo>
                <a:close/>
              </a:path>
              <a:path w="518159" h="1136014">
                <a:moveTo>
                  <a:pt x="360650" y="1124246"/>
                </a:moveTo>
                <a:lnTo>
                  <a:pt x="371754" y="851145"/>
                </a:lnTo>
                <a:lnTo>
                  <a:pt x="372315" y="852178"/>
                </a:lnTo>
                <a:lnTo>
                  <a:pt x="372801" y="852602"/>
                </a:lnTo>
                <a:lnTo>
                  <a:pt x="361758" y="1124223"/>
                </a:lnTo>
                <a:lnTo>
                  <a:pt x="360650" y="1124246"/>
                </a:lnTo>
                <a:close/>
              </a:path>
              <a:path w="518159" h="1136014">
                <a:moveTo>
                  <a:pt x="237824" y="77259"/>
                </a:moveTo>
                <a:lnTo>
                  <a:pt x="252231" y="48732"/>
                </a:lnTo>
                <a:lnTo>
                  <a:pt x="275631" y="25969"/>
                </a:lnTo>
                <a:lnTo>
                  <a:pt x="303556" y="6315"/>
                </a:lnTo>
                <a:lnTo>
                  <a:pt x="315564" y="0"/>
                </a:lnTo>
                <a:lnTo>
                  <a:pt x="323614" y="275"/>
                </a:lnTo>
                <a:lnTo>
                  <a:pt x="335946" y="55234"/>
                </a:lnTo>
                <a:lnTo>
                  <a:pt x="337346" y="123830"/>
                </a:lnTo>
                <a:lnTo>
                  <a:pt x="339347" y="158163"/>
                </a:lnTo>
                <a:lnTo>
                  <a:pt x="343792" y="201909"/>
                </a:lnTo>
                <a:lnTo>
                  <a:pt x="347457" y="245822"/>
                </a:lnTo>
                <a:lnTo>
                  <a:pt x="349086" y="289671"/>
                </a:lnTo>
                <a:lnTo>
                  <a:pt x="347425" y="333225"/>
                </a:lnTo>
                <a:lnTo>
                  <a:pt x="314610" y="1128583"/>
                </a:lnTo>
                <a:lnTo>
                  <a:pt x="304787" y="1132019"/>
                </a:lnTo>
                <a:lnTo>
                  <a:pt x="293797" y="1134924"/>
                </a:lnTo>
                <a:lnTo>
                  <a:pt x="277731" y="1135476"/>
                </a:lnTo>
                <a:lnTo>
                  <a:pt x="265687" y="1131079"/>
                </a:lnTo>
                <a:lnTo>
                  <a:pt x="256476" y="1122441"/>
                </a:lnTo>
                <a:lnTo>
                  <a:pt x="248909" y="1110272"/>
                </a:lnTo>
                <a:lnTo>
                  <a:pt x="248536" y="1109564"/>
                </a:lnTo>
                <a:lnTo>
                  <a:pt x="259241" y="846268"/>
                </a:lnTo>
                <a:lnTo>
                  <a:pt x="255014" y="739841"/>
                </a:lnTo>
                <a:lnTo>
                  <a:pt x="242207" y="240050"/>
                </a:lnTo>
                <a:lnTo>
                  <a:pt x="240262" y="192387"/>
                </a:lnTo>
                <a:lnTo>
                  <a:pt x="237748" y="144740"/>
                </a:lnTo>
                <a:lnTo>
                  <a:pt x="237561" y="137040"/>
                </a:lnTo>
                <a:lnTo>
                  <a:pt x="237695" y="129335"/>
                </a:lnTo>
                <a:lnTo>
                  <a:pt x="237638" y="121697"/>
                </a:lnTo>
                <a:lnTo>
                  <a:pt x="236877" y="114201"/>
                </a:lnTo>
                <a:lnTo>
                  <a:pt x="237824" y="77259"/>
                </a:lnTo>
                <a:close/>
              </a:path>
              <a:path w="518159" h="1136014">
                <a:moveTo>
                  <a:pt x="0" y="697594"/>
                </a:moveTo>
                <a:lnTo>
                  <a:pt x="2547" y="693365"/>
                </a:lnTo>
                <a:lnTo>
                  <a:pt x="7178" y="689667"/>
                </a:lnTo>
                <a:lnTo>
                  <a:pt x="39398" y="673235"/>
                </a:lnTo>
                <a:lnTo>
                  <a:pt x="76436" y="665010"/>
                </a:lnTo>
                <a:lnTo>
                  <a:pt x="114416" y="671671"/>
                </a:lnTo>
                <a:lnTo>
                  <a:pt x="149462" y="699896"/>
                </a:lnTo>
                <a:lnTo>
                  <a:pt x="191880" y="753725"/>
                </a:lnTo>
                <a:lnTo>
                  <a:pt x="231339" y="809782"/>
                </a:lnTo>
                <a:lnTo>
                  <a:pt x="236428" y="818766"/>
                </a:lnTo>
                <a:lnTo>
                  <a:pt x="241851" y="828150"/>
                </a:lnTo>
                <a:lnTo>
                  <a:pt x="248993" y="837473"/>
                </a:lnTo>
                <a:lnTo>
                  <a:pt x="259241" y="846268"/>
                </a:lnTo>
                <a:lnTo>
                  <a:pt x="248536" y="1109564"/>
                </a:lnTo>
                <a:lnTo>
                  <a:pt x="222087" y="1059910"/>
                </a:lnTo>
                <a:lnTo>
                  <a:pt x="166046" y="957360"/>
                </a:lnTo>
                <a:lnTo>
                  <a:pt x="142150" y="914709"/>
                </a:lnTo>
                <a:lnTo>
                  <a:pt x="117746" y="872357"/>
                </a:lnTo>
                <a:lnTo>
                  <a:pt x="92667" y="830404"/>
                </a:lnTo>
                <a:lnTo>
                  <a:pt x="53254" y="767140"/>
                </a:lnTo>
                <a:lnTo>
                  <a:pt x="23791" y="725276"/>
                </a:lnTo>
                <a:lnTo>
                  <a:pt x="5045" y="707457"/>
                </a:lnTo>
                <a:lnTo>
                  <a:pt x="508" y="702306"/>
                </a:lnTo>
                <a:lnTo>
                  <a:pt x="0" y="6975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547362" y="1994562"/>
            <a:ext cx="1174115" cy="533400"/>
          </a:xfrm>
          <a:custGeom>
            <a:avLst/>
            <a:gdLst/>
            <a:ahLst/>
            <a:cxnLst/>
            <a:rect l="l" t="t" r="r" b="b"/>
            <a:pathLst>
              <a:path w="1174115" h="533400">
                <a:moveTo>
                  <a:pt x="656871" y="106377"/>
                </a:moveTo>
                <a:lnTo>
                  <a:pt x="644910" y="101756"/>
                </a:lnTo>
                <a:lnTo>
                  <a:pt x="635568" y="92445"/>
                </a:lnTo>
                <a:lnTo>
                  <a:pt x="629452" y="78621"/>
                </a:lnTo>
                <a:lnTo>
                  <a:pt x="627679" y="72265"/>
                </a:lnTo>
                <a:lnTo>
                  <a:pt x="625281" y="66116"/>
                </a:lnTo>
                <a:lnTo>
                  <a:pt x="623821" y="59760"/>
                </a:lnTo>
                <a:lnTo>
                  <a:pt x="619968" y="27960"/>
                </a:lnTo>
                <a:lnTo>
                  <a:pt x="626702" y="8567"/>
                </a:lnTo>
                <a:lnTo>
                  <a:pt x="645419" y="0"/>
                </a:lnTo>
                <a:lnTo>
                  <a:pt x="677519" y="674"/>
                </a:lnTo>
                <a:lnTo>
                  <a:pt x="726164" y="7233"/>
                </a:lnTo>
                <a:lnTo>
                  <a:pt x="774514" y="15060"/>
                </a:lnTo>
                <a:lnTo>
                  <a:pt x="822583" y="24097"/>
                </a:lnTo>
                <a:lnTo>
                  <a:pt x="870384" y="34284"/>
                </a:lnTo>
                <a:lnTo>
                  <a:pt x="917930" y="45562"/>
                </a:lnTo>
                <a:lnTo>
                  <a:pt x="965237" y="57872"/>
                </a:lnTo>
                <a:lnTo>
                  <a:pt x="1012317" y="71155"/>
                </a:lnTo>
                <a:lnTo>
                  <a:pt x="1059184" y="85351"/>
                </a:lnTo>
                <a:lnTo>
                  <a:pt x="1105852" y="100401"/>
                </a:lnTo>
                <a:lnTo>
                  <a:pt x="1117097" y="104796"/>
                </a:lnTo>
                <a:lnTo>
                  <a:pt x="684978" y="104796"/>
                </a:lnTo>
                <a:lnTo>
                  <a:pt x="670846" y="106132"/>
                </a:lnTo>
                <a:lnTo>
                  <a:pt x="656871" y="106377"/>
                </a:lnTo>
                <a:close/>
              </a:path>
              <a:path w="1174115" h="533400">
                <a:moveTo>
                  <a:pt x="1165164" y="189472"/>
                </a:moveTo>
                <a:lnTo>
                  <a:pt x="396445" y="189472"/>
                </a:lnTo>
                <a:lnTo>
                  <a:pt x="449830" y="186649"/>
                </a:lnTo>
                <a:lnTo>
                  <a:pt x="502973" y="181560"/>
                </a:lnTo>
                <a:lnTo>
                  <a:pt x="608939" y="168770"/>
                </a:lnTo>
                <a:lnTo>
                  <a:pt x="661966" y="163166"/>
                </a:lnTo>
                <a:lnTo>
                  <a:pt x="751507" y="157261"/>
                </a:lnTo>
                <a:lnTo>
                  <a:pt x="860509" y="147399"/>
                </a:lnTo>
                <a:lnTo>
                  <a:pt x="861448" y="144794"/>
                </a:lnTo>
                <a:lnTo>
                  <a:pt x="861239" y="142293"/>
                </a:lnTo>
                <a:lnTo>
                  <a:pt x="859884" y="139896"/>
                </a:lnTo>
                <a:lnTo>
                  <a:pt x="758858" y="117577"/>
                </a:lnTo>
                <a:lnTo>
                  <a:pt x="711872" y="107906"/>
                </a:lnTo>
                <a:lnTo>
                  <a:pt x="698581" y="105676"/>
                </a:lnTo>
                <a:lnTo>
                  <a:pt x="684978" y="104796"/>
                </a:lnTo>
                <a:lnTo>
                  <a:pt x="1117097" y="104796"/>
                </a:lnTo>
                <a:lnTo>
                  <a:pt x="1129079" y="109478"/>
                </a:lnTo>
                <a:lnTo>
                  <a:pt x="1147468" y="122063"/>
                </a:lnTo>
                <a:lnTo>
                  <a:pt x="1158681" y="140803"/>
                </a:lnTo>
                <a:lnTo>
                  <a:pt x="877818" y="140834"/>
                </a:lnTo>
                <a:lnTo>
                  <a:pt x="877192" y="141355"/>
                </a:lnTo>
                <a:lnTo>
                  <a:pt x="876567" y="141459"/>
                </a:lnTo>
                <a:lnTo>
                  <a:pt x="875941" y="141772"/>
                </a:lnTo>
                <a:lnTo>
                  <a:pt x="876150" y="141876"/>
                </a:lnTo>
                <a:lnTo>
                  <a:pt x="1158754" y="141980"/>
                </a:lnTo>
                <a:lnTo>
                  <a:pt x="1160423" y="168770"/>
                </a:lnTo>
                <a:lnTo>
                  <a:pt x="1161264" y="177961"/>
                </a:lnTo>
                <a:lnTo>
                  <a:pt x="1164763" y="188457"/>
                </a:lnTo>
                <a:lnTo>
                  <a:pt x="1165164" y="189472"/>
                </a:lnTo>
                <a:close/>
              </a:path>
              <a:path w="1174115" h="533400">
                <a:moveTo>
                  <a:pt x="1158754" y="141980"/>
                </a:moveTo>
                <a:lnTo>
                  <a:pt x="876358" y="141980"/>
                </a:lnTo>
                <a:lnTo>
                  <a:pt x="877401" y="141355"/>
                </a:lnTo>
                <a:lnTo>
                  <a:pt x="877818" y="140834"/>
                </a:lnTo>
                <a:lnTo>
                  <a:pt x="1158683" y="140834"/>
                </a:lnTo>
                <a:lnTo>
                  <a:pt x="1158754" y="141980"/>
                </a:lnTo>
                <a:close/>
              </a:path>
              <a:path w="1174115" h="533400">
                <a:moveTo>
                  <a:pt x="83073" y="313248"/>
                </a:moveTo>
                <a:lnTo>
                  <a:pt x="28538" y="276257"/>
                </a:lnTo>
                <a:lnTo>
                  <a:pt x="53" y="236000"/>
                </a:lnTo>
                <a:lnTo>
                  <a:pt x="0" y="227652"/>
                </a:lnTo>
                <a:lnTo>
                  <a:pt x="7003" y="221981"/>
                </a:lnTo>
                <a:lnTo>
                  <a:pt x="21153" y="217844"/>
                </a:lnTo>
                <a:lnTo>
                  <a:pt x="56218" y="212568"/>
                </a:lnTo>
                <a:lnTo>
                  <a:pt x="91547" y="210106"/>
                </a:lnTo>
                <a:lnTo>
                  <a:pt x="126973" y="208230"/>
                </a:lnTo>
                <a:lnTo>
                  <a:pt x="162332" y="204713"/>
                </a:lnTo>
                <a:lnTo>
                  <a:pt x="207305" y="198269"/>
                </a:lnTo>
                <a:lnTo>
                  <a:pt x="252484" y="192625"/>
                </a:lnTo>
                <a:lnTo>
                  <a:pt x="297683" y="189092"/>
                </a:lnTo>
                <a:lnTo>
                  <a:pt x="342715" y="188978"/>
                </a:lnTo>
                <a:lnTo>
                  <a:pt x="1165164" y="189472"/>
                </a:lnTo>
                <a:lnTo>
                  <a:pt x="1169123" y="199500"/>
                </a:lnTo>
                <a:lnTo>
                  <a:pt x="1172583" y="210757"/>
                </a:lnTo>
                <a:lnTo>
                  <a:pt x="1173828" y="227371"/>
                </a:lnTo>
                <a:lnTo>
                  <a:pt x="1169794" y="240027"/>
                </a:lnTo>
                <a:lnTo>
                  <a:pt x="1161264" y="249928"/>
                </a:lnTo>
                <a:lnTo>
                  <a:pt x="1149019" y="258276"/>
                </a:lnTo>
                <a:lnTo>
                  <a:pt x="1148303" y="258693"/>
                </a:lnTo>
                <a:lnTo>
                  <a:pt x="876045" y="258693"/>
                </a:lnTo>
                <a:lnTo>
                  <a:pt x="766355" y="267551"/>
                </a:lnTo>
                <a:lnTo>
                  <a:pt x="250944" y="301855"/>
                </a:lnTo>
                <a:lnTo>
                  <a:pt x="201821" y="305876"/>
                </a:lnTo>
                <a:lnTo>
                  <a:pt x="152739" y="310485"/>
                </a:lnTo>
                <a:lnTo>
                  <a:pt x="144798" y="311002"/>
                </a:lnTo>
                <a:lnTo>
                  <a:pt x="136838" y="311188"/>
                </a:lnTo>
                <a:lnTo>
                  <a:pt x="128956" y="311569"/>
                </a:lnTo>
                <a:lnTo>
                  <a:pt x="121250" y="312673"/>
                </a:lnTo>
                <a:lnTo>
                  <a:pt x="83073" y="313248"/>
                </a:lnTo>
                <a:close/>
              </a:path>
              <a:path w="1174115" h="533400">
                <a:moveTo>
                  <a:pt x="733446" y="533399"/>
                </a:moveTo>
                <a:lnTo>
                  <a:pt x="728974" y="530939"/>
                </a:lnTo>
                <a:lnTo>
                  <a:pt x="724961" y="526300"/>
                </a:lnTo>
                <a:lnTo>
                  <a:pt x="706646" y="493627"/>
                </a:lnTo>
                <a:lnTo>
                  <a:pt x="696600" y="455621"/>
                </a:lnTo>
                <a:lnTo>
                  <a:pt x="701882" y="416012"/>
                </a:lnTo>
                <a:lnTo>
                  <a:pt x="729549" y="378533"/>
                </a:lnTo>
                <a:lnTo>
                  <a:pt x="783338" y="332342"/>
                </a:lnTo>
                <a:lnTo>
                  <a:pt x="839552" y="289122"/>
                </a:lnTo>
                <a:lnTo>
                  <a:pt x="848611" y="283474"/>
                </a:lnTo>
                <a:lnTo>
                  <a:pt x="858072" y="277464"/>
                </a:lnTo>
                <a:lnTo>
                  <a:pt x="867396" y="269676"/>
                </a:lnTo>
                <a:lnTo>
                  <a:pt x="876045" y="258693"/>
                </a:lnTo>
                <a:lnTo>
                  <a:pt x="1148303" y="258693"/>
                </a:lnTo>
                <a:lnTo>
                  <a:pt x="1098154" y="288171"/>
                </a:lnTo>
                <a:lnTo>
                  <a:pt x="994640" y="350520"/>
                </a:lnTo>
                <a:lnTo>
                  <a:pt x="951613" y="377061"/>
                </a:lnTo>
                <a:lnTo>
                  <a:pt x="908917" y="404114"/>
                </a:lnTo>
                <a:lnTo>
                  <a:pt x="866660" y="431850"/>
                </a:lnTo>
                <a:lnTo>
                  <a:pt x="803006" y="475326"/>
                </a:lnTo>
                <a:lnTo>
                  <a:pt x="761025" y="507598"/>
                </a:lnTo>
                <a:lnTo>
                  <a:pt x="743416" y="527759"/>
                </a:lnTo>
                <a:lnTo>
                  <a:pt x="738289" y="532675"/>
                </a:lnTo>
                <a:lnTo>
                  <a:pt x="733446" y="5333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307798" y="2156382"/>
            <a:ext cx="1174115" cy="533400"/>
          </a:xfrm>
          <a:custGeom>
            <a:avLst/>
            <a:gdLst/>
            <a:ahLst/>
            <a:cxnLst/>
            <a:rect l="l" t="t" r="r" b="b"/>
            <a:pathLst>
              <a:path w="1174115" h="533400">
                <a:moveTo>
                  <a:pt x="656871" y="106377"/>
                </a:moveTo>
                <a:lnTo>
                  <a:pt x="644910" y="101756"/>
                </a:lnTo>
                <a:lnTo>
                  <a:pt x="635568" y="92445"/>
                </a:lnTo>
                <a:lnTo>
                  <a:pt x="629452" y="78621"/>
                </a:lnTo>
                <a:lnTo>
                  <a:pt x="627679" y="72265"/>
                </a:lnTo>
                <a:lnTo>
                  <a:pt x="625281" y="66116"/>
                </a:lnTo>
                <a:lnTo>
                  <a:pt x="623821" y="59760"/>
                </a:lnTo>
                <a:lnTo>
                  <a:pt x="619968" y="27960"/>
                </a:lnTo>
                <a:lnTo>
                  <a:pt x="626702" y="8567"/>
                </a:lnTo>
                <a:lnTo>
                  <a:pt x="645419" y="0"/>
                </a:lnTo>
                <a:lnTo>
                  <a:pt x="677519" y="674"/>
                </a:lnTo>
                <a:lnTo>
                  <a:pt x="726164" y="7233"/>
                </a:lnTo>
                <a:lnTo>
                  <a:pt x="774514" y="15060"/>
                </a:lnTo>
                <a:lnTo>
                  <a:pt x="822583" y="24097"/>
                </a:lnTo>
                <a:lnTo>
                  <a:pt x="870384" y="34284"/>
                </a:lnTo>
                <a:lnTo>
                  <a:pt x="917930" y="45562"/>
                </a:lnTo>
                <a:lnTo>
                  <a:pt x="965237" y="57872"/>
                </a:lnTo>
                <a:lnTo>
                  <a:pt x="1012317" y="71155"/>
                </a:lnTo>
                <a:lnTo>
                  <a:pt x="1059184" y="85351"/>
                </a:lnTo>
                <a:lnTo>
                  <a:pt x="1105852" y="100401"/>
                </a:lnTo>
                <a:lnTo>
                  <a:pt x="1117097" y="104796"/>
                </a:lnTo>
                <a:lnTo>
                  <a:pt x="684978" y="104796"/>
                </a:lnTo>
                <a:lnTo>
                  <a:pt x="670846" y="106132"/>
                </a:lnTo>
                <a:lnTo>
                  <a:pt x="656871" y="106377"/>
                </a:lnTo>
                <a:close/>
              </a:path>
              <a:path w="1174115" h="533400">
                <a:moveTo>
                  <a:pt x="1165164" y="189472"/>
                </a:moveTo>
                <a:lnTo>
                  <a:pt x="396445" y="189472"/>
                </a:lnTo>
                <a:lnTo>
                  <a:pt x="449830" y="186649"/>
                </a:lnTo>
                <a:lnTo>
                  <a:pt x="502973" y="181560"/>
                </a:lnTo>
                <a:lnTo>
                  <a:pt x="608939" y="168770"/>
                </a:lnTo>
                <a:lnTo>
                  <a:pt x="661966" y="163166"/>
                </a:lnTo>
                <a:lnTo>
                  <a:pt x="751507" y="157261"/>
                </a:lnTo>
                <a:lnTo>
                  <a:pt x="860509" y="147399"/>
                </a:lnTo>
                <a:lnTo>
                  <a:pt x="861448" y="144794"/>
                </a:lnTo>
                <a:lnTo>
                  <a:pt x="861239" y="142293"/>
                </a:lnTo>
                <a:lnTo>
                  <a:pt x="859884" y="139896"/>
                </a:lnTo>
                <a:lnTo>
                  <a:pt x="758858" y="117577"/>
                </a:lnTo>
                <a:lnTo>
                  <a:pt x="711872" y="107906"/>
                </a:lnTo>
                <a:lnTo>
                  <a:pt x="698581" y="105676"/>
                </a:lnTo>
                <a:lnTo>
                  <a:pt x="684978" y="104796"/>
                </a:lnTo>
                <a:lnTo>
                  <a:pt x="1117097" y="104796"/>
                </a:lnTo>
                <a:lnTo>
                  <a:pt x="1129079" y="109478"/>
                </a:lnTo>
                <a:lnTo>
                  <a:pt x="1147468" y="122063"/>
                </a:lnTo>
                <a:lnTo>
                  <a:pt x="1158681" y="140803"/>
                </a:lnTo>
                <a:lnTo>
                  <a:pt x="877818" y="140834"/>
                </a:lnTo>
                <a:lnTo>
                  <a:pt x="877192" y="141355"/>
                </a:lnTo>
                <a:lnTo>
                  <a:pt x="876567" y="141459"/>
                </a:lnTo>
                <a:lnTo>
                  <a:pt x="875941" y="141772"/>
                </a:lnTo>
                <a:lnTo>
                  <a:pt x="876150" y="141876"/>
                </a:lnTo>
                <a:lnTo>
                  <a:pt x="1158754" y="141980"/>
                </a:lnTo>
                <a:lnTo>
                  <a:pt x="1160423" y="168770"/>
                </a:lnTo>
                <a:lnTo>
                  <a:pt x="1161264" y="177961"/>
                </a:lnTo>
                <a:lnTo>
                  <a:pt x="1164763" y="188457"/>
                </a:lnTo>
                <a:lnTo>
                  <a:pt x="1165164" y="189472"/>
                </a:lnTo>
                <a:close/>
              </a:path>
              <a:path w="1174115" h="533400">
                <a:moveTo>
                  <a:pt x="1158754" y="141980"/>
                </a:moveTo>
                <a:lnTo>
                  <a:pt x="876358" y="141980"/>
                </a:lnTo>
                <a:lnTo>
                  <a:pt x="877401" y="141355"/>
                </a:lnTo>
                <a:lnTo>
                  <a:pt x="877818" y="140834"/>
                </a:lnTo>
                <a:lnTo>
                  <a:pt x="1158683" y="140834"/>
                </a:lnTo>
                <a:lnTo>
                  <a:pt x="1158754" y="141980"/>
                </a:lnTo>
                <a:close/>
              </a:path>
              <a:path w="1174115" h="533400">
                <a:moveTo>
                  <a:pt x="83073" y="313248"/>
                </a:moveTo>
                <a:lnTo>
                  <a:pt x="28538" y="276257"/>
                </a:lnTo>
                <a:lnTo>
                  <a:pt x="53" y="236000"/>
                </a:lnTo>
                <a:lnTo>
                  <a:pt x="0" y="227652"/>
                </a:lnTo>
                <a:lnTo>
                  <a:pt x="7003" y="221981"/>
                </a:lnTo>
                <a:lnTo>
                  <a:pt x="21153" y="217844"/>
                </a:lnTo>
                <a:lnTo>
                  <a:pt x="56218" y="212568"/>
                </a:lnTo>
                <a:lnTo>
                  <a:pt x="91547" y="210106"/>
                </a:lnTo>
                <a:lnTo>
                  <a:pt x="126973" y="208230"/>
                </a:lnTo>
                <a:lnTo>
                  <a:pt x="162332" y="204713"/>
                </a:lnTo>
                <a:lnTo>
                  <a:pt x="207305" y="198269"/>
                </a:lnTo>
                <a:lnTo>
                  <a:pt x="252484" y="192625"/>
                </a:lnTo>
                <a:lnTo>
                  <a:pt x="297683" y="189092"/>
                </a:lnTo>
                <a:lnTo>
                  <a:pt x="342715" y="188978"/>
                </a:lnTo>
                <a:lnTo>
                  <a:pt x="1165164" y="189472"/>
                </a:lnTo>
                <a:lnTo>
                  <a:pt x="1169123" y="199500"/>
                </a:lnTo>
                <a:lnTo>
                  <a:pt x="1172583" y="210757"/>
                </a:lnTo>
                <a:lnTo>
                  <a:pt x="1173828" y="227371"/>
                </a:lnTo>
                <a:lnTo>
                  <a:pt x="1169794" y="240027"/>
                </a:lnTo>
                <a:lnTo>
                  <a:pt x="1161264" y="249928"/>
                </a:lnTo>
                <a:lnTo>
                  <a:pt x="1149019" y="258276"/>
                </a:lnTo>
                <a:lnTo>
                  <a:pt x="1148303" y="258693"/>
                </a:lnTo>
                <a:lnTo>
                  <a:pt x="876045" y="258693"/>
                </a:lnTo>
                <a:lnTo>
                  <a:pt x="766355" y="267551"/>
                </a:lnTo>
                <a:lnTo>
                  <a:pt x="250944" y="301855"/>
                </a:lnTo>
                <a:lnTo>
                  <a:pt x="201821" y="305876"/>
                </a:lnTo>
                <a:lnTo>
                  <a:pt x="152739" y="310485"/>
                </a:lnTo>
                <a:lnTo>
                  <a:pt x="144798" y="311002"/>
                </a:lnTo>
                <a:lnTo>
                  <a:pt x="136838" y="311188"/>
                </a:lnTo>
                <a:lnTo>
                  <a:pt x="128956" y="311569"/>
                </a:lnTo>
                <a:lnTo>
                  <a:pt x="121250" y="312673"/>
                </a:lnTo>
                <a:lnTo>
                  <a:pt x="83073" y="313248"/>
                </a:lnTo>
                <a:close/>
              </a:path>
              <a:path w="1174115" h="533400">
                <a:moveTo>
                  <a:pt x="733446" y="533399"/>
                </a:moveTo>
                <a:lnTo>
                  <a:pt x="728974" y="530939"/>
                </a:lnTo>
                <a:lnTo>
                  <a:pt x="724961" y="526300"/>
                </a:lnTo>
                <a:lnTo>
                  <a:pt x="706646" y="493627"/>
                </a:lnTo>
                <a:lnTo>
                  <a:pt x="696600" y="455621"/>
                </a:lnTo>
                <a:lnTo>
                  <a:pt x="701882" y="416012"/>
                </a:lnTo>
                <a:lnTo>
                  <a:pt x="729549" y="378533"/>
                </a:lnTo>
                <a:lnTo>
                  <a:pt x="783338" y="332342"/>
                </a:lnTo>
                <a:lnTo>
                  <a:pt x="839552" y="289122"/>
                </a:lnTo>
                <a:lnTo>
                  <a:pt x="848611" y="283474"/>
                </a:lnTo>
                <a:lnTo>
                  <a:pt x="858072" y="277464"/>
                </a:lnTo>
                <a:lnTo>
                  <a:pt x="867396" y="269676"/>
                </a:lnTo>
                <a:lnTo>
                  <a:pt x="876045" y="258693"/>
                </a:lnTo>
                <a:lnTo>
                  <a:pt x="1148303" y="258693"/>
                </a:lnTo>
                <a:lnTo>
                  <a:pt x="1098154" y="288171"/>
                </a:lnTo>
                <a:lnTo>
                  <a:pt x="994640" y="350520"/>
                </a:lnTo>
                <a:lnTo>
                  <a:pt x="951613" y="377061"/>
                </a:lnTo>
                <a:lnTo>
                  <a:pt x="908917" y="404114"/>
                </a:lnTo>
                <a:lnTo>
                  <a:pt x="866660" y="431850"/>
                </a:lnTo>
                <a:lnTo>
                  <a:pt x="803006" y="475326"/>
                </a:lnTo>
                <a:lnTo>
                  <a:pt x="761025" y="507598"/>
                </a:lnTo>
                <a:lnTo>
                  <a:pt x="743416" y="527759"/>
                </a:lnTo>
                <a:lnTo>
                  <a:pt x="738289" y="532675"/>
                </a:lnTo>
                <a:lnTo>
                  <a:pt x="733446" y="5333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1320413" y="2055772"/>
            <a:ext cx="1174115" cy="533400"/>
          </a:xfrm>
          <a:custGeom>
            <a:avLst/>
            <a:gdLst/>
            <a:ahLst/>
            <a:cxnLst/>
            <a:rect l="l" t="t" r="r" b="b"/>
            <a:pathLst>
              <a:path w="1174115" h="533400">
                <a:moveTo>
                  <a:pt x="656871" y="106377"/>
                </a:moveTo>
                <a:lnTo>
                  <a:pt x="644910" y="101756"/>
                </a:lnTo>
                <a:lnTo>
                  <a:pt x="635568" y="92445"/>
                </a:lnTo>
                <a:lnTo>
                  <a:pt x="629452" y="78621"/>
                </a:lnTo>
                <a:lnTo>
                  <a:pt x="627679" y="72265"/>
                </a:lnTo>
                <a:lnTo>
                  <a:pt x="625281" y="66116"/>
                </a:lnTo>
                <a:lnTo>
                  <a:pt x="623821" y="59760"/>
                </a:lnTo>
                <a:lnTo>
                  <a:pt x="619968" y="27960"/>
                </a:lnTo>
                <a:lnTo>
                  <a:pt x="626702" y="8567"/>
                </a:lnTo>
                <a:lnTo>
                  <a:pt x="645419" y="0"/>
                </a:lnTo>
                <a:lnTo>
                  <a:pt x="677519" y="674"/>
                </a:lnTo>
                <a:lnTo>
                  <a:pt x="726164" y="7233"/>
                </a:lnTo>
                <a:lnTo>
                  <a:pt x="774514" y="15060"/>
                </a:lnTo>
                <a:lnTo>
                  <a:pt x="822583" y="24097"/>
                </a:lnTo>
                <a:lnTo>
                  <a:pt x="870384" y="34284"/>
                </a:lnTo>
                <a:lnTo>
                  <a:pt x="917930" y="45562"/>
                </a:lnTo>
                <a:lnTo>
                  <a:pt x="965237" y="57872"/>
                </a:lnTo>
                <a:lnTo>
                  <a:pt x="1012317" y="71155"/>
                </a:lnTo>
                <a:lnTo>
                  <a:pt x="1059184" y="85351"/>
                </a:lnTo>
                <a:lnTo>
                  <a:pt x="1105852" y="100401"/>
                </a:lnTo>
                <a:lnTo>
                  <a:pt x="1117097" y="104796"/>
                </a:lnTo>
                <a:lnTo>
                  <a:pt x="684978" y="104796"/>
                </a:lnTo>
                <a:lnTo>
                  <a:pt x="670846" y="106132"/>
                </a:lnTo>
                <a:lnTo>
                  <a:pt x="656871" y="106377"/>
                </a:lnTo>
                <a:close/>
              </a:path>
              <a:path w="1174115" h="533400">
                <a:moveTo>
                  <a:pt x="1165164" y="189472"/>
                </a:moveTo>
                <a:lnTo>
                  <a:pt x="396445" y="189472"/>
                </a:lnTo>
                <a:lnTo>
                  <a:pt x="449830" y="186649"/>
                </a:lnTo>
                <a:lnTo>
                  <a:pt x="502973" y="181560"/>
                </a:lnTo>
                <a:lnTo>
                  <a:pt x="608939" y="168770"/>
                </a:lnTo>
                <a:lnTo>
                  <a:pt x="661966" y="163166"/>
                </a:lnTo>
                <a:lnTo>
                  <a:pt x="751507" y="157261"/>
                </a:lnTo>
                <a:lnTo>
                  <a:pt x="860509" y="147399"/>
                </a:lnTo>
                <a:lnTo>
                  <a:pt x="861448" y="144794"/>
                </a:lnTo>
                <a:lnTo>
                  <a:pt x="861239" y="142293"/>
                </a:lnTo>
                <a:lnTo>
                  <a:pt x="859884" y="139896"/>
                </a:lnTo>
                <a:lnTo>
                  <a:pt x="758858" y="117577"/>
                </a:lnTo>
                <a:lnTo>
                  <a:pt x="711872" y="107906"/>
                </a:lnTo>
                <a:lnTo>
                  <a:pt x="698581" y="105676"/>
                </a:lnTo>
                <a:lnTo>
                  <a:pt x="684978" y="104796"/>
                </a:lnTo>
                <a:lnTo>
                  <a:pt x="1117097" y="104796"/>
                </a:lnTo>
                <a:lnTo>
                  <a:pt x="1129079" y="109478"/>
                </a:lnTo>
                <a:lnTo>
                  <a:pt x="1147468" y="122063"/>
                </a:lnTo>
                <a:lnTo>
                  <a:pt x="1158681" y="140803"/>
                </a:lnTo>
                <a:lnTo>
                  <a:pt x="877818" y="140834"/>
                </a:lnTo>
                <a:lnTo>
                  <a:pt x="877192" y="141355"/>
                </a:lnTo>
                <a:lnTo>
                  <a:pt x="876567" y="141459"/>
                </a:lnTo>
                <a:lnTo>
                  <a:pt x="875941" y="141772"/>
                </a:lnTo>
                <a:lnTo>
                  <a:pt x="876150" y="141876"/>
                </a:lnTo>
                <a:lnTo>
                  <a:pt x="1158754" y="141980"/>
                </a:lnTo>
                <a:lnTo>
                  <a:pt x="1160423" y="168770"/>
                </a:lnTo>
                <a:lnTo>
                  <a:pt x="1161264" y="177961"/>
                </a:lnTo>
                <a:lnTo>
                  <a:pt x="1164763" y="188457"/>
                </a:lnTo>
                <a:lnTo>
                  <a:pt x="1165164" y="189472"/>
                </a:lnTo>
                <a:close/>
              </a:path>
              <a:path w="1174115" h="533400">
                <a:moveTo>
                  <a:pt x="1158754" y="141980"/>
                </a:moveTo>
                <a:lnTo>
                  <a:pt x="876358" y="141980"/>
                </a:lnTo>
                <a:lnTo>
                  <a:pt x="877401" y="141355"/>
                </a:lnTo>
                <a:lnTo>
                  <a:pt x="877818" y="140834"/>
                </a:lnTo>
                <a:lnTo>
                  <a:pt x="1158683" y="140834"/>
                </a:lnTo>
                <a:lnTo>
                  <a:pt x="1158754" y="141980"/>
                </a:lnTo>
                <a:close/>
              </a:path>
              <a:path w="1174115" h="533400">
                <a:moveTo>
                  <a:pt x="83073" y="313248"/>
                </a:moveTo>
                <a:lnTo>
                  <a:pt x="28538" y="276257"/>
                </a:lnTo>
                <a:lnTo>
                  <a:pt x="53" y="236000"/>
                </a:lnTo>
                <a:lnTo>
                  <a:pt x="0" y="227652"/>
                </a:lnTo>
                <a:lnTo>
                  <a:pt x="7003" y="221981"/>
                </a:lnTo>
                <a:lnTo>
                  <a:pt x="21153" y="217844"/>
                </a:lnTo>
                <a:lnTo>
                  <a:pt x="56218" y="212568"/>
                </a:lnTo>
                <a:lnTo>
                  <a:pt x="91547" y="210106"/>
                </a:lnTo>
                <a:lnTo>
                  <a:pt x="126973" y="208230"/>
                </a:lnTo>
                <a:lnTo>
                  <a:pt x="162332" y="204713"/>
                </a:lnTo>
                <a:lnTo>
                  <a:pt x="207305" y="198269"/>
                </a:lnTo>
                <a:lnTo>
                  <a:pt x="252484" y="192625"/>
                </a:lnTo>
                <a:lnTo>
                  <a:pt x="297683" y="189092"/>
                </a:lnTo>
                <a:lnTo>
                  <a:pt x="342715" y="188978"/>
                </a:lnTo>
                <a:lnTo>
                  <a:pt x="1165164" y="189472"/>
                </a:lnTo>
                <a:lnTo>
                  <a:pt x="1169123" y="199500"/>
                </a:lnTo>
                <a:lnTo>
                  <a:pt x="1172583" y="210757"/>
                </a:lnTo>
                <a:lnTo>
                  <a:pt x="1173828" y="227371"/>
                </a:lnTo>
                <a:lnTo>
                  <a:pt x="1169794" y="240027"/>
                </a:lnTo>
                <a:lnTo>
                  <a:pt x="1161264" y="249928"/>
                </a:lnTo>
                <a:lnTo>
                  <a:pt x="1149019" y="258276"/>
                </a:lnTo>
                <a:lnTo>
                  <a:pt x="1148303" y="258693"/>
                </a:lnTo>
                <a:lnTo>
                  <a:pt x="876045" y="258693"/>
                </a:lnTo>
                <a:lnTo>
                  <a:pt x="766355" y="267551"/>
                </a:lnTo>
                <a:lnTo>
                  <a:pt x="250944" y="301855"/>
                </a:lnTo>
                <a:lnTo>
                  <a:pt x="201821" y="305876"/>
                </a:lnTo>
                <a:lnTo>
                  <a:pt x="152739" y="310485"/>
                </a:lnTo>
                <a:lnTo>
                  <a:pt x="144798" y="311002"/>
                </a:lnTo>
                <a:lnTo>
                  <a:pt x="136838" y="311188"/>
                </a:lnTo>
                <a:lnTo>
                  <a:pt x="128956" y="311569"/>
                </a:lnTo>
                <a:lnTo>
                  <a:pt x="121250" y="312673"/>
                </a:lnTo>
                <a:lnTo>
                  <a:pt x="83073" y="313248"/>
                </a:lnTo>
                <a:close/>
              </a:path>
              <a:path w="1174115" h="533400">
                <a:moveTo>
                  <a:pt x="733446" y="533399"/>
                </a:moveTo>
                <a:lnTo>
                  <a:pt x="728974" y="530939"/>
                </a:lnTo>
                <a:lnTo>
                  <a:pt x="724961" y="526300"/>
                </a:lnTo>
                <a:lnTo>
                  <a:pt x="706646" y="493627"/>
                </a:lnTo>
                <a:lnTo>
                  <a:pt x="696600" y="455621"/>
                </a:lnTo>
                <a:lnTo>
                  <a:pt x="701882" y="416012"/>
                </a:lnTo>
                <a:lnTo>
                  <a:pt x="729549" y="378533"/>
                </a:lnTo>
                <a:lnTo>
                  <a:pt x="783338" y="332342"/>
                </a:lnTo>
                <a:lnTo>
                  <a:pt x="839552" y="289122"/>
                </a:lnTo>
                <a:lnTo>
                  <a:pt x="848611" y="283474"/>
                </a:lnTo>
                <a:lnTo>
                  <a:pt x="858072" y="277464"/>
                </a:lnTo>
                <a:lnTo>
                  <a:pt x="867396" y="269676"/>
                </a:lnTo>
                <a:lnTo>
                  <a:pt x="876045" y="258693"/>
                </a:lnTo>
                <a:lnTo>
                  <a:pt x="1148303" y="258693"/>
                </a:lnTo>
                <a:lnTo>
                  <a:pt x="1098154" y="288171"/>
                </a:lnTo>
                <a:lnTo>
                  <a:pt x="994640" y="350520"/>
                </a:lnTo>
                <a:lnTo>
                  <a:pt x="951613" y="377061"/>
                </a:lnTo>
                <a:lnTo>
                  <a:pt x="908917" y="404114"/>
                </a:lnTo>
                <a:lnTo>
                  <a:pt x="866660" y="431850"/>
                </a:lnTo>
                <a:lnTo>
                  <a:pt x="803006" y="475326"/>
                </a:lnTo>
                <a:lnTo>
                  <a:pt x="761025" y="507598"/>
                </a:lnTo>
                <a:lnTo>
                  <a:pt x="743416" y="527759"/>
                </a:lnTo>
                <a:lnTo>
                  <a:pt x="738289" y="532675"/>
                </a:lnTo>
                <a:lnTo>
                  <a:pt x="733446" y="5333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4091091" y="1964082"/>
            <a:ext cx="1174115" cy="533400"/>
          </a:xfrm>
          <a:custGeom>
            <a:avLst/>
            <a:gdLst/>
            <a:ahLst/>
            <a:cxnLst/>
            <a:rect l="l" t="t" r="r" b="b"/>
            <a:pathLst>
              <a:path w="1174115" h="533400">
                <a:moveTo>
                  <a:pt x="656871" y="106377"/>
                </a:moveTo>
                <a:lnTo>
                  <a:pt x="644910" y="101756"/>
                </a:lnTo>
                <a:lnTo>
                  <a:pt x="635568" y="92445"/>
                </a:lnTo>
                <a:lnTo>
                  <a:pt x="629452" y="78621"/>
                </a:lnTo>
                <a:lnTo>
                  <a:pt x="627679" y="72265"/>
                </a:lnTo>
                <a:lnTo>
                  <a:pt x="625281" y="66116"/>
                </a:lnTo>
                <a:lnTo>
                  <a:pt x="623821" y="59760"/>
                </a:lnTo>
                <a:lnTo>
                  <a:pt x="619968" y="27960"/>
                </a:lnTo>
                <a:lnTo>
                  <a:pt x="626702" y="8567"/>
                </a:lnTo>
                <a:lnTo>
                  <a:pt x="645419" y="0"/>
                </a:lnTo>
                <a:lnTo>
                  <a:pt x="677519" y="674"/>
                </a:lnTo>
                <a:lnTo>
                  <a:pt x="726164" y="7233"/>
                </a:lnTo>
                <a:lnTo>
                  <a:pt x="774514" y="15060"/>
                </a:lnTo>
                <a:lnTo>
                  <a:pt x="822583" y="24097"/>
                </a:lnTo>
                <a:lnTo>
                  <a:pt x="870384" y="34284"/>
                </a:lnTo>
                <a:lnTo>
                  <a:pt x="917930" y="45562"/>
                </a:lnTo>
                <a:lnTo>
                  <a:pt x="965237" y="57872"/>
                </a:lnTo>
                <a:lnTo>
                  <a:pt x="1012317" y="71155"/>
                </a:lnTo>
                <a:lnTo>
                  <a:pt x="1059184" y="85351"/>
                </a:lnTo>
                <a:lnTo>
                  <a:pt x="1105852" y="100401"/>
                </a:lnTo>
                <a:lnTo>
                  <a:pt x="1117097" y="104796"/>
                </a:lnTo>
                <a:lnTo>
                  <a:pt x="684978" y="104796"/>
                </a:lnTo>
                <a:lnTo>
                  <a:pt x="670846" y="106132"/>
                </a:lnTo>
                <a:lnTo>
                  <a:pt x="656871" y="106377"/>
                </a:lnTo>
                <a:close/>
              </a:path>
              <a:path w="1174115" h="533400">
                <a:moveTo>
                  <a:pt x="1165164" y="189472"/>
                </a:moveTo>
                <a:lnTo>
                  <a:pt x="396445" y="189472"/>
                </a:lnTo>
                <a:lnTo>
                  <a:pt x="449830" y="186649"/>
                </a:lnTo>
                <a:lnTo>
                  <a:pt x="502973" y="181560"/>
                </a:lnTo>
                <a:lnTo>
                  <a:pt x="608939" y="168770"/>
                </a:lnTo>
                <a:lnTo>
                  <a:pt x="661966" y="163166"/>
                </a:lnTo>
                <a:lnTo>
                  <a:pt x="751507" y="157261"/>
                </a:lnTo>
                <a:lnTo>
                  <a:pt x="860509" y="147399"/>
                </a:lnTo>
                <a:lnTo>
                  <a:pt x="861448" y="144794"/>
                </a:lnTo>
                <a:lnTo>
                  <a:pt x="861239" y="142293"/>
                </a:lnTo>
                <a:lnTo>
                  <a:pt x="859884" y="139896"/>
                </a:lnTo>
                <a:lnTo>
                  <a:pt x="758858" y="117577"/>
                </a:lnTo>
                <a:lnTo>
                  <a:pt x="711872" y="107906"/>
                </a:lnTo>
                <a:lnTo>
                  <a:pt x="698581" y="105676"/>
                </a:lnTo>
                <a:lnTo>
                  <a:pt x="684978" y="104796"/>
                </a:lnTo>
                <a:lnTo>
                  <a:pt x="1117097" y="104796"/>
                </a:lnTo>
                <a:lnTo>
                  <a:pt x="1129079" y="109478"/>
                </a:lnTo>
                <a:lnTo>
                  <a:pt x="1147468" y="122063"/>
                </a:lnTo>
                <a:lnTo>
                  <a:pt x="1158681" y="140803"/>
                </a:lnTo>
                <a:lnTo>
                  <a:pt x="877818" y="140834"/>
                </a:lnTo>
                <a:lnTo>
                  <a:pt x="877192" y="141355"/>
                </a:lnTo>
                <a:lnTo>
                  <a:pt x="876567" y="141459"/>
                </a:lnTo>
                <a:lnTo>
                  <a:pt x="875941" y="141772"/>
                </a:lnTo>
                <a:lnTo>
                  <a:pt x="876150" y="141876"/>
                </a:lnTo>
                <a:lnTo>
                  <a:pt x="1158754" y="141980"/>
                </a:lnTo>
                <a:lnTo>
                  <a:pt x="1160423" y="168770"/>
                </a:lnTo>
                <a:lnTo>
                  <a:pt x="1161264" y="177961"/>
                </a:lnTo>
                <a:lnTo>
                  <a:pt x="1164763" y="188457"/>
                </a:lnTo>
                <a:lnTo>
                  <a:pt x="1165164" y="189472"/>
                </a:lnTo>
                <a:close/>
              </a:path>
              <a:path w="1174115" h="533400">
                <a:moveTo>
                  <a:pt x="1158754" y="141980"/>
                </a:moveTo>
                <a:lnTo>
                  <a:pt x="876358" y="141980"/>
                </a:lnTo>
                <a:lnTo>
                  <a:pt x="877401" y="141355"/>
                </a:lnTo>
                <a:lnTo>
                  <a:pt x="877818" y="140834"/>
                </a:lnTo>
                <a:lnTo>
                  <a:pt x="1158683" y="140834"/>
                </a:lnTo>
                <a:lnTo>
                  <a:pt x="1158754" y="141980"/>
                </a:lnTo>
                <a:close/>
              </a:path>
              <a:path w="1174115" h="533400">
                <a:moveTo>
                  <a:pt x="83073" y="313248"/>
                </a:moveTo>
                <a:lnTo>
                  <a:pt x="28538" y="276257"/>
                </a:lnTo>
                <a:lnTo>
                  <a:pt x="53" y="236000"/>
                </a:lnTo>
                <a:lnTo>
                  <a:pt x="0" y="227652"/>
                </a:lnTo>
                <a:lnTo>
                  <a:pt x="7003" y="221981"/>
                </a:lnTo>
                <a:lnTo>
                  <a:pt x="21153" y="217844"/>
                </a:lnTo>
                <a:lnTo>
                  <a:pt x="56218" y="212568"/>
                </a:lnTo>
                <a:lnTo>
                  <a:pt x="91547" y="210106"/>
                </a:lnTo>
                <a:lnTo>
                  <a:pt x="126973" y="208230"/>
                </a:lnTo>
                <a:lnTo>
                  <a:pt x="162332" y="204713"/>
                </a:lnTo>
                <a:lnTo>
                  <a:pt x="207305" y="198269"/>
                </a:lnTo>
                <a:lnTo>
                  <a:pt x="252484" y="192625"/>
                </a:lnTo>
                <a:lnTo>
                  <a:pt x="297683" y="189092"/>
                </a:lnTo>
                <a:lnTo>
                  <a:pt x="342715" y="188978"/>
                </a:lnTo>
                <a:lnTo>
                  <a:pt x="1165164" y="189472"/>
                </a:lnTo>
                <a:lnTo>
                  <a:pt x="1169123" y="199500"/>
                </a:lnTo>
                <a:lnTo>
                  <a:pt x="1172583" y="210757"/>
                </a:lnTo>
                <a:lnTo>
                  <a:pt x="1173828" y="227371"/>
                </a:lnTo>
                <a:lnTo>
                  <a:pt x="1169794" y="240027"/>
                </a:lnTo>
                <a:lnTo>
                  <a:pt x="1161264" y="249928"/>
                </a:lnTo>
                <a:lnTo>
                  <a:pt x="1149019" y="258276"/>
                </a:lnTo>
                <a:lnTo>
                  <a:pt x="1148303" y="258693"/>
                </a:lnTo>
                <a:lnTo>
                  <a:pt x="876045" y="258693"/>
                </a:lnTo>
                <a:lnTo>
                  <a:pt x="766355" y="267551"/>
                </a:lnTo>
                <a:lnTo>
                  <a:pt x="250944" y="301855"/>
                </a:lnTo>
                <a:lnTo>
                  <a:pt x="201821" y="305876"/>
                </a:lnTo>
                <a:lnTo>
                  <a:pt x="152739" y="310485"/>
                </a:lnTo>
                <a:lnTo>
                  <a:pt x="144798" y="311002"/>
                </a:lnTo>
                <a:lnTo>
                  <a:pt x="136838" y="311188"/>
                </a:lnTo>
                <a:lnTo>
                  <a:pt x="128956" y="311569"/>
                </a:lnTo>
                <a:lnTo>
                  <a:pt x="121250" y="312673"/>
                </a:lnTo>
                <a:lnTo>
                  <a:pt x="83073" y="313248"/>
                </a:lnTo>
                <a:close/>
              </a:path>
              <a:path w="1174115" h="533400">
                <a:moveTo>
                  <a:pt x="733446" y="533399"/>
                </a:moveTo>
                <a:lnTo>
                  <a:pt x="728974" y="530939"/>
                </a:lnTo>
                <a:lnTo>
                  <a:pt x="724961" y="526300"/>
                </a:lnTo>
                <a:lnTo>
                  <a:pt x="706646" y="493627"/>
                </a:lnTo>
                <a:lnTo>
                  <a:pt x="696600" y="455621"/>
                </a:lnTo>
                <a:lnTo>
                  <a:pt x="701882" y="416012"/>
                </a:lnTo>
                <a:lnTo>
                  <a:pt x="729549" y="378533"/>
                </a:lnTo>
                <a:lnTo>
                  <a:pt x="783338" y="332342"/>
                </a:lnTo>
                <a:lnTo>
                  <a:pt x="839552" y="289122"/>
                </a:lnTo>
                <a:lnTo>
                  <a:pt x="848611" y="283474"/>
                </a:lnTo>
                <a:lnTo>
                  <a:pt x="858072" y="277464"/>
                </a:lnTo>
                <a:lnTo>
                  <a:pt x="867396" y="269676"/>
                </a:lnTo>
                <a:lnTo>
                  <a:pt x="876045" y="258693"/>
                </a:lnTo>
                <a:lnTo>
                  <a:pt x="1148303" y="258693"/>
                </a:lnTo>
                <a:lnTo>
                  <a:pt x="1098154" y="288171"/>
                </a:lnTo>
                <a:lnTo>
                  <a:pt x="994640" y="350520"/>
                </a:lnTo>
                <a:lnTo>
                  <a:pt x="951613" y="377061"/>
                </a:lnTo>
                <a:lnTo>
                  <a:pt x="908917" y="404114"/>
                </a:lnTo>
                <a:lnTo>
                  <a:pt x="866660" y="431850"/>
                </a:lnTo>
                <a:lnTo>
                  <a:pt x="803006" y="475326"/>
                </a:lnTo>
                <a:lnTo>
                  <a:pt x="761025" y="507598"/>
                </a:lnTo>
                <a:lnTo>
                  <a:pt x="743416" y="527759"/>
                </a:lnTo>
                <a:lnTo>
                  <a:pt x="738289" y="532675"/>
                </a:lnTo>
                <a:lnTo>
                  <a:pt x="733446" y="5333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307872" y="3034259"/>
            <a:ext cx="533400" cy="1174115"/>
          </a:xfrm>
          <a:custGeom>
            <a:avLst/>
            <a:gdLst/>
            <a:ahLst/>
            <a:cxnLst/>
            <a:rect l="l" t="t" r="r" b="b"/>
            <a:pathLst>
              <a:path w="533400" h="1174114">
                <a:moveTo>
                  <a:pt x="427022" y="656871"/>
                </a:moveTo>
                <a:lnTo>
                  <a:pt x="431643" y="644910"/>
                </a:lnTo>
                <a:lnTo>
                  <a:pt x="440953" y="635568"/>
                </a:lnTo>
                <a:lnTo>
                  <a:pt x="454777" y="629452"/>
                </a:lnTo>
                <a:lnTo>
                  <a:pt x="461134" y="627679"/>
                </a:lnTo>
                <a:lnTo>
                  <a:pt x="467282" y="625281"/>
                </a:lnTo>
                <a:lnTo>
                  <a:pt x="473639" y="623821"/>
                </a:lnTo>
                <a:lnTo>
                  <a:pt x="505439" y="619968"/>
                </a:lnTo>
                <a:lnTo>
                  <a:pt x="524831" y="626702"/>
                </a:lnTo>
                <a:lnTo>
                  <a:pt x="533399" y="645419"/>
                </a:lnTo>
                <a:lnTo>
                  <a:pt x="532725" y="677519"/>
                </a:lnTo>
                <a:lnTo>
                  <a:pt x="526166" y="726164"/>
                </a:lnTo>
                <a:lnTo>
                  <a:pt x="518338" y="774514"/>
                </a:lnTo>
                <a:lnTo>
                  <a:pt x="509301" y="822583"/>
                </a:lnTo>
                <a:lnTo>
                  <a:pt x="499114" y="870384"/>
                </a:lnTo>
                <a:lnTo>
                  <a:pt x="487836" y="917930"/>
                </a:lnTo>
                <a:lnTo>
                  <a:pt x="475526" y="965237"/>
                </a:lnTo>
                <a:lnTo>
                  <a:pt x="462244" y="1012317"/>
                </a:lnTo>
                <a:lnTo>
                  <a:pt x="448048" y="1059184"/>
                </a:lnTo>
                <a:lnTo>
                  <a:pt x="432998" y="1105852"/>
                </a:lnTo>
                <a:lnTo>
                  <a:pt x="428603" y="1117097"/>
                </a:lnTo>
                <a:lnTo>
                  <a:pt x="428603" y="684978"/>
                </a:lnTo>
                <a:lnTo>
                  <a:pt x="427266" y="670846"/>
                </a:lnTo>
                <a:lnTo>
                  <a:pt x="427022" y="656871"/>
                </a:lnTo>
                <a:close/>
              </a:path>
              <a:path w="533400" h="1174114">
                <a:moveTo>
                  <a:pt x="343927" y="1165164"/>
                </a:moveTo>
                <a:lnTo>
                  <a:pt x="343927" y="396445"/>
                </a:lnTo>
                <a:lnTo>
                  <a:pt x="346749" y="449830"/>
                </a:lnTo>
                <a:lnTo>
                  <a:pt x="351839" y="502973"/>
                </a:lnTo>
                <a:lnTo>
                  <a:pt x="364629" y="608939"/>
                </a:lnTo>
                <a:lnTo>
                  <a:pt x="370233" y="661966"/>
                </a:lnTo>
                <a:lnTo>
                  <a:pt x="376138" y="751507"/>
                </a:lnTo>
                <a:lnTo>
                  <a:pt x="386000" y="860509"/>
                </a:lnTo>
                <a:lnTo>
                  <a:pt x="388605" y="861448"/>
                </a:lnTo>
                <a:lnTo>
                  <a:pt x="391106" y="861239"/>
                </a:lnTo>
                <a:lnTo>
                  <a:pt x="393503" y="859884"/>
                </a:lnTo>
                <a:lnTo>
                  <a:pt x="415821" y="758858"/>
                </a:lnTo>
                <a:lnTo>
                  <a:pt x="425493" y="711872"/>
                </a:lnTo>
                <a:lnTo>
                  <a:pt x="427722" y="698581"/>
                </a:lnTo>
                <a:lnTo>
                  <a:pt x="428603" y="684978"/>
                </a:lnTo>
                <a:lnTo>
                  <a:pt x="428603" y="1117097"/>
                </a:lnTo>
                <a:lnTo>
                  <a:pt x="423920" y="1129079"/>
                </a:lnTo>
                <a:lnTo>
                  <a:pt x="411336" y="1147468"/>
                </a:lnTo>
                <a:lnTo>
                  <a:pt x="392596" y="1158681"/>
                </a:lnTo>
                <a:lnTo>
                  <a:pt x="392565" y="877818"/>
                </a:lnTo>
                <a:lnTo>
                  <a:pt x="392044" y="877192"/>
                </a:lnTo>
                <a:lnTo>
                  <a:pt x="391940" y="876567"/>
                </a:lnTo>
                <a:lnTo>
                  <a:pt x="391627" y="875941"/>
                </a:lnTo>
                <a:lnTo>
                  <a:pt x="391523" y="876150"/>
                </a:lnTo>
                <a:lnTo>
                  <a:pt x="391419" y="1158754"/>
                </a:lnTo>
                <a:lnTo>
                  <a:pt x="364629" y="1160423"/>
                </a:lnTo>
                <a:lnTo>
                  <a:pt x="355438" y="1161264"/>
                </a:lnTo>
                <a:lnTo>
                  <a:pt x="344942" y="1164763"/>
                </a:lnTo>
                <a:lnTo>
                  <a:pt x="343927" y="1165164"/>
                </a:lnTo>
                <a:close/>
              </a:path>
              <a:path w="533400" h="1174114">
                <a:moveTo>
                  <a:pt x="391419" y="1158754"/>
                </a:moveTo>
                <a:lnTo>
                  <a:pt x="391419" y="876358"/>
                </a:lnTo>
                <a:lnTo>
                  <a:pt x="392044" y="877401"/>
                </a:lnTo>
                <a:lnTo>
                  <a:pt x="392565" y="877818"/>
                </a:lnTo>
                <a:lnTo>
                  <a:pt x="392565" y="1158683"/>
                </a:lnTo>
                <a:lnTo>
                  <a:pt x="391419" y="1158754"/>
                </a:lnTo>
                <a:close/>
              </a:path>
              <a:path w="533400" h="1174114">
                <a:moveTo>
                  <a:pt x="220151" y="83073"/>
                </a:moveTo>
                <a:lnTo>
                  <a:pt x="257142" y="28538"/>
                </a:lnTo>
                <a:lnTo>
                  <a:pt x="297398" y="53"/>
                </a:lnTo>
                <a:lnTo>
                  <a:pt x="305747" y="0"/>
                </a:lnTo>
                <a:lnTo>
                  <a:pt x="311418" y="7003"/>
                </a:lnTo>
                <a:lnTo>
                  <a:pt x="315555" y="21153"/>
                </a:lnTo>
                <a:lnTo>
                  <a:pt x="320831" y="56218"/>
                </a:lnTo>
                <a:lnTo>
                  <a:pt x="323293" y="91547"/>
                </a:lnTo>
                <a:lnTo>
                  <a:pt x="325168" y="126973"/>
                </a:lnTo>
                <a:lnTo>
                  <a:pt x="328685" y="162332"/>
                </a:lnTo>
                <a:lnTo>
                  <a:pt x="335130" y="207305"/>
                </a:lnTo>
                <a:lnTo>
                  <a:pt x="340774" y="252484"/>
                </a:lnTo>
                <a:lnTo>
                  <a:pt x="344307" y="297683"/>
                </a:lnTo>
                <a:lnTo>
                  <a:pt x="344421" y="342715"/>
                </a:lnTo>
                <a:lnTo>
                  <a:pt x="343927" y="1165164"/>
                </a:lnTo>
                <a:lnTo>
                  <a:pt x="333899" y="1169123"/>
                </a:lnTo>
                <a:lnTo>
                  <a:pt x="322641" y="1172583"/>
                </a:lnTo>
                <a:lnTo>
                  <a:pt x="306028" y="1173828"/>
                </a:lnTo>
                <a:lnTo>
                  <a:pt x="293372" y="1169794"/>
                </a:lnTo>
                <a:lnTo>
                  <a:pt x="283470" y="1161264"/>
                </a:lnTo>
                <a:lnTo>
                  <a:pt x="275122" y="1149019"/>
                </a:lnTo>
                <a:lnTo>
                  <a:pt x="274705" y="1148303"/>
                </a:lnTo>
                <a:lnTo>
                  <a:pt x="274705" y="876045"/>
                </a:lnTo>
                <a:lnTo>
                  <a:pt x="265848" y="766355"/>
                </a:lnTo>
                <a:lnTo>
                  <a:pt x="231544" y="250944"/>
                </a:lnTo>
                <a:lnTo>
                  <a:pt x="227523" y="201821"/>
                </a:lnTo>
                <a:lnTo>
                  <a:pt x="222914" y="152739"/>
                </a:lnTo>
                <a:lnTo>
                  <a:pt x="222396" y="144798"/>
                </a:lnTo>
                <a:lnTo>
                  <a:pt x="222211" y="136838"/>
                </a:lnTo>
                <a:lnTo>
                  <a:pt x="221830" y="128956"/>
                </a:lnTo>
                <a:lnTo>
                  <a:pt x="220726" y="121250"/>
                </a:lnTo>
                <a:lnTo>
                  <a:pt x="220151" y="83073"/>
                </a:lnTo>
                <a:close/>
              </a:path>
              <a:path w="533400" h="1174114">
                <a:moveTo>
                  <a:pt x="0" y="733446"/>
                </a:moveTo>
                <a:lnTo>
                  <a:pt x="2460" y="728974"/>
                </a:lnTo>
                <a:lnTo>
                  <a:pt x="7099" y="724961"/>
                </a:lnTo>
                <a:lnTo>
                  <a:pt x="39771" y="706646"/>
                </a:lnTo>
                <a:lnTo>
                  <a:pt x="77778" y="696600"/>
                </a:lnTo>
                <a:lnTo>
                  <a:pt x="117387" y="701882"/>
                </a:lnTo>
                <a:lnTo>
                  <a:pt x="154866" y="729549"/>
                </a:lnTo>
                <a:lnTo>
                  <a:pt x="201056" y="783338"/>
                </a:lnTo>
                <a:lnTo>
                  <a:pt x="244277" y="839552"/>
                </a:lnTo>
                <a:lnTo>
                  <a:pt x="249925" y="848611"/>
                </a:lnTo>
                <a:lnTo>
                  <a:pt x="255935" y="858072"/>
                </a:lnTo>
                <a:lnTo>
                  <a:pt x="263723" y="867396"/>
                </a:lnTo>
                <a:lnTo>
                  <a:pt x="274705" y="876045"/>
                </a:lnTo>
                <a:lnTo>
                  <a:pt x="274705" y="1148303"/>
                </a:lnTo>
                <a:lnTo>
                  <a:pt x="245228" y="1098154"/>
                </a:lnTo>
                <a:lnTo>
                  <a:pt x="182879" y="994640"/>
                </a:lnTo>
                <a:lnTo>
                  <a:pt x="156338" y="951613"/>
                </a:lnTo>
                <a:lnTo>
                  <a:pt x="129285" y="908917"/>
                </a:lnTo>
                <a:lnTo>
                  <a:pt x="101549" y="866660"/>
                </a:lnTo>
                <a:lnTo>
                  <a:pt x="58073" y="803006"/>
                </a:lnTo>
                <a:lnTo>
                  <a:pt x="25801" y="761025"/>
                </a:lnTo>
                <a:lnTo>
                  <a:pt x="5640" y="743416"/>
                </a:lnTo>
                <a:lnTo>
                  <a:pt x="724" y="738289"/>
                </a:lnTo>
                <a:lnTo>
                  <a:pt x="0" y="7334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3100601" y="3021413"/>
            <a:ext cx="533400" cy="1174115"/>
          </a:xfrm>
          <a:custGeom>
            <a:avLst/>
            <a:gdLst/>
            <a:ahLst/>
            <a:cxnLst/>
            <a:rect l="l" t="t" r="r" b="b"/>
            <a:pathLst>
              <a:path w="533400" h="1174114">
                <a:moveTo>
                  <a:pt x="427022" y="656871"/>
                </a:moveTo>
                <a:lnTo>
                  <a:pt x="431643" y="644910"/>
                </a:lnTo>
                <a:lnTo>
                  <a:pt x="440953" y="635568"/>
                </a:lnTo>
                <a:lnTo>
                  <a:pt x="454777" y="629452"/>
                </a:lnTo>
                <a:lnTo>
                  <a:pt x="461134" y="627679"/>
                </a:lnTo>
                <a:lnTo>
                  <a:pt x="467282" y="625281"/>
                </a:lnTo>
                <a:lnTo>
                  <a:pt x="473639" y="623821"/>
                </a:lnTo>
                <a:lnTo>
                  <a:pt x="505439" y="619968"/>
                </a:lnTo>
                <a:lnTo>
                  <a:pt x="524831" y="626702"/>
                </a:lnTo>
                <a:lnTo>
                  <a:pt x="533399" y="645419"/>
                </a:lnTo>
                <a:lnTo>
                  <a:pt x="532725" y="677519"/>
                </a:lnTo>
                <a:lnTo>
                  <a:pt x="526166" y="726164"/>
                </a:lnTo>
                <a:lnTo>
                  <a:pt x="518338" y="774514"/>
                </a:lnTo>
                <a:lnTo>
                  <a:pt x="509301" y="822583"/>
                </a:lnTo>
                <a:lnTo>
                  <a:pt x="499114" y="870384"/>
                </a:lnTo>
                <a:lnTo>
                  <a:pt x="487836" y="917930"/>
                </a:lnTo>
                <a:lnTo>
                  <a:pt x="475526" y="965237"/>
                </a:lnTo>
                <a:lnTo>
                  <a:pt x="462244" y="1012317"/>
                </a:lnTo>
                <a:lnTo>
                  <a:pt x="448048" y="1059184"/>
                </a:lnTo>
                <a:lnTo>
                  <a:pt x="432998" y="1105852"/>
                </a:lnTo>
                <a:lnTo>
                  <a:pt x="428603" y="1117097"/>
                </a:lnTo>
                <a:lnTo>
                  <a:pt x="428603" y="684978"/>
                </a:lnTo>
                <a:lnTo>
                  <a:pt x="427266" y="670846"/>
                </a:lnTo>
                <a:lnTo>
                  <a:pt x="427022" y="656871"/>
                </a:lnTo>
                <a:close/>
              </a:path>
              <a:path w="533400" h="1174114">
                <a:moveTo>
                  <a:pt x="343927" y="1165164"/>
                </a:moveTo>
                <a:lnTo>
                  <a:pt x="343927" y="396445"/>
                </a:lnTo>
                <a:lnTo>
                  <a:pt x="346749" y="449830"/>
                </a:lnTo>
                <a:lnTo>
                  <a:pt x="351839" y="502973"/>
                </a:lnTo>
                <a:lnTo>
                  <a:pt x="364629" y="608939"/>
                </a:lnTo>
                <a:lnTo>
                  <a:pt x="370233" y="661966"/>
                </a:lnTo>
                <a:lnTo>
                  <a:pt x="376138" y="751507"/>
                </a:lnTo>
                <a:lnTo>
                  <a:pt x="386000" y="860509"/>
                </a:lnTo>
                <a:lnTo>
                  <a:pt x="388605" y="861448"/>
                </a:lnTo>
                <a:lnTo>
                  <a:pt x="391106" y="861239"/>
                </a:lnTo>
                <a:lnTo>
                  <a:pt x="393503" y="859884"/>
                </a:lnTo>
                <a:lnTo>
                  <a:pt x="415821" y="758858"/>
                </a:lnTo>
                <a:lnTo>
                  <a:pt x="425493" y="711872"/>
                </a:lnTo>
                <a:lnTo>
                  <a:pt x="427722" y="698581"/>
                </a:lnTo>
                <a:lnTo>
                  <a:pt x="428603" y="684978"/>
                </a:lnTo>
                <a:lnTo>
                  <a:pt x="428603" y="1117097"/>
                </a:lnTo>
                <a:lnTo>
                  <a:pt x="423920" y="1129079"/>
                </a:lnTo>
                <a:lnTo>
                  <a:pt x="411336" y="1147468"/>
                </a:lnTo>
                <a:lnTo>
                  <a:pt x="392596" y="1158681"/>
                </a:lnTo>
                <a:lnTo>
                  <a:pt x="392565" y="877818"/>
                </a:lnTo>
                <a:lnTo>
                  <a:pt x="392044" y="877192"/>
                </a:lnTo>
                <a:lnTo>
                  <a:pt x="391940" y="876567"/>
                </a:lnTo>
                <a:lnTo>
                  <a:pt x="391627" y="875941"/>
                </a:lnTo>
                <a:lnTo>
                  <a:pt x="391523" y="876150"/>
                </a:lnTo>
                <a:lnTo>
                  <a:pt x="391419" y="1158754"/>
                </a:lnTo>
                <a:lnTo>
                  <a:pt x="364629" y="1160423"/>
                </a:lnTo>
                <a:lnTo>
                  <a:pt x="355438" y="1161264"/>
                </a:lnTo>
                <a:lnTo>
                  <a:pt x="344942" y="1164763"/>
                </a:lnTo>
                <a:lnTo>
                  <a:pt x="343927" y="1165164"/>
                </a:lnTo>
                <a:close/>
              </a:path>
              <a:path w="533400" h="1174114">
                <a:moveTo>
                  <a:pt x="391419" y="1158754"/>
                </a:moveTo>
                <a:lnTo>
                  <a:pt x="391419" y="876358"/>
                </a:lnTo>
                <a:lnTo>
                  <a:pt x="392044" y="877401"/>
                </a:lnTo>
                <a:lnTo>
                  <a:pt x="392565" y="877818"/>
                </a:lnTo>
                <a:lnTo>
                  <a:pt x="392565" y="1158683"/>
                </a:lnTo>
                <a:lnTo>
                  <a:pt x="391419" y="1158754"/>
                </a:lnTo>
                <a:close/>
              </a:path>
              <a:path w="533400" h="1174114">
                <a:moveTo>
                  <a:pt x="220151" y="83073"/>
                </a:moveTo>
                <a:lnTo>
                  <a:pt x="257142" y="28538"/>
                </a:lnTo>
                <a:lnTo>
                  <a:pt x="297398" y="53"/>
                </a:lnTo>
                <a:lnTo>
                  <a:pt x="305747" y="0"/>
                </a:lnTo>
                <a:lnTo>
                  <a:pt x="311418" y="7003"/>
                </a:lnTo>
                <a:lnTo>
                  <a:pt x="315555" y="21153"/>
                </a:lnTo>
                <a:lnTo>
                  <a:pt x="320831" y="56218"/>
                </a:lnTo>
                <a:lnTo>
                  <a:pt x="323293" y="91547"/>
                </a:lnTo>
                <a:lnTo>
                  <a:pt x="325168" y="126973"/>
                </a:lnTo>
                <a:lnTo>
                  <a:pt x="328685" y="162332"/>
                </a:lnTo>
                <a:lnTo>
                  <a:pt x="335130" y="207305"/>
                </a:lnTo>
                <a:lnTo>
                  <a:pt x="340774" y="252484"/>
                </a:lnTo>
                <a:lnTo>
                  <a:pt x="344307" y="297683"/>
                </a:lnTo>
                <a:lnTo>
                  <a:pt x="344421" y="342715"/>
                </a:lnTo>
                <a:lnTo>
                  <a:pt x="343927" y="1165164"/>
                </a:lnTo>
                <a:lnTo>
                  <a:pt x="333899" y="1169123"/>
                </a:lnTo>
                <a:lnTo>
                  <a:pt x="322641" y="1172583"/>
                </a:lnTo>
                <a:lnTo>
                  <a:pt x="306028" y="1173828"/>
                </a:lnTo>
                <a:lnTo>
                  <a:pt x="293372" y="1169794"/>
                </a:lnTo>
                <a:lnTo>
                  <a:pt x="283470" y="1161264"/>
                </a:lnTo>
                <a:lnTo>
                  <a:pt x="275122" y="1149019"/>
                </a:lnTo>
                <a:lnTo>
                  <a:pt x="274705" y="1148303"/>
                </a:lnTo>
                <a:lnTo>
                  <a:pt x="274705" y="876045"/>
                </a:lnTo>
                <a:lnTo>
                  <a:pt x="265848" y="766355"/>
                </a:lnTo>
                <a:lnTo>
                  <a:pt x="231544" y="250944"/>
                </a:lnTo>
                <a:lnTo>
                  <a:pt x="227523" y="201821"/>
                </a:lnTo>
                <a:lnTo>
                  <a:pt x="222914" y="152739"/>
                </a:lnTo>
                <a:lnTo>
                  <a:pt x="222396" y="144798"/>
                </a:lnTo>
                <a:lnTo>
                  <a:pt x="222211" y="136838"/>
                </a:lnTo>
                <a:lnTo>
                  <a:pt x="221830" y="128956"/>
                </a:lnTo>
                <a:lnTo>
                  <a:pt x="220726" y="121250"/>
                </a:lnTo>
                <a:lnTo>
                  <a:pt x="220151" y="83073"/>
                </a:lnTo>
                <a:close/>
              </a:path>
              <a:path w="533400" h="1174114">
                <a:moveTo>
                  <a:pt x="0" y="733446"/>
                </a:moveTo>
                <a:lnTo>
                  <a:pt x="2460" y="728974"/>
                </a:lnTo>
                <a:lnTo>
                  <a:pt x="7099" y="724961"/>
                </a:lnTo>
                <a:lnTo>
                  <a:pt x="39771" y="706646"/>
                </a:lnTo>
                <a:lnTo>
                  <a:pt x="77778" y="696600"/>
                </a:lnTo>
                <a:lnTo>
                  <a:pt x="117387" y="701882"/>
                </a:lnTo>
                <a:lnTo>
                  <a:pt x="154866" y="729549"/>
                </a:lnTo>
                <a:lnTo>
                  <a:pt x="201056" y="783338"/>
                </a:lnTo>
                <a:lnTo>
                  <a:pt x="244277" y="839552"/>
                </a:lnTo>
                <a:lnTo>
                  <a:pt x="249925" y="848611"/>
                </a:lnTo>
                <a:lnTo>
                  <a:pt x="255935" y="858072"/>
                </a:lnTo>
                <a:lnTo>
                  <a:pt x="263723" y="867396"/>
                </a:lnTo>
                <a:lnTo>
                  <a:pt x="274705" y="876045"/>
                </a:lnTo>
                <a:lnTo>
                  <a:pt x="274705" y="1148303"/>
                </a:lnTo>
                <a:lnTo>
                  <a:pt x="245228" y="1098154"/>
                </a:lnTo>
                <a:lnTo>
                  <a:pt x="182879" y="994640"/>
                </a:lnTo>
                <a:lnTo>
                  <a:pt x="156338" y="951613"/>
                </a:lnTo>
                <a:lnTo>
                  <a:pt x="129285" y="908917"/>
                </a:lnTo>
                <a:lnTo>
                  <a:pt x="101549" y="866660"/>
                </a:lnTo>
                <a:lnTo>
                  <a:pt x="58073" y="803006"/>
                </a:lnTo>
                <a:lnTo>
                  <a:pt x="25801" y="761025"/>
                </a:lnTo>
                <a:lnTo>
                  <a:pt x="5640" y="743416"/>
                </a:lnTo>
                <a:lnTo>
                  <a:pt x="724" y="738289"/>
                </a:lnTo>
                <a:lnTo>
                  <a:pt x="0" y="7334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6292945" y="3049387"/>
            <a:ext cx="537210" cy="1172845"/>
          </a:xfrm>
          <a:custGeom>
            <a:avLst/>
            <a:gdLst/>
            <a:ahLst/>
            <a:cxnLst/>
            <a:rect l="l" t="t" r="r" b="b"/>
            <a:pathLst>
              <a:path w="537209" h="1172845">
                <a:moveTo>
                  <a:pt x="430318" y="662478"/>
                </a:moveTo>
                <a:lnTo>
                  <a:pt x="435531" y="650763"/>
                </a:lnTo>
                <a:lnTo>
                  <a:pt x="445297" y="641898"/>
                </a:lnTo>
                <a:lnTo>
                  <a:pt x="459409" y="636482"/>
                </a:lnTo>
                <a:lnTo>
                  <a:pt x="465847" y="635029"/>
                </a:lnTo>
                <a:lnTo>
                  <a:pt x="472107" y="632941"/>
                </a:lnTo>
                <a:lnTo>
                  <a:pt x="478529" y="631801"/>
                </a:lnTo>
                <a:lnTo>
                  <a:pt x="510482" y="629544"/>
                </a:lnTo>
                <a:lnTo>
                  <a:pt x="529513" y="637239"/>
                </a:lnTo>
                <a:lnTo>
                  <a:pt x="537134" y="656361"/>
                </a:lnTo>
                <a:lnTo>
                  <a:pt x="534856" y="688387"/>
                </a:lnTo>
                <a:lnTo>
                  <a:pt x="525872" y="736644"/>
                </a:lnTo>
                <a:lnTo>
                  <a:pt x="515636" y="784542"/>
                </a:lnTo>
                <a:lnTo>
                  <a:pt x="504206" y="832098"/>
                </a:lnTo>
                <a:lnTo>
                  <a:pt x="491641" y="879329"/>
                </a:lnTo>
                <a:lnTo>
                  <a:pt x="477999" y="926253"/>
                </a:lnTo>
                <a:lnTo>
                  <a:pt x="463338" y="972884"/>
                </a:lnTo>
                <a:lnTo>
                  <a:pt x="447718" y="1019241"/>
                </a:lnTo>
                <a:lnTo>
                  <a:pt x="431196" y="1065339"/>
                </a:lnTo>
                <a:lnTo>
                  <a:pt x="413830" y="1111196"/>
                </a:lnTo>
                <a:lnTo>
                  <a:pt x="408879" y="1122207"/>
                </a:lnTo>
                <a:lnTo>
                  <a:pt x="430491" y="690629"/>
                </a:lnTo>
                <a:lnTo>
                  <a:pt x="429863" y="676448"/>
                </a:lnTo>
                <a:lnTo>
                  <a:pt x="430318" y="662478"/>
                </a:lnTo>
                <a:close/>
              </a:path>
              <a:path w="537209" h="1172845">
                <a:moveTo>
                  <a:pt x="321905" y="1165979"/>
                </a:moveTo>
                <a:lnTo>
                  <a:pt x="360352" y="398222"/>
                </a:lnTo>
                <a:lnTo>
                  <a:pt x="360500" y="451682"/>
                </a:lnTo>
                <a:lnTo>
                  <a:pt x="362926" y="505012"/>
                </a:lnTo>
                <a:lnTo>
                  <a:pt x="370400" y="611485"/>
                </a:lnTo>
                <a:lnTo>
                  <a:pt x="373345" y="664727"/>
                </a:lnTo>
                <a:lnTo>
                  <a:pt x="374764" y="754451"/>
                </a:lnTo>
                <a:lnTo>
                  <a:pt x="379162" y="863810"/>
                </a:lnTo>
                <a:lnTo>
                  <a:pt x="381717" y="864878"/>
                </a:lnTo>
                <a:lnTo>
                  <a:pt x="384225" y="864794"/>
                </a:lnTo>
                <a:lnTo>
                  <a:pt x="386687" y="863561"/>
                </a:lnTo>
                <a:lnTo>
                  <a:pt x="414030" y="763777"/>
                </a:lnTo>
                <a:lnTo>
                  <a:pt x="426040" y="717334"/>
                </a:lnTo>
                <a:lnTo>
                  <a:pt x="428931" y="704171"/>
                </a:lnTo>
                <a:lnTo>
                  <a:pt x="430491" y="690629"/>
                </a:lnTo>
                <a:lnTo>
                  <a:pt x="408879" y="1122207"/>
                </a:lnTo>
                <a:lnTo>
                  <a:pt x="403602" y="1133940"/>
                </a:lnTo>
                <a:lnTo>
                  <a:pt x="390114" y="1151676"/>
                </a:lnTo>
                <a:lnTo>
                  <a:pt x="370837" y="1161939"/>
                </a:lnTo>
                <a:lnTo>
                  <a:pt x="384853" y="881425"/>
                </a:lnTo>
                <a:lnTo>
                  <a:pt x="384364" y="880774"/>
                </a:lnTo>
                <a:lnTo>
                  <a:pt x="384291" y="880144"/>
                </a:lnTo>
                <a:lnTo>
                  <a:pt x="384010" y="879504"/>
                </a:lnTo>
                <a:lnTo>
                  <a:pt x="383896" y="879707"/>
                </a:lnTo>
                <a:lnTo>
                  <a:pt x="369657" y="1161953"/>
                </a:lnTo>
                <a:lnTo>
                  <a:pt x="342818" y="1162279"/>
                </a:lnTo>
                <a:lnTo>
                  <a:pt x="333596" y="1162659"/>
                </a:lnTo>
                <a:lnTo>
                  <a:pt x="322938" y="1165630"/>
                </a:lnTo>
                <a:lnTo>
                  <a:pt x="321905" y="1165979"/>
                </a:lnTo>
                <a:close/>
              </a:path>
              <a:path w="537209" h="1172845">
                <a:moveTo>
                  <a:pt x="369657" y="1161953"/>
                </a:moveTo>
                <a:lnTo>
                  <a:pt x="383781" y="879910"/>
                </a:lnTo>
                <a:lnTo>
                  <a:pt x="384353" y="880983"/>
                </a:lnTo>
                <a:lnTo>
                  <a:pt x="384853" y="881425"/>
                </a:lnTo>
                <a:lnTo>
                  <a:pt x="370806" y="1161939"/>
                </a:lnTo>
                <a:lnTo>
                  <a:pt x="369657" y="1161953"/>
                </a:lnTo>
                <a:close/>
              </a:path>
              <a:path w="537209" h="1172845">
                <a:moveTo>
                  <a:pt x="252403" y="79052"/>
                </a:moveTo>
                <a:lnTo>
                  <a:pt x="267607" y="49722"/>
                </a:lnTo>
                <a:lnTo>
                  <a:pt x="292075" y="26435"/>
                </a:lnTo>
                <a:lnTo>
                  <a:pt x="321203" y="6406"/>
                </a:lnTo>
                <a:lnTo>
                  <a:pt x="333707" y="0"/>
                </a:lnTo>
                <a:lnTo>
                  <a:pt x="342047" y="363"/>
                </a:lnTo>
                <a:lnTo>
                  <a:pt x="354300" y="57266"/>
                </a:lnTo>
                <a:lnTo>
                  <a:pt x="355094" y="128150"/>
                </a:lnTo>
                <a:lnTo>
                  <a:pt x="356838" y="163639"/>
                </a:lnTo>
                <a:lnTo>
                  <a:pt x="361025" y="208879"/>
                </a:lnTo>
                <a:lnTo>
                  <a:pt x="364402" y="254284"/>
                </a:lnTo>
                <a:lnTo>
                  <a:pt x="365670" y="299603"/>
                </a:lnTo>
                <a:lnTo>
                  <a:pt x="363532" y="344584"/>
                </a:lnTo>
                <a:lnTo>
                  <a:pt x="321905" y="1165979"/>
                </a:lnTo>
                <a:lnTo>
                  <a:pt x="311691" y="1169431"/>
                </a:lnTo>
                <a:lnTo>
                  <a:pt x="300274" y="1172324"/>
                </a:lnTo>
                <a:lnTo>
                  <a:pt x="283620" y="1172737"/>
                </a:lnTo>
                <a:lnTo>
                  <a:pt x="271181" y="1168075"/>
                </a:lnTo>
                <a:lnTo>
                  <a:pt x="261719" y="1159060"/>
                </a:lnTo>
                <a:lnTo>
                  <a:pt x="253993" y="1146413"/>
                </a:lnTo>
                <a:lnTo>
                  <a:pt x="253613" y="1145677"/>
                </a:lnTo>
                <a:lnTo>
                  <a:pt x="267230" y="873760"/>
                </a:lnTo>
                <a:lnTo>
                  <a:pt x="263869" y="763765"/>
                </a:lnTo>
                <a:lnTo>
                  <a:pt x="255386" y="247282"/>
                </a:lnTo>
                <a:lnTo>
                  <a:pt x="253827" y="198020"/>
                </a:lnTo>
                <a:lnTo>
                  <a:pt x="251679" y="148769"/>
                </a:lnTo>
                <a:lnTo>
                  <a:pt x="251559" y="140812"/>
                </a:lnTo>
                <a:lnTo>
                  <a:pt x="251772" y="132853"/>
                </a:lnTo>
                <a:lnTo>
                  <a:pt x="251785" y="124961"/>
                </a:lnTo>
                <a:lnTo>
                  <a:pt x="251068" y="117210"/>
                </a:lnTo>
                <a:lnTo>
                  <a:pt x="252403" y="79052"/>
                </a:lnTo>
                <a:close/>
              </a:path>
              <a:path w="537209" h="1172845">
                <a:moveTo>
                  <a:pt x="0" y="717600"/>
                </a:moveTo>
                <a:lnTo>
                  <a:pt x="2680" y="713256"/>
                </a:lnTo>
                <a:lnTo>
                  <a:pt x="7514" y="709481"/>
                </a:lnTo>
                <a:lnTo>
                  <a:pt x="41062" y="692823"/>
                </a:lnTo>
                <a:lnTo>
                  <a:pt x="79523" y="684690"/>
                </a:lnTo>
                <a:lnTo>
                  <a:pt x="118819" y="691947"/>
                </a:lnTo>
                <a:lnTo>
                  <a:pt x="154867" y="721453"/>
                </a:lnTo>
                <a:lnTo>
                  <a:pt x="198309" y="777485"/>
                </a:lnTo>
                <a:lnTo>
                  <a:pt x="238664" y="835790"/>
                </a:lnTo>
                <a:lnTo>
                  <a:pt x="243852" y="845121"/>
                </a:lnTo>
                <a:lnTo>
                  <a:pt x="249382" y="854871"/>
                </a:lnTo>
                <a:lnTo>
                  <a:pt x="256693" y="864572"/>
                </a:lnTo>
                <a:lnTo>
                  <a:pt x="267230" y="873760"/>
                </a:lnTo>
                <a:lnTo>
                  <a:pt x="253613" y="1145677"/>
                </a:lnTo>
                <a:lnTo>
                  <a:pt x="226680" y="1094116"/>
                </a:lnTo>
                <a:lnTo>
                  <a:pt x="169586" y="987614"/>
                </a:lnTo>
                <a:lnTo>
                  <a:pt x="145231" y="943314"/>
                </a:lnTo>
                <a:lnTo>
                  <a:pt x="120347" y="899317"/>
                </a:lnTo>
                <a:lnTo>
                  <a:pt x="94759" y="855726"/>
                </a:lnTo>
                <a:lnTo>
                  <a:pt x="54521" y="789977"/>
                </a:lnTo>
                <a:lnTo>
                  <a:pt x="24389" y="746435"/>
                </a:lnTo>
                <a:lnTo>
                  <a:pt x="5134" y="727840"/>
                </a:lnTo>
                <a:lnTo>
                  <a:pt x="481" y="722474"/>
                </a:lnTo>
                <a:lnTo>
                  <a:pt x="0" y="7176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767419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5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072253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5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377086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5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681920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5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986754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5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291588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596422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901255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206089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7510922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7815757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8120591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425424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8730258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9035091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9339926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9644759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9949593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0254427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0864095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1168928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1473762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1778595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2083429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2388263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2693097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2997931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3912432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4217267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4522099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4826933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5131767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5436601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5741434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6046268" y="7206778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228625" y="76199"/>
                </a:moveTo>
                <a:lnTo>
                  <a:pt x="0" y="76199"/>
                </a:lnTo>
                <a:lnTo>
                  <a:pt x="0" y="0"/>
                </a:lnTo>
                <a:lnTo>
                  <a:pt x="228625" y="0"/>
                </a:lnTo>
                <a:lnTo>
                  <a:pt x="228625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462513" y="7073264"/>
            <a:ext cx="229235" cy="210185"/>
          </a:xfrm>
          <a:custGeom>
            <a:avLst/>
            <a:gdLst/>
            <a:ahLst/>
            <a:cxnLst/>
            <a:rect l="l" t="t" r="r" b="b"/>
            <a:pathLst>
              <a:path w="229235" h="210184">
                <a:moveTo>
                  <a:pt x="228688" y="133515"/>
                </a:moveTo>
                <a:lnTo>
                  <a:pt x="57150" y="133515"/>
                </a:lnTo>
                <a:lnTo>
                  <a:pt x="57150" y="0"/>
                </a:lnTo>
                <a:lnTo>
                  <a:pt x="0" y="0"/>
                </a:lnTo>
                <a:lnTo>
                  <a:pt x="0" y="171551"/>
                </a:lnTo>
                <a:lnTo>
                  <a:pt x="63" y="209715"/>
                </a:lnTo>
                <a:lnTo>
                  <a:pt x="228688" y="209715"/>
                </a:lnTo>
                <a:lnTo>
                  <a:pt x="228688" y="1335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462519" y="6844521"/>
            <a:ext cx="57150" cy="172085"/>
          </a:xfrm>
          <a:custGeom>
            <a:avLst/>
            <a:gdLst/>
            <a:ahLst/>
            <a:cxnLst/>
            <a:rect l="l" t="t" r="r" b="b"/>
            <a:pathLst>
              <a:path w="57150" h="172084">
                <a:moveTo>
                  <a:pt x="57149" y="0"/>
                </a:moveTo>
                <a:lnTo>
                  <a:pt x="57149" y="171553"/>
                </a:lnTo>
                <a:lnTo>
                  <a:pt x="0" y="171553"/>
                </a:lnTo>
                <a:lnTo>
                  <a:pt x="0" y="0"/>
                </a:lnTo>
                <a:lnTo>
                  <a:pt x="571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462519" y="6615783"/>
            <a:ext cx="57150" cy="172085"/>
          </a:xfrm>
          <a:custGeom>
            <a:avLst/>
            <a:gdLst/>
            <a:ahLst/>
            <a:cxnLst/>
            <a:rect l="l" t="t" r="r" b="b"/>
            <a:pathLst>
              <a:path w="57150" h="172084">
                <a:moveTo>
                  <a:pt x="57149" y="0"/>
                </a:moveTo>
                <a:lnTo>
                  <a:pt x="57149" y="171553"/>
                </a:lnTo>
                <a:lnTo>
                  <a:pt x="0" y="171553"/>
                </a:lnTo>
                <a:lnTo>
                  <a:pt x="0" y="0"/>
                </a:lnTo>
                <a:lnTo>
                  <a:pt x="571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462519" y="6387046"/>
            <a:ext cx="57150" cy="172085"/>
          </a:xfrm>
          <a:custGeom>
            <a:avLst/>
            <a:gdLst/>
            <a:ahLst/>
            <a:cxnLst/>
            <a:rect l="l" t="t" r="r" b="b"/>
            <a:pathLst>
              <a:path w="57150" h="172084">
                <a:moveTo>
                  <a:pt x="57149" y="0"/>
                </a:moveTo>
                <a:lnTo>
                  <a:pt x="57149" y="171553"/>
                </a:lnTo>
                <a:lnTo>
                  <a:pt x="0" y="171553"/>
                </a:lnTo>
                <a:lnTo>
                  <a:pt x="0" y="0"/>
                </a:lnTo>
                <a:lnTo>
                  <a:pt x="571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462519" y="6158308"/>
            <a:ext cx="57150" cy="172085"/>
          </a:xfrm>
          <a:custGeom>
            <a:avLst/>
            <a:gdLst/>
            <a:ahLst/>
            <a:cxnLst/>
            <a:rect l="l" t="t" r="r" b="b"/>
            <a:pathLst>
              <a:path w="57150" h="172085">
                <a:moveTo>
                  <a:pt x="57149" y="0"/>
                </a:moveTo>
                <a:lnTo>
                  <a:pt x="57149" y="171553"/>
                </a:lnTo>
                <a:lnTo>
                  <a:pt x="0" y="171553"/>
                </a:lnTo>
                <a:lnTo>
                  <a:pt x="0" y="0"/>
                </a:lnTo>
                <a:lnTo>
                  <a:pt x="571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4462519" y="5929570"/>
            <a:ext cx="57150" cy="172085"/>
          </a:xfrm>
          <a:custGeom>
            <a:avLst/>
            <a:gdLst/>
            <a:ahLst/>
            <a:cxnLst/>
            <a:rect l="l" t="t" r="r" b="b"/>
            <a:pathLst>
              <a:path w="57150" h="172085">
                <a:moveTo>
                  <a:pt x="57149" y="0"/>
                </a:moveTo>
                <a:lnTo>
                  <a:pt x="57149" y="171553"/>
                </a:lnTo>
                <a:lnTo>
                  <a:pt x="0" y="171553"/>
                </a:lnTo>
                <a:lnTo>
                  <a:pt x="0" y="0"/>
                </a:lnTo>
                <a:lnTo>
                  <a:pt x="571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4462519" y="5700832"/>
            <a:ext cx="57150" cy="172085"/>
          </a:xfrm>
          <a:custGeom>
            <a:avLst/>
            <a:gdLst/>
            <a:ahLst/>
            <a:cxnLst/>
            <a:rect l="l" t="t" r="r" b="b"/>
            <a:pathLst>
              <a:path w="57150" h="172085">
                <a:moveTo>
                  <a:pt x="57149" y="0"/>
                </a:moveTo>
                <a:lnTo>
                  <a:pt x="57149" y="171553"/>
                </a:lnTo>
                <a:lnTo>
                  <a:pt x="0" y="171553"/>
                </a:lnTo>
                <a:lnTo>
                  <a:pt x="0" y="0"/>
                </a:lnTo>
                <a:lnTo>
                  <a:pt x="571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4462519" y="5472094"/>
            <a:ext cx="57150" cy="172085"/>
          </a:xfrm>
          <a:custGeom>
            <a:avLst/>
            <a:gdLst/>
            <a:ahLst/>
            <a:cxnLst/>
            <a:rect l="l" t="t" r="r" b="b"/>
            <a:pathLst>
              <a:path w="57150" h="172085">
                <a:moveTo>
                  <a:pt x="57149" y="0"/>
                </a:moveTo>
                <a:lnTo>
                  <a:pt x="57149" y="171553"/>
                </a:lnTo>
                <a:lnTo>
                  <a:pt x="0" y="171553"/>
                </a:lnTo>
                <a:lnTo>
                  <a:pt x="0" y="0"/>
                </a:lnTo>
                <a:lnTo>
                  <a:pt x="571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4462519" y="5243357"/>
            <a:ext cx="57150" cy="172085"/>
          </a:xfrm>
          <a:custGeom>
            <a:avLst/>
            <a:gdLst/>
            <a:ahLst/>
            <a:cxnLst/>
            <a:rect l="l" t="t" r="r" b="b"/>
            <a:pathLst>
              <a:path w="57150" h="172085">
                <a:moveTo>
                  <a:pt x="57149" y="0"/>
                </a:moveTo>
                <a:lnTo>
                  <a:pt x="57149" y="171553"/>
                </a:lnTo>
                <a:lnTo>
                  <a:pt x="0" y="171553"/>
                </a:lnTo>
                <a:lnTo>
                  <a:pt x="0" y="0"/>
                </a:lnTo>
                <a:lnTo>
                  <a:pt x="571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4462519" y="5014619"/>
            <a:ext cx="57150" cy="172085"/>
          </a:xfrm>
          <a:custGeom>
            <a:avLst/>
            <a:gdLst/>
            <a:ahLst/>
            <a:cxnLst/>
            <a:rect l="l" t="t" r="r" b="b"/>
            <a:pathLst>
              <a:path w="57150" h="172085">
                <a:moveTo>
                  <a:pt x="57149" y="0"/>
                </a:moveTo>
                <a:lnTo>
                  <a:pt x="57149" y="171553"/>
                </a:lnTo>
                <a:lnTo>
                  <a:pt x="0" y="171553"/>
                </a:lnTo>
                <a:lnTo>
                  <a:pt x="0" y="0"/>
                </a:lnTo>
                <a:lnTo>
                  <a:pt x="571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4462519" y="4785881"/>
            <a:ext cx="57150" cy="172085"/>
          </a:xfrm>
          <a:custGeom>
            <a:avLst/>
            <a:gdLst/>
            <a:ahLst/>
            <a:cxnLst/>
            <a:rect l="l" t="t" r="r" b="b"/>
            <a:pathLst>
              <a:path w="57150" h="172085">
                <a:moveTo>
                  <a:pt x="57149" y="0"/>
                </a:moveTo>
                <a:lnTo>
                  <a:pt x="57149" y="171553"/>
                </a:lnTo>
                <a:lnTo>
                  <a:pt x="0" y="171553"/>
                </a:lnTo>
                <a:lnTo>
                  <a:pt x="0" y="0"/>
                </a:lnTo>
                <a:lnTo>
                  <a:pt x="571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4462519" y="4557143"/>
            <a:ext cx="57150" cy="172085"/>
          </a:xfrm>
          <a:custGeom>
            <a:avLst/>
            <a:gdLst/>
            <a:ahLst/>
            <a:cxnLst/>
            <a:rect l="l" t="t" r="r" b="b"/>
            <a:pathLst>
              <a:path w="57150" h="172085">
                <a:moveTo>
                  <a:pt x="57149" y="0"/>
                </a:moveTo>
                <a:lnTo>
                  <a:pt x="57149" y="171553"/>
                </a:lnTo>
                <a:lnTo>
                  <a:pt x="0" y="171553"/>
                </a:lnTo>
                <a:lnTo>
                  <a:pt x="0" y="0"/>
                </a:lnTo>
                <a:lnTo>
                  <a:pt x="571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4462519" y="4328405"/>
            <a:ext cx="57150" cy="172085"/>
          </a:xfrm>
          <a:custGeom>
            <a:avLst/>
            <a:gdLst/>
            <a:ahLst/>
            <a:cxnLst/>
            <a:rect l="l" t="t" r="r" b="b"/>
            <a:pathLst>
              <a:path w="57150" h="172085">
                <a:moveTo>
                  <a:pt x="57149" y="0"/>
                </a:moveTo>
                <a:lnTo>
                  <a:pt x="57149" y="171553"/>
                </a:lnTo>
                <a:lnTo>
                  <a:pt x="0" y="171553"/>
                </a:lnTo>
                <a:lnTo>
                  <a:pt x="0" y="0"/>
                </a:lnTo>
                <a:lnTo>
                  <a:pt x="571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4462519" y="4099667"/>
            <a:ext cx="57150" cy="172085"/>
          </a:xfrm>
          <a:custGeom>
            <a:avLst/>
            <a:gdLst/>
            <a:ahLst/>
            <a:cxnLst/>
            <a:rect l="l" t="t" r="r" b="b"/>
            <a:pathLst>
              <a:path w="57150" h="172085">
                <a:moveTo>
                  <a:pt x="57149" y="0"/>
                </a:moveTo>
                <a:lnTo>
                  <a:pt x="57149" y="171553"/>
                </a:lnTo>
                <a:lnTo>
                  <a:pt x="0" y="171553"/>
                </a:lnTo>
                <a:lnTo>
                  <a:pt x="0" y="0"/>
                </a:lnTo>
                <a:lnTo>
                  <a:pt x="571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4462519" y="3870930"/>
            <a:ext cx="57150" cy="172085"/>
          </a:xfrm>
          <a:custGeom>
            <a:avLst/>
            <a:gdLst/>
            <a:ahLst/>
            <a:cxnLst/>
            <a:rect l="l" t="t" r="r" b="b"/>
            <a:pathLst>
              <a:path w="57150" h="172085">
                <a:moveTo>
                  <a:pt x="57149" y="0"/>
                </a:moveTo>
                <a:lnTo>
                  <a:pt x="57149" y="171553"/>
                </a:lnTo>
                <a:lnTo>
                  <a:pt x="0" y="171553"/>
                </a:lnTo>
                <a:lnTo>
                  <a:pt x="0" y="0"/>
                </a:lnTo>
                <a:lnTo>
                  <a:pt x="571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6" name="object 7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76782" y="3539462"/>
            <a:ext cx="228623" cy="274283"/>
          </a:xfrm>
          <a:prstGeom prst="rect">
            <a:avLst/>
          </a:prstGeom>
        </p:spPr>
      </p:pic>
      <p:sp>
        <p:nvSpPr>
          <p:cNvPr id="77" name="object 77"/>
          <p:cNvSpPr/>
          <p:nvPr/>
        </p:nvSpPr>
        <p:spPr>
          <a:xfrm>
            <a:off x="10658675" y="5909375"/>
            <a:ext cx="57150" cy="171450"/>
          </a:xfrm>
          <a:custGeom>
            <a:avLst/>
            <a:gdLst/>
            <a:ahLst/>
            <a:cxnLst/>
            <a:rect l="l" t="t" r="r" b="b"/>
            <a:pathLst>
              <a:path w="57150" h="171450">
                <a:moveTo>
                  <a:pt x="0" y="171194"/>
                </a:moveTo>
                <a:lnTo>
                  <a:pt x="0" y="0"/>
                </a:lnTo>
                <a:lnTo>
                  <a:pt x="57149" y="0"/>
                </a:lnTo>
                <a:lnTo>
                  <a:pt x="57149" y="171194"/>
                </a:lnTo>
                <a:lnTo>
                  <a:pt x="0" y="171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0658675" y="6137634"/>
            <a:ext cx="57150" cy="171450"/>
          </a:xfrm>
          <a:custGeom>
            <a:avLst/>
            <a:gdLst/>
            <a:ahLst/>
            <a:cxnLst/>
            <a:rect l="l" t="t" r="r" b="b"/>
            <a:pathLst>
              <a:path w="57150" h="171450">
                <a:moveTo>
                  <a:pt x="0" y="171194"/>
                </a:moveTo>
                <a:lnTo>
                  <a:pt x="0" y="0"/>
                </a:lnTo>
                <a:lnTo>
                  <a:pt x="57149" y="0"/>
                </a:lnTo>
                <a:lnTo>
                  <a:pt x="57149" y="171194"/>
                </a:lnTo>
                <a:lnTo>
                  <a:pt x="0" y="171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0658675" y="6365893"/>
            <a:ext cx="57150" cy="171450"/>
          </a:xfrm>
          <a:custGeom>
            <a:avLst/>
            <a:gdLst/>
            <a:ahLst/>
            <a:cxnLst/>
            <a:rect l="l" t="t" r="r" b="b"/>
            <a:pathLst>
              <a:path w="57150" h="171450">
                <a:moveTo>
                  <a:pt x="0" y="171194"/>
                </a:moveTo>
                <a:lnTo>
                  <a:pt x="0" y="0"/>
                </a:lnTo>
                <a:lnTo>
                  <a:pt x="57149" y="0"/>
                </a:lnTo>
                <a:lnTo>
                  <a:pt x="57149" y="171194"/>
                </a:lnTo>
                <a:lnTo>
                  <a:pt x="0" y="171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0658675" y="6594152"/>
            <a:ext cx="57150" cy="171450"/>
          </a:xfrm>
          <a:custGeom>
            <a:avLst/>
            <a:gdLst/>
            <a:ahLst/>
            <a:cxnLst/>
            <a:rect l="l" t="t" r="r" b="b"/>
            <a:pathLst>
              <a:path w="57150" h="171450">
                <a:moveTo>
                  <a:pt x="0" y="171194"/>
                </a:moveTo>
                <a:lnTo>
                  <a:pt x="0" y="0"/>
                </a:lnTo>
                <a:lnTo>
                  <a:pt x="57149" y="0"/>
                </a:lnTo>
                <a:lnTo>
                  <a:pt x="57149" y="171194"/>
                </a:lnTo>
                <a:lnTo>
                  <a:pt x="0" y="171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1" name="object 81"/>
          <p:cNvGrpSpPr/>
          <p:nvPr/>
        </p:nvGrpSpPr>
        <p:grpSpPr>
          <a:xfrm>
            <a:off x="10559260" y="6822411"/>
            <a:ext cx="242570" cy="461009"/>
            <a:chOff x="10559260" y="6822411"/>
            <a:chExt cx="242570" cy="461009"/>
          </a:xfrm>
        </p:grpSpPr>
        <p:sp>
          <p:nvSpPr>
            <p:cNvPr id="82" name="object 82"/>
            <p:cNvSpPr/>
            <p:nvPr/>
          </p:nvSpPr>
          <p:spPr>
            <a:xfrm>
              <a:off x="10559250" y="6822414"/>
              <a:ext cx="229235" cy="461009"/>
            </a:xfrm>
            <a:custGeom>
              <a:avLst/>
              <a:gdLst/>
              <a:ahLst/>
              <a:cxnLst/>
              <a:rect l="l" t="t" r="r" b="b"/>
              <a:pathLst>
                <a:path w="229234" h="461009">
                  <a:moveTo>
                    <a:pt x="156565" y="228257"/>
                  </a:moveTo>
                  <a:lnTo>
                    <a:pt x="99415" y="228257"/>
                  </a:lnTo>
                  <a:lnTo>
                    <a:pt x="99415" y="353974"/>
                  </a:lnTo>
                  <a:lnTo>
                    <a:pt x="156565" y="353974"/>
                  </a:lnTo>
                  <a:lnTo>
                    <a:pt x="156565" y="228257"/>
                  </a:lnTo>
                  <a:close/>
                </a:path>
                <a:path w="229234" h="461009">
                  <a:moveTo>
                    <a:pt x="156565" y="0"/>
                  </a:moveTo>
                  <a:lnTo>
                    <a:pt x="99415" y="0"/>
                  </a:lnTo>
                  <a:lnTo>
                    <a:pt x="99415" y="171196"/>
                  </a:lnTo>
                  <a:lnTo>
                    <a:pt x="156565" y="171196"/>
                  </a:lnTo>
                  <a:lnTo>
                    <a:pt x="156565" y="0"/>
                  </a:lnTo>
                  <a:close/>
                </a:path>
                <a:path w="229234" h="461009">
                  <a:moveTo>
                    <a:pt x="228625" y="384365"/>
                  </a:moveTo>
                  <a:lnTo>
                    <a:pt x="0" y="384365"/>
                  </a:lnTo>
                  <a:lnTo>
                    <a:pt x="0" y="460565"/>
                  </a:lnTo>
                  <a:lnTo>
                    <a:pt x="228625" y="460565"/>
                  </a:lnTo>
                  <a:lnTo>
                    <a:pt x="228625" y="3843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10601525" y="7062250"/>
              <a:ext cx="171450" cy="114300"/>
            </a:xfrm>
            <a:custGeom>
              <a:avLst/>
              <a:gdLst/>
              <a:ahLst/>
              <a:cxnLst/>
              <a:rect l="l" t="t" r="r" b="b"/>
              <a:pathLst>
                <a:path w="171450" h="114300">
                  <a:moveTo>
                    <a:pt x="171450" y="0"/>
                  </a:moveTo>
                  <a:lnTo>
                    <a:pt x="85725" y="114129"/>
                  </a:lnTo>
                  <a:lnTo>
                    <a:pt x="0" y="0"/>
                  </a:lnTo>
                </a:path>
              </a:pathLst>
            </a:custGeom>
            <a:ln w="5712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4" name="object 84"/>
          <p:cNvSpPr/>
          <p:nvPr/>
        </p:nvSpPr>
        <p:spPr>
          <a:xfrm>
            <a:off x="13477023" y="5909375"/>
            <a:ext cx="57150" cy="171450"/>
          </a:xfrm>
          <a:custGeom>
            <a:avLst/>
            <a:gdLst/>
            <a:ahLst/>
            <a:cxnLst/>
            <a:rect l="l" t="t" r="r" b="b"/>
            <a:pathLst>
              <a:path w="57150" h="171450">
                <a:moveTo>
                  <a:pt x="0" y="171194"/>
                </a:moveTo>
                <a:lnTo>
                  <a:pt x="0" y="0"/>
                </a:lnTo>
                <a:lnTo>
                  <a:pt x="57149" y="0"/>
                </a:lnTo>
                <a:lnTo>
                  <a:pt x="57149" y="171194"/>
                </a:lnTo>
                <a:lnTo>
                  <a:pt x="0" y="171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13477023" y="6137634"/>
            <a:ext cx="57150" cy="171450"/>
          </a:xfrm>
          <a:custGeom>
            <a:avLst/>
            <a:gdLst/>
            <a:ahLst/>
            <a:cxnLst/>
            <a:rect l="l" t="t" r="r" b="b"/>
            <a:pathLst>
              <a:path w="57150" h="171450">
                <a:moveTo>
                  <a:pt x="0" y="171194"/>
                </a:moveTo>
                <a:lnTo>
                  <a:pt x="0" y="0"/>
                </a:lnTo>
                <a:lnTo>
                  <a:pt x="57149" y="0"/>
                </a:lnTo>
                <a:lnTo>
                  <a:pt x="57149" y="171194"/>
                </a:lnTo>
                <a:lnTo>
                  <a:pt x="0" y="171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3477023" y="6365893"/>
            <a:ext cx="57150" cy="171450"/>
          </a:xfrm>
          <a:custGeom>
            <a:avLst/>
            <a:gdLst/>
            <a:ahLst/>
            <a:cxnLst/>
            <a:rect l="l" t="t" r="r" b="b"/>
            <a:pathLst>
              <a:path w="57150" h="171450">
                <a:moveTo>
                  <a:pt x="0" y="171194"/>
                </a:moveTo>
                <a:lnTo>
                  <a:pt x="0" y="0"/>
                </a:lnTo>
                <a:lnTo>
                  <a:pt x="57149" y="0"/>
                </a:lnTo>
                <a:lnTo>
                  <a:pt x="57149" y="171194"/>
                </a:lnTo>
                <a:lnTo>
                  <a:pt x="0" y="171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13477023" y="6594152"/>
            <a:ext cx="57150" cy="171450"/>
          </a:xfrm>
          <a:custGeom>
            <a:avLst/>
            <a:gdLst/>
            <a:ahLst/>
            <a:cxnLst/>
            <a:rect l="l" t="t" r="r" b="b"/>
            <a:pathLst>
              <a:path w="57150" h="171450">
                <a:moveTo>
                  <a:pt x="0" y="171194"/>
                </a:moveTo>
                <a:lnTo>
                  <a:pt x="0" y="0"/>
                </a:lnTo>
                <a:lnTo>
                  <a:pt x="57149" y="0"/>
                </a:lnTo>
                <a:lnTo>
                  <a:pt x="57149" y="171194"/>
                </a:lnTo>
                <a:lnTo>
                  <a:pt x="0" y="171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8" name="object 88"/>
          <p:cNvGrpSpPr/>
          <p:nvPr/>
        </p:nvGrpSpPr>
        <p:grpSpPr>
          <a:xfrm>
            <a:off x="13302764" y="6822411"/>
            <a:ext cx="534035" cy="461009"/>
            <a:chOff x="13302764" y="6822411"/>
            <a:chExt cx="534035" cy="461009"/>
          </a:xfrm>
        </p:grpSpPr>
        <p:sp>
          <p:nvSpPr>
            <p:cNvPr id="89" name="object 89"/>
            <p:cNvSpPr/>
            <p:nvPr/>
          </p:nvSpPr>
          <p:spPr>
            <a:xfrm>
              <a:off x="13302755" y="6822414"/>
              <a:ext cx="534035" cy="461009"/>
            </a:xfrm>
            <a:custGeom>
              <a:avLst/>
              <a:gdLst/>
              <a:ahLst/>
              <a:cxnLst/>
              <a:rect l="l" t="t" r="r" b="b"/>
              <a:pathLst>
                <a:path w="534034" h="461009">
                  <a:moveTo>
                    <a:pt x="228625" y="384365"/>
                  </a:moveTo>
                  <a:lnTo>
                    <a:pt x="0" y="384365"/>
                  </a:lnTo>
                  <a:lnTo>
                    <a:pt x="0" y="460565"/>
                  </a:lnTo>
                  <a:lnTo>
                    <a:pt x="228625" y="460565"/>
                  </a:lnTo>
                  <a:lnTo>
                    <a:pt x="228625" y="384365"/>
                  </a:lnTo>
                  <a:close/>
                </a:path>
                <a:path w="534034" h="461009">
                  <a:moveTo>
                    <a:pt x="231406" y="228257"/>
                  </a:moveTo>
                  <a:lnTo>
                    <a:pt x="174256" y="228257"/>
                  </a:lnTo>
                  <a:lnTo>
                    <a:pt x="174256" y="353974"/>
                  </a:lnTo>
                  <a:lnTo>
                    <a:pt x="231406" y="353974"/>
                  </a:lnTo>
                  <a:lnTo>
                    <a:pt x="231406" y="228257"/>
                  </a:lnTo>
                  <a:close/>
                </a:path>
                <a:path w="534034" h="461009">
                  <a:moveTo>
                    <a:pt x="231406" y="0"/>
                  </a:moveTo>
                  <a:lnTo>
                    <a:pt x="174256" y="0"/>
                  </a:lnTo>
                  <a:lnTo>
                    <a:pt x="174256" y="171196"/>
                  </a:lnTo>
                  <a:lnTo>
                    <a:pt x="231406" y="171196"/>
                  </a:lnTo>
                  <a:lnTo>
                    <a:pt x="231406" y="0"/>
                  </a:lnTo>
                  <a:close/>
                </a:path>
                <a:path w="534034" h="461009">
                  <a:moveTo>
                    <a:pt x="533463" y="384365"/>
                  </a:moveTo>
                  <a:lnTo>
                    <a:pt x="304838" y="384365"/>
                  </a:lnTo>
                  <a:lnTo>
                    <a:pt x="304838" y="460565"/>
                  </a:lnTo>
                  <a:lnTo>
                    <a:pt x="533463" y="460565"/>
                  </a:lnTo>
                  <a:lnTo>
                    <a:pt x="533463" y="3843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13419872" y="7062250"/>
              <a:ext cx="171450" cy="114300"/>
            </a:xfrm>
            <a:custGeom>
              <a:avLst/>
              <a:gdLst/>
              <a:ahLst/>
              <a:cxnLst/>
              <a:rect l="l" t="t" r="r" b="b"/>
              <a:pathLst>
                <a:path w="171450" h="114300">
                  <a:moveTo>
                    <a:pt x="171450" y="0"/>
                  </a:moveTo>
                  <a:lnTo>
                    <a:pt x="85725" y="114129"/>
                  </a:lnTo>
                  <a:lnTo>
                    <a:pt x="0" y="0"/>
                  </a:lnTo>
                </a:path>
              </a:pathLst>
            </a:custGeom>
            <a:ln w="5712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1" name="object 91"/>
          <p:cNvSpPr/>
          <p:nvPr/>
        </p:nvSpPr>
        <p:spPr>
          <a:xfrm>
            <a:off x="16510361" y="5909375"/>
            <a:ext cx="57150" cy="171450"/>
          </a:xfrm>
          <a:custGeom>
            <a:avLst/>
            <a:gdLst/>
            <a:ahLst/>
            <a:cxnLst/>
            <a:rect l="l" t="t" r="r" b="b"/>
            <a:pathLst>
              <a:path w="57150" h="171450">
                <a:moveTo>
                  <a:pt x="0" y="171194"/>
                </a:moveTo>
                <a:lnTo>
                  <a:pt x="0" y="0"/>
                </a:lnTo>
                <a:lnTo>
                  <a:pt x="57149" y="0"/>
                </a:lnTo>
                <a:lnTo>
                  <a:pt x="57149" y="171194"/>
                </a:lnTo>
                <a:lnTo>
                  <a:pt x="0" y="171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16510361" y="6137634"/>
            <a:ext cx="57150" cy="171450"/>
          </a:xfrm>
          <a:custGeom>
            <a:avLst/>
            <a:gdLst/>
            <a:ahLst/>
            <a:cxnLst/>
            <a:rect l="l" t="t" r="r" b="b"/>
            <a:pathLst>
              <a:path w="57150" h="171450">
                <a:moveTo>
                  <a:pt x="0" y="171194"/>
                </a:moveTo>
                <a:lnTo>
                  <a:pt x="0" y="0"/>
                </a:lnTo>
                <a:lnTo>
                  <a:pt x="57149" y="0"/>
                </a:lnTo>
                <a:lnTo>
                  <a:pt x="57149" y="171194"/>
                </a:lnTo>
                <a:lnTo>
                  <a:pt x="0" y="171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16510361" y="6365893"/>
            <a:ext cx="57150" cy="171450"/>
          </a:xfrm>
          <a:custGeom>
            <a:avLst/>
            <a:gdLst/>
            <a:ahLst/>
            <a:cxnLst/>
            <a:rect l="l" t="t" r="r" b="b"/>
            <a:pathLst>
              <a:path w="57150" h="171450">
                <a:moveTo>
                  <a:pt x="0" y="171194"/>
                </a:moveTo>
                <a:lnTo>
                  <a:pt x="0" y="0"/>
                </a:lnTo>
                <a:lnTo>
                  <a:pt x="57149" y="0"/>
                </a:lnTo>
                <a:lnTo>
                  <a:pt x="57149" y="171194"/>
                </a:lnTo>
                <a:lnTo>
                  <a:pt x="0" y="171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16510361" y="6594152"/>
            <a:ext cx="57150" cy="171450"/>
          </a:xfrm>
          <a:custGeom>
            <a:avLst/>
            <a:gdLst/>
            <a:ahLst/>
            <a:cxnLst/>
            <a:rect l="l" t="t" r="r" b="b"/>
            <a:pathLst>
              <a:path w="57150" h="171450">
                <a:moveTo>
                  <a:pt x="0" y="171194"/>
                </a:moveTo>
                <a:lnTo>
                  <a:pt x="0" y="0"/>
                </a:lnTo>
                <a:lnTo>
                  <a:pt x="57149" y="0"/>
                </a:lnTo>
                <a:lnTo>
                  <a:pt x="57149" y="171194"/>
                </a:lnTo>
                <a:lnTo>
                  <a:pt x="0" y="171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5" name="object 95"/>
          <p:cNvGrpSpPr/>
          <p:nvPr/>
        </p:nvGrpSpPr>
        <p:grpSpPr>
          <a:xfrm>
            <a:off x="16351102" y="6822411"/>
            <a:ext cx="302260" cy="461009"/>
            <a:chOff x="16351102" y="6822411"/>
            <a:chExt cx="302260" cy="461009"/>
          </a:xfrm>
        </p:grpSpPr>
        <p:sp>
          <p:nvSpPr>
            <p:cNvPr id="96" name="object 96"/>
            <p:cNvSpPr/>
            <p:nvPr/>
          </p:nvSpPr>
          <p:spPr>
            <a:xfrm>
              <a:off x="16351098" y="6822414"/>
              <a:ext cx="216535" cy="461009"/>
            </a:xfrm>
            <a:custGeom>
              <a:avLst/>
              <a:gdLst/>
              <a:ahLst/>
              <a:cxnLst/>
              <a:rect l="l" t="t" r="r" b="b"/>
              <a:pathLst>
                <a:path w="216534" h="461009">
                  <a:moveTo>
                    <a:pt x="189242" y="384365"/>
                  </a:moveTo>
                  <a:lnTo>
                    <a:pt x="0" y="384365"/>
                  </a:lnTo>
                  <a:lnTo>
                    <a:pt x="0" y="460565"/>
                  </a:lnTo>
                  <a:lnTo>
                    <a:pt x="189242" y="460565"/>
                  </a:lnTo>
                  <a:lnTo>
                    <a:pt x="189242" y="384365"/>
                  </a:lnTo>
                  <a:close/>
                </a:path>
                <a:path w="216534" h="461009">
                  <a:moveTo>
                    <a:pt x="216408" y="228257"/>
                  </a:moveTo>
                  <a:lnTo>
                    <a:pt x="159258" y="228257"/>
                  </a:lnTo>
                  <a:lnTo>
                    <a:pt x="159258" y="353974"/>
                  </a:lnTo>
                  <a:lnTo>
                    <a:pt x="216408" y="353974"/>
                  </a:lnTo>
                  <a:lnTo>
                    <a:pt x="216408" y="228257"/>
                  </a:lnTo>
                  <a:close/>
                </a:path>
                <a:path w="216534" h="461009">
                  <a:moveTo>
                    <a:pt x="216408" y="0"/>
                  </a:moveTo>
                  <a:lnTo>
                    <a:pt x="159258" y="0"/>
                  </a:lnTo>
                  <a:lnTo>
                    <a:pt x="159258" y="171196"/>
                  </a:lnTo>
                  <a:lnTo>
                    <a:pt x="216408" y="171196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16453211" y="7062250"/>
              <a:ext cx="171450" cy="114300"/>
            </a:xfrm>
            <a:custGeom>
              <a:avLst/>
              <a:gdLst/>
              <a:ahLst/>
              <a:cxnLst/>
              <a:rect l="l" t="t" r="r" b="b"/>
              <a:pathLst>
                <a:path w="171450" h="114300">
                  <a:moveTo>
                    <a:pt x="171450" y="0"/>
                  </a:moveTo>
                  <a:lnTo>
                    <a:pt x="85725" y="114129"/>
                  </a:lnTo>
                  <a:lnTo>
                    <a:pt x="0" y="0"/>
                  </a:lnTo>
                </a:path>
              </a:pathLst>
            </a:custGeom>
            <a:ln w="5712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8" name="object 98"/>
          <p:cNvSpPr/>
          <p:nvPr/>
        </p:nvSpPr>
        <p:spPr>
          <a:xfrm>
            <a:off x="2169907" y="5688963"/>
            <a:ext cx="1136015" cy="516890"/>
          </a:xfrm>
          <a:custGeom>
            <a:avLst/>
            <a:gdLst/>
            <a:ahLst/>
            <a:cxnLst/>
            <a:rect l="l" t="t" r="r" b="b"/>
            <a:pathLst>
              <a:path w="1136014" h="516889">
                <a:moveTo>
                  <a:pt x="638765" y="102898"/>
                </a:moveTo>
                <a:lnTo>
                  <a:pt x="627308" y="98139"/>
                </a:lnTo>
                <a:lnTo>
                  <a:pt x="618504" y="88923"/>
                </a:lnTo>
                <a:lnTo>
                  <a:pt x="612934" y="75434"/>
                </a:lnTo>
                <a:lnTo>
                  <a:pt x="611379" y="69258"/>
                </a:lnTo>
                <a:lnTo>
                  <a:pt x="609213" y="63267"/>
                </a:lnTo>
                <a:lnTo>
                  <a:pt x="607960" y="57099"/>
                </a:lnTo>
                <a:lnTo>
                  <a:pt x="605032" y="26328"/>
                </a:lnTo>
                <a:lnTo>
                  <a:pt x="612034" y="7792"/>
                </a:lnTo>
                <a:lnTo>
                  <a:pt x="630360" y="0"/>
                </a:lnTo>
                <a:lnTo>
                  <a:pt x="661401" y="1459"/>
                </a:lnTo>
                <a:lnTo>
                  <a:pt x="714144" y="10044"/>
                </a:lnTo>
                <a:lnTo>
                  <a:pt x="766486" y="20159"/>
                </a:lnTo>
                <a:lnTo>
                  <a:pt x="818450" y="31723"/>
                </a:lnTo>
                <a:lnTo>
                  <a:pt x="870057" y="44656"/>
                </a:lnTo>
                <a:lnTo>
                  <a:pt x="921327" y="58876"/>
                </a:lnTo>
                <a:lnTo>
                  <a:pt x="972281" y="74304"/>
                </a:lnTo>
                <a:lnTo>
                  <a:pt x="1022942" y="90858"/>
                </a:lnTo>
                <a:lnTo>
                  <a:pt x="1073329" y="108458"/>
                </a:lnTo>
                <a:lnTo>
                  <a:pt x="1084098" y="112980"/>
                </a:lnTo>
                <a:lnTo>
                  <a:pt x="666000" y="102082"/>
                </a:lnTo>
                <a:lnTo>
                  <a:pt x="652293" y="103015"/>
                </a:lnTo>
                <a:lnTo>
                  <a:pt x="638765" y="102898"/>
                </a:lnTo>
                <a:close/>
              </a:path>
              <a:path w="1136014" h="516889">
                <a:moveTo>
                  <a:pt x="1128477" y="195870"/>
                </a:moveTo>
                <a:lnTo>
                  <a:pt x="384700" y="176482"/>
                </a:lnTo>
                <a:lnTo>
                  <a:pt x="436424" y="175106"/>
                </a:lnTo>
                <a:lnTo>
                  <a:pt x="487970" y="171537"/>
                </a:lnTo>
                <a:lnTo>
                  <a:pt x="590819" y="161873"/>
                </a:lnTo>
                <a:lnTo>
                  <a:pt x="642267" y="157805"/>
                </a:lnTo>
                <a:lnTo>
                  <a:pt x="729052" y="154367"/>
                </a:lnTo>
                <a:lnTo>
                  <a:pt x="834765" y="147603"/>
                </a:lnTo>
                <a:lnTo>
                  <a:pt x="835739" y="145114"/>
                </a:lnTo>
                <a:lnTo>
                  <a:pt x="835600" y="142696"/>
                </a:lnTo>
                <a:lnTo>
                  <a:pt x="834348" y="140350"/>
                </a:lnTo>
                <a:lnTo>
                  <a:pt x="737162" y="116274"/>
                </a:lnTo>
                <a:lnTo>
                  <a:pt x="691944" y="105760"/>
                </a:lnTo>
                <a:lnTo>
                  <a:pt x="679140" y="103275"/>
                </a:lnTo>
                <a:lnTo>
                  <a:pt x="666000" y="102082"/>
                </a:lnTo>
                <a:lnTo>
                  <a:pt x="1084098" y="112980"/>
                </a:lnTo>
                <a:lnTo>
                  <a:pt x="1095574" y="117800"/>
                </a:lnTo>
                <a:lnTo>
                  <a:pt x="1113050" y="130402"/>
                </a:lnTo>
                <a:lnTo>
                  <a:pt x="1123429" y="148761"/>
                </a:lnTo>
                <a:lnTo>
                  <a:pt x="851677" y="141707"/>
                </a:lnTo>
                <a:lnTo>
                  <a:pt x="851059" y="142194"/>
                </a:lnTo>
                <a:lnTo>
                  <a:pt x="850451" y="142279"/>
                </a:lnTo>
                <a:lnTo>
                  <a:pt x="849838" y="142565"/>
                </a:lnTo>
                <a:lnTo>
                  <a:pt x="850037" y="142670"/>
                </a:lnTo>
                <a:lnTo>
                  <a:pt x="1123469" y="149898"/>
                </a:lnTo>
                <a:lnTo>
                  <a:pt x="1124410" y="175782"/>
                </a:lnTo>
                <a:lnTo>
                  <a:pt x="1124993" y="184669"/>
                </a:lnTo>
                <a:lnTo>
                  <a:pt x="1128115" y="194881"/>
                </a:lnTo>
                <a:lnTo>
                  <a:pt x="1128477" y="195870"/>
                </a:lnTo>
                <a:close/>
              </a:path>
              <a:path w="1136014" h="516889">
                <a:moveTo>
                  <a:pt x="1123469" y="149898"/>
                </a:moveTo>
                <a:lnTo>
                  <a:pt x="850236" y="142776"/>
                </a:lnTo>
                <a:lnTo>
                  <a:pt x="851260" y="142199"/>
                </a:lnTo>
                <a:lnTo>
                  <a:pt x="851677" y="141707"/>
                </a:lnTo>
                <a:lnTo>
                  <a:pt x="1123430" y="148791"/>
                </a:lnTo>
                <a:lnTo>
                  <a:pt x="1123469" y="149898"/>
                </a:lnTo>
                <a:close/>
              </a:path>
              <a:path w="1136014" h="516889">
                <a:moveTo>
                  <a:pt x="78384" y="287971"/>
                </a:moveTo>
                <a:lnTo>
                  <a:pt x="49650" y="273981"/>
                </a:lnTo>
                <a:lnTo>
                  <a:pt x="26548" y="250915"/>
                </a:lnTo>
                <a:lnTo>
                  <a:pt x="6489" y="223280"/>
                </a:lnTo>
                <a:lnTo>
                  <a:pt x="0" y="211365"/>
                </a:lnTo>
                <a:lnTo>
                  <a:pt x="157" y="203312"/>
                </a:lnTo>
                <a:lnTo>
                  <a:pt x="54931" y="190180"/>
                </a:lnTo>
                <a:lnTo>
                  <a:pt x="123500" y="187780"/>
                </a:lnTo>
                <a:lnTo>
                  <a:pt x="157799" y="185279"/>
                </a:lnTo>
                <a:lnTo>
                  <a:pt x="201476" y="180197"/>
                </a:lnTo>
                <a:lnTo>
                  <a:pt x="245331" y="175893"/>
                </a:lnTo>
                <a:lnTo>
                  <a:pt x="289152" y="173625"/>
                </a:lnTo>
                <a:lnTo>
                  <a:pt x="332726" y="174651"/>
                </a:lnTo>
                <a:lnTo>
                  <a:pt x="1128477" y="195870"/>
                </a:lnTo>
                <a:lnTo>
                  <a:pt x="1132055" y="205643"/>
                </a:lnTo>
                <a:lnTo>
                  <a:pt x="1135120" y="216589"/>
                </a:lnTo>
                <a:lnTo>
                  <a:pt x="1135907" y="232645"/>
                </a:lnTo>
                <a:lnTo>
                  <a:pt x="1131686" y="244752"/>
                </a:lnTo>
                <a:lnTo>
                  <a:pt x="1123183" y="254087"/>
                </a:lnTo>
                <a:lnTo>
                  <a:pt x="1111125" y="261831"/>
                </a:lnTo>
                <a:lnTo>
                  <a:pt x="1110423" y="262215"/>
                </a:lnTo>
                <a:lnTo>
                  <a:pt x="846999" y="255348"/>
                </a:lnTo>
                <a:lnTo>
                  <a:pt x="740645" y="261126"/>
                </a:lnTo>
                <a:lnTo>
                  <a:pt x="241094" y="281215"/>
                </a:lnTo>
                <a:lnTo>
                  <a:pt x="193464" y="283855"/>
                </a:lnTo>
                <a:lnTo>
                  <a:pt x="145858" y="287063"/>
                </a:lnTo>
                <a:lnTo>
                  <a:pt x="138162" y="287362"/>
                </a:lnTo>
                <a:lnTo>
                  <a:pt x="130456" y="287340"/>
                </a:lnTo>
                <a:lnTo>
                  <a:pt x="122820" y="287509"/>
                </a:lnTo>
                <a:lnTo>
                  <a:pt x="115336" y="288380"/>
                </a:lnTo>
                <a:lnTo>
                  <a:pt x="78384" y="287971"/>
                </a:lnTo>
                <a:close/>
              </a:path>
              <a:path w="1136014" h="516889">
                <a:moveTo>
                  <a:pt x="702119" y="516729"/>
                </a:moveTo>
                <a:lnTo>
                  <a:pt x="697854" y="514243"/>
                </a:lnTo>
                <a:lnTo>
                  <a:pt x="694088" y="509667"/>
                </a:lnTo>
                <a:lnTo>
                  <a:pt x="677188" y="477690"/>
                </a:lnTo>
                <a:lnTo>
                  <a:pt x="668424" y="440776"/>
                </a:lnTo>
                <a:lnTo>
                  <a:pt x="674531" y="402703"/>
                </a:lnTo>
                <a:lnTo>
                  <a:pt x="702242" y="367249"/>
                </a:lnTo>
                <a:lnTo>
                  <a:pt x="755448" y="324051"/>
                </a:lnTo>
                <a:lnTo>
                  <a:pt x="810924" y="283779"/>
                </a:lnTo>
                <a:lnTo>
                  <a:pt x="819832" y="278559"/>
                </a:lnTo>
                <a:lnTo>
                  <a:pt x="829137" y="273001"/>
                </a:lnTo>
                <a:lnTo>
                  <a:pt x="838354" y="265724"/>
                </a:lnTo>
                <a:lnTo>
                  <a:pt x="846999" y="255348"/>
                </a:lnTo>
                <a:lnTo>
                  <a:pt x="1110423" y="262215"/>
                </a:lnTo>
                <a:lnTo>
                  <a:pt x="1061159" y="289384"/>
                </a:lnTo>
                <a:lnTo>
                  <a:pt x="959437" y="346914"/>
                </a:lnTo>
                <a:lnTo>
                  <a:pt x="917139" y="371430"/>
                </a:lnTo>
                <a:lnTo>
                  <a:pt x="875147" y="396448"/>
                </a:lnTo>
                <a:lnTo>
                  <a:pt x="833564" y="422136"/>
                </a:lnTo>
                <a:lnTo>
                  <a:pt x="770882" y="462467"/>
                </a:lnTo>
                <a:lnTo>
                  <a:pt x="729452" y="492537"/>
                </a:lnTo>
                <a:lnTo>
                  <a:pt x="711908" y="511540"/>
                </a:lnTo>
                <a:lnTo>
                  <a:pt x="706823" y="516152"/>
                </a:lnTo>
                <a:lnTo>
                  <a:pt x="702119" y="5167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 txBox="1"/>
          <p:nvPr/>
        </p:nvSpPr>
        <p:spPr>
          <a:xfrm>
            <a:off x="1836253" y="7828437"/>
            <a:ext cx="13301980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7100"/>
              </a:lnSpc>
              <a:spcBef>
                <a:spcPts val="100"/>
              </a:spcBef>
              <a:tabLst>
                <a:tab pos="1644014" algn="l"/>
              </a:tabLst>
            </a:pPr>
            <a:r>
              <a:rPr dirty="0" sz="2800" spc="165">
                <a:latin typeface="Tahoma"/>
                <a:cs typeface="Tahoma"/>
              </a:rPr>
              <a:t>Рисунок	</a:t>
            </a:r>
            <a:r>
              <a:rPr dirty="0" sz="2800" spc="120">
                <a:latin typeface="Tahoma"/>
                <a:cs typeface="Tahoma"/>
              </a:rPr>
              <a:t>2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290">
                <a:latin typeface="Tahoma"/>
                <a:cs typeface="Tahoma"/>
              </a:rPr>
              <a:t>–</a:t>
            </a:r>
            <a:r>
              <a:rPr dirty="0" sz="2800" spc="-200">
                <a:latin typeface="Tahoma"/>
                <a:cs typeface="Tahoma"/>
              </a:rPr>
              <a:t> </a:t>
            </a:r>
            <a:r>
              <a:rPr dirty="0" sz="2800" spc="114">
                <a:latin typeface="Tahoma"/>
                <a:cs typeface="Tahoma"/>
              </a:rPr>
              <a:t>Етапи</a:t>
            </a:r>
            <a:r>
              <a:rPr dirty="0" sz="2800" spc="-200">
                <a:latin typeface="Tahoma"/>
                <a:cs typeface="Tahoma"/>
              </a:rPr>
              <a:t> </a:t>
            </a:r>
            <a:r>
              <a:rPr dirty="0" sz="2800" spc="140">
                <a:latin typeface="Tahoma"/>
                <a:cs typeface="Tahoma"/>
              </a:rPr>
              <a:t>перетворення</a:t>
            </a:r>
            <a:r>
              <a:rPr dirty="0" sz="2800" spc="-200">
                <a:latin typeface="Tahoma"/>
                <a:cs typeface="Tahoma"/>
              </a:rPr>
              <a:t> </a:t>
            </a:r>
            <a:r>
              <a:rPr dirty="0" sz="2800" spc="130">
                <a:latin typeface="Tahoma"/>
                <a:cs typeface="Tahoma"/>
              </a:rPr>
              <a:t>енергії</a:t>
            </a:r>
            <a:r>
              <a:rPr dirty="0" sz="2800" spc="-200">
                <a:latin typeface="Tahoma"/>
                <a:cs typeface="Tahoma"/>
              </a:rPr>
              <a:t> </a:t>
            </a:r>
            <a:r>
              <a:rPr dirty="0" sz="2800" spc="110">
                <a:latin typeface="Tahoma"/>
                <a:cs typeface="Tahoma"/>
              </a:rPr>
              <a:t>під</a:t>
            </a:r>
            <a:r>
              <a:rPr dirty="0" sz="2800" spc="-200">
                <a:latin typeface="Tahoma"/>
                <a:cs typeface="Tahoma"/>
              </a:rPr>
              <a:t> </a:t>
            </a:r>
            <a:r>
              <a:rPr dirty="0" sz="2800" spc="150">
                <a:latin typeface="Tahoma"/>
                <a:cs typeface="Tahoma"/>
              </a:rPr>
              <a:t>час</a:t>
            </a:r>
            <a:r>
              <a:rPr dirty="0" sz="2800" spc="-200">
                <a:latin typeface="Tahoma"/>
                <a:cs typeface="Tahoma"/>
              </a:rPr>
              <a:t> </a:t>
            </a:r>
            <a:r>
              <a:rPr dirty="0" sz="2800" spc="125">
                <a:latin typeface="Tahoma"/>
                <a:cs typeface="Tahoma"/>
              </a:rPr>
              <a:t>рухової</a:t>
            </a:r>
            <a:r>
              <a:rPr dirty="0" sz="2800" spc="-200">
                <a:latin typeface="Tahoma"/>
                <a:cs typeface="Tahoma"/>
              </a:rPr>
              <a:t> </a:t>
            </a:r>
            <a:r>
              <a:rPr dirty="0" sz="2800" spc="110">
                <a:latin typeface="Tahoma"/>
                <a:cs typeface="Tahoma"/>
              </a:rPr>
              <a:t>діяльності</a:t>
            </a:r>
            <a:r>
              <a:rPr dirty="0" sz="2800" spc="-200">
                <a:latin typeface="Tahoma"/>
                <a:cs typeface="Tahoma"/>
              </a:rPr>
              <a:t> </a:t>
            </a:r>
            <a:r>
              <a:rPr dirty="0" sz="2800" spc="55">
                <a:latin typeface="Tahoma"/>
                <a:cs typeface="Tahoma"/>
              </a:rPr>
              <a:t>людини; </a:t>
            </a:r>
            <a:r>
              <a:rPr dirty="0" sz="2800" spc="-860">
                <a:latin typeface="Tahoma"/>
                <a:cs typeface="Tahoma"/>
              </a:rPr>
              <a:t> </a:t>
            </a:r>
            <a:r>
              <a:rPr dirty="0" sz="2800" spc="135">
                <a:latin typeface="Tahoma"/>
                <a:cs typeface="Tahoma"/>
              </a:rPr>
              <a:t>суцільними</a:t>
            </a:r>
            <a:r>
              <a:rPr dirty="0" sz="2800" spc="-210">
                <a:latin typeface="Tahoma"/>
                <a:cs typeface="Tahoma"/>
              </a:rPr>
              <a:t> </a:t>
            </a:r>
            <a:r>
              <a:rPr dirty="0" sz="2800" spc="114">
                <a:latin typeface="Tahoma"/>
                <a:cs typeface="Tahoma"/>
              </a:rPr>
              <a:t>лініями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120">
                <a:latin typeface="Tahoma"/>
                <a:cs typeface="Tahoma"/>
              </a:rPr>
              <a:t>показана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75">
                <a:latin typeface="Tahoma"/>
                <a:cs typeface="Tahoma"/>
              </a:rPr>
              <a:t>енергія,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100">
                <a:latin typeface="Tahoma"/>
                <a:cs typeface="Tahoma"/>
              </a:rPr>
              <a:t>яка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90">
                <a:latin typeface="Tahoma"/>
                <a:cs typeface="Tahoma"/>
              </a:rPr>
              <a:t>витрачається,</a:t>
            </a:r>
            <a:endParaRPr sz="2800">
              <a:latin typeface="Tahoma"/>
              <a:cs typeface="Tahoma"/>
            </a:endParaRPr>
          </a:p>
          <a:p>
            <a:pPr algn="ctr" marL="85090">
              <a:lnSpc>
                <a:spcPct val="100000"/>
              </a:lnSpc>
              <a:spcBef>
                <a:spcPts val="240"/>
              </a:spcBef>
            </a:pPr>
            <a:r>
              <a:rPr dirty="0" sz="2800" spc="114">
                <a:latin typeface="Tahoma"/>
                <a:cs typeface="Tahoma"/>
              </a:rPr>
              <a:t>пунктир</a:t>
            </a:r>
            <a:r>
              <a:rPr dirty="0" sz="2800" spc="-204">
                <a:latin typeface="Tahoma"/>
                <a:cs typeface="Tahoma"/>
              </a:rPr>
              <a:t> </a:t>
            </a:r>
            <a:r>
              <a:rPr dirty="0" sz="2800" spc="290">
                <a:latin typeface="Tahoma"/>
                <a:cs typeface="Tahoma"/>
              </a:rPr>
              <a:t>–</a:t>
            </a:r>
            <a:r>
              <a:rPr dirty="0" sz="2800" spc="-200">
                <a:latin typeface="Tahoma"/>
                <a:cs typeface="Tahoma"/>
              </a:rPr>
              <a:t> </a:t>
            </a:r>
            <a:r>
              <a:rPr dirty="0" sz="2800" spc="100">
                <a:latin typeface="Tahoma"/>
                <a:cs typeface="Tahoma"/>
              </a:rPr>
              <a:t>потік</a:t>
            </a:r>
            <a:r>
              <a:rPr dirty="0" sz="2800" spc="-200">
                <a:latin typeface="Tahoma"/>
                <a:cs typeface="Tahoma"/>
              </a:rPr>
              <a:t> </a:t>
            </a:r>
            <a:r>
              <a:rPr dirty="0" sz="2800" spc="140">
                <a:latin typeface="Tahoma"/>
                <a:cs typeface="Tahoma"/>
              </a:rPr>
              <a:t>рекуперованої</a:t>
            </a:r>
            <a:r>
              <a:rPr dirty="0" sz="2800" spc="-200">
                <a:latin typeface="Tahoma"/>
                <a:cs typeface="Tahoma"/>
              </a:rPr>
              <a:t> </a:t>
            </a:r>
            <a:r>
              <a:rPr dirty="0" sz="2800" spc="75">
                <a:latin typeface="Tahoma"/>
                <a:cs typeface="Tahoma"/>
              </a:rPr>
              <a:t>енергії,</a:t>
            </a:r>
            <a:r>
              <a:rPr dirty="0" sz="2800" spc="-200">
                <a:latin typeface="Tahoma"/>
                <a:cs typeface="Tahoma"/>
              </a:rPr>
              <a:t> </a:t>
            </a:r>
            <a:r>
              <a:rPr dirty="0" sz="2800" spc="-750">
                <a:latin typeface="Tahoma"/>
                <a:cs typeface="Tahoma"/>
              </a:rPr>
              <a:t>×</a:t>
            </a:r>
            <a:r>
              <a:rPr dirty="0" sz="2800" spc="-695">
                <a:latin typeface="Tahoma"/>
                <a:cs typeface="Tahoma"/>
              </a:rPr>
              <a:t> </a:t>
            </a:r>
            <a:r>
              <a:rPr dirty="0" sz="2800" spc="290">
                <a:latin typeface="Tahoma"/>
                <a:cs typeface="Tahoma"/>
              </a:rPr>
              <a:t>–</a:t>
            </a:r>
            <a:r>
              <a:rPr dirty="0" sz="2800" spc="-200">
                <a:latin typeface="Tahoma"/>
                <a:cs typeface="Tahoma"/>
              </a:rPr>
              <a:t> </a:t>
            </a:r>
            <a:r>
              <a:rPr dirty="0" sz="2800" spc="105">
                <a:latin typeface="Tahoma"/>
                <a:cs typeface="Tahoma"/>
              </a:rPr>
              <a:t>знак</a:t>
            </a:r>
            <a:r>
              <a:rPr dirty="0" sz="2800" spc="-200">
                <a:latin typeface="Tahoma"/>
                <a:cs typeface="Tahoma"/>
              </a:rPr>
              <a:t> </a:t>
            </a:r>
            <a:r>
              <a:rPr dirty="0" sz="2800" spc="170">
                <a:latin typeface="Tahoma"/>
                <a:cs typeface="Tahoma"/>
              </a:rPr>
              <a:t>суми</a:t>
            </a:r>
            <a:r>
              <a:rPr dirty="0" sz="2800" spc="-200">
                <a:latin typeface="Tahoma"/>
                <a:cs typeface="Tahoma"/>
              </a:rPr>
              <a:t> </a:t>
            </a:r>
            <a:r>
              <a:rPr dirty="0" sz="2800" spc="105">
                <a:latin typeface="Tahoma"/>
                <a:cs typeface="Tahoma"/>
              </a:rPr>
              <a:t>потоків</a:t>
            </a:r>
            <a:r>
              <a:rPr dirty="0" sz="2800" spc="-200">
                <a:latin typeface="Tahoma"/>
                <a:cs typeface="Tahoma"/>
              </a:rPr>
              <a:t> </a:t>
            </a:r>
            <a:r>
              <a:rPr dirty="0" sz="2800" spc="130">
                <a:latin typeface="Tahoma"/>
                <a:cs typeface="Tahoma"/>
              </a:rPr>
              <a:t>енергії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Егор Бажиров</dc:creator>
  <cp:keywords>DAFVdy6Llio,BAD5PRaEKSY</cp:keywords>
  <dc:title>Поняття «рухова якість» поєднує, зокрема, ті сторони моторики людини, які виявляються нею в одних і тих самих біомеханічних характеристиках, мають один і той самий вимірювач (наприклад, максимальну швидкість) та мають схожі анатомічні, біологічні та</dc:title>
  <dcterms:created xsi:type="dcterms:W3CDTF">2022-12-22T09:54:21Z</dcterms:created>
  <dcterms:modified xsi:type="dcterms:W3CDTF">2022-12-22T09:54:21Z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2022-12-22T00:00:00Z</vt:filetime>
  </property>
  <property fmtid="{D5CDD505-2E9C-101B-9397-08002B2CF9AE}" pid="3" name="Creator">
    <vt:lpwstr>Canva</vt:lpwstr>
  </property>
  <property fmtid="{D5CDD505-2E9C-101B-9397-08002B2CF9AE}" pid="4" name="LastSaved">
    <vt:filetime>2022-12-22T00:00:00Z</vt:filetime>
  </property>
</Properties>
</file>