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63" r:id="rId2"/>
    <p:sldId id="264" r:id="rId3"/>
    <p:sldId id="265" r:id="rId4"/>
    <p:sldId id="268" r:id="rId5"/>
    <p:sldId id="269" r:id="rId6"/>
    <p:sldId id="266" r:id="rId7"/>
    <p:sldId id="267" r:id="rId8"/>
    <p:sldId id="272" r:id="rId9"/>
    <p:sldId id="273" r:id="rId10"/>
    <p:sldId id="270" r:id="rId11"/>
    <p:sldId id="271" r:id="rId12"/>
    <p:sldId id="274" r:id="rId13"/>
    <p:sldId id="275" r:id="rId14"/>
    <p:sldId id="276" r:id="rId15"/>
    <p:sldId id="277" r:id="rId16"/>
    <p:sldId id="278" r:id="rId17"/>
    <p:sldId id="279" r:id="rId18"/>
    <p:sldId id="280" r:id="rId19"/>
    <p:sldId id="281" r:id="rId20"/>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5638E5-20D3-469E-AE8D-FDE170950168}" type="datetimeFigureOut">
              <a:rPr lang="uk-UA" smtClean="0"/>
              <a:t>02.02.2022</a:t>
            </a:fld>
            <a:endParaRPr lang="uk-UA"/>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164D63-3BAE-44B1-BB81-8200CD488F48}" type="slidenum">
              <a:rPr lang="uk-UA" smtClean="0"/>
              <a:t>‹#›</a:t>
            </a:fld>
            <a:endParaRPr lang="uk-UA"/>
          </a:p>
        </p:txBody>
      </p:sp>
    </p:spTree>
    <p:extLst>
      <p:ext uri="{BB962C8B-B14F-4D97-AF65-F5344CB8AC3E}">
        <p14:creationId xmlns:p14="http://schemas.microsoft.com/office/powerpoint/2010/main" val="861584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89FF1F85-80A0-489A-BD0E-5135EB67C04D}" type="slidenum">
              <a:rPr lang="uk-UA" smtClean="0"/>
              <a:t>16</a:t>
            </a:fld>
            <a:endParaRPr lang="uk-UA"/>
          </a:p>
        </p:txBody>
      </p:sp>
    </p:spTree>
    <p:extLst>
      <p:ext uri="{BB962C8B-B14F-4D97-AF65-F5344CB8AC3E}">
        <p14:creationId xmlns:p14="http://schemas.microsoft.com/office/powerpoint/2010/main" val="27059074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16A6125-CB74-48AC-85F8-AB46430F8B7C}" type="datetimeFigureOut">
              <a:rPr lang="uk-UA" smtClean="0"/>
              <a:t>02.02.2022</a:t>
            </a:fld>
            <a:endParaRPr lang="uk-UA"/>
          </a:p>
        </p:txBody>
      </p:sp>
      <p:sp>
        <p:nvSpPr>
          <p:cNvPr id="5" name="Footer Placeholder 4"/>
          <p:cNvSpPr>
            <a:spLocks noGrp="1"/>
          </p:cNvSpPr>
          <p:nvPr>
            <p:ph type="ftr" sz="quarter" idx="11"/>
          </p:nvPr>
        </p:nvSpPr>
        <p:spPr>
          <a:xfrm>
            <a:off x="2692397" y="5037663"/>
            <a:ext cx="5214635" cy="279400"/>
          </a:xfrm>
        </p:spPr>
        <p:txBody>
          <a:bodyPr/>
          <a:lstStyle/>
          <a:p>
            <a:endParaRPr lang="uk-UA"/>
          </a:p>
        </p:txBody>
      </p:sp>
      <p:sp>
        <p:nvSpPr>
          <p:cNvPr id="6" name="Slide Number Placeholder 5"/>
          <p:cNvSpPr>
            <a:spLocks noGrp="1"/>
          </p:cNvSpPr>
          <p:nvPr>
            <p:ph type="sldNum" sz="quarter" idx="12"/>
          </p:nvPr>
        </p:nvSpPr>
        <p:spPr>
          <a:xfrm>
            <a:off x="8956900" y="5037663"/>
            <a:ext cx="551167" cy="279400"/>
          </a:xfrm>
        </p:spPr>
        <p:txBody>
          <a:bodyPr/>
          <a:lstStyle/>
          <a:p>
            <a:fld id="{A8C9E837-03DD-4261-B3D9-9D16034EE225}" type="slidenum">
              <a:rPr lang="uk-UA" smtClean="0"/>
              <a:t>‹#›</a:t>
            </a:fld>
            <a:endParaRPr lang="uk-UA"/>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0263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16A6125-CB74-48AC-85F8-AB46430F8B7C}" type="datetimeFigureOut">
              <a:rPr lang="uk-UA" smtClean="0"/>
              <a:t>02.02.2022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A8C9E837-03DD-4261-B3D9-9D16034EE225}" type="slidenum">
              <a:rPr lang="uk-UA" smtClean="0"/>
              <a:t>‹#›</a:t>
            </a:fld>
            <a:endParaRPr lang="uk-UA"/>
          </a:p>
        </p:txBody>
      </p:sp>
    </p:spTree>
    <p:extLst>
      <p:ext uri="{BB962C8B-B14F-4D97-AF65-F5344CB8AC3E}">
        <p14:creationId xmlns:p14="http://schemas.microsoft.com/office/powerpoint/2010/main" val="3581289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16A6125-CB74-48AC-85F8-AB46430F8B7C}" type="datetimeFigureOut">
              <a:rPr lang="uk-UA" smtClean="0"/>
              <a:t>02.02.2022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A8C9E837-03DD-4261-B3D9-9D16034EE225}" type="slidenum">
              <a:rPr lang="uk-UA" smtClean="0"/>
              <a:t>‹#›</a:t>
            </a:fld>
            <a:endParaRPr lang="uk-UA"/>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17467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16A6125-CB74-48AC-85F8-AB46430F8B7C}" type="datetimeFigureOut">
              <a:rPr lang="uk-UA" smtClean="0"/>
              <a:t>02.02.2022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A8C9E837-03DD-4261-B3D9-9D16034EE225}" type="slidenum">
              <a:rPr lang="uk-UA" smtClean="0"/>
              <a:t>‹#›</a:t>
            </a:fld>
            <a:endParaRPr lang="uk-UA"/>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8972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16A6125-CB74-48AC-85F8-AB46430F8B7C}" type="datetimeFigureOut">
              <a:rPr lang="uk-UA" smtClean="0"/>
              <a:t>02.02.2022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A8C9E837-03DD-4261-B3D9-9D16034EE225}" type="slidenum">
              <a:rPr lang="uk-UA" smtClean="0"/>
              <a:t>‹#›</a:t>
            </a:fld>
            <a:endParaRPr lang="uk-UA"/>
          </a:p>
        </p:txBody>
      </p:sp>
    </p:spTree>
    <p:extLst>
      <p:ext uri="{BB962C8B-B14F-4D97-AF65-F5344CB8AC3E}">
        <p14:creationId xmlns:p14="http://schemas.microsoft.com/office/powerpoint/2010/main" val="1278035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16A6125-CB74-48AC-85F8-AB46430F8B7C}" type="datetimeFigureOut">
              <a:rPr lang="uk-UA" smtClean="0"/>
              <a:t>02.02.2022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A8C9E837-03DD-4261-B3D9-9D16034EE225}" type="slidenum">
              <a:rPr lang="uk-UA" smtClean="0"/>
              <a:t>‹#›</a:t>
            </a:fld>
            <a:endParaRPr lang="uk-UA"/>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0881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16A6125-CB74-48AC-85F8-AB46430F8B7C}" type="datetimeFigureOut">
              <a:rPr lang="uk-UA" smtClean="0"/>
              <a:t>02.02.2022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A8C9E837-03DD-4261-B3D9-9D16034EE225}" type="slidenum">
              <a:rPr lang="uk-UA" smtClean="0"/>
              <a:t>‹#›</a:t>
            </a:fld>
            <a:endParaRPr lang="uk-UA"/>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14127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16A6125-CB74-48AC-85F8-AB46430F8B7C}" type="datetimeFigureOut">
              <a:rPr lang="uk-UA" smtClean="0"/>
              <a:t>02.02.2022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A8C9E837-03DD-4261-B3D9-9D16034EE225}" type="slidenum">
              <a:rPr lang="uk-UA" smtClean="0"/>
              <a:t>‹#›</a:t>
            </a:fld>
            <a:endParaRPr lang="uk-U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37978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16A6125-CB74-48AC-85F8-AB46430F8B7C}" type="datetimeFigureOut">
              <a:rPr lang="uk-UA" smtClean="0"/>
              <a:t>02.02.2022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A8C9E837-03DD-4261-B3D9-9D16034EE225}" type="slidenum">
              <a:rPr lang="uk-UA" smtClean="0"/>
              <a:t>‹#›</a:t>
            </a:fld>
            <a:endParaRPr lang="uk-UA"/>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5841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16A6125-CB74-48AC-85F8-AB46430F8B7C}" type="datetimeFigureOut">
              <a:rPr lang="uk-UA" smtClean="0"/>
              <a:t>02.02.2022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A8C9E837-03DD-4261-B3D9-9D16034EE225}" type="slidenum">
              <a:rPr lang="uk-UA" smtClean="0"/>
              <a:t>‹#›</a:t>
            </a:fld>
            <a:endParaRPr lang="uk-UA"/>
          </a:p>
        </p:txBody>
      </p:sp>
    </p:spTree>
    <p:extLst>
      <p:ext uri="{BB962C8B-B14F-4D97-AF65-F5344CB8AC3E}">
        <p14:creationId xmlns:p14="http://schemas.microsoft.com/office/powerpoint/2010/main" val="4140566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16A6125-CB74-48AC-85F8-AB46430F8B7C}" type="datetimeFigureOut">
              <a:rPr lang="uk-UA" smtClean="0"/>
              <a:t>02.02.2022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A8C9E837-03DD-4261-B3D9-9D16034EE225}" type="slidenum">
              <a:rPr lang="uk-UA" smtClean="0"/>
              <a:t>‹#›</a:t>
            </a:fld>
            <a:endParaRPr lang="uk-UA"/>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0545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16A6125-CB74-48AC-85F8-AB46430F8B7C}" type="datetimeFigureOut">
              <a:rPr lang="uk-UA" smtClean="0"/>
              <a:t>02.02.2022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A8C9E837-03DD-4261-B3D9-9D16034EE225}" type="slidenum">
              <a:rPr lang="uk-UA" smtClean="0"/>
              <a:t>‹#›</a:t>
            </a:fld>
            <a:endParaRPr lang="uk-UA"/>
          </a:p>
        </p:txBody>
      </p:sp>
    </p:spTree>
    <p:extLst>
      <p:ext uri="{BB962C8B-B14F-4D97-AF65-F5344CB8AC3E}">
        <p14:creationId xmlns:p14="http://schemas.microsoft.com/office/powerpoint/2010/main" val="653669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16A6125-CB74-48AC-85F8-AB46430F8B7C}" type="datetimeFigureOut">
              <a:rPr lang="uk-UA" smtClean="0"/>
              <a:t>02.02.2022</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A8C9E837-03DD-4261-B3D9-9D16034EE225}" type="slidenum">
              <a:rPr lang="uk-UA" smtClean="0"/>
              <a:t>‹#›</a:t>
            </a:fld>
            <a:endParaRPr lang="uk-UA"/>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8461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16A6125-CB74-48AC-85F8-AB46430F8B7C}" type="datetimeFigureOut">
              <a:rPr lang="uk-UA" smtClean="0"/>
              <a:t>02.02.2022</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A8C9E837-03DD-4261-B3D9-9D16034EE225}" type="slidenum">
              <a:rPr lang="uk-UA" smtClean="0"/>
              <a:t>‹#›</a:t>
            </a:fld>
            <a:endParaRPr lang="uk-U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4874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6A6125-CB74-48AC-85F8-AB46430F8B7C}" type="datetimeFigureOut">
              <a:rPr lang="uk-UA" smtClean="0"/>
              <a:t>02.02.2022</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A8C9E837-03DD-4261-B3D9-9D16034EE225}" type="slidenum">
              <a:rPr lang="uk-UA" smtClean="0"/>
              <a:t>‹#›</a:t>
            </a:fld>
            <a:endParaRPr lang="uk-UA"/>
          </a:p>
        </p:txBody>
      </p:sp>
    </p:spTree>
    <p:extLst>
      <p:ext uri="{BB962C8B-B14F-4D97-AF65-F5344CB8AC3E}">
        <p14:creationId xmlns:p14="http://schemas.microsoft.com/office/powerpoint/2010/main" val="2294396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16A6125-CB74-48AC-85F8-AB46430F8B7C}" type="datetimeFigureOut">
              <a:rPr lang="uk-UA" smtClean="0"/>
              <a:t>02.02.2022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A8C9E837-03DD-4261-B3D9-9D16034EE225}" type="slidenum">
              <a:rPr lang="uk-UA" smtClean="0"/>
              <a:t>‹#›</a:t>
            </a:fld>
            <a:endParaRPr lang="uk-UA"/>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0470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16A6125-CB74-48AC-85F8-AB46430F8B7C}" type="datetimeFigureOut">
              <a:rPr lang="uk-UA" smtClean="0"/>
              <a:t>02.02.2022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A8C9E837-03DD-4261-B3D9-9D16034EE225}" type="slidenum">
              <a:rPr lang="uk-UA" smtClean="0"/>
              <a:t>‹#›</a:t>
            </a:fld>
            <a:endParaRPr lang="uk-UA"/>
          </a:p>
        </p:txBody>
      </p:sp>
    </p:spTree>
    <p:extLst>
      <p:ext uri="{BB962C8B-B14F-4D97-AF65-F5344CB8AC3E}">
        <p14:creationId xmlns:p14="http://schemas.microsoft.com/office/powerpoint/2010/main" val="1985565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16A6125-CB74-48AC-85F8-AB46430F8B7C}" type="datetimeFigureOut">
              <a:rPr lang="uk-UA" smtClean="0"/>
              <a:t>02.02.2022</a:t>
            </a:fld>
            <a:endParaRPr lang="uk-UA"/>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uk-UA"/>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8C9E837-03DD-4261-B3D9-9D16034EE225}" type="slidenum">
              <a:rPr lang="uk-UA" smtClean="0"/>
              <a:t>‹#›</a:t>
            </a:fld>
            <a:endParaRPr lang="uk-UA"/>
          </a:p>
        </p:txBody>
      </p:sp>
    </p:spTree>
    <p:extLst>
      <p:ext uri="{BB962C8B-B14F-4D97-AF65-F5344CB8AC3E}">
        <p14:creationId xmlns:p14="http://schemas.microsoft.com/office/powerpoint/2010/main" val="28749010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828145" y="2041238"/>
            <a:ext cx="3204519" cy="1077218"/>
          </a:xfrm>
          <a:prstGeom prst="rect">
            <a:avLst/>
          </a:prstGeom>
          <a:solidFill>
            <a:schemeClr val="accent5">
              <a:lumMod val="20000"/>
              <a:lumOff val="80000"/>
            </a:schemeClr>
          </a:solidFill>
        </p:spPr>
        <p:txBody>
          <a:bodyPr wrap="square">
            <a:spAutoFit/>
          </a:bodyPr>
          <a:lstStyle/>
          <a:p>
            <a:r>
              <a:rPr lang="uk-UA" sz="3200" dirty="0" smtClean="0"/>
              <a:t>Лекція 3. УТИЛІТАРИЗМ</a:t>
            </a:r>
            <a:endParaRPr lang="uk-UA" sz="3200" dirty="0"/>
          </a:p>
        </p:txBody>
      </p:sp>
      <p:pic>
        <p:nvPicPr>
          <p:cNvPr id="3" name="Рисунок 2"/>
          <p:cNvPicPr>
            <a:picLocks noChangeAspect="1"/>
          </p:cNvPicPr>
          <p:nvPr/>
        </p:nvPicPr>
        <p:blipFill>
          <a:blip r:embed="rId2"/>
          <a:stretch>
            <a:fillRect/>
          </a:stretch>
        </p:blipFill>
        <p:spPr>
          <a:xfrm>
            <a:off x="866003" y="3781168"/>
            <a:ext cx="1781175" cy="2216432"/>
          </a:xfrm>
          <a:prstGeom prst="rect">
            <a:avLst/>
          </a:prstGeom>
        </p:spPr>
      </p:pic>
      <p:pic>
        <p:nvPicPr>
          <p:cNvPr id="4" name="Рисунок 3"/>
          <p:cNvPicPr>
            <a:picLocks noChangeAspect="1"/>
          </p:cNvPicPr>
          <p:nvPr/>
        </p:nvPicPr>
        <p:blipFill>
          <a:blip r:embed="rId3"/>
          <a:stretch>
            <a:fillRect/>
          </a:stretch>
        </p:blipFill>
        <p:spPr>
          <a:xfrm>
            <a:off x="3523220" y="3781168"/>
            <a:ext cx="2609850" cy="2216432"/>
          </a:xfrm>
          <a:prstGeom prst="rect">
            <a:avLst/>
          </a:prstGeom>
        </p:spPr>
      </p:pic>
      <p:pic>
        <p:nvPicPr>
          <p:cNvPr id="5" name="Рисунок 4"/>
          <p:cNvPicPr>
            <a:picLocks noChangeAspect="1"/>
          </p:cNvPicPr>
          <p:nvPr/>
        </p:nvPicPr>
        <p:blipFill>
          <a:blip r:embed="rId4"/>
          <a:stretch>
            <a:fillRect/>
          </a:stretch>
        </p:blipFill>
        <p:spPr>
          <a:xfrm>
            <a:off x="6728690" y="3781168"/>
            <a:ext cx="2040310" cy="2216432"/>
          </a:xfrm>
          <a:prstGeom prst="rect">
            <a:avLst/>
          </a:prstGeom>
        </p:spPr>
      </p:pic>
      <p:pic>
        <p:nvPicPr>
          <p:cNvPr id="6" name="Рисунок 5"/>
          <p:cNvPicPr>
            <a:picLocks noChangeAspect="1"/>
          </p:cNvPicPr>
          <p:nvPr/>
        </p:nvPicPr>
        <p:blipFill>
          <a:blip r:embed="rId5"/>
          <a:stretch>
            <a:fillRect/>
          </a:stretch>
        </p:blipFill>
        <p:spPr>
          <a:xfrm>
            <a:off x="9364620" y="3781168"/>
            <a:ext cx="2205810" cy="2216432"/>
          </a:xfrm>
          <a:prstGeom prst="rect">
            <a:avLst/>
          </a:prstGeom>
        </p:spPr>
      </p:pic>
      <p:pic>
        <p:nvPicPr>
          <p:cNvPr id="7" name="Рисунок 6"/>
          <p:cNvPicPr>
            <a:picLocks noChangeAspect="1"/>
          </p:cNvPicPr>
          <p:nvPr/>
        </p:nvPicPr>
        <p:blipFill>
          <a:blip r:embed="rId6"/>
          <a:stretch>
            <a:fillRect/>
          </a:stretch>
        </p:blipFill>
        <p:spPr>
          <a:xfrm>
            <a:off x="866003" y="673645"/>
            <a:ext cx="2704328" cy="1952368"/>
          </a:xfrm>
          <a:prstGeom prst="rect">
            <a:avLst/>
          </a:prstGeom>
        </p:spPr>
      </p:pic>
      <p:pic>
        <p:nvPicPr>
          <p:cNvPr id="8" name="Рисунок 7"/>
          <p:cNvPicPr>
            <a:picLocks noChangeAspect="1"/>
          </p:cNvPicPr>
          <p:nvPr/>
        </p:nvPicPr>
        <p:blipFill>
          <a:blip r:embed="rId7"/>
          <a:stretch>
            <a:fillRect/>
          </a:stretch>
        </p:blipFill>
        <p:spPr>
          <a:xfrm>
            <a:off x="8695810" y="673645"/>
            <a:ext cx="2286198" cy="2267263"/>
          </a:xfrm>
          <a:prstGeom prst="rect">
            <a:avLst/>
          </a:prstGeom>
        </p:spPr>
      </p:pic>
    </p:spTree>
    <p:extLst>
      <p:ext uri="{BB962C8B-B14F-4D97-AF65-F5344CB8AC3E}">
        <p14:creationId xmlns:p14="http://schemas.microsoft.com/office/powerpoint/2010/main" val="1637373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40327" y="612523"/>
            <a:ext cx="11028218" cy="3231654"/>
          </a:xfrm>
          <a:prstGeom prst="rect">
            <a:avLst/>
          </a:prstGeom>
          <a:solidFill>
            <a:schemeClr val="accent6">
              <a:lumMod val="20000"/>
              <a:lumOff val="80000"/>
            </a:schemeClr>
          </a:solidFill>
        </p:spPr>
        <p:txBody>
          <a:bodyPr wrap="square">
            <a:spAutoFit/>
          </a:bodyPr>
          <a:lstStyle/>
          <a:p>
            <a:pPr algn="ctr"/>
            <a:r>
              <a:rPr lang="uk-UA" sz="2400" dirty="0" smtClean="0">
                <a:latin typeface="Cambria" panose="02040503050406030204" pitchFamily="18" charset="0"/>
              </a:rPr>
              <a:t>Застосування утилітарної теорії дії</a:t>
            </a:r>
          </a:p>
          <a:p>
            <a:endParaRPr lang="uk-UA" dirty="0" smtClean="0"/>
          </a:p>
          <a:p>
            <a:endParaRPr lang="uk-UA" dirty="0" smtClean="0"/>
          </a:p>
          <a:p>
            <a:endParaRPr lang="uk-UA" dirty="0" smtClean="0"/>
          </a:p>
          <a:p>
            <a:endParaRPr lang="uk-UA" dirty="0" smtClean="0"/>
          </a:p>
          <a:p>
            <a:endParaRPr lang="uk-UA" dirty="0" smtClean="0"/>
          </a:p>
          <a:p>
            <a:endParaRPr lang="uk-UA" dirty="0" smtClean="0"/>
          </a:p>
          <a:p>
            <a:endParaRPr lang="uk-UA" dirty="0" smtClean="0"/>
          </a:p>
          <a:p>
            <a:endParaRPr lang="uk-UA" dirty="0" smtClean="0"/>
          </a:p>
          <a:p>
            <a:r>
              <a:rPr lang="uk-UA" dirty="0" smtClean="0"/>
              <a:t>2</a:t>
            </a:r>
          </a:p>
          <a:p>
            <a:endParaRPr lang="uk-UA" dirty="0" smtClean="0"/>
          </a:p>
        </p:txBody>
      </p:sp>
      <p:sp>
        <p:nvSpPr>
          <p:cNvPr id="3" name="Прямоугольник 2"/>
          <p:cNvSpPr/>
          <p:nvPr/>
        </p:nvSpPr>
        <p:spPr>
          <a:xfrm>
            <a:off x="637309" y="1052945"/>
            <a:ext cx="4364182" cy="5070763"/>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2000" dirty="0" smtClean="0">
                <a:solidFill>
                  <a:schemeClr val="tx1"/>
                </a:solidFill>
                <a:latin typeface="Cambria" panose="02040503050406030204" pitchFamily="18" charset="0"/>
              </a:rPr>
              <a:t>А) Ви намагаєтесь допомогти літньому чоловікові перейти через дорогу. Він безпечно перебирається на інший бік дороги.</a:t>
            </a:r>
          </a:p>
          <a:p>
            <a:pPr algn="just"/>
            <a:r>
              <a:rPr lang="uk-UA" sz="2000" dirty="0" smtClean="0">
                <a:solidFill>
                  <a:schemeClr val="tx1"/>
                </a:solidFill>
                <a:latin typeface="Cambria" panose="02040503050406030204" pitchFamily="18" charset="0"/>
              </a:rPr>
              <a:t>Висновок: Дія була гарною.</a:t>
            </a:r>
          </a:p>
          <a:p>
            <a:pPr algn="just"/>
            <a:endParaRPr lang="uk-UA" sz="2000" dirty="0" smtClean="0">
              <a:solidFill>
                <a:schemeClr val="tx1"/>
              </a:solidFill>
              <a:latin typeface="Cambria" panose="02040503050406030204" pitchFamily="18" charset="0"/>
            </a:endParaRPr>
          </a:p>
          <a:p>
            <a:pPr algn="just"/>
            <a:r>
              <a:rPr lang="uk-UA" sz="2000" dirty="0" smtClean="0">
                <a:solidFill>
                  <a:schemeClr val="tx1"/>
                </a:solidFill>
                <a:latin typeface="Cambria" panose="02040503050406030204" pitchFamily="18" charset="0"/>
              </a:rPr>
              <a:t>Б) Ви намагаєтесь допомогти літньому чоловікові перейти через дорогу. Ви спотикаєтесь, коли підходите до нього і виштовхуєте його на проїжджу частину, де його збиває машина. Він отримує травми, йому боляче. Висновок: Це був поганий вчинок.</a:t>
            </a:r>
          </a:p>
          <a:p>
            <a:pPr algn="just"/>
            <a:endParaRPr lang="uk-UA" dirty="0">
              <a:solidFill>
                <a:schemeClr val="tx1"/>
              </a:solidFill>
            </a:endParaRPr>
          </a:p>
          <a:p>
            <a:pPr algn="just"/>
            <a:endParaRPr lang="uk-UA" dirty="0" smtClean="0">
              <a:solidFill>
                <a:schemeClr val="tx1"/>
              </a:solidFill>
            </a:endParaRPr>
          </a:p>
          <a:p>
            <a:pPr algn="just"/>
            <a:endParaRPr lang="uk-UA" dirty="0">
              <a:solidFill>
                <a:schemeClr val="tx1"/>
              </a:solidFill>
            </a:endParaRPr>
          </a:p>
        </p:txBody>
      </p:sp>
      <p:sp>
        <p:nvSpPr>
          <p:cNvPr id="4" name="Скругленный прямоугольник 3"/>
          <p:cNvSpPr/>
          <p:nvPr/>
        </p:nvSpPr>
        <p:spPr>
          <a:xfrm>
            <a:off x="5098473" y="1052945"/>
            <a:ext cx="3172691" cy="5070763"/>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dirty="0" smtClean="0">
                <a:solidFill>
                  <a:schemeClr val="tx1"/>
                </a:solidFill>
                <a:latin typeface="Cambria" panose="02040503050406030204" pitchFamily="18" charset="0"/>
              </a:rPr>
              <a:t>Якщо ви можете використати вісімдесят солдатів як приманку на війні й тим самим атакувати ворожу силу і вбити кілька сотень ворожих солдатів, то це морально хороший вибір, хоча вісімдесят солдат можуть бути втрачені.</a:t>
            </a:r>
            <a:endParaRPr lang="uk-UA" sz="2000" dirty="0">
              <a:solidFill>
                <a:schemeClr val="tx1"/>
              </a:solidFill>
              <a:latin typeface="Cambria" panose="02040503050406030204" pitchFamily="18" charset="0"/>
            </a:endParaRPr>
          </a:p>
        </p:txBody>
      </p:sp>
      <p:sp>
        <p:nvSpPr>
          <p:cNvPr id="5" name="Прямоугольник 4"/>
          <p:cNvSpPr/>
          <p:nvPr/>
        </p:nvSpPr>
        <p:spPr>
          <a:xfrm>
            <a:off x="8409709" y="1052945"/>
            <a:ext cx="3158836" cy="5229631"/>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err="1" smtClean="0">
                <a:solidFill>
                  <a:schemeClr val="tx1"/>
                </a:solidFill>
                <a:latin typeface="Cambria" panose="02040503050406030204" pitchFamily="18" charset="0"/>
              </a:rPr>
              <a:t>Якщо</a:t>
            </a:r>
            <a:r>
              <a:rPr lang="ru-RU" sz="2000" dirty="0" smtClean="0">
                <a:solidFill>
                  <a:schemeClr val="tx1"/>
                </a:solidFill>
                <a:latin typeface="Cambria" panose="02040503050406030204" pitchFamily="18" charset="0"/>
              </a:rPr>
              <a:t> </a:t>
            </a:r>
            <a:r>
              <a:rPr lang="ru-RU" sz="2000" dirty="0" err="1" smtClean="0">
                <a:solidFill>
                  <a:schemeClr val="tx1"/>
                </a:solidFill>
                <a:latin typeface="Cambria" panose="02040503050406030204" pitchFamily="18" charset="0"/>
              </a:rPr>
              <a:t>брехня</a:t>
            </a:r>
            <a:r>
              <a:rPr lang="ru-RU" sz="2000" dirty="0" smtClean="0">
                <a:solidFill>
                  <a:schemeClr val="tx1"/>
                </a:solidFill>
                <a:latin typeface="Cambria" panose="02040503050406030204" pitchFamily="18" charset="0"/>
              </a:rPr>
              <a:t> </a:t>
            </a:r>
            <a:r>
              <a:rPr lang="ru-RU" sz="2000" dirty="0" err="1" smtClean="0">
                <a:solidFill>
                  <a:schemeClr val="tx1"/>
                </a:solidFill>
                <a:latin typeface="Cambria" panose="02040503050406030204" pitchFamily="18" charset="0"/>
              </a:rPr>
              <a:t>чи</a:t>
            </a:r>
            <a:r>
              <a:rPr lang="ru-RU" sz="2000" dirty="0" smtClean="0">
                <a:solidFill>
                  <a:schemeClr val="tx1"/>
                </a:solidFill>
                <a:latin typeface="Cambria" panose="02040503050406030204" pitchFamily="18" charset="0"/>
              </a:rPr>
              <a:t> </a:t>
            </a:r>
            <a:r>
              <a:rPr lang="ru-RU" sz="2000" dirty="0" err="1" smtClean="0">
                <a:solidFill>
                  <a:schemeClr val="tx1"/>
                </a:solidFill>
                <a:latin typeface="Cambria" panose="02040503050406030204" pitchFamily="18" charset="0"/>
              </a:rPr>
              <a:t>крадіжка</a:t>
            </a:r>
            <a:r>
              <a:rPr lang="ru-RU" sz="2000" dirty="0" smtClean="0">
                <a:solidFill>
                  <a:schemeClr val="tx1"/>
                </a:solidFill>
                <a:latin typeface="Cambria" panose="02040503050406030204" pitchFamily="18" charset="0"/>
              </a:rPr>
              <a:t> </a:t>
            </a:r>
            <a:r>
              <a:rPr lang="ru-RU" sz="2000" dirty="0" err="1" smtClean="0">
                <a:solidFill>
                  <a:schemeClr val="tx1"/>
                </a:solidFill>
                <a:latin typeface="Cambria" panose="02040503050406030204" pitchFamily="18" charset="0"/>
              </a:rPr>
              <a:t>насправді</a:t>
            </a:r>
            <a:r>
              <a:rPr lang="ru-RU" sz="2000" dirty="0" smtClean="0">
                <a:solidFill>
                  <a:schemeClr val="tx1"/>
                </a:solidFill>
                <a:latin typeface="Cambria" panose="02040503050406030204" pitchFamily="18" charset="0"/>
              </a:rPr>
              <a:t> </a:t>
            </a:r>
            <a:r>
              <a:rPr lang="ru-RU" sz="2000" dirty="0" err="1" smtClean="0">
                <a:solidFill>
                  <a:schemeClr val="tx1"/>
                </a:solidFill>
                <a:latin typeface="Cambria" panose="02040503050406030204" pitchFamily="18" charset="0"/>
              </a:rPr>
              <a:t>принесуть</a:t>
            </a:r>
            <a:r>
              <a:rPr lang="ru-RU" sz="2000" dirty="0" smtClean="0">
                <a:solidFill>
                  <a:schemeClr val="tx1"/>
                </a:solidFill>
                <a:latin typeface="Cambria" panose="02040503050406030204" pitchFamily="18" charset="0"/>
              </a:rPr>
              <a:t> </a:t>
            </a:r>
            <a:r>
              <a:rPr lang="ru-RU" sz="2000" dirty="0" err="1" smtClean="0">
                <a:solidFill>
                  <a:schemeClr val="tx1"/>
                </a:solidFill>
                <a:latin typeface="Cambria" panose="02040503050406030204" pitchFamily="18" charset="0"/>
              </a:rPr>
              <a:t>більше</a:t>
            </a:r>
            <a:r>
              <a:rPr lang="ru-RU" sz="2000" dirty="0" smtClean="0">
                <a:solidFill>
                  <a:schemeClr val="tx1"/>
                </a:solidFill>
                <a:latin typeface="Cambria" panose="02040503050406030204" pitchFamily="18" charset="0"/>
              </a:rPr>
              <a:t> </a:t>
            </a:r>
            <a:r>
              <a:rPr lang="ru-RU" sz="2000" dirty="0" err="1" smtClean="0">
                <a:solidFill>
                  <a:schemeClr val="tx1"/>
                </a:solidFill>
                <a:latin typeface="Cambria" panose="02040503050406030204" pitchFamily="18" charset="0"/>
              </a:rPr>
              <a:t>щастя</a:t>
            </a:r>
            <a:r>
              <a:rPr lang="ru-RU" sz="2000" dirty="0" smtClean="0">
                <a:solidFill>
                  <a:schemeClr val="tx1"/>
                </a:solidFill>
                <a:latin typeface="Cambria" panose="02040503050406030204" pitchFamily="18" charset="0"/>
              </a:rPr>
              <a:t> та / </a:t>
            </a:r>
            <a:r>
              <a:rPr lang="ru-RU" sz="2000" dirty="0" err="1" smtClean="0">
                <a:solidFill>
                  <a:schemeClr val="tx1"/>
                </a:solidFill>
                <a:latin typeface="Cambria" panose="02040503050406030204" pitchFamily="18" charset="0"/>
              </a:rPr>
              <a:t>або</a:t>
            </a:r>
            <a:r>
              <a:rPr lang="ru-RU" sz="2000" dirty="0" smtClean="0">
                <a:solidFill>
                  <a:schemeClr val="tx1"/>
                </a:solidFill>
                <a:latin typeface="Cambria" panose="02040503050406030204" pitchFamily="18" charset="0"/>
              </a:rPr>
              <a:t> </a:t>
            </a:r>
            <a:r>
              <a:rPr lang="ru-RU" sz="2000" dirty="0" err="1" smtClean="0">
                <a:solidFill>
                  <a:schemeClr val="tx1"/>
                </a:solidFill>
                <a:latin typeface="Cambria" panose="02040503050406030204" pitchFamily="18" charset="0"/>
              </a:rPr>
              <a:t>зменшать</a:t>
            </a:r>
            <a:r>
              <a:rPr lang="ru-RU" sz="2000" dirty="0" smtClean="0">
                <a:solidFill>
                  <a:schemeClr val="tx1"/>
                </a:solidFill>
                <a:latin typeface="Cambria" panose="02040503050406030204" pitchFamily="18" charset="0"/>
              </a:rPr>
              <a:t> </a:t>
            </a:r>
            <a:r>
              <a:rPr lang="ru-RU" sz="2000" dirty="0" err="1" smtClean="0">
                <a:solidFill>
                  <a:schemeClr val="tx1"/>
                </a:solidFill>
                <a:latin typeface="Cambria" panose="02040503050406030204" pitchFamily="18" charset="0"/>
              </a:rPr>
              <a:t>біль</a:t>
            </a:r>
            <a:r>
              <a:rPr lang="ru-RU" sz="2000" dirty="0" smtClean="0">
                <a:solidFill>
                  <a:schemeClr val="tx1"/>
                </a:solidFill>
                <a:latin typeface="Cambria" panose="02040503050406030204" pitchFamily="18" charset="0"/>
              </a:rPr>
              <a:t>, то </a:t>
            </a:r>
            <a:r>
              <a:rPr lang="ru-RU" sz="2000" dirty="0" err="1" smtClean="0">
                <a:solidFill>
                  <a:schemeClr val="tx1"/>
                </a:solidFill>
                <a:latin typeface="Cambria" panose="02040503050406030204" pitchFamily="18" charset="0"/>
              </a:rPr>
              <a:t>утилітаризм</a:t>
            </a:r>
            <a:r>
              <a:rPr lang="ru-RU" sz="2000" dirty="0" smtClean="0">
                <a:solidFill>
                  <a:schemeClr val="tx1"/>
                </a:solidFill>
                <a:latin typeface="Cambria" panose="02040503050406030204" pitchFamily="18" charset="0"/>
              </a:rPr>
              <a:t> </a:t>
            </a:r>
            <a:r>
              <a:rPr lang="ru-RU" sz="2000" dirty="0" err="1" smtClean="0">
                <a:solidFill>
                  <a:schemeClr val="tx1"/>
                </a:solidFill>
                <a:latin typeface="Cambria" panose="02040503050406030204" pitchFamily="18" charset="0"/>
              </a:rPr>
              <a:t>дії</a:t>
            </a:r>
            <a:r>
              <a:rPr lang="ru-RU" sz="2000" dirty="0" smtClean="0">
                <a:solidFill>
                  <a:schemeClr val="tx1"/>
                </a:solidFill>
                <a:latin typeface="Cambria" panose="02040503050406030204" pitchFamily="18" charset="0"/>
              </a:rPr>
              <a:t> </a:t>
            </a:r>
            <a:r>
              <a:rPr lang="ru-RU" sz="2000" dirty="0" err="1" smtClean="0">
                <a:solidFill>
                  <a:schemeClr val="tx1"/>
                </a:solidFill>
                <a:latin typeface="Cambria" panose="02040503050406030204" pitchFamily="18" charset="0"/>
              </a:rPr>
              <a:t>каже</a:t>
            </a:r>
            <a:r>
              <a:rPr lang="ru-RU" sz="2000" dirty="0" smtClean="0">
                <a:solidFill>
                  <a:schemeClr val="tx1"/>
                </a:solidFill>
                <a:latin typeface="Cambria" panose="02040503050406030204" pitchFamily="18" charset="0"/>
              </a:rPr>
              <a:t>, </a:t>
            </a:r>
            <a:r>
              <a:rPr lang="ru-RU" sz="2000" dirty="0" err="1" smtClean="0">
                <a:solidFill>
                  <a:schemeClr val="tx1"/>
                </a:solidFill>
                <a:latin typeface="Cambria" panose="02040503050406030204" pitchFamily="18" charset="0"/>
              </a:rPr>
              <a:t>що</a:t>
            </a:r>
            <a:r>
              <a:rPr lang="ru-RU" sz="2000" dirty="0" smtClean="0">
                <a:solidFill>
                  <a:schemeClr val="tx1"/>
                </a:solidFill>
                <a:latin typeface="Cambria" panose="02040503050406030204" pitchFamily="18" charset="0"/>
              </a:rPr>
              <a:t> в </a:t>
            </a:r>
            <a:r>
              <a:rPr lang="ru-RU" sz="2000" dirty="0" err="1" smtClean="0">
                <a:solidFill>
                  <a:schemeClr val="tx1"/>
                </a:solidFill>
                <a:latin typeface="Cambria" panose="02040503050406030204" pitchFamily="18" charset="0"/>
              </a:rPr>
              <a:t>цих</a:t>
            </a:r>
            <a:r>
              <a:rPr lang="ru-RU" sz="2000" dirty="0" smtClean="0">
                <a:solidFill>
                  <a:schemeClr val="tx1"/>
                </a:solidFill>
                <a:latin typeface="Cambria" panose="02040503050406030204" pitchFamily="18" charset="0"/>
              </a:rPr>
              <a:t> </a:t>
            </a:r>
            <a:r>
              <a:rPr lang="ru-RU" sz="2000" dirty="0" err="1" smtClean="0">
                <a:solidFill>
                  <a:schemeClr val="tx1"/>
                </a:solidFill>
                <a:latin typeface="Cambria" panose="02040503050406030204" pitchFamily="18" charset="0"/>
              </a:rPr>
              <a:t>випадках</a:t>
            </a:r>
            <a:r>
              <a:rPr lang="ru-RU" sz="2000" dirty="0" smtClean="0">
                <a:solidFill>
                  <a:schemeClr val="tx1"/>
                </a:solidFill>
                <a:latin typeface="Cambria" panose="02040503050406030204" pitchFamily="18" charset="0"/>
              </a:rPr>
              <a:t> нам </a:t>
            </a:r>
            <a:r>
              <a:rPr lang="ru-RU" sz="2000" dirty="0" err="1" smtClean="0">
                <a:solidFill>
                  <a:schemeClr val="tx1"/>
                </a:solidFill>
                <a:latin typeface="Cambria" panose="02040503050406030204" pitchFamily="18" charset="0"/>
              </a:rPr>
              <a:t>слід</a:t>
            </a:r>
            <a:r>
              <a:rPr lang="ru-RU" sz="2000" dirty="0" smtClean="0">
                <a:solidFill>
                  <a:schemeClr val="tx1"/>
                </a:solidFill>
                <a:latin typeface="Cambria" panose="02040503050406030204" pitchFamily="18" charset="0"/>
              </a:rPr>
              <a:t> </a:t>
            </a:r>
            <a:r>
              <a:rPr lang="ru-RU" sz="2000" dirty="0" err="1" smtClean="0">
                <a:solidFill>
                  <a:schemeClr val="tx1"/>
                </a:solidFill>
                <a:latin typeface="Cambria" panose="02040503050406030204" pitchFamily="18" charset="0"/>
              </a:rPr>
              <a:t>брехати</a:t>
            </a:r>
            <a:r>
              <a:rPr lang="ru-RU" sz="2000" dirty="0" smtClean="0">
                <a:solidFill>
                  <a:schemeClr val="tx1"/>
                </a:solidFill>
                <a:latin typeface="Cambria" panose="02040503050406030204" pitchFamily="18" charset="0"/>
              </a:rPr>
              <a:t> та </a:t>
            </a:r>
            <a:r>
              <a:rPr lang="ru-RU" sz="2000" dirty="0" err="1" smtClean="0">
                <a:solidFill>
                  <a:schemeClr val="tx1"/>
                </a:solidFill>
                <a:latin typeface="Cambria" panose="02040503050406030204" pitchFamily="18" charset="0"/>
              </a:rPr>
              <a:t>красти</a:t>
            </a:r>
            <a:r>
              <a:rPr lang="ru-RU" sz="2000" dirty="0" smtClean="0">
                <a:solidFill>
                  <a:schemeClr val="tx1"/>
                </a:solidFill>
                <a:latin typeface="Cambria" panose="02040503050406030204" pitchFamily="18" charset="0"/>
              </a:rPr>
              <a:t>.</a:t>
            </a:r>
            <a:endParaRPr lang="ru-RU" sz="2000" dirty="0">
              <a:solidFill>
                <a:schemeClr val="tx1"/>
              </a:solidFill>
              <a:latin typeface="Cambria" panose="02040503050406030204" pitchFamily="18" charset="0"/>
            </a:endParaRPr>
          </a:p>
        </p:txBody>
      </p:sp>
    </p:spTree>
    <p:extLst>
      <p:ext uri="{BB962C8B-B14F-4D97-AF65-F5344CB8AC3E}">
        <p14:creationId xmlns:p14="http://schemas.microsoft.com/office/powerpoint/2010/main" val="1019840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37310" y="570913"/>
            <a:ext cx="10931236" cy="5755422"/>
          </a:xfrm>
          <a:prstGeom prst="rect">
            <a:avLst/>
          </a:prstGeom>
          <a:solidFill>
            <a:schemeClr val="accent2">
              <a:lumMod val="40000"/>
              <a:lumOff val="60000"/>
            </a:schemeClr>
          </a:solidFill>
        </p:spPr>
        <p:txBody>
          <a:bodyPr wrap="square">
            <a:spAutoFit/>
          </a:bodyPr>
          <a:lstStyle/>
          <a:p>
            <a:pPr algn="ctr"/>
            <a:r>
              <a:rPr lang="uk-UA" sz="2400" dirty="0" smtClean="0">
                <a:latin typeface="Cambria" panose="02040503050406030204" pitchFamily="18" charset="0"/>
              </a:rPr>
              <a:t>Критика утилітаризму дії.</a:t>
            </a:r>
          </a:p>
          <a:p>
            <a:r>
              <a:rPr lang="uk-UA" sz="2400" dirty="0" smtClean="0">
                <a:latin typeface="Cambria" panose="02040503050406030204" pitchFamily="18" charset="0"/>
              </a:rPr>
              <a:t> </a:t>
            </a:r>
          </a:p>
          <a:p>
            <a:pPr algn="just"/>
            <a:r>
              <a:rPr lang="uk-UA" sz="2000" dirty="0" smtClean="0">
                <a:latin typeface="Cambria" panose="02040503050406030204" pitchFamily="18" charset="0"/>
              </a:rPr>
              <a:t>1. Людське щастя неможливо визначити кількісно.</a:t>
            </a:r>
          </a:p>
          <a:p>
            <a:pPr algn="just"/>
            <a:r>
              <a:rPr lang="uk-UA" sz="2000" dirty="0" smtClean="0">
                <a:latin typeface="Cambria" panose="02040503050406030204" pitchFamily="18" charset="0"/>
              </a:rPr>
              <a:t>Це одне з основних заперечень кількісного утилітаризму. Сприйняття людиною одного і того ж досвіду дуже різниться серед людей. Крім того, усі етичні системи, що випливають з </a:t>
            </a:r>
            <a:r>
              <a:rPr lang="uk-UA" sz="2000" dirty="0" err="1" smtClean="0">
                <a:latin typeface="Cambria" panose="02040503050406030204" pitchFamily="18" charset="0"/>
              </a:rPr>
              <a:t>консеквенціалізму</a:t>
            </a:r>
            <a:r>
              <a:rPr lang="uk-UA" sz="2000" dirty="0" smtClean="0">
                <a:latin typeface="Cambria" panose="02040503050406030204" pitchFamily="18" charset="0"/>
              </a:rPr>
              <a:t> (переконання, що дії оцінюються на основі їх наслідків), обмежені можливістю здогадуватися про майбутні наслідки нинішніх дій.</a:t>
            </a:r>
          </a:p>
          <a:p>
            <a:pPr algn="just"/>
            <a:endParaRPr lang="uk-UA" sz="2000" dirty="0">
              <a:latin typeface="Cambria" panose="02040503050406030204" pitchFamily="18" charset="0"/>
            </a:endParaRPr>
          </a:p>
          <a:p>
            <a:pPr algn="just"/>
            <a:r>
              <a:rPr lang="uk-UA" sz="2000" dirty="0" smtClean="0">
                <a:latin typeface="Cambria" panose="02040503050406030204" pitchFamily="18" charset="0"/>
              </a:rPr>
              <a:t>2. Мотиви вчинків ігноруються</a:t>
            </a:r>
          </a:p>
          <a:p>
            <a:pPr algn="just"/>
            <a:r>
              <a:rPr lang="uk-UA" sz="2000" dirty="0" smtClean="0">
                <a:latin typeface="Cambria" panose="02040503050406030204" pitchFamily="18" charset="0"/>
              </a:rPr>
              <a:t>Розглянемо двох осіб, А та В, які пожертвують 100 та 1000 гривен відповідно на благодійну діяльність. Припустимо, людина А пожертвувала гроші, тому що хотіла допомогти благодійній організації, а особа В зробила пожертву, щоб покращити власну репутацію в суспільстві. Утилітаризм вважав би пожертвування особи Б вищим, ніж пожертвування особи А, незважаючи на те, що мотив цієї дії був менш благородним мотивом.</a:t>
            </a:r>
          </a:p>
          <a:p>
            <a:pPr algn="just"/>
            <a:endParaRPr lang="uk-UA" sz="2000" dirty="0">
              <a:latin typeface="Cambria" panose="02040503050406030204" pitchFamily="18" charset="0"/>
            </a:endParaRPr>
          </a:p>
          <a:p>
            <a:pPr algn="just"/>
            <a:endParaRPr lang="uk-UA" sz="2000" dirty="0" smtClean="0">
              <a:latin typeface="Cambria" panose="02040503050406030204" pitchFamily="18" charset="0"/>
            </a:endParaRPr>
          </a:p>
          <a:p>
            <a:pPr algn="just"/>
            <a:endParaRPr lang="uk-UA" sz="2000" dirty="0">
              <a:latin typeface="Cambria" panose="02040503050406030204" pitchFamily="18" charset="0"/>
            </a:endParaRPr>
          </a:p>
          <a:p>
            <a:pPr algn="just"/>
            <a:endParaRPr lang="uk-UA" sz="2000" dirty="0">
              <a:latin typeface="Cambria" panose="02040503050406030204" pitchFamily="18" charset="0"/>
            </a:endParaRPr>
          </a:p>
        </p:txBody>
      </p:sp>
    </p:spTree>
    <p:extLst>
      <p:ext uri="{BB962C8B-B14F-4D97-AF65-F5344CB8AC3E}">
        <p14:creationId xmlns:p14="http://schemas.microsoft.com/office/powerpoint/2010/main" val="2563754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457200" y="506186"/>
            <a:ext cx="11348357" cy="2645228"/>
          </a:xfrm>
          <a:prstGeom prst="rect">
            <a:avLst/>
          </a:prstGeom>
        </p:spPr>
      </p:pic>
      <p:pic>
        <p:nvPicPr>
          <p:cNvPr id="3" name="Рисунок 2"/>
          <p:cNvPicPr>
            <a:picLocks noChangeAspect="1"/>
          </p:cNvPicPr>
          <p:nvPr/>
        </p:nvPicPr>
        <p:blipFill>
          <a:blip r:embed="rId3"/>
          <a:stretch>
            <a:fillRect/>
          </a:stretch>
        </p:blipFill>
        <p:spPr>
          <a:xfrm>
            <a:off x="457200" y="3151414"/>
            <a:ext cx="11348357" cy="3526971"/>
          </a:xfrm>
          <a:prstGeom prst="rect">
            <a:avLst/>
          </a:prstGeom>
        </p:spPr>
      </p:pic>
    </p:spTree>
    <p:extLst>
      <p:ext uri="{BB962C8B-B14F-4D97-AF65-F5344CB8AC3E}">
        <p14:creationId xmlns:p14="http://schemas.microsoft.com/office/powerpoint/2010/main" val="1873217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2258" y="641980"/>
            <a:ext cx="9421586" cy="5509200"/>
          </a:xfrm>
          <a:prstGeom prst="rect">
            <a:avLst/>
          </a:prstGeom>
          <a:solidFill>
            <a:schemeClr val="accent5">
              <a:lumMod val="20000"/>
              <a:lumOff val="80000"/>
            </a:schemeClr>
          </a:solidFill>
        </p:spPr>
        <p:txBody>
          <a:bodyPr wrap="square">
            <a:spAutoFit/>
          </a:bodyPr>
          <a:lstStyle/>
          <a:p>
            <a:r>
              <a:rPr lang="uk-UA" sz="3200" b="1" i="1" dirty="0" err="1" smtClean="0"/>
              <a:t>Кімліка</a:t>
            </a:r>
            <a:r>
              <a:rPr lang="uk-UA" sz="3200" b="1" i="1" dirty="0" smtClean="0"/>
              <a:t> про утилітаризм.</a:t>
            </a:r>
          </a:p>
          <a:p>
            <a:endParaRPr lang="uk-UA" sz="3200" b="1" i="1" dirty="0" smtClean="0"/>
          </a:p>
          <a:p>
            <a:r>
              <a:rPr lang="uk-UA" sz="3200" dirty="0" smtClean="0"/>
              <a:t>1</a:t>
            </a:r>
            <a:r>
              <a:rPr lang="uk-UA" sz="3200" dirty="0"/>
              <a:t>. Визначення корисності</a:t>
            </a:r>
          </a:p>
          <a:p>
            <a:pPr algn="just"/>
            <a:r>
              <a:rPr lang="uk-UA" sz="3200" dirty="0"/>
              <a:t>Як слід визначати добробут людей, або корисність? </a:t>
            </a:r>
            <a:r>
              <a:rPr lang="uk-UA" sz="3200" dirty="0" err="1"/>
              <a:t>Утилітарісти</a:t>
            </a:r>
            <a:r>
              <a:rPr lang="uk-UA" sz="3200" dirty="0"/>
              <a:t> традиційно визначають корисність через </a:t>
            </a:r>
            <a:r>
              <a:rPr lang="uk-UA" sz="3200" dirty="0" smtClean="0"/>
              <a:t>щастя. Звідси </a:t>
            </a:r>
            <a:r>
              <a:rPr lang="uk-UA" sz="3200" dirty="0"/>
              <a:t>поширене, але оманливе гасло </a:t>
            </a:r>
            <a:r>
              <a:rPr lang="uk-UA" sz="3200" dirty="0" smtClean="0"/>
              <a:t> -«</a:t>
            </a:r>
            <a:r>
              <a:rPr lang="uk-UA" sz="3200" dirty="0"/>
              <a:t>найбільше щастя найбільшій кількості людей» </a:t>
            </a:r>
          </a:p>
          <a:p>
            <a:pPr algn="just"/>
            <a:r>
              <a:rPr lang="uk-UA" sz="3200" dirty="0"/>
              <a:t>Але не кожен утилітарист приймає таке «гедоністичне» розуміння благополуччя людей. Насправді можна виділити як мінімум чотири підходи до вирішення цієї </a:t>
            </a:r>
            <a:r>
              <a:rPr lang="uk-UA" sz="3200" dirty="0" smtClean="0"/>
              <a:t>проблеми</a:t>
            </a:r>
            <a:r>
              <a:rPr lang="uk-UA" sz="3200" dirty="0"/>
              <a:t>:</a:t>
            </a:r>
            <a:endParaRPr lang="uk-UA" sz="3200" dirty="0" smtClean="0"/>
          </a:p>
        </p:txBody>
      </p:sp>
      <p:pic>
        <p:nvPicPr>
          <p:cNvPr id="3" name="Рисунок 2"/>
          <p:cNvPicPr>
            <a:picLocks noChangeAspect="1"/>
          </p:cNvPicPr>
          <p:nvPr/>
        </p:nvPicPr>
        <p:blipFill>
          <a:blip r:embed="rId2"/>
          <a:stretch>
            <a:fillRect/>
          </a:stretch>
        </p:blipFill>
        <p:spPr>
          <a:xfrm>
            <a:off x="10123715" y="641981"/>
            <a:ext cx="1632856" cy="5509199"/>
          </a:xfrm>
          <a:prstGeom prst="rect">
            <a:avLst/>
          </a:prstGeom>
        </p:spPr>
      </p:pic>
    </p:spTree>
    <p:extLst>
      <p:ext uri="{BB962C8B-B14F-4D97-AF65-F5344CB8AC3E}">
        <p14:creationId xmlns:p14="http://schemas.microsoft.com/office/powerpoint/2010/main" val="290733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10406236" y="303658"/>
            <a:ext cx="1785764" cy="6063198"/>
          </a:xfrm>
          <a:prstGeom prst="rect">
            <a:avLst/>
          </a:prstGeom>
        </p:spPr>
      </p:pic>
      <p:sp>
        <p:nvSpPr>
          <p:cNvPr id="4" name="Прямоугольник 3"/>
          <p:cNvSpPr/>
          <p:nvPr/>
        </p:nvSpPr>
        <p:spPr>
          <a:xfrm>
            <a:off x="179614" y="466475"/>
            <a:ext cx="10226622" cy="5816977"/>
          </a:xfrm>
          <a:prstGeom prst="rect">
            <a:avLst/>
          </a:prstGeom>
          <a:solidFill>
            <a:schemeClr val="accent5">
              <a:lumMod val="20000"/>
              <a:lumOff val="80000"/>
            </a:schemeClr>
          </a:solidFill>
        </p:spPr>
        <p:txBody>
          <a:bodyPr wrap="square">
            <a:spAutoFit/>
          </a:bodyPr>
          <a:lstStyle/>
          <a:p>
            <a:pPr algn="just"/>
            <a:r>
              <a:rPr lang="uk-UA" sz="2400" b="1" i="1" dirty="0"/>
              <a:t>а. Гедонізм благополуччя</a:t>
            </a:r>
          </a:p>
          <a:p>
            <a:pPr algn="just"/>
            <a:r>
              <a:rPr lang="uk-UA" sz="2400" dirty="0"/>
              <a:t>Перший підхід і, можливо, найвпливовіший в утилітаристської традиції, полягає в тому, що переживання або відчуття задоволення   є </a:t>
            </a:r>
            <a:r>
              <a:rPr lang="uk-UA" sz="2400" dirty="0" smtClean="0"/>
              <a:t>головним благом </a:t>
            </a:r>
            <a:r>
              <a:rPr lang="uk-UA" sz="2400" dirty="0"/>
              <a:t>людей.</a:t>
            </a:r>
          </a:p>
          <a:p>
            <a:pPr algn="just"/>
            <a:r>
              <a:rPr lang="uk-UA" dirty="0"/>
              <a:t>Роберт </a:t>
            </a:r>
            <a:r>
              <a:rPr lang="uk-UA" dirty="0" err="1"/>
              <a:t>Нозік</a:t>
            </a:r>
            <a:r>
              <a:rPr lang="uk-UA" dirty="0"/>
              <a:t> висунув сильний аргумент проти гедонізму благополуччя. Він просить нас уявити, що </a:t>
            </a:r>
            <a:r>
              <a:rPr lang="uk-UA" dirty="0" err="1"/>
              <a:t>нейропсихологи</a:t>
            </a:r>
            <a:r>
              <a:rPr lang="uk-UA" dirty="0"/>
              <a:t> можуть приєднати нас до машини, яка вводить нас наркотики. </a:t>
            </a:r>
          </a:p>
          <a:p>
            <a:endParaRPr lang="uk-UA" dirty="0"/>
          </a:p>
          <a:p>
            <a:r>
              <a:rPr lang="uk-UA" sz="2400" b="1" i="1" dirty="0"/>
              <a:t>б. Негедоністична корисність станів свідомості</a:t>
            </a:r>
          </a:p>
          <a:p>
            <a:r>
              <a:rPr lang="uk-UA" dirty="0"/>
              <a:t>Гедоністичні розуміння корисності помилково, бо речі, варті того, щоб їх робити і мати в житті, не зводяться до одного стану свідомості, такого як щастя. Цінні різні види переживань і ми повинні сприяти досягненню всього діапазону цінних станів свідомості. Утилітаристи, що приймають такий підхід, визнають, що переживання, які відчувають при писанні віршів, які супроводжують цей стан свідомості, можуть бути цінними, навіть не будучи приємними. Утилітаризм бере до уваги всі цінні переживання незалежно від їх форми. Те, чого ми хочемо в житті, є щось більше або щось інше, ніж отримання будь-якого стану свідомості, будь-якого виду «внутрішнього світла», приємного чи ні. Ми хочемо не тільки переживати писання віршів, ми хочемо писати </a:t>
            </a:r>
            <a:r>
              <a:rPr lang="uk-UA" dirty="0" smtClean="0"/>
              <a:t>вірші</a:t>
            </a:r>
          </a:p>
          <a:p>
            <a:endParaRPr lang="uk-UA" dirty="0"/>
          </a:p>
          <a:p>
            <a:endParaRPr lang="uk-UA" dirty="0" smtClean="0"/>
          </a:p>
          <a:p>
            <a:endParaRPr lang="uk-UA" dirty="0"/>
          </a:p>
        </p:txBody>
      </p:sp>
    </p:spTree>
    <p:extLst>
      <p:ext uri="{BB962C8B-B14F-4D97-AF65-F5344CB8AC3E}">
        <p14:creationId xmlns:p14="http://schemas.microsoft.com/office/powerpoint/2010/main" val="3085485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1756" y="464715"/>
            <a:ext cx="9595251" cy="6032421"/>
          </a:xfrm>
          <a:prstGeom prst="rect">
            <a:avLst/>
          </a:prstGeom>
          <a:solidFill>
            <a:schemeClr val="accent5">
              <a:lumMod val="20000"/>
              <a:lumOff val="80000"/>
            </a:schemeClr>
          </a:solidFill>
        </p:spPr>
        <p:txBody>
          <a:bodyPr wrap="square">
            <a:spAutoFit/>
          </a:bodyPr>
          <a:lstStyle/>
          <a:p>
            <a:pPr algn="just"/>
            <a:r>
              <a:rPr lang="ru-RU" sz="2400" b="1" i="1" dirty="0" err="1"/>
              <a:t>в.Задоволення</a:t>
            </a:r>
            <a:r>
              <a:rPr lang="ru-RU" sz="2400" b="1" i="1" dirty="0"/>
              <a:t> </a:t>
            </a:r>
            <a:r>
              <a:rPr lang="ru-RU" sz="2400" b="1" i="1" dirty="0" err="1"/>
              <a:t>переваг</a:t>
            </a:r>
            <a:endParaRPr lang="ru-RU" sz="2400" b="1" i="1" dirty="0"/>
          </a:p>
          <a:p>
            <a:pPr algn="just"/>
            <a:endParaRPr lang="ru-RU" dirty="0"/>
          </a:p>
          <a:p>
            <a:pPr algn="just"/>
            <a:r>
              <a:rPr lang="ru-RU" sz="2400" dirty="0" smtClean="0"/>
              <a:t>	</a:t>
            </a:r>
            <a:r>
              <a:rPr lang="ru-RU" sz="2400" dirty="0" err="1" smtClean="0"/>
              <a:t>Збільшення</a:t>
            </a:r>
            <a:r>
              <a:rPr lang="ru-RU" sz="2400" dirty="0" smtClean="0"/>
              <a:t> </a:t>
            </a:r>
            <a:r>
              <a:rPr lang="ru-RU" sz="2400" dirty="0" err="1"/>
              <a:t>користі</a:t>
            </a:r>
            <a:r>
              <a:rPr lang="ru-RU" sz="2400" dirty="0"/>
              <a:t> для людей </a:t>
            </a:r>
            <a:r>
              <a:rPr lang="ru-RU" sz="2400" dirty="0" err="1"/>
              <a:t>означає</a:t>
            </a:r>
            <a:r>
              <a:rPr lang="ru-RU" sz="2400" dirty="0"/>
              <a:t> </a:t>
            </a:r>
            <a:r>
              <a:rPr lang="ru-RU" sz="2400" dirty="0" err="1"/>
              <a:t>задоволення</a:t>
            </a:r>
            <a:r>
              <a:rPr lang="ru-RU" sz="2400" dirty="0"/>
              <a:t> </a:t>
            </a:r>
            <a:r>
              <a:rPr lang="ru-RU" sz="2400" dirty="0" err="1"/>
              <a:t>їх</a:t>
            </a:r>
            <a:r>
              <a:rPr lang="ru-RU" sz="2400" dirty="0"/>
              <a:t> </a:t>
            </a:r>
            <a:r>
              <a:rPr lang="ru-RU" sz="2400" dirty="0" err="1"/>
              <a:t>переваг</a:t>
            </a:r>
            <a:r>
              <a:rPr lang="ru-RU" sz="2400" dirty="0"/>
              <a:t>, </a:t>
            </a:r>
            <a:r>
              <a:rPr lang="ru-RU" sz="2400" dirty="0" err="1"/>
              <a:t>якими</a:t>
            </a:r>
            <a:r>
              <a:rPr lang="ru-RU" sz="2400" dirty="0"/>
              <a:t> б вони не </a:t>
            </a:r>
            <a:r>
              <a:rPr lang="ru-RU" sz="2400" dirty="0" err="1"/>
              <a:t>були</a:t>
            </a:r>
            <a:r>
              <a:rPr lang="ru-RU" sz="2400" dirty="0"/>
              <a:t>. </a:t>
            </a:r>
            <a:r>
              <a:rPr lang="ru-RU" sz="2400" dirty="0" err="1"/>
              <a:t>Утилітаристи</a:t>
            </a:r>
            <a:r>
              <a:rPr lang="ru-RU" sz="2400" dirty="0"/>
              <a:t>, </a:t>
            </a:r>
            <a:r>
              <a:rPr lang="ru-RU" sz="2400" dirty="0" err="1"/>
              <a:t>які</a:t>
            </a:r>
            <a:r>
              <a:rPr lang="ru-RU" sz="2400" dirty="0"/>
              <a:t> </a:t>
            </a:r>
            <a:r>
              <a:rPr lang="ru-RU" sz="2400" dirty="0" smtClean="0"/>
              <a:t>є </a:t>
            </a:r>
            <a:r>
              <a:rPr lang="ru-RU" sz="2400" dirty="0" err="1" smtClean="0"/>
              <a:t>прихильниками</a:t>
            </a:r>
            <a:r>
              <a:rPr lang="ru-RU" sz="2400" dirty="0" smtClean="0"/>
              <a:t> </a:t>
            </a:r>
            <a:r>
              <a:rPr lang="ru-RU" sz="2400" dirty="0" err="1" smtClean="0"/>
              <a:t>цього</a:t>
            </a:r>
            <a:r>
              <a:rPr lang="ru-RU" sz="2400" dirty="0" smtClean="0"/>
              <a:t> </a:t>
            </a:r>
            <a:r>
              <a:rPr lang="ru-RU" sz="2400" dirty="0" err="1" smtClean="0"/>
              <a:t>підходу</a:t>
            </a:r>
            <a:r>
              <a:rPr lang="ru-RU" sz="2400" dirty="0" smtClean="0"/>
              <a:t>, </a:t>
            </a:r>
            <a:r>
              <a:rPr lang="ru-RU" sz="2400" dirty="0" err="1"/>
              <a:t>велять</a:t>
            </a:r>
            <a:r>
              <a:rPr lang="ru-RU" sz="2400" dirty="0"/>
              <a:t> нам </a:t>
            </a:r>
            <a:r>
              <a:rPr lang="ru-RU" sz="2400" dirty="0" err="1"/>
              <a:t>задовольняти</a:t>
            </a:r>
            <a:r>
              <a:rPr lang="ru-RU" sz="2400" dirty="0"/>
              <a:t> </a:t>
            </a:r>
            <a:r>
              <a:rPr lang="ru-RU" sz="2400" dirty="0" err="1"/>
              <a:t>всі</a:t>
            </a:r>
            <a:r>
              <a:rPr lang="ru-RU" sz="2400" dirty="0"/>
              <a:t> </a:t>
            </a:r>
            <a:r>
              <a:rPr lang="ru-RU" sz="2400" dirty="0" err="1"/>
              <a:t>види</a:t>
            </a:r>
            <a:r>
              <a:rPr lang="ru-RU" sz="2400" dirty="0"/>
              <a:t> </a:t>
            </a:r>
            <a:r>
              <a:rPr lang="ru-RU" sz="2400" dirty="0" err="1"/>
              <a:t>переваг</a:t>
            </a:r>
            <a:r>
              <a:rPr lang="ru-RU" sz="2400" dirty="0"/>
              <a:t> так само, </a:t>
            </a:r>
            <a:r>
              <a:rPr lang="ru-RU" sz="2400" dirty="0" err="1"/>
              <a:t>бо</a:t>
            </a:r>
            <a:r>
              <a:rPr lang="ru-RU" sz="2400" dirty="0"/>
              <a:t> вони </a:t>
            </a:r>
            <a:r>
              <a:rPr lang="ru-RU" sz="2400" dirty="0" err="1"/>
              <a:t>ототожнюють</a:t>
            </a:r>
            <a:r>
              <a:rPr lang="ru-RU" sz="2400" dirty="0"/>
              <a:t> </a:t>
            </a:r>
            <a:r>
              <a:rPr lang="ru-RU" sz="2400" dirty="0" err="1"/>
              <a:t>благополуччя</a:t>
            </a:r>
            <a:r>
              <a:rPr lang="ru-RU" sz="2400" dirty="0"/>
              <a:t> з </a:t>
            </a:r>
            <a:r>
              <a:rPr lang="ru-RU" sz="2400" dirty="0" err="1"/>
              <a:t>задоволенням</a:t>
            </a:r>
            <a:r>
              <a:rPr lang="ru-RU" sz="2400" dirty="0"/>
              <a:t> </a:t>
            </a:r>
            <a:r>
              <a:rPr lang="ru-RU" sz="2400" dirty="0" err="1"/>
              <a:t>переваг</a:t>
            </a:r>
            <a:r>
              <a:rPr lang="ru-RU" sz="2400" dirty="0"/>
              <a:t>.</a:t>
            </a:r>
          </a:p>
          <a:p>
            <a:pPr algn="just"/>
            <a:r>
              <a:rPr lang="ru-RU" sz="2400" dirty="0" smtClean="0"/>
              <a:t>	</a:t>
            </a:r>
            <a:r>
              <a:rPr lang="ru-RU" sz="2400" dirty="0" err="1" smtClean="0"/>
              <a:t>Якщо</a:t>
            </a:r>
            <a:r>
              <a:rPr lang="ru-RU" sz="2400" dirty="0" smtClean="0"/>
              <a:t> </a:t>
            </a:r>
            <a:r>
              <a:rPr lang="ru-RU" sz="2400" dirty="0" err="1"/>
              <a:t>перші</a:t>
            </a:r>
            <a:r>
              <a:rPr lang="ru-RU" sz="2400" dirty="0"/>
              <a:t> два погляди в </a:t>
            </a:r>
            <a:r>
              <a:rPr lang="ru-RU" sz="2400" dirty="0" err="1"/>
              <a:t>своєму</a:t>
            </a:r>
            <a:r>
              <a:rPr lang="ru-RU" sz="2400" dirty="0"/>
              <a:t> </a:t>
            </a:r>
            <a:r>
              <a:rPr lang="ru-RU" sz="2400" dirty="0" err="1"/>
              <a:t>розумінні</a:t>
            </a:r>
            <a:r>
              <a:rPr lang="ru-RU" sz="2400" dirty="0"/>
              <a:t> </a:t>
            </a:r>
            <a:r>
              <a:rPr lang="ru-RU" sz="2400" dirty="0" err="1"/>
              <a:t>благополуччя</a:t>
            </a:r>
            <a:r>
              <a:rPr lang="ru-RU" sz="2400" dirty="0"/>
              <a:t> </a:t>
            </a:r>
            <a:r>
              <a:rPr lang="ru-RU" sz="2400" dirty="0" err="1"/>
              <a:t>багато</a:t>
            </a:r>
            <a:r>
              <a:rPr lang="ru-RU" sz="2400" dirty="0"/>
              <a:t> </a:t>
            </a:r>
            <a:r>
              <a:rPr lang="ru-RU" sz="2400" dirty="0" err="1"/>
              <a:t>чого</a:t>
            </a:r>
            <a:r>
              <a:rPr lang="ru-RU" sz="2400" dirty="0"/>
              <a:t> не </a:t>
            </a:r>
            <a:r>
              <a:rPr lang="ru-RU" sz="2400" dirty="0" err="1"/>
              <a:t>враховують</a:t>
            </a:r>
            <a:r>
              <a:rPr lang="ru-RU" sz="2400" dirty="0"/>
              <a:t>, то </a:t>
            </a:r>
            <a:r>
              <a:rPr lang="ru-RU" sz="2400" dirty="0" err="1"/>
              <a:t>третій</a:t>
            </a:r>
            <a:r>
              <a:rPr lang="ru-RU" sz="2400" dirty="0"/>
              <a:t> </a:t>
            </a:r>
            <a:r>
              <a:rPr lang="ru-RU" sz="2400" dirty="0" err="1"/>
              <a:t>включає</a:t>
            </a:r>
            <a:r>
              <a:rPr lang="ru-RU" sz="2400" dirty="0"/>
              <a:t> </a:t>
            </a:r>
            <a:r>
              <a:rPr lang="ru-RU" sz="2400" dirty="0" err="1"/>
              <a:t>занадто</a:t>
            </a:r>
            <a:r>
              <a:rPr lang="ru-RU" sz="2400" dirty="0"/>
              <a:t> </a:t>
            </a:r>
            <a:r>
              <a:rPr lang="ru-RU" sz="2400" dirty="0" err="1"/>
              <a:t>багато</a:t>
            </a:r>
            <a:r>
              <a:rPr lang="ru-RU" sz="2400" dirty="0"/>
              <a:t>. </a:t>
            </a:r>
            <a:r>
              <a:rPr lang="ru-RU" sz="2400" dirty="0" err="1"/>
              <a:t>Задоволення</a:t>
            </a:r>
            <a:r>
              <a:rPr lang="ru-RU" sz="2400" dirty="0"/>
              <a:t> наших </a:t>
            </a:r>
            <a:r>
              <a:rPr lang="ru-RU" sz="2400" dirty="0" err="1"/>
              <a:t>переваг</a:t>
            </a:r>
            <a:r>
              <a:rPr lang="ru-RU" sz="2400" dirty="0"/>
              <a:t> не </a:t>
            </a:r>
            <a:r>
              <a:rPr lang="ru-RU" sz="2400" dirty="0" err="1"/>
              <a:t>завжди</a:t>
            </a:r>
            <a:r>
              <a:rPr lang="ru-RU" sz="2400" dirty="0"/>
              <a:t> </a:t>
            </a:r>
            <a:r>
              <a:rPr lang="ru-RU" sz="2400" dirty="0" err="1"/>
              <a:t>сприяє</a:t>
            </a:r>
            <a:r>
              <a:rPr lang="ru-RU" sz="2400" dirty="0"/>
              <a:t> </a:t>
            </a:r>
            <a:r>
              <a:rPr lang="ru-RU" sz="2400" dirty="0" err="1"/>
              <a:t>нашому</a:t>
            </a:r>
            <a:r>
              <a:rPr lang="ru-RU" sz="2400" dirty="0"/>
              <a:t> </a:t>
            </a:r>
            <a:r>
              <a:rPr lang="ru-RU" sz="2400" dirty="0" err="1"/>
              <a:t>благополуччю</a:t>
            </a:r>
            <a:r>
              <a:rPr lang="ru-RU" sz="2400" dirty="0"/>
              <a:t>.</a:t>
            </a:r>
          </a:p>
          <a:p>
            <a:pPr algn="just"/>
            <a:r>
              <a:rPr lang="ru-RU" sz="2400" dirty="0" smtClean="0"/>
              <a:t>	Коли </a:t>
            </a:r>
            <a:r>
              <a:rPr lang="ru-RU" sz="2400" dirty="0"/>
              <a:t>у нас </a:t>
            </a:r>
            <a:r>
              <a:rPr lang="ru-RU" sz="2400" dirty="0" err="1"/>
              <a:t>немає</a:t>
            </a:r>
            <a:r>
              <a:rPr lang="ru-RU" sz="2400" dirty="0"/>
              <a:t> </a:t>
            </a:r>
            <a:r>
              <a:rPr lang="ru-RU" sz="2400" dirty="0" err="1"/>
              <a:t>достатньої</a:t>
            </a:r>
            <a:r>
              <a:rPr lang="ru-RU" sz="2400" dirty="0"/>
              <a:t> </a:t>
            </a:r>
            <a:r>
              <a:rPr lang="ru-RU" sz="2400" dirty="0" err="1"/>
              <a:t>інформації</a:t>
            </a:r>
            <a:r>
              <a:rPr lang="ru-RU" sz="2400" dirty="0"/>
              <a:t>, </a:t>
            </a:r>
            <a:r>
              <a:rPr lang="ru-RU" sz="2400" dirty="0" err="1"/>
              <a:t>або</a:t>
            </a:r>
            <a:r>
              <a:rPr lang="ru-RU" sz="2400" dirty="0"/>
              <a:t> ми </a:t>
            </a:r>
            <a:r>
              <a:rPr lang="ru-RU" sz="2400" dirty="0" err="1"/>
              <a:t>помилилися</a:t>
            </a:r>
            <a:r>
              <a:rPr lang="ru-RU" sz="2400" dirty="0"/>
              <a:t>, </a:t>
            </a:r>
            <a:r>
              <a:rPr lang="ru-RU" sz="2400" dirty="0" err="1"/>
              <a:t>розраховуючи</a:t>
            </a:r>
            <a:r>
              <a:rPr lang="ru-RU" sz="2400" dirty="0"/>
              <a:t> </a:t>
            </a:r>
            <a:r>
              <a:rPr lang="ru-RU" sz="2400" dirty="0" err="1"/>
              <a:t>витрати</a:t>
            </a:r>
            <a:r>
              <a:rPr lang="ru-RU" sz="2400" dirty="0"/>
              <a:t> і </a:t>
            </a:r>
            <a:r>
              <a:rPr lang="ru-RU" sz="2400" dirty="0" err="1"/>
              <a:t>вигоди</a:t>
            </a:r>
            <a:r>
              <a:rPr lang="ru-RU" sz="2400" dirty="0"/>
              <a:t> </a:t>
            </a:r>
            <a:r>
              <a:rPr lang="ru-RU" sz="2400" dirty="0" err="1"/>
              <a:t>тієї</a:t>
            </a:r>
            <a:r>
              <a:rPr lang="ru-RU" sz="2400" dirty="0"/>
              <a:t> </a:t>
            </a:r>
            <a:r>
              <a:rPr lang="ru-RU" sz="2400" dirty="0" err="1"/>
              <a:t>чи</a:t>
            </a:r>
            <a:r>
              <a:rPr lang="ru-RU" sz="2400" dirty="0"/>
              <a:t> </a:t>
            </a:r>
            <a:r>
              <a:rPr lang="ru-RU" sz="2400" dirty="0" err="1"/>
              <a:t>іншої</a:t>
            </a:r>
            <a:r>
              <a:rPr lang="ru-RU" sz="2400" dirty="0"/>
              <a:t> </a:t>
            </a:r>
            <a:r>
              <a:rPr lang="ru-RU" sz="2400" dirty="0" err="1"/>
              <a:t>дії</a:t>
            </a:r>
            <a:r>
              <a:rPr lang="ru-RU" sz="2400" dirty="0"/>
              <a:t>, </a:t>
            </a:r>
            <a:r>
              <a:rPr lang="ru-RU" sz="2400" dirty="0" err="1"/>
              <a:t>тоді</a:t>
            </a:r>
            <a:r>
              <a:rPr lang="ru-RU" sz="2400" dirty="0"/>
              <a:t> те, </a:t>
            </a:r>
            <a:r>
              <a:rPr lang="ru-RU" sz="2400" dirty="0" err="1"/>
              <a:t>що</a:t>
            </a:r>
            <a:r>
              <a:rPr lang="ru-RU" sz="2400" dirty="0"/>
              <a:t> добре для нас, </a:t>
            </a:r>
            <a:r>
              <a:rPr lang="ru-RU" sz="2400" dirty="0" err="1"/>
              <a:t>може</a:t>
            </a:r>
            <a:r>
              <a:rPr lang="ru-RU" sz="2400" dirty="0"/>
              <a:t> не </a:t>
            </a:r>
            <a:r>
              <a:rPr lang="ru-RU" sz="2400" dirty="0" err="1"/>
              <a:t>збігатися</a:t>
            </a:r>
            <a:r>
              <a:rPr lang="ru-RU" sz="2400" dirty="0"/>
              <a:t> з нашими </a:t>
            </a:r>
            <a:r>
              <a:rPr lang="ru-RU" sz="2400" dirty="0" err="1"/>
              <a:t>нинішніми</a:t>
            </a:r>
            <a:r>
              <a:rPr lang="ru-RU" sz="2400" dirty="0"/>
              <a:t> </a:t>
            </a:r>
            <a:r>
              <a:rPr lang="ru-RU" sz="2400" dirty="0" err="1"/>
              <a:t>вподобаннями</a:t>
            </a:r>
            <a:r>
              <a:rPr lang="ru-RU" sz="2400" dirty="0"/>
              <a:t>.</a:t>
            </a:r>
          </a:p>
          <a:p>
            <a:pPr algn="just"/>
            <a:r>
              <a:rPr lang="ru-RU" sz="2400" dirty="0" smtClean="0"/>
              <a:t>	Тому </a:t>
            </a:r>
            <a:r>
              <a:rPr lang="ru-RU" sz="2400" dirty="0" err="1"/>
              <a:t>переваги</a:t>
            </a:r>
            <a:r>
              <a:rPr lang="ru-RU" sz="2400" dirty="0"/>
              <a:t> не </a:t>
            </a:r>
            <a:r>
              <a:rPr lang="ru-RU" sz="2400" dirty="0" err="1"/>
              <a:t>визначають</a:t>
            </a:r>
            <a:r>
              <a:rPr lang="ru-RU" sz="2400" dirty="0"/>
              <a:t> </a:t>
            </a:r>
            <a:r>
              <a:rPr lang="ru-RU" sz="2400" dirty="0" err="1"/>
              <a:t>нашого</a:t>
            </a:r>
            <a:r>
              <a:rPr lang="ru-RU" sz="2400" dirty="0"/>
              <a:t> блага. </a:t>
            </a:r>
            <a:r>
              <a:rPr lang="ru-RU" sz="2400" dirty="0" err="1"/>
              <a:t>Точніше</a:t>
            </a:r>
            <a:r>
              <a:rPr lang="ru-RU" sz="2400" dirty="0"/>
              <a:t> </a:t>
            </a:r>
            <a:r>
              <a:rPr lang="ru-RU" sz="2400" dirty="0" err="1"/>
              <a:t>кажучи</a:t>
            </a:r>
            <a:r>
              <a:rPr lang="ru-RU" sz="2400" dirty="0"/>
              <a:t>, </a:t>
            </a:r>
            <a:r>
              <a:rPr lang="ru-RU" sz="2400" dirty="0" err="1"/>
              <a:t>наші</a:t>
            </a:r>
            <a:r>
              <a:rPr lang="ru-RU" sz="2400" dirty="0"/>
              <a:t> </a:t>
            </a:r>
            <a:r>
              <a:rPr lang="ru-RU" sz="2400" dirty="0" err="1"/>
              <a:t>переваги</a:t>
            </a:r>
            <a:r>
              <a:rPr lang="ru-RU" sz="2400" dirty="0"/>
              <a:t> </a:t>
            </a:r>
            <a:r>
              <a:rPr lang="ru-RU" sz="2400" dirty="0" err="1"/>
              <a:t>дозволяють</a:t>
            </a:r>
            <a:r>
              <a:rPr lang="ru-RU" sz="2400" dirty="0"/>
              <a:t> </a:t>
            </a:r>
            <a:r>
              <a:rPr lang="ru-RU" sz="2400" dirty="0" err="1"/>
              <a:t>робити</a:t>
            </a:r>
            <a:r>
              <a:rPr lang="ru-RU" sz="2400" dirty="0"/>
              <a:t> </a:t>
            </a:r>
            <a:r>
              <a:rPr lang="ru-RU" sz="2400" dirty="0" err="1"/>
              <a:t>прогнози</a:t>
            </a:r>
            <a:r>
              <a:rPr lang="ru-RU" sz="2400" dirty="0"/>
              <a:t> про наше благо. </a:t>
            </a:r>
            <a:endParaRPr lang="ru-RU" sz="2400" dirty="0" smtClean="0"/>
          </a:p>
          <a:p>
            <a:pPr algn="just"/>
            <a:endParaRPr lang="ru-RU" sz="2400" dirty="0"/>
          </a:p>
          <a:p>
            <a:pPr algn="just"/>
            <a:endParaRPr lang="uk-UA" sz="2400" dirty="0"/>
          </a:p>
        </p:txBody>
      </p:sp>
      <p:pic>
        <p:nvPicPr>
          <p:cNvPr id="3" name="Рисунок 2"/>
          <p:cNvPicPr>
            <a:picLocks noChangeAspect="1"/>
          </p:cNvPicPr>
          <p:nvPr/>
        </p:nvPicPr>
        <p:blipFill>
          <a:blip r:embed="rId2"/>
          <a:stretch>
            <a:fillRect/>
          </a:stretch>
        </p:blipFill>
        <p:spPr>
          <a:xfrm>
            <a:off x="10047008" y="464715"/>
            <a:ext cx="1633870" cy="5822185"/>
          </a:xfrm>
          <a:prstGeom prst="rect">
            <a:avLst/>
          </a:prstGeom>
        </p:spPr>
      </p:pic>
    </p:spTree>
    <p:extLst>
      <p:ext uri="{BB962C8B-B14F-4D97-AF65-F5344CB8AC3E}">
        <p14:creationId xmlns:p14="http://schemas.microsoft.com/office/powerpoint/2010/main" val="3348962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17071" y="423012"/>
            <a:ext cx="9529936" cy="6032421"/>
          </a:xfrm>
          <a:prstGeom prst="rect">
            <a:avLst/>
          </a:prstGeom>
          <a:solidFill>
            <a:schemeClr val="accent5">
              <a:lumMod val="20000"/>
              <a:lumOff val="80000"/>
            </a:schemeClr>
          </a:solidFill>
        </p:spPr>
        <p:txBody>
          <a:bodyPr wrap="square">
            <a:spAutoFit/>
          </a:bodyPr>
          <a:lstStyle/>
          <a:p>
            <a:r>
              <a:rPr lang="uk-UA" sz="2400" b="1" i="1" dirty="0"/>
              <a:t>г. Уподобання, засновані на повній інформації</a:t>
            </a:r>
          </a:p>
          <a:p>
            <a:r>
              <a:rPr lang="uk-UA" sz="2800" dirty="0"/>
              <a:t>  </a:t>
            </a:r>
            <a:r>
              <a:rPr lang="uk-UA" sz="2800" dirty="0" smtClean="0"/>
              <a:t>	</a:t>
            </a:r>
            <a:r>
              <a:rPr lang="uk-UA" sz="2400" dirty="0" smtClean="0"/>
              <a:t>Четверте </a:t>
            </a:r>
            <a:r>
              <a:rPr lang="uk-UA" sz="2400" dirty="0"/>
              <a:t>трактування корисності намагається вирішити проблему помилкових і адаптованих переваг, визначаючи благополуччя як задоволення «раціональних», або «поінформованих», переваг. Утилітаризм, з цієї точки зору, прагне до задоволення тих переваг, які </a:t>
            </a:r>
            <a:r>
              <a:rPr lang="uk-UA" sz="2400" dirty="0" smtClean="0"/>
              <a:t>базуються на </a:t>
            </a:r>
            <a:r>
              <a:rPr lang="uk-UA" sz="2400" dirty="0"/>
              <a:t>повній інформації і правильних судженнях, відкидаючи хибні </a:t>
            </a:r>
            <a:r>
              <a:rPr lang="uk-UA" sz="2400" dirty="0" smtClean="0"/>
              <a:t>й ірраціональні.</a:t>
            </a:r>
            <a:endParaRPr lang="uk-UA" sz="2400" dirty="0"/>
          </a:p>
          <a:p>
            <a:r>
              <a:rPr lang="uk-UA" sz="2400" dirty="0" smtClean="0"/>
              <a:t>	Цей </a:t>
            </a:r>
            <a:r>
              <a:rPr lang="uk-UA" sz="2400" dirty="0"/>
              <a:t>четвертий підхід здається правильним - головним благом для людей є задоволення раціональних переваг, але в той </a:t>
            </a:r>
            <a:r>
              <a:rPr lang="uk-UA" sz="2400" dirty="0" smtClean="0"/>
              <a:t>такий </a:t>
            </a:r>
            <a:r>
              <a:rPr lang="uk-UA" sz="2400" dirty="0" smtClean="0"/>
              <a:t>погляд </a:t>
            </a:r>
            <a:r>
              <a:rPr lang="uk-UA" sz="2400" dirty="0" smtClean="0"/>
              <a:t>є вкрай </a:t>
            </a:r>
            <a:r>
              <a:rPr lang="uk-UA" sz="2400" dirty="0"/>
              <a:t>туманний і представляє труднощі в плані застосування або вимірювання</a:t>
            </a:r>
            <a:r>
              <a:rPr lang="uk-UA" sz="2400" dirty="0" smtClean="0"/>
              <a:t>.</a:t>
            </a:r>
          </a:p>
          <a:p>
            <a:r>
              <a:rPr lang="uk-UA" sz="2800" dirty="0" smtClean="0"/>
              <a:t>	</a:t>
            </a:r>
            <a:r>
              <a:rPr lang="uk-UA" dirty="0" smtClean="0"/>
              <a:t>Утилітаризм, щ</a:t>
            </a:r>
            <a:r>
              <a:rPr lang="uk-UA" dirty="0" smtClean="0"/>
              <a:t>о базується на</a:t>
            </a:r>
            <a:r>
              <a:rPr lang="uk-UA" dirty="0" smtClean="0"/>
              <a:t> «повній </a:t>
            </a:r>
            <a:r>
              <a:rPr lang="uk-UA" dirty="0"/>
              <a:t>інформації переваг» в принципі правдоподібний, але його застосування на практиці дуже важке. Є труднощі і у визначенні того, які переваги, будучи задоволені, збільшують добробут (тобто які переваги «раціональні» або «засновані на інформації»), і труднощі в вимірі благополуччя, навіть коли ми дійсно знаємо, які переваги раціональні. </a:t>
            </a:r>
            <a:endParaRPr lang="uk-UA" dirty="0" smtClean="0"/>
          </a:p>
          <a:p>
            <a:endParaRPr lang="uk-UA" dirty="0"/>
          </a:p>
          <a:p>
            <a:endParaRPr lang="uk-UA" dirty="0" smtClean="0"/>
          </a:p>
        </p:txBody>
      </p:sp>
      <p:pic>
        <p:nvPicPr>
          <p:cNvPr id="3" name="Рисунок 2"/>
          <p:cNvPicPr>
            <a:picLocks noChangeAspect="1"/>
          </p:cNvPicPr>
          <p:nvPr/>
        </p:nvPicPr>
        <p:blipFill>
          <a:blip r:embed="rId3"/>
          <a:stretch>
            <a:fillRect/>
          </a:stretch>
        </p:blipFill>
        <p:spPr>
          <a:xfrm>
            <a:off x="10047007" y="423012"/>
            <a:ext cx="1633870" cy="6124754"/>
          </a:xfrm>
          <a:prstGeom prst="rect">
            <a:avLst/>
          </a:prstGeom>
        </p:spPr>
      </p:pic>
    </p:spTree>
    <p:extLst>
      <p:ext uri="{BB962C8B-B14F-4D97-AF65-F5344CB8AC3E}">
        <p14:creationId xmlns:p14="http://schemas.microsoft.com/office/powerpoint/2010/main" val="1660804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66056" y="578427"/>
            <a:ext cx="9546265" cy="5632311"/>
          </a:xfrm>
          <a:prstGeom prst="rect">
            <a:avLst/>
          </a:prstGeom>
          <a:solidFill>
            <a:schemeClr val="accent5">
              <a:lumMod val="20000"/>
              <a:lumOff val="80000"/>
            </a:schemeClr>
          </a:solidFill>
        </p:spPr>
        <p:txBody>
          <a:bodyPr wrap="square">
            <a:spAutoFit/>
          </a:bodyPr>
          <a:lstStyle/>
          <a:p>
            <a:r>
              <a:rPr lang="uk-UA" sz="2400" b="1" i="1" dirty="0" smtClean="0"/>
              <a:t>Існує два </a:t>
            </a:r>
            <a:r>
              <a:rPr lang="uk-UA" sz="2400" b="1" i="1" dirty="0"/>
              <a:t>різних розуміння того, що означає «діяти відповідно до утилітаристських принципів»:</a:t>
            </a:r>
          </a:p>
          <a:p>
            <a:pPr algn="just"/>
            <a:r>
              <a:rPr lang="uk-UA" sz="2400" dirty="0"/>
              <a:t>	</a:t>
            </a:r>
            <a:r>
              <a:rPr lang="uk-UA" sz="2400" dirty="0" smtClean="0"/>
              <a:t>Відповідно </a:t>
            </a:r>
            <a:r>
              <a:rPr lang="uk-UA" sz="2400" dirty="0"/>
              <a:t>до однієї точки зору це означає, що </a:t>
            </a:r>
            <a:r>
              <a:rPr lang="uk-UA" sz="2400" i="1" dirty="0"/>
              <a:t>актор повинен вирішувати, як йому діяти, свідомо здійснюючи </a:t>
            </a:r>
            <a:r>
              <a:rPr lang="uk-UA" sz="2400" i="1" dirty="0" smtClean="0"/>
              <a:t>утилітаристські </a:t>
            </a:r>
            <a:r>
              <a:rPr lang="uk-UA" sz="2400" i="1" dirty="0"/>
              <a:t>підрахунки, намагаючись оцінити, як різні дії вплинуть на задоволення заснованих на повній інформації переваг (прямий утилітаризм);</a:t>
            </a:r>
          </a:p>
          <a:p>
            <a:pPr algn="just"/>
            <a:r>
              <a:rPr lang="uk-UA" sz="2400" dirty="0"/>
              <a:t>	</a:t>
            </a:r>
            <a:r>
              <a:rPr lang="uk-UA" sz="2400" dirty="0" smtClean="0"/>
              <a:t>Відповідно </a:t>
            </a:r>
            <a:r>
              <a:rPr lang="uk-UA" sz="2400" dirty="0"/>
              <a:t>до іншої - ідея максимізації корисності тільки непрямим чином позначається (якщо взагалі позначається) на прийнятті рішень актором. </a:t>
            </a:r>
            <a:endParaRPr lang="uk-UA" sz="2400" dirty="0" smtClean="0"/>
          </a:p>
          <a:p>
            <a:pPr algn="just"/>
            <a:r>
              <a:rPr lang="uk-UA" sz="2400" dirty="0"/>
              <a:t>	</a:t>
            </a:r>
            <a:r>
              <a:rPr lang="uk-UA" sz="2400" dirty="0" smtClean="0"/>
              <a:t>Правильні </a:t>
            </a:r>
            <a:r>
              <a:rPr lang="uk-UA" sz="2400" dirty="0"/>
              <a:t>з моральної точки зору дії суть ті, які максимізують корисність, але актори з більшою ймовірністю будуть максимізувати корисність, слідуючи швидше неутилітарним правилам чи звичаями, ніж </a:t>
            </a:r>
            <a:r>
              <a:rPr lang="uk-UA" sz="2400" dirty="0" err="1"/>
              <a:t>утілітарістским</a:t>
            </a:r>
            <a:r>
              <a:rPr lang="uk-UA" sz="2400" dirty="0"/>
              <a:t> міркувань (непрямий утилітаризм</a:t>
            </a:r>
            <a:r>
              <a:rPr lang="uk-UA" sz="2400" dirty="0" smtClean="0"/>
              <a:t>).</a:t>
            </a:r>
          </a:p>
          <a:p>
            <a:pPr algn="just"/>
            <a:endParaRPr lang="uk-UA" sz="2400" dirty="0" smtClean="0"/>
          </a:p>
          <a:p>
            <a:pPr algn="just"/>
            <a:endParaRPr lang="uk-UA" sz="2400" dirty="0"/>
          </a:p>
        </p:txBody>
      </p:sp>
      <p:pic>
        <p:nvPicPr>
          <p:cNvPr id="3" name="Рисунок 2"/>
          <p:cNvPicPr>
            <a:picLocks noChangeAspect="1"/>
          </p:cNvPicPr>
          <p:nvPr/>
        </p:nvPicPr>
        <p:blipFill>
          <a:blip r:embed="rId2"/>
          <a:stretch>
            <a:fillRect/>
          </a:stretch>
        </p:blipFill>
        <p:spPr>
          <a:xfrm>
            <a:off x="10112322" y="447138"/>
            <a:ext cx="1633870" cy="5757720"/>
          </a:xfrm>
          <a:prstGeom prst="rect">
            <a:avLst/>
          </a:prstGeom>
        </p:spPr>
      </p:pic>
    </p:spTree>
    <p:extLst>
      <p:ext uri="{BB962C8B-B14F-4D97-AF65-F5344CB8AC3E}">
        <p14:creationId xmlns:p14="http://schemas.microsoft.com/office/powerpoint/2010/main" val="333835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49728" y="542836"/>
            <a:ext cx="9464623" cy="5693866"/>
          </a:xfrm>
          <a:prstGeom prst="rect">
            <a:avLst/>
          </a:prstGeom>
          <a:solidFill>
            <a:schemeClr val="accent5">
              <a:lumMod val="20000"/>
              <a:lumOff val="80000"/>
            </a:schemeClr>
          </a:solidFill>
        </p:spPr>
        <p:txBody>
          <a:bodyPr wrap="square">
            <a:spAutoFit/>
          </a:bodyPr>
          <a:lstStyle/>
          <a:p>
            <a:endParaRPr lang="ru-RU" sz="2800" dirty="0" smtClean="0"/>
          </a:p>
          <a:p>
            <a:endParaRPr lang="ru-RU" sz="2800" dirty="0"/>
          </a:p>
          <a:p>
            <a:endParaRPr lang="ru-RU" sz="2800" dirty="0" smtClean="0"/>
          </a:p>
          <a:p>
            <a:r>
              <a:rPr lang="ru-RU" sz="2800" dirty="0" smtClean="0"/>
              <a:t>Є </a:t>
            </a:r>
            <a:r>
              <a:rPr lang="ru-RU" sz="2800" dirty="0"/>
              <a:t>два </a:t>
            </a:r>
            <a:r>
              <a:rPr lang="ru-RU" sz="2800" dirty="0" err="1"/>
              <a:t>основних</a:t>
            </a:r>
            <a:r>
              <a:rPr lang="ru-RU" sz="2800" dirty="0"/>
              <a:t> </a:t>
            </a:r>
            <a:r>
              <a:rPr lang="ru-RU" sz="2800" dirty="0" err="1"/>
              <a:t>заперечення</a:t>
            </a:r>
            <a:r>
              <a:rPr lang="ru-RU" sz="2800" dirty="0"/>
              <a:t> </a:t>
            </a:r>
            <a:r>
              <a:rPr lang="ru-RU" sz="2800" dirty="0" err="1"/>
              <a:t>проти</a:t>
            </a:r>
            <a:r>
              <a:rPr lang="ru-RU" sz="2800" dirty="0"/>
              <a:t> </a:t>
            </a:r>
            <a:r>
              <a:rPr lang="ru-RU" sz="2800" dirty="0" err="1"/>
              <a:t>утилітарного</a:t>
            </a:r>
            <a:r>
              <a:rPr lang="ru-RU" sz="2800" dirty="0"/>
              <a:t> </a:t>
            </a:r>
            <a:r>
              <a:rPr lang="ru-RU" sz="2800" dirty="0" err="1"/>
              <a:t>прийняття</a:t>
            </a:r>
            <a:r>
              <a:rPr lang="ru-RU" sz="2800" dirty="0"/>
              <a:t> </a:t>
            </a:r>
            <a:r>
              <a:rPr lang="ru-RU" sz="2800" dirty="0" err="1"/>
              <a:t>рішень</a:t>
            </a:r>
            <a:r>
              <a:rPr lang="ru-RU" sz="2800" dirty="0"/>
              <a:t> - 	</a:t>
            </a:r>
            <a:r>
              <a:rPr lang="ru-RU" sz="2800" dirty="0" err="1" smtClean="0"/>
              <a:t>воно</a:t>
            </a:r>
            <a:r>
              <a:rPr lang="ru-RU" sz="2800" dirty="0" smtClean="0"/>
              <a:t> </a:t>
            </a:r>
            <a:r>
              <a:rPr lang="ru-RU" sz="2800" dirty="0" err="1" smtClean="0"/>
              <a:t>включає</a:t>
            </a:r>
            <a:r>
              <a:rPr lang="ru-RU" sz="2800" dirty="0" smtClean="0"/>
              <a:t> </a:t>
            </a:r>
            <a:r>
              <a:rPr lang="ru-RU" sz="2800" i="1" dirty="0" err="1"/>
              <a:t>наші</a:t>
            </a:r>
            <a:r>
              <a:rPr lang="ru-RU" sz="2800" i="1" dirty="0"/>
              <a:t> </a:t>
            </a:r>
            <a:r>
              <a:rPr lang="ru-RU" sz="2800" i="1" dirty="0" err="1"/>
              <a:t>особливі</a:t>
            </a:r>
            <a:r>
              <a:rPr lang="ru-RU" sz="2800" i="1" dirty="0"/>
              <a:t> </a:t>
            </a:r>
            <a:r>
              <a:rPr lang="ru-RU" sz="2800" i="1" dirty="0" err="1"/>
              <a:t>зобов'язання</a:t>
            </a:r>
            <a:r>
              <a:rPr lang="ru-RU" sz="2800" i="1" dirty="0"/>
              <a:t> перед </a:t>
            </a:r>
            <a:r>
              <a:rPr lang="ru-RU" sz="2800" i="1" dirty="0" err="1"/>
              <a:t>окремими</a:t>
            </a:r>
            <a:r>
              <a:rPr lang="ru-RU" sz="2800" i="1" dirty="0"/>
              <a:t> </a:t>
            </a:r>
            <a:r>
              <a:rPr lang="ru-RU" sz="2800" i="1" dirty="0" smtClean="0"/>
              <a:t>людьми; </a:t>
            </a:r>
            <a:endParaRPr lang="ru-RU" sz="2800" i="1" dirty="0"/>
          </a:p>
          <a:p>
            <a:pPr marL="457200" indent="-457200">
              <a:buFontTx/>
              <a:buChar char="-"/>
            </a:pPr>
            <a:r>
              <a:rPr lang="ru-RU" sz="2800" i="1" dirty="0" smtClean="0"/>
              <a:t>і </a:t>
            </a:r>
            <a:r>
              <a:rPr lang="ru-RU" sz="2800" i="1" dirty="0" err="1"/>
              <a:t>включає</a:t>
            </a:r>
            <a:r>
              <a:rPr lang="ru-RU" sz="2800" i="1" dirty="0"/>
              <a:t> </a:t>
            </a:r>
            <a:r>
              <a:rPr lang="ru-RU" sz="2800" i="1" dirty="0" err="1"/>
              <a:t>переваги</a:t>
            </a:r>
            <a:r>
              <a:rPr lang="ru-RU" sz="2800" i="1" dirty="0"/>
              <a:t>, </a:t>
            </a:r>
            <a:r>
              <a:rPr lang="ru-RU" sz="2800" i="1" dirty="0" err="1"/>
              <a:t>які</a:t>
            </a:r>
            <a:r>
              <a:rPr lang="ru-RU" sz="2800" i="1" dirty="0"/>
              <a:t> не </a:t>
            </a:r>
            <a:r>
              <a:rPr lang="ru-RU" sz="2800" i="1" dirty="0" err="1"/>
              <a:t>повинні</a:t>
            </a:r>
            <a:r>
              <a:rPr lang="ru-RU" sz="2800" i="1" dirty="0"/>
              <a:t> </a:t>
            </a:r>
            <a:r>
              <a:rPr lang="ru-RU" sz="2800" i="1" dirty="0" err="1"/>
              <a:t>враховуватися</a:t>
            </a:r>
            <a:r>
              <a:rPr lang="ru-RU" sz="2800" i="1" dirty="0"/>
              <a:t>. </a:t>
            </a:r>
            <a:endParaRPr lang="ru-RU" sz="2800" i="1" dirty="0" smtClean="0"/>
          </a:p>
          <a:p>
            <a:pPr marL="457200" indent="-457200">
              <a:buFontTx/>
              <a:buChar char="-"/>
            </a:pPr>
            <a:endParaRPr lang="ru-RU" sz="2800" i="1" dirty="0"/>
          </a:p>
          <a:p>
            <a:pPr marL="457200" indent="-457200">
              <a:buFontTx/>
              <a:buChar char="-"/>
            </a:pPr>
            <a:endParaRPr lang="ru-RU" sz="2800" dirty="0" smtClean="0"/>
          </a:p>
          <a:p>
            <a:pPr marL="457200" indent="-457200">
              <a:buFontTx/>
              <a:buChar char="-"/>
            </a:pPr>
            <a:endParaRPr lang="ru-RU" sz="2800" dirty="0"/>
          </a:p>
          <a:p>
            <a:pPr marL="457200" indent="-457200">
              <a:buFontTx/>
              <a:buChar char="-"/>
            </a:pPr>
            <a:endParaRPr lang="ru-RU" sz="2800" dirty="0" smtClean="0"/>
          </a:p>
          <a:p>
            <a:pPr marL="457200" indent="-457200">
              <a:buFontTx/>
              <a:buChar char="-"/>
            </a:pPr>
            <a:endParaRPr lang="ru-RU" sz="2800" dirty="0"/>
          </a:p>
          <a:p>
            <a:pPr marL="457200" indent="-457200">
              <a:buFontTx/>
              <a:buChar char="-"/>
            </a:pPr>
            <a:endParaRPr lang="ru-RU" sz="2800" dirty="0"/>
          </a:p>
        </p:txBody>
      </p:sp>
      <p:pic>
        <p:nvPicPr>
          <p:cNvPr id="3" name="Рисунок 2"/>
          <p:cNvPicPr>
            <a:picLocks noChangeAspect="1"/>
          </p:cNvPicPr>
          <p:nvPr/>
        </p:nvPicPr>
        <p:blipFill>
          <a:blip r:embed="rId2"/>
          <a:stretch>
            <a:fillRect/>
          </a:stretch>
        </p:blipFill>
        <p:spPr>
          <a:xfrm>
            <a:off x="10014351" y="542836"/>
            <a:ext cx="1633870" cy="5761219"/>
          </a:xfrm>
          <a:prstGeom prst="rect">
            <a:avLst/>
          </a:prstGeom>
        </p:spPr>
      </p:pic>
    </p:spTree>
    <p:extLst>
      <p:ext uri="{BB962C8B-B14F-4D97-AF65-F5344CB8AC3E}">
        <p14:creationId xmlns:p14="http://schemas.microsoft.com/office/powerpoint/2010/main" val="18799752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7585" y="452148"/>
            <a:ext cx="11674929" cy="1384995"/>
          </a:xfrm>
          <a:prstGeom prst="rect">
            <a:avLst/>
          </a:prstGeom>
          <a:solidFill>
            <a:schemeClr val="accent5">
              <a:lumMod val="20000"/>
              <a:lumOff val="80000"/>
            </a:schemeClr>
          </a:solidFill>
        </p:spPr>
        <p:txBody>
          <a:bodyPr wrap="square">
            <a:spAutoFit/>
          </a:bodyPr>
          <a:lstStyle/>
          <a:p>
            <a:pPr algn="ctr"/>
            <a:r>
              <a:rPr lang="uk-UA" sz="2800" dirty="0"/>
              <a:t>Політика </a:t>
            </a:r>
            <a:r>
              <a:rPr lang="uk-UA" sz="2800" dirty="0" smtClean="0"/>
              <a:t>утилітаризму</a:t>
            </a:r>
          </a:p>
          <a:p>
            <a:endParaRPr lang="uk-UA" sz="2800" dirty="0" smtClean="0"/>
          </a:p>
          <a:p>
            <a:endParaRPr lang="uk-UA" sz="2800" dirty="0"/>
          </a:p>
        </p:txBody>
      </p:sp>
      <p:sp>
        <p:nvSpPr>
          <p:cNvPr id="4" name="Прямоугольник 3"/>
          <p:cNvSpPr/>
          <p:nvPr/>
        </p:nvSpPr>
        <p:spPr>
          <a:xfrm>
            <a:off x="261257" y="1917840"/>
            <a:ext cx="5829301" cy="4401205"/>
          </a:xfrm>
          <a:prstGeom prst="rect">
            <a:avLst/>
          </a:prstGeom>
          <a:solidFill>
            <a:schemeClr val="accent5">
              <a:lumMod val="20000"/>
              <a:lumOff val="80000"/>
            </a:schemeClr>
          </a:solidFill>
        </p:spPr>
        <p:txBody>
          <a:bodyPr wrap="square">
            <a:spAutoFit/>
          </a:bodyPr>
          <a:lstStyle/>
          <a:p>
            <a:pPr algn="just"/>
            <a:r>
              <a:rPr lang="uk-UA" sz="2800" dirty="0" smtClean="0"/>
              <a:t>	Які </a:t>
            </a:r>
            <a:r>
              <a:rPr lang="uk-UA" sz="2800" dirty="0"/>
              <a:t>практичні наслідки утилітаризму як політичної моралі? </a:t>
            </a:r>
            <a:r>
              <a:rPr lang="uk-UA" sz="2800" dirty="0" smtClean="0"/>
              <a:t>	Утилітаризм </a:t>
            </a:r>
            <a:r>
              <a:rPr lang="uk-UA" sz="2800" dirty="0"/>
              <a:t>може виправдати принесення в жертву слабких і непопулярних членів спільноти в ім'я блага більшості. Але утилітаризм також застосовувався для атаки на тих, хто мав </a:t>
            </a:r>
            <a:r>
              <a:rPr lang="uk-UA" sz="2800" dirty="0" smtClean="0"/>
              <a:t>несправедливі </a:t>
            </a:r>
            <a:r>
              <a:rPr lang="uk-UA" sz="2800" dirty="0"/>
              <a:t>привілеї за рахунок більшості</a:t>
            </a:r>
            <a:r>
              <a:rPr lang="uk-UA" sz="2800" dirty="0" smtClean="0"/>
              <a:t>.</a:t>
            </a:r>
          </a:p>
          <a:p>
            <a:pPr algn="just"/>
            <a:r>
              <a:rPr lang="uk-UA" sz="2800" dirty="0" smtClean="0"/>
              <a:t> </a:t>
            </a:r>
            <a:endParaRPr lang="uk-UA" sz="2800" dirty="0"/>
          </a:p>
        </p:txBody>
      </p:sp>
      <p:sp>
        <p:nvSpPr>
          <p:cNvPr id="5" name="Прямоугольник 4"/>
          <p:cNvSpPr/>
          <p:nvPr/>
        </p:nvSpPr>
        <p:spPr>
          <a:xfrm>
            <a:off x="6215518" y="1917840"/>
            <a:ext cx="5720668" cy="4431983"/>
          </a:xfrm>
          <a:prstGeom prst="rect">
            <a:avLst/>
          </a:prstGeom>
          <a:solidFill>
            <a:schemeClr val="accent5">
              <a:lumMod val="20000"/>
              <a:lumOff val="80000"/>
            </a:schemeClr>
          </a:solidFill>
        </p:spPr>
        <p:txBody>
          <a:bodyPr wrap="square">
            <a:spAutoFit/>
          </a:bodyPr>
          <a:lstStyle/>
          <a:p>
            <a:pPr algn="just"/>
            <a:r>
              <a:rPr lang="uk-UA" sz="2400" b="1" i="1" dirty="0" smtClean="0"/>
              <a:t>Сучасний утилітаризм </a:t>
            </a:r>
            <a:r>
              <a:rPr lang="uk-UA" sz="2400" dirty="0"/>
              <a:t>більше не є послідовним політичної рухом. </a:t>
            </a:r>
            <a:endParaRPr lang="uk-UA" sz="2400" dirty="0" smtClean="0"/>
          </a:p>
          <a:p>
            <a:pPr algn="just"/>
            <a:r>
              <a:rPr lang="uk-UA" sz="2400" dirty="0"/>
              <a:t>	</a:t>
            </a:r>
            <a:r>
              <a:rPr lang="uk-UA" sz="2400" dirty="0" smtClean="0"/>
              <a:t>Це пояснюється </a:t>
            </a:r>
            <a:r>
              <a:rPr lang="uk-UA" sz="2400" i="1" dirty="0" smtClean="0"/>
              <a:t>визнанням </a:t>
            </a:r>
            <a:r>
              <a:rPr lang="uk-UA" sz="2400" i="1" dirty="0"/>
              <a:t>труднощів реального застосування утилітарних принципів. </a:t>
            </a:r>
            <a:endParaRPr lang="uk-UA" sz="2400" i="1" dirty="0" smtClean="0"/>
          </a:p>
          <a:p>
            <a:pPr algn="just"/>
            <a:r>
              <a:rPr lang="uk-UA" sz="2400" dirty="0"/>
              <a:t>	</a:t>
            </a:r>
            <a:r>
              <a:rPr lang="uk-UA" sz="2400" dirty="0" smtClean="0"/>
              <a:t>У </a:t>
            </a:r>
            <a:r>
              <a:rPr lang="uk-UA" sz="2400" dirty="0"/>
              <a:t>той час як перші утилітаристи прагнули винести оцінку існуючим соціальним </a:t>
            </a:r>
            <a:r>
              <a:rPr lang="uk-UA" sz="2400" dirty="0" smtClean="0"/>
              <a:t>нормам, сучасні </a:t>
            </a:r>
            <a:r>
              <a:rPr lang="uk-UA" sz="2400" dirty="0"/>
              <a:t>утилітаристи зменшують масштаби користування утилітаризму як критичного принципу, або як принципу політичної оцінки взагалі. </a:t>
            </a:r>
            <a:endParaRPr lang="uk-UA" sz="2400" dirty="0" smtClean="0"/>
          </a:p>
          <a:p>
            <a:pPr algn="just"/>
            <a:endParaRPr lang="uk-UA" sz="2400" dirty="0" smtClean="0"/>
          </a:p>
          <a:p>
            <a:endParaRPr lang="uk-UA" dirty="0"/>
          </a:p>
        </p:txBody>
      </p:sp>
    </p:spTree>
    <p:extLst>
      <p:ext uri="{BB962C8B-B14F-4D97-AF65-F5344CB8AC3E}">
        <p14:creationId xmlns:p14="http://schemas.microsoft.com/office/powerpoint/2010/main" val="3392769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10454" y="827705"/>
            <a:ext cx="10470559" cy="5509200"/>
          </a:xfrm>
          <a:prstGeom prst="rect">
            <a:avLst/>
          </a:prstGeom>
          <a:solidFill>
            <a:schemeClr val="accent5">
              <a:lumMod val="20000"/>
              <a:lumOff val="80000"/>
            </a:schemeClr>
          </a:solidFill>
        </p:spPr>
        <p:txBody>
          <a:bodyPr wrap="square">
            <a:spAutoFit/>
          </a:bodyPr>
          <a:lstStyle/>
          <a:p>
            <a:r>
              <a:rPr lang="uk-UA" sz="3200" dirty="0" smtClean="0"/>
              <a:t>Лекція 2. Утилітаризм</a:t>
            </a:r>
          </a:p>
          <a:p>
            <a:r>
              <a:rPr lang="uk-UA" sz="3200" dirty="0" smtClean="0"/>
              <a:t>План.</a:t>
            </a:r>
          </a:p>
          <a:p>
            <a:endParaRPr lang="uk-UA" sz="3200" dirty="0" smtClean="0"/>
          </a:p>
          <a:p>
            <a:pPr marL="342900" indent="-342900">
              <a:buAutoNum type="arabicPeriod"/>
            </a:pPr>
            <a:r>
              <a:rPr lang="uk-UA" sz="3200" dirty="0" smtClean="0"/>
              <a:t>Класичний утилітаризм </a:t>
            </a:r>
            <a:r>
              <a:rPr lang="uk-UA" sz="3200" dirty="0" err="1" smtClean="0"/>
              <a:t>Дж.Бентама</a:t>
            </a:r>
            <a:r>
              <a:rPr lang="uk-UA" sz="3200" dirty="0" smtClean="0"/>
              <a:t> та </a:t>
            </a:r>
            <a:r>
              <a:rPr lang="uk-UA" sz="3200" dirty="0" err="1" smtClean="0"/>
              <a:t>Дж.С.Мілля</a:t>
            </a:r>
            <a:endParaRPr lang="uk-UA" sz="3200" dirty="0" smtClean="0"/>
          </a:p>
          <a:p>
            <a:pPr marL="342900" indent="-342900">
              <a:buAutoNum type="arabicPeriod"/>
            </a:pPr>
            <a:r>
              <a:rPr lang="uk-UA" sz="3200" dirty="0" smtClean="0"/>
              <a:t>Привабливі сторони утилітаризму та його критика.</a:t>
            </a:r>
          </a:p>
          <a:p>
            <a:pPr marL="342900" indent="-342900">
              <a:buAutoNum type="arabicPeriod"/>
            </a:pPr>
            <a:r>
              <a:rPr lang="uk-UA" sz="3200" dirty="0" smtClean="0"/>
              <a:t>Характеристика корисності.</a:t>
            </a:r>
          </a:p>
          <a:p>
            <a:pPr marL="342900" indent="-342900">
              <a:buAutoNum type="arabicPeriod"/>
            </a:pPr>
            <a:r>
              <a:rPr lang="uk-UA" sz="3200" dirty="0" smtClean="0"/>
              <a:t>Політика утилітаризму</a:t>
            </a:r>
          </a:p>
          <a:p>
            <a:pPr marL="342900" indent="-342900">
              <a:buAutoNum type="arabicPeriod"/>
            </a:pPr>
            <a:endParaRPr lang="uk-UA" sz="3200" dirty="0"/>
          </a:p>
          <a:p>
            <a:endParaRPr lang="uk-UA" sz="3200" dirty="0" smtClean="0"/>
          </a:p>
          <a:p>
            <a:pPr marL="342900" indent="-342900">
              <a:buAutoNum type="arabicPeriod"/>
            </a:pPr>
            <a:endParaRPr lang="uk-UA" sz="3200" dirty="0"/>
          </a:p>
          <a:p>
            <a:pPr marL="342900" indent="-342900">
              <a:buAutoNum type="arabicPeriod"/>
            </a:pPr>
            <a:endParaRPr lang="uk-UA" sz="3200" dirty="0" smtClean="0"/>
          </a:p>
        </p:txBody>
      </p:sp>
    </p:spTree>
    <p:extLst>
      <p:ext uri="{BB962C8B-B14F-4D97-AF65-F5344CB8AC3E}">
        <p14:creationId xmlns:p14="http://schemas.microsoft.com/office/powerpoint/2010/main" val="3313577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20485" y="660414"/>
            <a:ext cx="10940143" cy="5509200"/>
          </a:xfrm>
          <a:prstGeom prst="rect">
            <a:avLst/>
          </a:prstGeom>
          <a:solidFill>
            <a:schemeClr val="accent5">
              <a:lumMod val="20000"/>
              <a:lumOff val="80000"/>
            </a:schemeClr>
          </a:solidFill>
        </p:spPr>
        <p:txBody>
          <a:bodyPr wrap="square">
            <a:spAutoFit/>
          </a:bodyPr>
          <a:lstStyle/>
          <a:p>
            <a:pPr algn="just"/>
            <a:r>
              <a:rPr lang="uk-UA" sz="3200" dirty="0" smtClean="0"/>
              <a:t>	Утилітаризм </a:t>
            </a:r>
            <a:r>
              <a:rPr lang="uk-UA" sz="3200" dirty="0" smtClean="0"/>
              <a:t>- ідеалістичне </a:t>
            </a:r>
            <a:r>
              <a:rPr lang="uk-UA" sz="3200" dirty="0" err="1"/>
              <a:t>філософсько</a:t>
            </a:r>
            <a:r>
              <a:rPr lang="uk-UA" sz="3200" dirty="0"/>
              <a:t>-етичне вчення, в основі якого лежить оцінювання речей, предметів, процесів, явищ з точки зору їх корисності, можливості їх використання для досягнення цілей і задоволення потреб. </a:t>
            </a:r>
          </a:p>
          <a:p>
            <a:pPr algn="just"/>
            <a:r>
              <a:rPr lang="uk-UA" sz="3200" dirty="0" smtClean="0"/>
              <a:t>	</a:t>
            </a:r>
          </a:p>
          <a:p>
            <a:pPr algn="just"/>
            <a:r>
              <a:rPr lang="uk-UA" sz="3200" dirty="0" smtClean="0"/>
              <a:t>Утилітаризм </a:t>
            </a:r>
            <a:r>
              <a:rPr lang="uk-UA" sz="3200" dirty="0"/>
              <a:t>зародилося у Великій Британії в </a:t>
            </a:r>
            <a:r>
              <a:rPr lang="en-US" sz="3200" dirty="0"/>
              <a:t>XIX </a:t>
            </a:r>
            <a:r>
              <a:rPr lang="uk-UA" sz="3200" dirty="0"/>
              <a:t>ст.; пізніше розвинене економістами австрійської школи у вигляді теорії корисності</a:t>
            </a:r>
            <a:r>
              <a:rPr lang="uk-UA" sz="3200" dirty="0" smtClean="0"/>
              <a:t>.</a:t>
            </a:r>
          </a:p>
          <a:p>
            <a:endParaRPr lang="uk-UA" sz="3200" dirty="0"/>
          </a:p>
          <a:p>
            <a:endParaRPr lang="uk-UA" sz="3200" dirty="0" smtClean="0"/>
          </a:p>
          <a:p>
            <a:endParaRPr lang="uk-UA" sz="3200" dirty="0" smtClean="0"/>
          </a:p>
        </p:txBody>
      </p:sp>
    </p:spTree>
    <p:extLst>
      <p:ext uri="{BB962C8B-B14F-4D97-AF65-F5344CB8AC3E}">
        <p14:creationId xmlns:p14="http://schemas.microsoft.com/office/powerpoint/2010/main" val="3173949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9492" y="445200"/>
            <a:ext cx="11249890" cy="954107"/>
          </a:xfrm>
          <a:prstGeom prst="rect">
            <a:avLst/>
          </a:prstGeom>
          <a:solidFill>
            <a:schemeClr val="accent1">
              <a:lumMod val="20000"/>
              <a:lumOff val="80000"/>
            </a:schemeClr>
          </a:solidFill>
        </p:spPr>
        <p:txBody>
          <a:bodyPr wrap="square">
            <a:spAutoFit/>
          </a:bodyPr>
          <a:lstStyle/>
          <a:p>
            <a:endParaRPr lang="uk-UA" sz="2800" dirty="0" smtClean="0"/>
          </a:p>
          <a:p>
            <a:pPr algn="ctr"/>
            <a:r>
              <a:rPr lang="uk-UA" sz="2800" dirty="0" smtClean="0"/>
              <a:t>Чотири тези утилітаризму</a:t>
            </a:r>
            <a:endParaRPr lang="uk-UA" sz="2800" dirty="0"/>
          </a:p>
        </p:txBody>
      </p:sp>
      <p:sp>
        <p:nvSpPr>
          <p:cNvPr id="3" name="Прямоугольник 2"/>
          <p:cNvSpPr/>
          <p:nvPr/>
        </p:nvSpPr>
        <p:spPr>
          <a:xfrm>
            <a:off x="429491" y="1399307"/>
            <a:ext cx="11249891" cy="4946075"/>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2400" dirty="0" err="1" smtClean="0">
                <a:solidFill>
                  <a:schemeClr val="tx1"/>
                </a:solidFill>
                <a:latin typeface="Cambria" panose="02040503050406030204" pitchFamily="18" charset="0"/>
              </a:rPr>
              <a:t>Консеквенціалізм</a:t>
            </a:r>
            <a:r>
              <a:rPr lang="uk-UA" sz="2400" dirty="0" smtClean="0">
                <a:solidFill>
                  <a:schemeClr val="tx1"/>
                </a:solidFill>
                <a:latin typeface="Cambria" panose="02040503050406030204" pitchFamily="18" charset="0"/>
              </a:rPr>
              <a:t>: правильність дій визначається виключно їх наслідками.</a:t>
            </a:r>
          </a:p>
          <a:p>
            <a:endParaRPr lang="uk-UA" sz="2400" dirty="0" smtClean="0">
              <a:solidFill>
                <a:schemeClr val="tx1"/>
              </a:solidFill>
              <a:latin typeface="Cambria" panose="02040503050406030204" pitchFamily="18" charset="0"/>
            </a:endParaRPr>
          </a:p>
          <a:p>
            <a:pPr algn="just"/>
            <a:r>
              <a:rPr lang="uk-UA" sz="2400" dirty="0" smtClean="0">
                <a:solidFill>
                  <a:schemeClr val="tx1"/>
                </a:solidFill>
                <a:latin typeface="Cambria" panose="02040503050406030204" pitchFamily="18" charset="0"/>
              </a:rPr>
              <a:t>Гедонізм: корисність - це міра задоволення, до якої приводить дія. Насолода чи щастя - це те благо, якого ми прагнемо і якого слід шукати.</a:t>
            </a:r>
          </a:p>
          <a:p>
            <a:pPr algn="just"/>
            <a:endParaRPr lang="uk-UA" sz="2400" dirty="0" smtClean="0">
              <a:solidFill>
                <a:schemeClr val="tx1"/>
              </a:solidFill>
              <a:latin typeface="Cambria" panose="02040503050406030204" pitchFamily="18" charset="0"/>
            </a:endParaRPr>
          </a:p>
          <a:p>
            <a:r>
              <a:rPr lang="uk-UA" sz="2400" dirty="0" smtClean="0">
                <a:solidFill>
                  <a:schemeClr val="tx1"/>
                </a:solidFill>
                <a:latin typeface="Cambria" panose="02040503050406030204" pitchFamily="18" charset="0"/>
              </a:rPr>
              <a:t>Максималізм: правильна дія призводить до найбільш хороших наслідків і найменш поганих.</a:t>
            </a:r>
          </a:p>
          <a:p>
            <a:endParaRPr lang="uk-UA" sz="2400" dirty="0" smtClean="0">
              <a:solidFill>
                <a:schemeClr val="tx1"/>
              </a:solidFill>
              <a:latin typeface="Cambria" panose="02040503050406030204" pitchFamily="18" charset="0"/>
            </a:endParaRPr>
          </a:p>
          <a:p>
            <a:r>
              <a:rPr lang="uk-UA" sz="2400" dirty="0" smtClean="0">
                <a:solidFill>
                  <a:schemeClr val="tx1"/>
                </a:solidFill>
                <a:latin typeface="Cambria" panose="02040503050406030204" pitchFamily="18" charset="0"/>
              </a:rPr>
              <a:t>Універсалізм: слід враховувати наслідки для всіх, кого це стосується, і для всіх в рівній мірі.</a:t>
            </a:r>
            <a:endParaRPr lang="uk-UA" sz="2400" dirty="0">
              <a:solidFill>
                <a:schemeClr val="tx1"/>
              </a:solidFill>
              <a:latin typeface="Cambria" panose="02040503050406030204" pitchFamily="18" charset="0"/>
            </a:endParaRPr>
          </a:p>
        </p:txBody>
      </p:sp>
    </p:spTree>
    <p:extLst>
      <p:ext uri="{BB962C8B-B14F-4D97-AF65-F5344CB8AC3E}">
        <p14:creationId xmlns:p14="http://schemas.microsoft.com/office/powerpoint/2010/main" val="2041392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95745" y="720437"/>
            <a:ext cx="11000510" cy="523220"/>
          </a:xfrm>
          <a:prstGeom prst="rect">
            <a:avLst/>
          </a:prstGeom>
          <a:solidFill>
            <a:schemeClr val="accent1">
              <a:lumMod val="20000"/>
              <a:lumOff val="80000"/>
            </a:schemeClr>
          </a:solidFill>
        </p:spPr>
        <p:txBody>
          <a:bodyPr wrap="square">
            <a:spAutoFit/>
          </a:bodyPr>
          <a:lstStyle/>
          <a:p>
            <a:pPr algn="ctr"/>
            <a:r>
              <a:rPr lang="uk-UA" sz="2800" dirty="0" smtClean="0">
                <a:latin typeface="Cambria" panose="02040503050406030204" pitchFamily="18" charset="0"/>
              </a:rPr>
              <a:t>Два типи утилітаризму</a:t>
            </a:r>
            <a:endParaRPr lang="uk-UA" sz="2800" dirty="0">
              <a:latin typeface="Cambria" panose="02040503050406030204" pitchFamily="18" charset="0"/>
            </a:endParaRPr>
          </a:p>
        </p:txBody>
      </p:sp>
      <p:sp>
        <p:nvSpPr>
          <p:cNvPr id="5" name="Прямоугольник 4"/>
          <p:cNvSpPr/>
          <p:nvPr/>
        </p:nvSpPr>
        <p:spPr>
          <a:xfrm>
            <a:off x="595746" y="1243657"/>
            <a:ext cx="5056910" cy="5078313"/>
          </a:xfrm>
          <a:prstGeom prst="rect">
            <a:avLst/>
          </a:prstGeom>
          <a:solidFill>
            <a:schemeClr val="accent2">
              <a:lumMod val="60000"/>
              <a:lumOff val="40000"/>
            </a:schemeClr>
          </a:solidFill>
        </p:spPr>
        <p:txBody>
          <a:bodyPr wrap="square">
            <a:spAutoFit/>
          </a:bodyPr>
          <a:lstStyle/>
          <a:p>
            <a:r>
              <a:rPr lang="uk-UA" sz="2400" b="1" dirty="0" smtClean="0">
                <a:latin typeface="Cambria" panose="02040503050406030204" pitchFamily="18" charset="0"/>
              </a:rPr>
              <a:t>Утилітаризм дії:</a:t>
            </a:r>
          </a:p>
          <a:p>
            <a:r>
              <a:rPr lang="uk-UA" sz="2400" dirty="0" smtClean="0">
                <a:latin typeface="Cambria" panose="02040503050406030204" pitchFamily="18" charset="0"/>
              </a:rPr>
              <a:t> </a:t>
            </a:r>
            <a:r>
              <a:rPr lang="uk-UA" sz="2400" i="1" dirty="0">
                <a:latin typeface="Cambria" panose="02040503050406030204" pitchFamily="18" charset="0"/>
              </a:rPr>
              <a:t>д</a:t>
            </a:r>
            <a:r>
              <a:rPr lang="uk-UA" sz="2400" i="1" dirty="0" smtClean="0">
                <a:latin typeface="Cambria" panose="02040503050406030204" pitchFamily="18" charset="0"/>
              </a:rPr>
              <a:t>ія є правильною тоді і лише тоді, </a:t>
            </a:r>
            <a:r>
              <a:rPr lang="uk-UA" sz="2400" b="1" i="1" dirty="0" smtClean="0">
                <a:solidFill>
                  <a:srgbClr val="FFFF00"/>
                </a:solidFill>
                <a:latin typeface="Cambria" panose="02040503050406030204" pitchFamily="18" charset="0"/>
              </a:rPr>
              <a:t>коли вона створює найбільшу перевагу задоволення над болем для найбільшої кількості людей</a:t>
            </a:r>
            <a:r>
              <a:rPr lang="uk-UA" sz="2400" i="1" dirty="0" smtClean="0">
                <a:latin typeface="Cambria" panose="02040503050406030204" pitchFamily="18" charset="0"/>
              </a:rPr>
              <a:t>. (</a:t>
            </a:r>
            <a:r>
              <a:rPr lang="uk-UA" sz="2400" b="1" i="1" dirty="0" err="1" smtClean="0">
                <a:latin typeface="Cambria" panose="02040503050406030204" pitchFamily="18" charset="0"/>
              </a:rPr>
              <a:t>Джеремі</a:t>
            </a:r>
            <a:r>
              <a:rPr lang="uk-UA" sz="2400" b="1" i="1" dirty="0" smtClean="0">
                <a:latin typeface="Cambria" panose="02040503050406030204" pitchFamily="18" charset="0"/>
              </a:rPr>
              <a:t> </a:t>
            </a:r>
            <a:r>
              <a:rPr lang="uk-UA" sz="2400" b="1" i="1" dirty="0" err="1" smtClean="0">
                <a:latin typeface="Cambria" panose="02040503050406030204" pitchFamily="18" charset="0"/>
              </a:rPr>
              <a:t>Бентам</a:t>
            </a:r>
            <a:r>
              <a:rPr lang="uk-UA" sz="2400" b="1" i="1" dirty="0" smtClean="0">
                <a:latin typeface="Cambria" panose="02040503050406030204" pitchFamily="18" charset="0"/>
              </a:rPr>
              <a:t>)</a:t>
            </a:r>
          </a:p>
          <a:p>
            <a:endParaRPr lang="uk-UA" sz="2400" i="1" dirty="0" smtClean="0">
              <a:latin typeface="Cambria" panose="02040503050406030204" pitchFamily="18" charset="0"/>
            </a:endParaRPr>
          </a:p>
          <a:p>
            <a:endParaRPr lang="uk-UA" sz="2800" i="1" dirty="0" smtClean="0">
              <a:latin typeface="Cambria" panose="02040503050406030204" pitchFamily="18" charset="0"/>
            </a:endParaRPr>
          </a:p>
          <a:p>
            <a:endParaRPr lang="uk-UA" sz="3200" i="1" dirty="0">
              <a:latin typeface="Cambria" panose="02040503050406030204" pitchFamily="18" charset="0"/>
            </a:endParaRPr>
          </a:p>
          <a:p>
            <a:endParaRPr lang="uk-UA" sz="3200" i="1" dirty="0" smtClean="0">
              <a:latin typeface="Cambria" panose="02040503050406030204" pitchFamily="18" charset="0"/>
            </a:endParaRPr>
          </a:p>
          <a:p>
            <a:endParaRPr lang="uk-UA" sz="3200" i="1" dirty="0" smtClean="0">
              <a:latin typeface="Cambria" panose="02040503050406030204" pitchFamily="18" charset="0"/>
            </a:endParaRPr>
          </a:p>
          <a:p>
            <a:endParaRPr lang="uk-UA" sz="3200" i="1" dirty="0" smtClean="0">
              <a:latin typeface="Cambria" panose="02040503050406030204" pitchFamily="18" charset="0"/>
            </a:endParaRPr>
          </a:p>
        </p:txBody>
      </p:sp>
      <p:sp>
        <p:nvSpPr>
          <p:cNvPr id="6" name="Прямоугольник 5"/>
          <p:cNvSpPr/>
          <p:nvPr/>
        </p:nvSpPr>
        <p:spPr>
          <a:xfrm>
            <a:off x="5672390" y="1243657"/>
            <a:ext cx="5943599" cy="5262979"/>
          </a:xfrm>
          <a:prstGeom prst="rect">
            <a:avLst/>
          </a:prstGeom>
          <a:solidFill>
            <a:schemeClr val="accent3">
              <a:lumMod val="60000"/>
              <a:lumOff val="40000"/>
            </a:schemeClr>
          </a:solidFill>
        </p:spPr>
        <p:txBody>
          <a:bodyPr wrap="square">
            <a:spAutoFit/>
          </a:bodyPr>
          <a:lstStyle/>
          <a:p>
            <a:pPr algn="just"/>
            <a:r>
              <a:rPr lang="ru-RU" sz="2400" b="1" dirty="0" err="1" smtClean="0">
                <a:latin typeface="Cambria" panose="02040503050406030204" pitchFamily="18" charset="0"/>
              </a:rPr>
              <a:t>Утилітаризм</a:t>
            </a:r>
            <a:r>
              <a:rPr lang="ru-RU" sz="2400" b="1" dirty="0" smtClean="0">
                <a:latin typeface="Cambria" panose="02040503050406030204" pitchFamily="18" charset="0"/>
              </a:rPr>
              <a:t> правил: </a:t>
            </a:r>
            <a:r>
              <a:rPr lang="ru-RU" sz="2400" dirty="0" err="1" smtClean="0">
                <a:solidFill>
                  <a:schemeClr val="accent5">
                    <a:lumMod val="20000"/>
                    <a:lumOff val="80000"/>
                  </a:schemeClr>
                </a:solidFill>
                <a:latin typeface="Cambria" panose="02040503050406030204" pitchFamily="18" charset="0"/>
              </a:rPr>
              <a:t>дія</a:t>
            </a:r>
            <a:r>
              <a:rPr lang="ru-RU" sz="2400" dirty="0" smtClean="0">
                <a:solidFill>
                  <a:schemeClr val="accent5">
                    <a:lumMod val="20000"/>
                    <a:lumOff val="80000"/>
                  </a:schemeClr>
                </a:solidFill>
                <a:latin typeface="Cambria" panose="02040503050406030204" pitchFamily="18" charset="0"/>
              </a:rPr>
              <a:t> є правильною </a:t>
            </a:r>
            <a:r>
              <a:rPr lang="ru-RU" sz="2400" dirty="0" err="1" smtClean="0">
                <a:solidFill>
                  <a:schemeClr val="accent5">
                    <a:lumMod val="20000"/>
                    <a:lumOff val="80000"/>
                  </a:schemeClr>
                </a:solidFill>
                <a:latin typeface="Cambria" panose="02040503050406030204" pitchFamily="18" charset="0"/>
              </a:rPr>
              <a:t>тільки</a:t>
            </a:r>
            <a:r>
              <a:rPr lang="ru-RU" sz="2400" dirty="0" smtClean="0">
                <a:solidFill>
                  <a:schemeClr val="accent5">
                    <a:lumMod val="20000"/>
                    <a:lumOff val="80000"/>
                  </a:schemeClr>
                </a:solidFill>
                <a:latin typeface="Cambria" panose="02040503050406030204" pitchFamily="18" charset="0"/>
              </a:rPr>
              <a:t> </a:t>
            </a:r>
            <a:r>
              <a:rPr lang="ru-RU" sz="2400" dirty="0" err="1" smtClean="0">
                <a:solidFill>
                  <a:schemeClr val="accent5">
                    <a:lumMod val="20000"/>
                    <a:lumOff val="80000"/>
                  </a:schemeClr>
                </a:solidFill>
                <a:latin typeface="Cambria" panose="02040503050406030204" pitchFamily="18" charset="0"/>
              </a:rPr>
              <a:t>тоді</a:t>
            </a:r>
            <a:r>
              <a:rPr lang="ru-RU" sz="2400" dirty="0" smtClean="0">
                <a:solidFill>
                  <a:schemeClr val="accent5">
                    <a:lumMod val="20000"/>
                    <a:lumOff val="80000"/>
                  </a:schemeClr>
                </a:solidFill>
                <a:latin typeface="Cambria" panose="02040503050406030204" pitchFamily="18" charset="0"/>
              </a:rPr>
              <a:t>, </a:t>
            </a:r>
            <a:r>
              <a:rPr lang="ru-RU" sz="2400" b="1" dirty="0" smtClean="0">
                <a:solidFill>
                  <a:srgbClr val="FFFF00"/>
                </a:solidFill>
                <a:latin typeface="Cambria" panose="02040503050406030204" pitchFamily="18" charset="0"/>
              </a:rPr>
              <a:t>коли вона </a:t>
            </a:r>
            <a:r>
              <a:rPr lang="ru-RU" sz="2400" b="1" dirty="0" err="1" smtClean="0">
                <a:solidFill>
                  <a:srgbClr val="FFFF00"/>
                </a:solidFill>
                <a:latin typeface="Cambria" panose="02040503050406030204" pitchFamily="18" charset="0"/>
              </a:rPr>
              <a:t>відповідає</a:t>
            </a:r>
            <a:r>
              <a:rPr lang="ru-RU" sz="2400" b="1" dirty="0" smtClean="0">
                <a:solidFill>
                  <a:srgbClr val="FFFF00"/>
                </a:solidFill>
                <a:latin typeface="Cambria" panose="02040503050406030204" pitchFamily="18" charset="0"/>
              </a:rPr>
              <a:t> набору правил, </a:t>
            </a:r>
            <a:r>
              <a:rPr lang="ru-RU" sz="2400" dirty="0" err="1" smtClean="0">
                <a:solidFill>
                  <a:srgbClr val="FFFF00"/>
                </a:solidFill>
                <a:latin typeface="Cambria" panose="02040503050406030204" pitchFamily="18" charset="0"/>
              </a:rPr>
              <a:t>загальне</a:t>
            </a:r>
            <a:r>
              <a:rPr lang="ru-RU" sz="2400" dirty="0" smtClean="0">
                <a:solidFill>
                  <a:srgbClr val="FFFF00"/>
                </a:solidFill>
                <a:latin typeface="Cambria" panose="02040503050406030204" pitchFamily="18" charset="0"/>
              </a:rPr>
              <a:t> </a:t>
            </a:r>
            <a:r>
              <a:rPr lang="ru-RU" sz="2400" dirty="0" err="1" smtClean="0">
                <a:solidFill>
                  <a:srgbClr val="FFFF00"/>
                </a:solidFill>
                <a:latin typeface="Cambria" panose="02040503050406030204" pitchFamily="18" charset="0"/>
              </a:rPr>
              <a:t>прийняття</a:t>
            </a:r>
            <a:r>
              <a:rPr lang="ru-RU" sz="2400" dirty="0" smtClean="0">
                <a:solidFill>
                  <a:srgbClr val="FFFF00"/>
                </a:solidFill>
                <a:latin typeface="Cambria" panose="02040503050406030204" pitchFamily="18" charset="0"/>
              </a:rPr>
              <a:t> </a:t>
            </a:r>
            <a:r>
              <a:rPr lang="ru-RU" sz="2400" dirty="0" err="1" smtClean="0">
                <a:solidFill>
                  <a:srgbClr val="FFFF00"/>
                </a:solidFill>
                <a:latin typeface="Cambria" panose="02040503050406030204" pitchFamily="18" charset="0"/>
              </a:rPr>
              <a:t>яких</a:t>
            </a:r>
            <a:r>
              <a:rPr lang="ru-RU" sz="2400" dirty="0" smtClean="0">
                <a:solidFill>
                  <a:srgbClr val="FFFF00"/>
                </a:solidFill>
                <a:latin typeface="Cambria" panose="02040503050406030204" pitchFamily="18" charset="0"/>
              </a:rPr>
              <a:t> </a:t>
            </a:r>
            <a:r>
              <a:rPr lang="ru-RU" sz="2400" dirty="0" err="1" smtClean="0">
                <a:solidFill>
                  <a:srgbClr val="FFFF00"/>
                </a:solidFill>
                <a:latin typeface="Cambria" panose="02040503050406030204" pitchFamily="18" charset="0"/>
              </a:rPr>
              <a:t>забезпечує</a:t>
            </a:r>
            <a:r>
              <a:rPr lang="ru-RU" sz="2400" dirty="0" smtClean="0">
                <a:solidFill>
                  <a:srgbClr val="FFFF00"/>
                </a:solidFill>
                <a:latin typeface="Cambria" panose="02040503050406030204" pitchFamily="18" charset="0"/>
              </a:rPr>
              <a:t> </a:t>
            </a:r>
            <a:r>
              <a:rPr lang="ru-RU" sz="2400" dirty="0" err="1" smtClean="0">
                <a:solidFill>
                  <a:srgbClr val="FFFF00"/>
                </a:solidFill>
                <a:latin typeface="Cambria" panose="02040503050406030204" pitchFamily="18" charset="0"/>
              </a:rPr>
              <a:t>найбільшу</a:t>
            </a:r>
            <a:r>
              <a:rPr lang="ru-RU" sz="2400" dirty="0" smtClean="0">
                <a:solidFill>
                  <a:srgbClr val="FFFF00"/>
                </a:solidFill>
                <a:latin typeface="Cambria" panose="02040503050406030204" pitchFamily="18" charset="0"/>
              </a:rPr>
              <a:t> </a:t>
            </a:r>
            <a:r>
              <a:rPr lang="ru-RU" sz="2400" dirty="0" err="1" smtClean="0">
                <a:solidFill>
                  <a:srgbClr val="FFFF00"/>
                </a:solidFill>
                <a:latin typeface="Cambria" panose="02040503050406030204" pitchFamily="18" charset="0"/>
              </a:rPr>
              <a:t>перевагу</a:t>
            </a:r>
            <a:r>
              <a:rPr lang="ru-RU" sz="2400" dirty="0" smtClean="0">
                <a:solidFill>
                  <a:srgbClr val="FFFF00"/>
                </a:solidFill>
                <a:latin typeface="Cambria" panose="02040503050406030204" pitchFamily="18" charset="0"/>
              </a:rPr>
              <a:t> </a:t>
            </a:r>
            <a:r>
              <a:rPr lang="ru-RU" sz="2400" dirty="0" err="1" smtClean="0">
                <a:solidFill>
                  <a:srgbClr val="FFFF00"/>
                </a:solidFill>
                <a:latin typeface="Cambria" panose="02040503050406030204" pitchFamily="18" charset="0"/>
              </a:rPr>
              <a:t>задоволення</a:t>
            </a:r>
            <a:r>
              <a:rPr lang="ru-RU" sz="2400" dirty="0" smtClean="0">
                <a:solidFill>
                  <a:srgbClr val="FFFF00"/>
                </a:solidFill>
                <a:latin typeface="Cambria" panose="02040503050406030204" pitchFamily="18" charset="0"/>
              </a:rPr>
              <a:t> над </a:t>
            </a:r>
            <a:r>
              <a:rPr lang="ru-RU" sz="2400" dirty="0" err="1" smtClean="0">
                <a:solidFill>
                  <a:srgbClr val="FFFF00"/>
                </a:solidFill>
                <a:latin typeface="Cambria" panose="02040503050406030204" pitchFamily="18" charset="0"/>
              </a:rPr>
              <a:t>болем</a:t>
            </a:r>
            <a:r>
              <a:rPr lang="ru-RU" sz="2400" dirty="0" smtClean="0">
                <a:solidFill>
                  <a:srgbClr val="FFFF00"/>
                </a:solidFill>
                <a:latin typeface="Cambria" panose="02040503050406030204" pitchFamily="18" charset="0"/>
              </a:rPr>
              <a:t> для </a:t>
            </a:r>
            <a:r>
              <a:rPr lang="ru-RU" sz="2400" dirty="0" err="1" smtClean="0">
                <a:solidFill>
                  <a:srgbClr val="FFFF00"/>
                </a:solidFill>
                <a:latin typeface="Cambria" panose="02040503050406030204" pitchFamily="18" charset="0"/>
              </a:rPr>
              <a:t>найбільшої</a:t>
            </a:r>
            <a:r>
              <a:rPr lang="ru-RU" sz="2400" dirty="0" smtClean="0">
                <a:solidFill>
                  <a:srgbClr val="FFFF00"/>
                </a:solidFill>
                <a:latin typeface="Cambria" panose="02040503050406030204" pitchFamily="18" charset="0"/>
              </a:rPr>
              <a:t> </a:t>
            </a:r>
            <a:r>
              <a:rPr lang="ru-RU" sz="2400" dirty="0" err="1" smtClean="0">
                <a:solidFill>
                  <a:srgbClr val="FFFF00"/>
                </a:solidFill>
                <a:latin typeface="Cambria" panose="02040503050406030204" pitchFamily="18" charset="0"/>
              </a:rPr>
              <a:t>кількості</a:t>
            </a:r>
            <a:r>
              <a:rPr lang="ru-RU" sz="2400" dirty="0" smtClean="0">
                <a:solidFill>
                  <a:srgbClr val="FFFF00"/>
                </a:solidFill>
                <a:latin typeface="Cambria" panose="02040503050406030204" pitchFamily="18" charset="0"/>
              </a:rPr>
              <a:t> людей </a:t>
            </a:r>
            <a:r>
              <a:rPr lang="ru-RU" sz="2400" dirty="0" smtClean="0">
                <a:latin typeface="Cambria" panose="02040503050406030204" pitchFamily="18" charset="0"/>
              </a:rPr>
              <a:t>(</a:t>
            </a:r>
            <a:r>
              <a:rPr lang="ru-RU" sz="2400" b="1" i="1" dirty="0" smtClean="0">
                <a:latin typeface="Cambria" panose="02040503050406030204" pitchFamily="18" charset="0"/>
              </a:rPr>
              <a:t>Джон Стюарт </a:t>
            </a:r>
            <a:r>
              <a:rPr lang="ru-RU" sz="2400" b="1" i="1" dirty="0" err="1" smtClean="0">
                <a:latin typeface="Cambria" panose="02040503050406030204" pitchFamily="18" charset="0"/>
              </a:rPr>
              <a:t>Мілль</a:t>
            </a:r>
            <a:r>
              <a:rPr lang="ru-RU" sz="2400" b="1" i="1" dirty="0" smtClean="0">
                <a:latin typeface="Cambria" panose="02040503050406030204" pitchFamily="18" charset="0"/>
              </a:rPr>
              <a:t>)</a:t>
            </a:r>
          </a:p>
          <a:p>
            <a:pPr algn="just"/>
            <a:endParaRPr lang="ru-RU" sz="2400" dirty="0" smtClean="0">
              <a:latin typeface="Cambria" panose="02040503050406030204" pitchFamily="18" charset="0"/>
            </a:endParaRPr>
          </a:p>
          <a:p>
            <a:endParaRPr lang="ru-RU" sz="2800" dirty="0" smtClean="0">
              <a:latin typeface="Cambria" panose="02040503050406030204" pitchFamily="18" charset="0"/>
            </a:endParaRPr>
          </a:p>
          <a:p>
            <a:endParaRPr lang="ru-RU" sz="2800" dirty="0">
              <a:latin typeface="Cambria" panose="02040503050406030204" pitchFamily="18" charset="0"/>
            </a:endParaRPr>
          </a:p>
          <a:p>
            <a:endParaRPr lang="ru-RU" sz="2800" dirty="0" smtClean="0">
              <a:latin typeface="Cambria" panose="02040503050406030204" pitchFamily="18" charset="0"/>
            </a:endParaRPr>
          </a:p>
          <a:p>
            <a:endParaRPr lang="ru-RU" sz="2800" dirty="0">
              <a:latin typeface="Cambria" panose="02040503050406030204" pitchFamily="18" charset="0"/>
            </a:endParaRPr>
          </a:p>
          <a:p>
            <a:endParaRPr lang="ru-RU" sz="2800" dirty="0" smtClean="0">
              <a:latin typeface="Cambria" panose="02040503050406030204" pitchFamily="18" charset="0"/>
            </a:endParaRPr>
          </a:p>
          <a:p>
            <a:endParaRPr lang="ru-RU" sz="2800" dirty="0" smtClean="0">
              <a:latin typeface="Cambria" panose="02040503050406030204" pitchFamily="18" charset="0"/>
            </a:endParaRPr>
          </a:p>
        </p:txBody>
      </p:sp>
      <p:pic>
        <p:nvPicPr>
          <p:cNvPr id="7" name="Рисунок 6"/>
          <p:cNvPicPr>
            <a:picLocks noChangeAspect="1"/>
          </p:cNvPicPr>
          <p:nvPr/>
        </p:nvPicPr>
        <p:blipFill>
          <a:blip r:embed="rId2"/>
          <a:stretch>
            <a:fillRect/>
          </a:stretch>
        </p:blipFill>
        <p:spPr>
          <a:xfrm>
            <a:off x="595746" y="3499820"/>
            <a:ext cx="2230582" cy="2822150"/>
          </a:xfrm>
          <a:prstGeom prst="rect">
            <a:avLst/>
          </a:prstGeom>
        </p:spPr>
      </p:pic>
      <p:pic>
        <p:nvPicPr>
          <p:cNvPr id="8" name="Рисунок 7"/>
          <p:cNvPicPr>
            <a:picLocks noChangeAspect="1"/>
          </p:cNvPicPr>
          <p:nvPr/>
        </p:nvPicPr>
        <p:blipFill>
          <a:blip r:embed="rId3"/>
          <a:stretch>
            <a:fillRect/>
          </a:stretch>
        </p:blipFill>
        <p:spPr>
          <a:xfrm>
            <a:off x="9310255" y="3499820"/>
            <a:ext cx="2286000" cy="2718341"/>
          </a:xfrm>
          <a:prstGeom prst="rect">
            <a:avLst/>
          </a:prstGeom>
        </p:spPr>
      </p:pic>
    </p:spTree>
    <p:extLst>
      <p:ext uri="{BB962C8B-B14F-4D97-AF65-F5344CB8AC3E}">
        <p14:creationId xmlns:p14="http://schemas.microsoft.com/office/powerpoint/2010/main" val="3889039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484910" y="484909"/>
            <a:ext cx="6234545" cy="6001643"/>
          </a:xfrm>
          <a:prstGeom prst="rect">
            <a:avLst/>
          </a:prstGeom>
          <a:solidFill>
            <a:schemeClr val="accent2">
              <a:lumMod val="40000"/>
              <a:lumOff val="60000"/>
            </a:schemeClr>
          </a:solidFill>
        </p:spPr>
      </p:pic>
      <p:sp>
        <p:nvSpPr>
          <p:cNvPr id="3" name="Прямоугольник 2"/>
          <p:cNvSpPr/>
          <p:nvPr/>
        </p:nvSpPr>
        <p:spPr>
          <a:xfrm>
            <a:off x="6719454" y="484909"/>
            <a:ext cx="4959927" cy="6001643"/>
          </a:xfrm>
          <a:prstGeom prst="rect">
            <a:avLst/>
          </a:prstGeom>
          <a:solidFill>
            <a:schemeClr val="accent2">
              <a:lumMod val="60000"/>
              <a:lumOff val="40000"/>
            </a:schemeClr>
          </a:solidFill>
        </p:spPr>
        <p:txBody>
          <a:bodyPr wrap="square">
            <a:spAutoFit/>
          </a:bodyPr>
          <a:lstStyle/>
          <a:p>
            <a:pPr algn="ctr"/>
            <a:r>
              <a:rPr lang="uk-UA" sz="2400" b="1" dirty="0" smtClean="0">
                <a:latin typeface="Cambria" panose="02040503050406030204" pitchFamily="18" charset="0"/>
              </a:rPr>
              <a:t>Утилітаризм дії</a:t>
            </a:r>
            <a:endParaRPr lang="uk-UA" sz="2400" b="1" dirty="0">
              <a:latin typeface="Cambria" panose="02040503050406030204" pitchFamily="18" charset="0"/>
            </a:endParaRPr>
          </a:p>
          <a:p>
            <a:pPr marL="342900" indent="-342900" algn="just">
              <a:buFont typeface="Arial" panose="020B0604020202020204" pitchFamily="34" charset="0"/>
              <a:buChar char="•"/>
            </a:pPr>
            <a:r>
              <a:rPr lang="uk-UA" sz="2400" dirty="0" smtClean="0">
                <a:latin typeface="Cambria" panose="02040503050406030204" pitchFamily="18" charset="0"/>
              </a:rPr>
              <a:t>Людина знаходиться під двома великими господарями - </a:t>
            </a:r>
            <a:r>
              <a:rPr lang="uk-UA" sz="2400" i="1" dirty="0" smtClean="0">
                <a:latin typeface="Cambria" panose="02040503050406030204" pitchFamily="18" charset="0"/>
              </a:rPr>
              <a:t>болем і задоволенням. </a:t>
            </a:r>
          </a:p>
          <a:p>
            <a:pPr marL="342900" indent="-342900" algn="just">
              <a:buFont typeface="Arial" panose="020B0604020202020204" pitchFamily="34" charset="0"/>
              <a:buChar char="•"/>
            </a:pPr>
            <a:endParaRPr lang="uk-UA" sz="2400" dirty="0" smtClean="0">
              <a:latin typeface="Cambria" panose="02040503050406030204" pitchFamily="18" charset="0"/>
            </a:endParaRPr>
          </a:p>
          <a:p>
            <a:pPr marL="342900" indent="-342900" algn="just">
              <a:buFont typeface="Arial" panose="020B0604020202020204" pitchFamily="34" charset="0"/>
              <a:buChar char="•"/>
            </a:pPr>
            <a:r>
              <a:rPr lang="uk-UA" sz="2400" dirty="0" smtClean="0">
                <a:latin typeface="Cambria" panose="02040503050406030204" pitchFamily="18" charset="0"/>
              </a:rPr>
              <a:t>Великим добром, якого ми повинні шукати, </a:t>
            </a:r>
            <a:r>
              <a:rPr lang="uk-UA" sz="2400" i="1" dirty="0" smtClean="0">
                <a:latin typeface="Cambria" panose="02040503050406030204" pitchFamily="18" charset="0"/>
              </a:rPr>
              <a:t>є щастя</a:t>
            </a:r>
            <a:r>
              <a:rPr lang="uk-UA" sz="2400" dirty="0" smtClean="0">
                <a:latin typeface="Cambria" panose="02040503050406030204" pitchFamily="18" charset="0"/>
              </a:rPr>
              <a:t>. </a:t>
            </a:r>
          </a:p>
          <a:p>
            <a:pPr marL="342900" indent="-342900" algn="just">
              <a:buFont typeface="Arial" panose="020B0604020202020204" pitchFamily="34" charset="0"/>
              <a:buChar char="•"/>
            </a:pPr>
            <a:endParaRPr lang="uk-UA" sz="2400" dirty="0" smtClean="0">
              <a:latin typeface="Cambria" panose="02040503050406030204" pitchFamily="18" charset="0"/>
            </a:endParaRPr>
          </a:p>
          <a:p>
            <a:pPr marL="342900" indent="-342900" algn="just">
              <a:buFont typeface="Arial" panose="020B0604020202020204" pitchFamily="34" charset="0"/>
              <a:buChar char="•"/>
            </a:pPr>
            <a:r>
              <a:rPr lang="uk-UA" sz="2400" dirty="0" smtClean="0">
                <a:latin typeface="Cambria" panose="02040503050406030204" pitchFamily="18" charset="0"/>
              </a:rPr>
              <a:t>Ті дії, результатом яких є збільшення щастя або зменшення болі, є хорошими. </a:t>
            </a:r>
            <a:r>
              <a:rPr lang="uk-UA" sz="2400" i="1" dirty="0" smtClean="0">
                <a:latin typeface="Cambria" panose="02040503050406030204" pitchFamily="18" charset="0"/>
              </a:rPr>
              <a:t>Вони мають "корисність".</a:t>
            </a:r>
          </a:p>
          <a:p>
            <a:pPr marL="342900" indent="-342900" algn="just">
              <a:buFont typeface="Arial" panose="020B0604020202020204" pitchFamily="34" charset="0"/>
              <a:buChar char="•"/>
            </a:pPr>
            <a:endParaRPr lang="uk-UA" sz="2400" i="1" dirty="0" smtClean="0">
              <a:latin typeface="Cambria" panose="02040503050406030204" pitchFamily="18" charset="0"/>
            </a:endParaRPr>
          </a:p>
          <a:p>
            <a:pPr marL="342900" indent="-342900" algn="just">
              <a:buFont typeface="Arial" panose="020B0604020202020204" pitchFamily="34" charset="0"/>
              <a:buChar char="•"/>
            </a:pPr>
            <a:endParaRPr lang="uk-UA" sz="2400" dirty="0">
              <a:latin typeface="Cambria" panose="02040503050406030204" pitchFamily="18" charset="0"/>
            </a:endParaRPr>
          </a:p>
          <a:p>
            <a:pPr marL="342900" indent="-342900" algn="just">
              <a:buFont typeface="Arial" panose="020B0604020202020204" pitchFamily="34" charset="0"/>
              <a:buChar char="•"/>
            </a:pPr>
            <a:endParaRPr lang="uk-UA" sz="2400" dirty="0" smtClean="0">
              <a:latin typeface="Cambria" panose="02040503050406030204" pitchFamily="18" charset="0"/>
            </a:endParaRPr>
          </a:p>
          <a:p>
            <a:pPr algn="just"/>
            <a:endParaRPr lang="uk-UA" sz="2400" dirty="0">
              <a:latin typeface="Cambria" panose="02040503050406030204" pitchFamily="18" charset="0"/>
            </a:endParaRPr>
          </a:p>
        </p:txBody>
      </p:sp>
    </p:spTree>
    <p:extLst>
      <p:ext uri="{BB962C8B-B14F-4D97-AF65-F5344CB8AC3E}">
        <p14:creationId xmlns:p14="http://schemas.microsoft.com/office/powerpoint/2010/main" val="522557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514109" y="540327"/>
            <a:ext cx="6151418" cy="5909310"/>
          </a:xfrm>
          <a:prstGeom prst="rect">
            <a:avLst/>
          </a:prstGeom>
          <a:solidFill>
            <a:schemeClr val="accent2">
              <a:lumMod val="60000"/>
              <a:lumOff val="40000"/>
            </a:schemeClr>
          </a:solidFill>
        </p:spPr>
        <p:txBody>
          <a:bodyPr wrap="square">
            <a:spAutoFit/>
          </a:bodyPr>
          <a:lstStyle/>
          <a:p>
            <a:r>
              <a:rPr lang="uk-UA" dirty="0" smtClean="0">
                <a:latin typeface="Cambria" panose="02040503050406030204" pitchFamily="18" charset="0"/>
              </a:rPr>
              <a:t>Визначаючи кількість щастя, яке може спричинити дія, ми оцінюємо можливі наслідки, застосовуючи кілька значень: </a:t>
            </a:r>
          </a:p>
          <a:p>
            <a:pPr marL="342900" indent="-342900">
              <a:buFont typeface="Arial" panose="020B0604020202020204" pitchFamily="34" charset="0"/>
              <a:buChar char="•"/>
            </a:pPr>
            <a:r>
              <a:rPr lang="uk-UA" dirty="0" smtClean="0">
                <a:latin typeface="Cambria" panose="02040503050406030204" pitchFamily="18" charset="0"/>
              </a:rPr>
              <a:t>інтенсивність, </a:t>
            </a:r>
          </a:p>
          <a:p>
            <a:pPr marL="342900" indent="-342900">
              <a:buFont typeface="Arial" panose="020B0604020202020204" pitchFamily="34" charset="0"/>
              <a:buChar char="•"/>
            </a:pPr>
            <a:r>
              <a:rPr lang="uk-UA" dirty="0" smtClean="0">
                <a:latin typeface="Cambria" panose="02040503050406030204" pitchFamily="18" charset="0"/>
              </a:rPr>
              <a:t>тривалість, </a:t>
            </a:r>
          </a:p>
          <a:p>
            <a:pPr marL="342900" indent="-342900">
              <a:buFont typeface="Arial" panose="020B0604020202020204" pitchFamily="34" charset="0"/>
              <a:buChar char="•"/>
            </a:pPr>
            <a:r>
              <a:rPr lang="uk-UA" dirty="0" smtClean="0">
                <a:latin typeface="Cambria" panose="02040503050406030204" pitchFamily="18" charset="0"/>
              </a:rPr>
              <a:t>визначеність чи невизначеність, </a:t>
            </a:r>
          </a:p>
          <a:p>
            <a:pPr marL="342900" indent="-342900">
              <a:buFont typeface="Arial" panose="020B0604020202020204" pitchFamily="34" charset="0"/>
              <a:buChar char="•"/>
            </a:pPr>
            <a:r>
              <a:rPr lang="uk-UA" dirty="0" smtClean="0">
                <a:latin typeface="Cambria" panose="02040503050406030204" pitchFamily="18" charset="0"/>
              </a:rPr>
              <a:t>близькість чи віддаленість, </a:t>
            </a:r>
          </a:p>
          <a:p>
            <a:pPr marL="342900" indent="-342900">
              <a:buFont typeface="Arial" panose="020B0604020202020204" pitchFamily="34" charset="0"/>
              <a:buChar char="•"/>
            </a:pPr>
            <a:r>
              <a:rPr lang="uk-UA" dirty="0" smtClean="0">
                <a:latin typeface="Cambria" panose="02040503050406030204" pitchFamily="18" charset="0"/>
              </a:rPr>
              <a:t>чистота,</a:t>
            </a:r>
          </a:p>
          <a:p>
            <a:pPr marL="342900" indent="-342900">
              <a:buFont typeface="Arial" panose="020B0604020202020204" pitchFamily="34" charset="0"/>
              <a:buChar char="•"/>
            </a:pPr>
            <a:r>
              <a:rPr lang="uk-UA" dirty="0" smtClean="0">
                <a:latin typeface="Cambria" panose="02040503050406030204" pitchFamily="18" charset="0"/>
              </a:rPr>
              <a:t>ступінь.</a:t>
            </a:r>
          </a:p>
          <a:p>
            <a:pPr marL="342900" indent="-342900">
              <a:buFont typeface="Arial" panose="020B0604020202020204" pitchFamily="34" charset="0"/>
              <a:buChar char="•"/>
            </a:pPr>
            <a:endParaRPr lang="uk-UA" sz="2400" dirty="0">
              <a:latin typeface="Cambria" panose="02040503050406030204" pitchFamily="18" charset="0"/>
            </a:endParaRPr>
          </a:p>
          <a:p>
            <a:r>
              <a:rPr lang="ru-RU" sz="2400" dirty="0" smtClean="0">
                <a:latin typeface="Cambria" panose="02040503050406030204" pitchFamily="18" charset="0"/>
              </a:rPr>
              <a:t>Принцип </a:t>
            </a:r>
            <a:r>
              <a:rPr lang="ru-RU" sz="2400" dirty="0" err="1" smtClean="0">
                <a:latin typeface="Cambria" panose="02040503050406030204" pitchFamily="18" charset="0"/>
              </a:rPr>
              <a:t>корисності</a:t>
            </a:r>
            <a:r>
              <a:rPr lang="ru-RU" sz="2400" dirty="0" smtClean="0">
                <a:latin typeface="Cambria" panose="02040503050406030204" pitchFamily="18" charset="0"/>
              </a:rPr>
              <a:t>:</a:t>
            </a:r>
          </a:p>
          <a:p>
            <a:r>
              <a:rPr lang="ru-RU" sz="2400" dirty="0" smtClean="0">
                <a:latin typeface="Cambria" panose="02040503050406030204" pitchFamily="18" charset="0"/>
              </a:rPr>
              <a:t> </a:t>
            </a:r>
            <a:r>
              <a:rPr lang="ru-RU" sz="2400" dirty="0" err="1" smtClean="0">
                <a:latin typeface="Cambria" panose="02040503050406030204" pitchFamily="18" charset="0"/>
              </a:rPr>
              <a:t>Найкраща</a:t>
            </a:r>
            <a:r>
              <a:rPr lang="ru-RU" sz="2400" dirty="0" smtClean="0">
                <a:latin typeface="Cambria" panose="02040503050406030204" pitchFamily="18" charset="0"/>
              </a:rPr>
              <a:t> </a:t>
            </a:r>
            <a:r>
              <a:rPr lang="ru-RU" sz="2400" dirty="0" err="1" smtClean="0">
                <a:latin typeface="Cambria" panose="02040503050406030204" pitchFamily="18" charset="0"/>
              </a:rPr>
              <a:t>дія</a:t>
            </a:r>
            <a:r>
              <a:rPr lang="ru-RU" sz="2400" dirty="0" smtClean="0">
                <a:latin typeface="Cambria" panose="02040503050406030204" pitchFamily="18" charset="0"/>
              </a:rPr>
              <a:t> - </a:t>
            </a:r>
            <a:r>
              <a:rPr lang="ru-RU" sz="2400" dirty="0" err="1" smtClean="0">
                <a:latin typeface="Cambria" panose="02040503050406030204" pitchFamily="18" charset="0"/>
              </a:rPr>
              <a:t>це</a:t>
            </a:r>
            <a:r>
              <a:rPr lang="ru-RU" sz="2400" dirty="0" smtClean="0">
                <a:latin typeface="Cambria" panose="02040503050406030204" pitchFamily="18" charset="0"/>
              </a:rPr>
              <a:t> та, </a:t>
            </a:r>
            <a:r>
              <a:rPr lang="ru-RU" sz="2400" dirty="0" err="1" smtClean="0">
                <a:latin typeface="Cambria" panose="02040503050406030204" pitchFamily="18" charset="0"/>
              </a:rPr>
              <a:t>що</a:t>
            </a:r>
            <a:r>
              <a:rPr lang="ru-RU" sz="2400" dirty="0" smtClean="0">
                <a:latin typeface="Cambria" panose="02040503050406030204" pitchFamily="18" charset="0"/>
              </a:rPr>
              <a:t> приносить </a:t>
            </a:r>
            <a:r>
              <a:rPr lang="ru-RU" sz="2400" dirty="0" err="1" smtClean="0">
                <a:latin typeface="Cambria" panose="02040503050406030204" pitchFamily="18" charset="0"/>
              </a:rPr>
              <a:t>найбільше</a:t>
            </a:r>
            <a:r>
              <a:rPr lang="ru-RU" sz="2400" dirty="0" smtClean="0">
                <a:latin typeface="Cambria" panose="02040503050406030204" pitchFamily="18" charset="0"/>
              </a:rPr>
              <a:t> </a:t>
            </a:r>
            <a:r>
              <a:rPr lang="ru-RU" sz="2400" dirty="0" err="1" smtClean="0">
                <a:latin typeface="Cambria" panose="02040503050406030204" pitchFamily="18" charset="0"/>
              </a:rPr>
              <a:t>щастя</a:t>
            </a:r>
            <a:r>
              <a:rPr lang="ru-RU" sz="2400" dirty="0" smtClean="0">
                <a:latin typeface="Cambria" panose="02040503050406030204" pitchFamily="18" charset="0"/>
              </a:rPr>
              <a:t> та / </a:t>
            </a:r>
            <a:r>
              <a:rPr lang="ru-RU" sz="2400" dirty="0" err="1" smtClean="0">
                <a:latin typeface="Cambria" panose="02040503050406030204" pitchFamily="18" charset="0"/>
              </a:rPr>
              <a:t>або</a:t>
            </a:r>
            <a:r>
              <a:rPr lang="ru-RU" sz="2400" dirty="0" smtClean="0">
                <a:latin typeface="Cambria" panose="02040503050406030204" pitchFamily="18" charset="0"/>
              </a:rPr>
              <a:t> </a:t>
            </a:r>
            <a:r>
              <a:rPr lang="ru-RU" sz="2400" dirty="0" err="1" smtClean="0">
                <a:latin typeface="Cambria" panose="02040503050406030204" pitchFamily="18" charset="0"/>
              </a:rPr>
              <a:t>зменшує</a:t>
            </a:r>
            <a:r>
              <a:rPr lang="ru-RU" sz="2400" dirty="0" smtClean="0">
                <a:latin typeface="Cambria" panose="02040503050406030204" pitchFamily="18" charset="0"/>
              </a:rPr>
              <a:t> </a:t>
            </a:r>
            <a:r>
              <a:rPr lang="ru-RU" sz="2400" dirty="0" err="1" smtClean="0">
                <a:latin typeface="Cambria" panose="02040503050406030204" pitchFamily="18" charset="0"/>
              </a:rPr>
              <a:t>біль</a:t>
            </a:r>
            <a:r>
              <a:rPr lang="ru-RU" sz="2400" dirty="0" smtClean="0">
                <a:latin typeface="Cambria" panose="02040503050406030204" pitchFamily="18" charset="0"/>
              </a:rPr>
              <a:t>.</a:t>
            </a:r>
          </a:p>
          <a:p>
            <a:pPr marL="342900" indent="-342900">
              <a:buFont typeface="Arial" panose="020B0604020202020204" pitchFamily="34" charset="0"/>
              <a:buChar char="•"/>
            </a:pPr>
            <a:endParaRPr lang="uk-UA" sz="2400" dirty="0" smtClean="0">
              <a:latin typeface="Cambria" panose="02040503050406030204" pitchFamily="18" charset="0"/>
            </a:endParaRPr>
          </a:p>
          <a:p>
            <a:r>
              <a:rPr lang="ru-RU" sz="2400" dirty="0" smtClean="0">
                <a:latin typeface="Cambria" panose="02040503050406030204" pitchFamily="18" charset="0"/>
              </a:rPr>
              <a:t>Ми </a:t>
            </a:r>
            <a:r>
              <a:rPr lang="ru-RU" sz="2400" dirty="0" err="1" smtClean="0">
                <a:latin typeface="Cambria" panose="02040503050406030204" pitchFamily="18" charset="0"/>
              </a:rPr>
              <a:t>повинні</a:t>
            </a:r>
            <a:r>
              <a:rPr lang="ru-RU" sz="2400" dirty="0" smtClean="0">
                <a:latin typeface="Cambria" panose="02040503050406030204" pitchFamily="18" charset="0"/>
              </a:rPr>
              <a:t> </a:t>
            </a:r>
            <a:r>
              <a:rPr lang="ru-RU" sz="2400" dirty="0" err="1" smtClean="0">
                <a:latin typeface="Cambria" panose="02040503050406030204" pitchFamily="18" charset="0"/>
              </a:rPr>
              <a:t>робити</a:t>
            </a:r>
            <a:r>
              <a:rPr lang="ru-RU" sz="2400" dirty="0" smtClean="0">
                <a:latin typeface="Cambria" panose="02040503050406030204" pitchFamily="18" charset="0"/>
              </a:rPr>
              <a:t> те, </a:t>
            </a:r>
            <a:r>
              <a:rPr lang="ru-RU" sz="2400" dirty="0" err="1" smtClean="0">
                <a:latin typeface="Cambria" panose="02040503050406030204" pitchFamily="18" charset="0"/>
              </a:rPr>
              <a:t>що</a:t>
            </a:r>
            <a:r>
              <a:rPr lang="ru-RU" sz="2400" dirty="0" smtClean="0">
                <a:latin typeface="Cambria" panose="02040503050406030204" pitchFamily="18" charset="0"/>
              </a:rPr>
              <a:t> приносить </a:t>
            </a:r>
            <a:r>
              <a:rPr lang="ru-RU" sz="2400" dirty="0" err="1" smtClean="0">
                <a:latin typeface="Cambria" panose="02040503050406030204" pitchFamily="18" charset="0"/>
              </a:rPr>
              <a:t>найбільше</a:t>
            </a:r>
            <a:r>
              <a:rPr lang="ru-RU" sz="2400" dirty="0" smtClean="0">
                <a:latin typeface="Cambria" panose="02040503050406030204" pitchFamily="18" charset="0"/>
              </a:rPr>
              <a:t> </a:t>
            </a:r>
            <a:r>
              <a:rPr lang="ru-RU" sz="2400" dirty="0" err="1" smtClean="0">
                <a:latin typeface="Cambria" panose="02040503050406030204" pitchFamily="18" charset="0"/>
              </a:rPr>
              <a:t>щастя</a:t>
            </a:r>
            <a:r>
              <a:rPr lang="ru-RU" sz="2400" dirty="0" smtClean="0">
                <a:latin typeface="Cambria" panose="02040503050406030204" pitchFamily="18" charset="0"/>
              </a:rPr>
              <a:t> і </a:t>
            </a:r>
            <a:r>
              <a:rPr lang="ru-RU" sz="2400" dirty="0" err="1" smtClean="0">
                <a:latin typeface="Cambria" panose="02040503050406030204" pitchFamily="18" charset="0"/>
              </a:rPr>
              <a:t>найменший</a:t>
            </a:r>
            <a:r>
              <a:rPr lang="ru-RU" sz="2400" dirty="0" smtClean="0">
                <a:latin typeface="Cambria" panose="02040503050406030204" pitchFamily="18" charset="0"/>
              </a:rPr>
              <a:t> </a:t>
            </a:r>
            <a:r>
              <a:rPr lang="ru-RU" sz="2400" dirty="0" err="1" smtClean="0">
                <a:latin typeface="Cambria" panose="02040503050406030204" pitchFamily="18" charset="0"/>
              </a:rPr>
              <a:t>біль</a:t>
            </a:r>
            <a:r>
              <a:rPr lang="ru-RU" sz="2400" dirty="0" smtClean="0">
                <a:latin typeface="Cambria" panose="02040503050406030204" pitchFamily="18" charset="0"/>
              </a:rPr>
              <a:t> для </a:t>
            </a:r>
            <a:r>
              <a:rPr lang="ru-RU" sz="2400" dirty="0" err="1" smtClean="0">
                <a:latin typeface="Cambria" panose="02040503050406030204" pitchFamily="18" charset="0"/>
              </a:rPr>
              <a:t>найбільшої</a:t>
            </a:r>
            <a:r>
              <a:rPr lang="ru-RU" sz="2400" dirty="0" smtClean="0">
                <a:latin typeface="Cambria" panose="02040503050406030204" pitchFamily="18" charset="0"/>
              </a:rPr>
              <a:t> </a:t>
            </a:r>
            <a:r>
              <a:rPr lang="ru-RU" sz="2400" dirty="0" err="1" smtClean="0">
                <a:latin typeface="Cambria" panose="02040503050406030204" pitchFamily="18" charset="0"/>
              </a:rPr>
              <a:t>кількості</a:t>
            </a:r>
            <a:r>
              <a:rPr lang="ru-RU" sz="2400" dirty="0" smtClean="0">
                <a:latin typeface="Cambria" panose="02040503050406030204" pitchFamily="18" charset="0"/>
              </a:rPr>
              <a:t> людей.</a:t>
            </a:r>
          </a:p>
          <a:p>
            <a:pPr marL="342900" indent="-342900">
              <a:buFont typeface="Arial" panose="020B0604020202020204" pitchFamily="34" charset="0"/>
              <a:buChar char="•"/>
            </a:pPr>
            <a:endParaRPr lang="uk-UA" sz="2400" dirty="0" smtClean="0">
              <a:latin typeface="Cambria" panose="02040503050406030204" pitchFamily="18" charset="0"/>
            </a:endParaRPr>
          </a:p>
        </p:txBody>
      </p:sp>
      <p:pic>
        <p:nvPicPr>
          <p:cNvPr id="5" name="Рисунок 4"/>
          <p:cNvPicPr>
            <a:picLocks noChangeAspect="1"/>
          </p:cNvPicPr>
          <p:nvPr/>
        </p:nvPicPr>
        <p:blipFill>
          <a:blip r:embed="rId2"/>
          <a:stretch>
            <a:fillRect/>
          </a:stretch>
        </p:blipFill>
        <p:spPr>
          <a:xfrm>
            <a:off x="497231" y="540327"/>
            <a:ext cx="5016878" cy="5909310"/>
          </a:xfrm>
          <a:prstGeom prst="rect">
            <a:avLst/>
          </a:prstGeom>
        </p:spPr>
      </p:pic>
    </p:spTree>
    <p:extLst>
      <p:ext uri="{BB962C8B-B14F-4D97-AF65-F5344CB8AC3E}">
        <p14:creationId xmlns:p14="http://schemas.microsoft.com/office/powerpoint/2010/main" val="1206494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51162" y="3618591"/>
            <a:ext cx="6802581" cy="2246769"/>
          </a:xfrm>
          <a:prstGeom prst="rect">
            <a:avLst/>
          </a:prstGeom>
          <a:solidFill>
            <a:schemeClr val="accent3">
              <a:lumMod val="20000"/>
              <a:lumOff val="80000"/>
            </a:schemeClr>
          </a:solidFill>
        </p:spPr>
        <p:txBody>
          <a:bodyPr wrap="square">
            <a:spAutoFit/>
          </a:bodyPr>
          <a:lstStyle/>
          <a:p>
            <a:pPr algn="just"/>
            <a:r>
              <a:rPr lang="ru-RU" sz="2000" dirty="0" smtClean="0"/>
              <a:t>«</a:t>
            </a:r>
            <a:r>
              <a:rPr lang="ru-RU" sz="2000" dirty="0" err="1" smtClean="0"/>
              <a:t>Краще</a:t>
            </a:r>
            <a:r>
              <a:rPr lang="ru-RU" sz="2000" dirty="0" smtClean="0"/>
              <a:t> бути </a:t>
            </a:r>
            <a:r>
              <a:rPr lang="ru-RU" sz="2000" dirty="0" err="1" smtClean="0"/>
              <a:t>людиною</a:t>
            </a:r>
            <a:r>
              <a:rPr lang="ru-RU" sz="2000" dirty="0" smtClean="0"/>
              <a:t> </a:t>
            </a:r>
            <a:r>
              <a:rPr lang="ru-RU" sz="2000" dirty="0" err="1" smtClean="0"/>
              <a:t>незадоволеною</a:t>
            </a:r>
            <a:r>
              <a:rPr lang="ru-RU" sz="2000" dirty="0" smtClean="0"/>
              <a:t>, </a:t>
            </a:r>
            <a:r>
              <a:rPr lang="ru-RU" sz="2000" dirty="0" err="1" smtClean="0"/>
              <a:t>ніж</a:t>
            </a:r>
            <a:r>
              <a:rPr lang="ru-RU" sz="2000" dirty="0" smtClean="0"/>
              <a:t> </a:t>
            </a:r>
            <a:r>
              <a:rPr lang="ru-RU" sz="2000" dirty="0" err="1" smtClean="0"/>
              <a:t>свинею</a:t>
            </a:r>
            <a:r>
              <a:rPr lang="ru-RU" sz="2000" dirty="0" smtClean="0"/>
              <a:t>; </a:t>
            </a:r>
            <a:r>
              <a:rPr lang="ru-RU" sz="2000" dirty="0" err="1" smtClean="0"/>
              <a:t>краще</a:t>
            </a:r>
            <a:r>
              <a:rPr lang="ru-RU" sz="2000" dirty="0" smtClean="0"/>
              <a:t> бути </a:t>
            </a:r>
            <a:r>
              <a:rPr lang="ru-RU" sz="2000" dirty="0" err="1" smtClean="0"/>
              <a:t>незадоволеним</a:t>
            </a:r>
            <a:r>
              <a:rPr lang="ru-RU" sz="2000" dirty="0" smtClean="0"/>
              <a:t> Сократом, </a:t>
            </a:r>
            <a:r>
              <a:rPr lang="ru-RU" sz="2000" dirty="0" err="1" smtClean="0"/>
              <a:t>ніж</a:t>
            </a:r>
            <a:r>
              <a:rPr lang="ru-RU" sz="2000" dirty="0" smtClean="0"/>
              <a:t> </a:t>
            </a:r>
            <a:r>
              <a:rPr lang="ru-RU" sz="2000" dirty="0" err="1" smtClean="0"/>
              <a:t>задоволеним</a:t>
            </a:r>
            <a:r>
              <a:rPr lang="ru-RU" sz="2000" dirty="0" smtClean="0"/>
              <a:t> дурнем. І </a:t>
            </a:r>
            <a:r>
              <a:rPr lang="ru-RU" sz="2000" dirty="0" err="1" smtClean="0"/>
              <a:t>якщо</a:t>
            </a:r>
            <a:r>
              <a:rPr lang="ru-RU" sz="2000" dirty="0" smtClean="0"/>
              <a:t> дурень </a:t>
            </a:r>
            <a:r>
              <a:rPr lang="ru-RU" sz="2000" dirty="0" err="1" smtClean="0"/>
              <a:t>або</a:t>
            </a:r>
            <a:r>
              <a:rPr lang="ru-RU" sz="2000" dirty="0" smtClean="0"/>
              <a:t> </a:t>
            </a:r>
            <a:r>
              <a:rPr lang="ru-RU" sz="2000" dirty="0" err="1" smtClean="0"/>
              <a:t>свиня</a:t>
            </a:r>
            <a:r>
              <a:rPr lang="ru-RU" sz="2000" dirty="0" smtClean="0"/>
              <a:t> </a:t>
            </a:r>
            <a:r>
              <a:rPr lang="ru-RU" sz="2000" dirty="0" err="1" smtClean="0"/>
              <a:t>дотримуються</a:t>
            </a:r>
            <a:r>
              <a:rPr lang="ru-RU" sz="2000" dirty="0" smtClean="0"/>
              <a:t> </a:t>
            </a:r>
            <a:r>
              <a:rPr lang="ru-RU" sz="2000" dirty="0" err="1" smtClean="0"/>
              <a:t>іншої</a:t>
            </a:r>
            <a:r>
              <a:rPr lang="ru-RU" sz="2000" dirty="0" smtClean="0"/>
              <a:t> думки, </a:t>
            </a:r>
            <a:r>
              <a:rPr lang="ru-RU" sz="2000" dirty="0" err="1" smtClean="0"/>
              <a:t>це</a:t>
            </a:r>
            <a:r>
              <a:rPr lang="ru-RU" sz="2000" dirty="0" smtClean="0"/>
              <a:t> тому, </a:t>
            </a:r>
            <a:r>
              <a:rPr lang="ru-RU" sz="2000" dirty="0" err="1" smtClean="0"/>
              <a:t>що</a:t>
            </a:r>
            <a:r>
              <a:rPr lang="ru-RU" sz="2000" dirty="0" smtClean="0"/>
              <a:t> вони </a:t>
            </a:r>
            <a:r>
              <a:rPr lang="ru-RU" sz="2000" dirty="0" err="1" smtClean="0"/>
              <a:t>знають</a:t>
            </a:r>
            <a:r>
              <a:rPr lang="ru-RU" sz="2000" dirty="0" smtClean="0"/>
              <a:t> </a:t>
            </a:r>
            <a:r>
              <a:rPr lang="ru-RU" sz="2000" dirty="0" err="1" smtClean="0"/>
              <a:t>лише</a:t>
            </a:r>
            <a:r>
              <a:rPr lang="ru-RU" sz="2000" dirty="0" smtClean="0"/>
              <a:t> </a:t>
            </a:r>
            <a:r>
              <a:rPr lang="ru-RU" sz="2000" dirty="0" err="1" smtClean="0"/>
              <a:t>власну</a:t>
            </a:r>
            <a:r>
              <a:rPr lang="ru-RU" sz="2000" dirty="0" smtClean="0"/>
              <a:t> сторону </a:t>
            </a:r>
            <a:r>
              <a:rPr lang="ru-RU" sz="2000" dirty="0" err="1" smtClean="0"/>
              <a:t>питання</a:t>
            </a:r>
            <a:r>
              <a:rPr lang="ru-RU" sz="2000" dirty="0" smtClean="0"/>
              <a:t>. Друга сторона </a:t>
            </a:r>
            <a:r>
              <a:rPr lang="ru-RU" sz="2000" dirty="0" err="1" smtClean="0"/>
              <a:t>знає</a:t>
            </a:r>
            <a:r>
              <a:rPr lang="ru-RU" sz="2000" dirty="0" smtClean="0"/>
              <a:t> </a:t>
            </a:r>
            <a:r>
              <a:rPr lang="ru-RU" sz="2000" dirty="0" err="1" smtClean="0"/>
              <a:t>обидві</a:t>
            </a:r>
            <a:r>
              <a:rPr lang="ru-RU" sz="2000" dirty="0" smtClean="0"/>
              <a:t> </a:t>
            </a:r>
            <a:r>
              <a:rPr lang="ru-RU" sz="2000" dirty="0" err="1" smtClean="0"/>
              <a:t>сторони</a:t>
            </a:r>
            <a:r>
              <a:rPr lang="ru-RU" sz="2000" dirty="0" smtClean="0"/>
              <a:t>».</a:t>
            </a:r>
            <a:endParaRPr lang="uk-UA" sz="2000" dirty="0"/>
          </a:p>
          <a:p>
            <a:pPr algn="just"/>
            <a:endParaRPr lang="uk-UA" sz="2000" dirty="0" smtClean="0"/>
          </a:p>
          <a:p>
            <a:pPr algn="just"/>
            <a:endParaRPr lang="uk-UA" sz="2000" dirty="0"/>
          </a:p>
        </p:txBody>
      </p:sp>
      <p:sp>
        <p:nvSpPr>
          <p:cNvPr id="3" name="Прямоугольник 2"/>
          <p:cNvSpPr/>
          <p:nvPr/>
        </p:nvSpPr>
        <p:spPr>
          <a:xfrm>
            <a:off x="720436" y="778363"/>
            <a:ext cx="6733308" cy="2616101"/>
          </a:xfrm>
          <a:prstGeom prst="rect">
            <a:avLst/>
          </a:prstGeom>
          <a:solidFill>
            <a:schemeClr val="accent3">
              <a:lumMod val="20000"/>
              <a:lumOff val="80000"/>
            </a:schemeClr>
          </a:solidFill>
        </p:spPr>
        <p:txBody>
          <a:bodyPr wrap="square">
            <a:spAutoFit/>
          </a:bodyPr>
          <a:lstStyle/>
          <a:p>
            <a:pPr algn="ctr"/>
            <a:r>
              <a:rPr lang="uk-UA" sz="2400" b="1" dirty="0" smtClean="0"/>
              <a:t>Утилітаризм правил</a:t>
            </a:r>
          </a:p>
          <a:p>
            <a:pPr algn="just"/>
            <a:r>
              <a:rPr lang="uk-UA" sz="2000" dirty="0" smtClean="0"/>
              <a:t>Мілль </a:t>
            </a:r>
            <a:r>
              <a:rPr lang="uk-UA" sz="2000" dirty="0" smtClean="0"/>
              <a:t>стверджував, що ми повинні враховувати якість щастя, а не лише кількість. Наприклад, дехто може знайти щастя за </a:t>
            </a:r>
            <a:r>
              <a:rPr lang="uk-UA" sz="2000" dirty="0" err="1" smtClean="0"/>
              <a:t>кружкою</a:t>
            </a:r>
            <a:r>
              <a:rPr lang="uk-UA" sz="2000" dirty="0" smtClean="0"/>
              <a:t> з пивом. Інші можуть знайти щастя, переглядаючи чудову шекспірівську п’єсу. Остання якість щастя є вищою.</a:t>
            </a:r>
          </a:p>
          <a:p>
            <a:pPr algn="just"/>
            <a:endParaRPr lang="uk-UA" sz="2000" dirty="0"/>
          </a:p>
          <a:p>
            <a:pPr algn="just"/>
            <a:endParaRPr lang="uk-UA" sz="2000" dirty="0" smtClean="0"/>
          </a:p>
          <a:p>
            <a:pPr algn="just"/>
            <a:endParaRPr lang="uk-UA" sz="2000" dirty="0"/>
          </a:p>
        </p:txBody>
      </p:sp>
      <p:pic>
        <p:nvPicPr>
          <p:cNvPr id="4" name="Рисунок 3"/>
          <p:cNvPicPr>
            <a:picLocks noChangeAspect="1"/>
          </p:cNvPicPr>
          <p:nvPr/>
        </p:nvPicPr>
        <p:blipFill>
          <a:blip r:embed="rId2"/>
          <a:stretch>
            <a:fillRect/>
          </a:stretch>
        </p:blipFill>
        <p:spPr>
          <a:xfrm>
            <a:off x="7453744" y="778363"/>
            <a:ext cx="4031673" cy="5580873"/>
          </a:xfrm>
          <a:prstGeom prst="rect">
            <a:avLst/>
          </a:prstGeom>
        </p:spPr>
      </p:pic>
    </p:spTree>
    <p:extLst>
      <p:ext uri="{BB962C8B-B14F-4D97-AF65-F5344CB8AC3E}">
        <p14:creationId xmlns:p14="http://schemas.microsoft.com/office/powerpoint/2010/main" val="2249942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98073" y="748145"/>
            <a:ext cx="8409709" cy="523220"/>
          </a:xfrm>
          <a:prstGeom prst="rect">
            <a:avLst/>
          </a:prstGeom>
          <a:solidFill>
            <a:schemeClr val="accent3">
              <a:lumMod val="20000"/>
              <a:lumOff val="80000"/>
            </a:schemeClr>
          </a:solidFill>
        </p:spPr>
        <p:txBody>
          <a:bodyPr wrap="square">
            <a:spAutoFit/>
          </a:bodyPr>
          <a:lstStyle/>
          <a:p>
            <a:pPr algn="ctr"/>
            <a:r>
              <a:rPr lang="uk-UA" sz="2800" dirty="0" smtClean="0"/>
              <a:t>Аргументи Мілля щодо якості</a:t>
            </a:r>
            <a:endParaRPr lang="uk-UA" sz="2800" dirty="0"/>
          </a:p>
        </p:txBody>
      </p:sp>
      <p:sp>
        <p:nvSpPr>
          <p:cNvPr id="3" name="Прямоугольник 2"/>
          <p:cNvSpPr/>
          <p:nvPr/>
        </p:nvSpPr>
        <p:spPr>
          <a:xfrm>
            <a:off x="762000" y="1429666"/>
            <a:ext cx="10778836" cy="4832092"/>
          </a:xfrm>
          <a:prstGeom prst="rect">
            <a:avLst/>
          </a:prstGeom>
          <a:solidFill>
            <a:schemeClr val="accent3">
              <a:lumMod val="20000"/>
              <a:lumOff val="80000"/>
            </a:schemeClr>
          </a:solidFill>
        </p:spPr>
        <p:txBody>
          <a:bodyPr wrap="square">
            <a:spAutoFit/>
          </a:bodyPr>
          <a:lstStyle/>
          <a:p>
            <a:r>
              <a:rPr lang="uk-UA" sz="2800" dirty="0" smtClean="0"/>
              <a:t>«Що стосується власного щастя та щастя інших людей, утилітаризм вимагає від нього бути настільки неупередженим, як незацікавлений та доброзичливий глядач». </a:t>
            </a:r>
          </a:p>
          <a:p>
            <a:endParaRPr lang="uk-UA" sz="2800" dirty="0"/>
          </a:p>
          <a:p>
            <a:r>
              <a:rPr lang="uk-UA" sz="2800" dirty="0" smtClean="0"/>
              <a:t>У золотому правилі Ісуса з </a:t>
            </a:r>
            <a:r>
              <a:rPr lang="uk-UA" sz="2800" dirty="0" err="1" smtClean="0"/>
              <a:t>Назарету</a:t>
            </a:r>
            <a:r>
              <a:rPr lang="uk-UA" sz="2800" dirty="0" smtClean="0"/>
              <a:t> ми </a:t>
            </a:r>
            <a:r>
              <a:rPr lang="uk-UA" sz="2800" dirty="0" smtClean="0"/>
              <a:t>читаємо: «</a:t>
            </a:r>
            <a:r>
              <a:rPr lang="ru-RU" sz="2800" dirty="0"/>
              <a:t>П</a:t>
            </a:r>
            <a:r>
              <a:rPr lang="ru-RU" sz="2800" dirty="0" smtClean="0"/>
              <a:t>оступай по </a:t>
            </a:r>
            <a:r>
              <a:rPr lang="ru-RU" sz="2800" dirty="0" err="1" smtClean="0"/>
              <a:t>відношенню</a:t>
            </a:r>
            <a:r>
              <a:rPr lang="ru-RU" sz="2800" dirty="0" smtClean="0"/>
              <a:t> до </a:t>
            </a:r>
            <a:r>
              <a:rPr lang="ru-RU" sz="2800" dirty="0" err="1" smtClean="0"/>
              <a:t>інших</a:t>
            </a:r>
            <a:r>
              <a:rPr lang="ru-RU" sz="2800" dirty="0" smtClean="0"/>
              <a:t> так, як </a:t>
            </a:r>
            <a:r>
              <a:rPr lang="ru-RU" sz="2800" dirty="0" err="1" smtClean="0"/>
              <a:t>ти</a:t>
            </a:r>
            <a:r>
              <a:rPr lang="ru-RU" sz="2800" dirty="0" smtClean="0"/>
              <a:t> </a:t>
            </a:r>
            <a:r>
              <a:rPr lang="ru-RU" sz="2800" dirty="0" err="1" smtClean="0"/>
              <a:t>хотів</a:t>
            </a:r>
            <a:r>
              <a:rPr lang="ru-RU" sz="2800" dirty="0" smtClean="0"/>
              <a:t> би, </a:t>
            </a:r>
            <a:r>
              <a:rPr lang="ru-RU" sz="2800" dirty="0" err="1" smtClean="0"/>
              <a:t>щоб</a:t>
            </a:r>
            <a:r>
              <a:rPr lang="ru-RU" sz="2800" dirty="0" smtClean="0"/>
              <a:t> вони поступали </a:t>
            </a:r>
            <a:r>
              <a:rPr lang="ru-RU" sz="2800" dirty="0" err="1" smtClean="0"/>
              <a:t>стосовно</a:t>
            </a:r>
            <a:r>
              <a:rPr lang="ru-RU" sz="2800" dirty="0" smtClean="0"/>
              <a:t> тебе»</a:t>
            </a:r>
            <a:r>
              <a:rPr lang="uk-UA" sz="2800" dirty="0" smtClean="0"/>
              <a:t> і «любити ближнього, як самого себе» - це ідеальна досконалість утилітарної моралі».</a:t>
            </a:r>
          </a:p>
          <a:p>
            <a:endParaRPr lang="uk-UA" sz="2800" dirty="0"/>
          </a:p>
          <a:p>
            <a:endParaRPr lang="uk-UA" sz="2800" dirty="0" smtClean="0"/>
          </a:p>
          <a:p>
            <a:endParaRPr lang="uk-UA" sz="2800" dirty="0"/>
          </a:p>
        </p:txBody>
      </p:sp>
    </p:spTree>
    <p:extLst>
      <p:ext uri="{BB962C8B-B14F-4D97-AF65-F5344CB8AC3E}">
        <p14:creationId xmlns:p14="http://schemas.microsoft.com/office/powerpoint/2010/main" val="312422853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163</TotalTime>
  <Words>1024</Words>
  <Application>Microsoft Office PowerPoint</Application>
  <PresentationFormat>Широкоэкранный</PresentationFormat>
  <Paragraphs>133</Paragraphs>
  <Slides>19</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19</vt:i4>
      </vt:variant>
    </vt:vector>
  </HeadingPairs>
  <TitlesOfParts>
    <vt:vector size="24" baseType="lpstr">
      <vt:lpstr>Arial</vt:lpstr>
      <vt:lpstr>Calibri</vt:lpstr>
      <vt:lpstr>Cambria</vt:lpstr>
      <vt:lpstr>Garamond</vt:lpstr>
      <vt:lpstr>Натуральные материалы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8</cp:revision>
  <dcterms:created xsi:type="dcterms:W3CDTF">2021-03-26T10:25:18Z</dcterms:created>
  <dcterms:modified xsi:type="dcterms:W3CDTF">2022-02-02T12:22:43Z</dcterms:modified>
</cp:coreProperties>
</file>