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836712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Чергування в українській мові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428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Чергування</a:t>
            </a:r>
            <a:r>
              <a:rPr lang="uk-UA" sz="2400" dirty="0" smtClean="0"/>
              <a:t> </a:t>
            </a:r>
            <a:r>
              <a:rPr lang="uk-UA" sz="2400" dirty="0"/>
              <a:t>– це закономірна зміна одного звука на інший чи однієї фонеми на іншу в тій самій </a:t>
            </a:r>
            <a:r>
              <a:rPr lang="uk-UA" sz="2400" dirty="0" smtClean="0"/>
              <a:t>морфемі</a:t>
            </a:r>
            <a:r>
              <a:rPr lang="uk-UA" sz="2400" dirty="0"/>
              <a:t>.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977118"/>
              </p:ext>
            </p:extLst>
          </p:nvPr>
        </p:nvGraphicFramePr>
        <p:xfrm>
          <a:off x="683568" y="2348880"/>
          <a:ext cx="7848872" cy="4145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5672">
                <a:tc>
                  <a:txBody>
                    <a:bodyPr/>
                    <a:lstStyle/>
                    <a:p>
                      <a:r>
                        <a:rPr lang="uk-UA" sz="1600" b="1" dirty="0" smtClean="0">
                          <a:solidFill>
                            <a:srgbClr val="C00000"/>
                          </a:solidFill>
                        </a:rPr>
                        <a:t>Фонетичні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uk-UA" sz="16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uk-UA" sz="1600" b="1" dirty="0" smtClean="0">
                          <a:solidFill>
                            <a:srgbClr val="C00000"/>
                          </a:solidFill>
                        </a:rPr>
                        <a:t>живі, позиційні)</a:t>
                      </a:r>
                      <a:r>
                        <a:rPr lang="uk-UA" sz="16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uk-UA" sz="1600" dirty="0" smtClean="0"/>
                        <a:t>– це чергування звуків,</a:t>
                      </a:r>
                      <a:r>
                        <a:rPr lang="uk-UA" sz="1600" baseline="0" dirty="0" smtClean="0"/>
                        <a:t> ще реалізують одну фонему – г</a:t>
                      </a:r>
                      <a:r>
                        <a:rPr lang="uk-UA" sz="1600" baseline="0" dirty="0" smtClean="0"/>
                        <a:t>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uk-UA" sz="1600" baseline="0" dirty="0" smtClean="0"/>
                        <a:t>в</a:t>
                      </a:r>
                      <a:r>
                        <a:rPr lang="uk-UA" sz="1600" baseline="0" dirty="0" smtClean="0"/>
                        <a:t>. і в. (фонетичні причини, вияви).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>
                          <a:solidFill>
                            <a:srgbClr val="C00000"/>
                          </a:solidFill>
                        </a:rPr>
                        <a:t>Історичні (традиційні) </a:t>
                      </a:r>
                      <a:r>
                        <a:rPr lang="uk-UA" sz="1600" dirty="0" smtClean="0"/>
                        <a:t>– це</a:t>
                      </a:r>
                      <a:r>
                        <a:rPr lang="uk-UA" sz="1600" baseline="0" dirty="0" smtClean="0"/>
                        <a:t> чергування фонем при словозміні та словотворенні, що виникли в певні періоди.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8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/>
                        <a:t>Ст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п – ст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пи                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r>
                        <a:rPr lang="uk-UA" i="1" dirty="0" smtClean="0"/>
                        <a:t> -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ru-RU" i="1" baseline="30000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endParaRPr lang="uk-UA" i="1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>
                          <a:solidFill>
                            <a:schemeClr val="tx1"/>
                          </a:solidFill>
                        </a:rPr>
                        <a:t>ж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dirty="0" smtClean="0"/>
                        <a:t>ти </a:t>
                      </a:r>
                      <a:r>
                        <a:rPr lang="uk-UA" i="1" dirty="0" smtClean="0"/>
                        <a:t>– ж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dirty="0" smtClean="0"/>
                        <a:t>ття            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r>
                        <a:rPr lang="uk-UA" i="1" dirty="0" smtClean="0"/>
                        <a:t> -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ru-RU" i="1" baseline="30000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endParaRPr lang="uk-UA" i="1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dirty="0" smtClean="0"/>
                        <a:t>де </a:t>
                      </a:r>
                      <a:r>
                        <a:rPr lang="uk-UA" i="1" dirty="0" smtClean="0"/>
                        <a:t>–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й</a:t>
                      </a:r>
                      <a:r>
                        <a:rPr lang="uk-UA" i="1" dirty="0" smtClean="0"/>
                        <a:t>де                         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r>
                        <a:rPr lang="uk-UA" i="1" dirty="0" smtClean="0"/>
                        <a:t> -</a:t>
                      </a:r>
                      <a:r>
                        <a:rPr lang="uk-UA" i="1" baseline="0" dirty="0" smtClean="0"/>
                        <a:t>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ῐ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endParaRPr lang="uk-UA" i="1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/>
                        <a:t>з </a:t>
                      </a:r>
                      <a:r>
                        <a:rPr lang="uk-UA" i="1" dirty="0" smtClean="0"/>
                        <a:t>то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б</a:t>
                      </a:r>
                      <a:r>
                        <a:rPr lang="uk-UA" i="1" dirty="0" smtClean="0"/>
                        <a:t>ою – то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б</a:t>
                      </a:r>
                      <a:r>
                        <a:rPr lang="uk-UA" i="1" dirty="0" smtClean="0"/>
                        <a:t>і           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б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r>
                        <a:rPr lang="en-US" i="1" dirty="0" smtClean="0"/>
                        <a:t> </a:t>
                      </a:r>
                      <a:r>
                        <a:rPr lang="uk-UA" i="1" dirty="0" smtClean="0"/>
                        <a:t>-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б</a:t>
                      </a:r>
                      <a:r>
                        <a:rPr kumimoji="0" lang="uk-UA" sz="1400" b="1" i="1" u="none" strike="noStrike" kern="1200" cap="none" spc="25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’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endParaRPr lang="uk-UA" i="1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/>
                        <a:t>че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сн</a:t>
                      </a:r>
                      <a:r>
                        <a:rPr lang="uk-UA" i="1" dirty="0" smtClean="0"/>
                        <a:t>ий </a:t>
                      </a:r>
                      <a:r>
                        <a:rPr lang="uk-UA" i="1" dirty="0" smtClean="0"/>
                        <a:t>– че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uk-UA" i="1" dirty="0" smtClean="0"/>
                        <a:t>ть            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r>
                        <a:rPr lang="uk-UA" i="1" baseline="0" dirty="0" smtClean="0"/>
                        <a:t> - 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kumimoji="0" lang="uk-UA" sz="1400" b="1" i="1" u="none" strike="noStrike" kern="1200" cap="none" spc="25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’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]</a:t>
                      </a:r>
                      <a:endParaRPr lang="uk-UA" i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Виникають варіанти фонем – </a:t>
                      </a:r>
                      <a:r>
                        <a:rPr lang="uk-UA" u="sng" dirty="0" smtClean="0"/>
                        <a:t>звуки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Шк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dirty="0" smtClean="0"/>
                        <a:t>ла – 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шк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r>
                        <a:rPr lang="uk-UA" i="1" dirty="0" smtClean="0"/>
                        <a:t>, 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шк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ль</a:t>
                      </a:r>
                      <a:r>
                        <a:rPr lang="uk-UA" i="1" dirty="0" smtClean="0"/>
                        <a:t>ний </a:t>
                      </a:r>
                      <a:r>
                        <a:rPr lang="uk-UA" i="1" dirty="0" smtClean="0"/>
                        <a:t>      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о│</a:t>
                      </a:r>
                      <a:r>
                        <a:rPr lang="uk-UA" i="1" dirty="0" smtClean="0"/>
                        <a:t> -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│і│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віт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р</a:t>
                      </a:r>
                      <a:r>
                        <a:rPr lang="uk-UA" i="1" dirty="0" smtClean="0"/>
                        <a:t> – 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вітр</a:t>
                      </a:r>
                      <a:r>
                        <a:rPr lang="uk-UA" i="1" dirty="0" smtClean="0"/>
                        <a:t>у </a:t>
                      </a:r>
                      <a:r>
                        <a:rPr lang="uk-UA" i="1" dirty="0" smtClean="0"/>
                        <a:t>                         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е│</a:t>
                      </a:r>
                      <a:r>
                        <a:rPr lang="uk-UA" i="1" dirty="0" smtClean="0"/>
                        <a:t> -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en-US" i="1" dirty="0" smtClean="0">
                          <a:solidFill>
                            <a:srgbClr val="C00000"/>
                          </a:solidFill>
                        </a:rPr>
                        <a:t>ᴓ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ш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ст</a:t>
                      </a:r>
                      <a:r>
                        <a:rPr lang="uk-UA" i="1" dirty="0" smtClean="0"/>
                        <a:t>ий – 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ш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ст</a:t>
                      </a:r>
                      <a:r>
                        <a:rPr lang="uk-UA" i="1" dirty="0" smtClean="0"/>
                        <a:t>и </a:t>
                      </a:r>
                      <a:r>
                        <a:rPr lang="uk-UA" i="1" dirty="0" smtClean="0"/>
                        <a:t>                  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о│</a:t>
                      </a:r>
                      <a:r>
                        <a:rPr lang="uk-UA" i="1" dirty="0" smtClean="0"/>
                        <a:t> -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│е│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рі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i="1" dirty="0" smtClean="0"/>
                        <a:t> – 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рі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ч</a:t>
                      </a:r>
                      <a:r>
                        <a:rPr lang="uk-UA" i="1" dirty="0" smtClean="0"/>
                        <a:t>ний </a:t>
                      </a:r>
                      <a:r>
                        <a:rPr lang="uk-UA" i="1" dirty="0" smtClean="0"/>
                        <a:t>                             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к│</a:t>
                      </a:r>
                      <a:r>
                        <a:rPr lang="uk-UA" i="1" dirty="0" smtClean="0"/>
                        <a:t>-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│ч│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кни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i="1" dirty="0" smtClean="0"/>
                        <a:t>а – 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кни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ж</a:t>
                      </a:r>
                      <a:r>
                        <a:rPr lang="uk-UA" i="1" dirty="0" smtClean="0"/>
                        <a:t>ка, 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кни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ж</a:t>
                      </a:r>
                      <a:r>
                        <a:rPr lang="uk-UA" i="1" dirty="0" smtClean="0"/>
                        <a:t>ковий 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│г│</a:t>
                      </a:r>
                      <a:r>
                        <a:rPr lang="uk-UA" i="1" dirty="0" smtClean="0"/>
                        <a:t>-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│ж│</a:t>
                      </a:r>
                      <a:r>
                        <a:rPr lang="uk-UA" dirty="0" smtClean="0">
                          <a:solidFill>
                            <a:srgbClr val="C00000"/>
                          </a:solidFill>
                        </a:rPr>
                        <a:t/>
                      </a:r>
                      <a:br>
                        <a:rPr lang="uk-UA" dirty="0" smtClean="0">
                          <a:solidFill>
                            <a:srgbClr val="C00000"/>
                          </a:solidFill>
                        </a:rPr>
                      </a:br>
                      <a:r>
                        <a:rPr lang="uk-UA" dirty="0" smtClean="0"/>
                        <a:t/>
                      </a:r>
                      <a:br>
                        <a:rPr lang="uk-UA" dirty="0" smtClean="0"/>
                      </a:br>
                      <a:r>
                        <a:rPr lang="uk-UA" dirty="0" smtClean="0"/>
                        <a:t>Виникають варіанти </a:t>
                      </a:r>
                      <a:r>
                        <a:rPr lang="uk-UA" dirty="0" smtClean="0"/>
                        <a:t>морфем </a:t>
                      </a:r>
                      <a:r>
                        <a:rPr lang="uk-UA" dirty="0" smtClean="0"/>
                        <a:t>– </a:t>
                      </a:r>
                      <a:r>
                        <a:rPr lang="uk-UA" u="sng" dirty="0" err="1" smtClean="0"/>
                        <a:t>аломорфи</a:t>
                      </a:r>
                      <a:r>
                        <a:rPr lang="uk-UA" dirty="0" smtClean="0"/>
                        <a:t/>
                      </a:r>
                      <a:br>
                        <a:rPr lang="uk-UA" dirty="0" smtClean="0"/>
                      </a:b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74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Зміна приголосних під впливом суфіксальної 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│й│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700" dirty="0" smtClean="0">
                <a:solidFill>
                  <a:srgbClr val="0070C0"/>
                </a:solidFill>
              </a:rPr>
              <a:t>(відома з </a:t>
            </a:r>
            <a:r>
              <a:rPr lang="uk-UA" sz="2700" dirty="0" smtClean="0">
                <a:solidFill>
                  <a:srgbClr val="0070C0"/>
                </a:solidFill>
              </a:rPr>
              <a:t>праслов’янської мови, коли </a:t>
            </a:r>
            <a:r>
              <a:rPr lang="uk-UA" sz="3100" dirty="0">
                <a:solidFill>
                  <a:srgbClr val="0070C0"/>
                </a:solidFill>
              </a:rPr>
              <a:t>│й</a:t>
            </a:r>
            <a:r>
              <a:rPr lang="uk-UA" sz="3100" dirty="0" smtClean="0">
                <a:solidFill>
                  <a:srgbClr val="0070C0"/>
                </a:solidFill>
              </a:rPr>
              <a:t>│</a:t>
            </a:r>
            <a:r>
              <a:rPr lang="uk-UA" sz="2700" dirty="0" smtClean="0">
                <a:solidFill>
                  <a:srgbClr val="0070C0"/>
                </a:solidFill>
              </a:rPr>
              <a:t> виступала </a:t>
            </a:r>
            <a:r>
              <a:rPr lang="uk-UA" sz="2700" dirty="0" smtClean="0">
                <a:solidFill>
                  <a:srgbClr val="0070C0"/>
                </a:solidFill>
              </a:rPr>
              <a:t/>
            </a:r>
            <a:br>
              <a:rPr lang="uk-UA" sz="2700" dirty="0" smtClean="0">
                <a:solidFill>
                  <a:srgbClr val="0070C0"/>
                </a:solidFill>
              </a:rPr>
            </a:br>
            <a:r>
              <a:rPr lang="uk-UA" sz="2700" dirty="0" smtClean="0">
                <a:solidFill>
                  <a:srgbClr val="0070C0"/>
                </a:solidFill>
              </a:rPr>
              <a:t>іменним або </a:t>
            </a:r>
            <a:r>
              <a:rPr lang="uk-UA" sz="2700" dirty="0" smtClean="0">
                <a:solidFill>
                  <a:srgbClr val="0070C0"/>
                </a:solidFill>
              </a:rPr>
              <a:t>дієслівним суфіксом) </a:t>
            </a:r>
            <a:endParaRPr lang="ru-RU" sz="27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2760900"/>
                  </p:ext>
                </p:extLst>
              </p:nvPr>
            </p:nvGraphicFramePr>
            <p:xfrm>
              <a:off x="35496" y="1397000"/>
              <a:ext cx="9073008" cy="5334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9947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247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2455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52422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581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600" b="1" dirty="0" smtClean="0">
                              <a:solidFill>
                                <a:srgbClr val="0070C0"/>
                              </a:solidFill>
                            </a:rPr>
                            <a:t>Кінцевий</a:t>
                          </a:r>
                          <a:r>
                            <a:rPr lang="uk-UA" sz="1600" b="1" baseline="0" dirty="0" smtClean="0">
                              <a:solidFill>
                                <a:srgbClr val="0070C0"/>
                              </a:solidFill>
                            </a:rPr>
                            <a:t> приголосний основи/кореня</a:t>
                          </a:r>
                          <a:endParaRPr lang="ru-RU" sz="1600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Суфікс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Наслідок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Приклади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18711">
                    <a:tc>
                      <a:txBody>
                        <a:bodyPr/>
                        <a:lstStyle/>
                        <a:p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│г│</a:t>
                          </a:r>
                          <a:r>
                            <a:rPr lang="ru-RU" sz="1800" i="1" dirty="0" smtClean="0"/>
                            <a:t>,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│к│</a:t>
                          </a:r>
                          <a:r>
                            <a:rPr lang="ru-RU" sz="1800" i="1" dirty="0" smtClean="0"/>
                            <a:t>,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│х│</a:t>
                          </a: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│з│</a:t>
                          </a:r>
                          <a:r>
                            <a:rPr lang="ru-RU" sz="1800" i="1" dirty="0" smtClean="0"/>
                            <a:t>,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│с│</a:t>
                          </a: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│р│</a:t>
                          </a:r>
                          <a:r>
                            <a:rPr lang="ru-RU" sz="1800" i="1" dirty="0" smtClean="0"/>
                            <a:t>,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│л│</a:t>
                          </a:r>
                          <a:r>
                            <a:rPr lang="ru-RU" sz="1800" i="1" dirty="0" smtClean="0"/>
                            <a:t>,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│н│</a:t>
                          </a:r>
                          <a:b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│д│</a:t>
                          </a:r>
                          <a:r>
                            <a:rPr lang="ru-RU" sz="1800" i="1" dirty="0" smtClean="0"/>
                            <a:t>,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│т│</a:t>
                          </a: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│д│</a:t>
                          </a: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sz="18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sz="18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зд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</a:t>
                          </a:r>
                          <a:b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</a:t>
                          </a:r>
                          <a:r>
                            <a:rPr lang="ru-RU" sz="1800" i="1" dirty="0" err="1" smtClean="0">
                              <a:solidFill>
                                <a:srgbClr val="C00000"/>
                              </a:solidFill>
                            </a:rPr>
                            <a:t>ст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</a:t>
                          </a:r>
                          <a:r>
                            <a:rPr lang="ru-RU" sz="1800" i="1" dirty="0" smtClean="0"/>
                            <a:t>,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</a:t>
                          </a:r>
                          <a:r>
                            <a:rPr lang="ru-RU" sz="1800" i="1" dirty="0" err="1" smtClean="0">
                              <a:solidFill>
                                <a:srgbClr val="C00000"/>
                              </a:solidFill>
                            </a:rPr>
                            <a:t>ск</a:t>
                          </a:r>
                          <a: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  <a:t>│</a:t>
                          </a:r>
                          <a:br>
                            <a:rPr lang="ru-RU" sz="1800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ru-RU" sz="1800" i="1" dirty="0" smtClean="0"/>
                            <a:t/>
                          </a:r>
                          <a:br>
                            <a:rPr lang="ru-RU" sz="1800" i="1" dirty="0" smtClean="0"/>
                          </a:br>
                          <a:r>
                            <a:rPr lang="ru-RU" sz="1800" i="1" dirty="0" err="1" smtClean="0">
                              <a:solidFill>
                                <a:srgbClr val="C00000"/>
                              </a:solidFill>
                            </a:rPr>
                            <a:t>губні</a:t>
                          </a:r>
                          <a:endParaRPr lang="ru-RU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endParaRPr lang="ru-RU" b="1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шиплячий</a:t>
                          </a:r>
                          <a:r>
                            <a:rPr lang="uk-UA" b="1" dirty="0" smtClean="0"/>
                            <a:t/>
                          </a:r>
                          <a:br>
                            <a:rPr lang="uk-UA" b="1" dirty="0" smtClean="0"/>
                          </a:br>
                          <a:r>
                            <a:rPr lang="uk-UA" b="1" dirty="0" smtClean="0"/>
                            <a:t/>
                          </a:r>
                          <a:br>
                            <a:rPr lang="uk-UA" b="1" dirty="0" smtClean="0"/>
                          </a:br>
                          <a:r>
                            <a:rPr lang="uk-UA" b="1" dirty="0" smtClean="0"/>
                            <a:t/>
                          </a:r>
                          <a:br>
                            <a:rPr lang="uk-UA" b="1" dirty="0" smtClean="0"/>
                          </a:br>
                          <a:r>
                            <a:rPr lang="uk-UA" b="1" i="1" dirty="0" err="1" smtClean="0">
                              <a:solidFill>
                                <a:srgbClr val="FF0000"/>
                              </a:solidFill>
                            </a:rPr>
                            <a:t>шиплячий</a:t>
                          </a:r>
                          <a:r>
                            <a:rPr lang="uk-UA" b="1" dirty="0" smtClean="0"/>
                            <a:t/>
                          </a:r>
                          <a:br>
                            <a:rPr lang="uk-UA" b="1" dirty="0" smtClean="0"/>
                          </a:br>
                          <a:r>
                            <a:rPr lang="uk-UA" b="1" dirty="0" smtClean="0"/>
                            <a:t/>
                          </a:r>
                          <a:br>
                            <a:rPr lang="uk-UA" b="1" dirty="0" smtClean="0"/>
                          </a:br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│р’│</a:t>
                          </a:r>
                          <a:r>
                            <a:rPr lang="ru-RU" sz="1800" b="1" i="1" dirty="0" smtClean="0"/>
                            <a:t>,</a:t>
                          </a:r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│л’│</a:t>
                          </a:r>
                          <a:r>
                            <a:rPr lang="ru-RU" sz="1800" b="1" i="1" dirty="0" smtClean="0"/>
                            <a:t>,</a:t>
                          </a:r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│н’│</a:t>
                          </a: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│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дж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│</a:t>
                          </a:r>
                          <a:r>
                            <a:rPr lang="ru-RU" sz="1800" b="1" i="1" dirty="0" smtClean="0"/>
                            <a:t>,</a:t>
                          </a:r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│ч│</a:t>
                          </a: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0" dirty="0" smtClean="0">
                              <a:solidFill>
                                <a:srgbClr val="FF0000"/>
                              </a:solidFill>
                            </a:rPr>
                            <a:t>│ж│</a:t>
                          </a: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│</a:t>
                          </a:r>
                          <a14:m>
                            <m:oMath xmlns:m="http://schemas.openxmlformats.org/officeDocument/2006/math">
                              <m:r>
                                <a:rPr lang="uk-UA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ж</m:t>
                              </m:r>
                              <m:acc>
                                <m:accPr>
                                  <m:chr m:val="̂"/>
                                  <m:ctrlPr>
                                    <a:rPr lang="ru-RU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дж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│</a:t>
                          </a:r>
                          <a:b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1" dirty="0" err="1" smtClean="0">
                              <a:solidFill>
                                <a:srgbClr val="FF0000"/>
                              </a:solidFill>
                            </a:rPr>
                            <a:t>шч</a:t>
                          </a: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1" dirty="0" smtClean="0"/>
                            <a:t/>
                          </a:r>
                          <a:br>
                            <a:rPr lang="ru-RU" sz="1800" b="1" i="1" dirty="0" smtClean="0"/>
                          </a:br>
                          <a:r>
                            <a:rPr lang="ru-RU" sz="1800" b="1" i="1" dirty="0" smtClean="0">
                              <a:solidFill>
                                <a:srgbClr val="FF0000"/>
                              </a:solidFill>
                            </a:rPr>
                            <a:t>губ. + │л’│</a:t>
                          </a:r>
                          <a:endParaRPr lang="ru-RU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i="1" dirty="0" smtClean="0"/>
                            <a:t>дру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г</a:t>
                          </a:r>
                          <a:r>
                            <a:rPr lang="uk-UA" i="1" dirty="0" smtClean="0"/>
                            <a:t> </a:t>
                          </a:r>
                          <a:r>
                            <a:rPr lang="uk-UA" i="1" dirty="0" smtClean="0"/>
                            <a:t>– дру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dirty="0" smtClean="0"/>
                            <a:t>у, стере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г</a:t>
                          </a:r>
                          <a:r>
                            <a:rPr lang="uk-UA" i="1" dirty="0" smtClean="0"/>
                            <a:t>ти – сторо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dirty="0" smtClean="0"/>
                            <a:t>, ти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х</a:t>
                          </a:r>
                          <a:r>
                            <a:rPr lang="uk-UA" i="1" dirty="0" smtClean="0"/>
                            <a:t>ий – ти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ш</a:t>
                          </a:r>
                          <a:r>
                            <a:rPr lang="uk-UA" i="1" dirty="0" smtClean="0"/>
                            <a:t>а, сі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к</a:t>
                          </a:r>
                          <a:r>
                            <a:rPr lang="uk-UA" i="1" dirty="0" smtClean="0"/>
                            <a:t>ти – сі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dirty="0" smtClean="0"/>
                            <a:t>у, сі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dirty="0" smtClean="0"/>
                            <a:t>а</a:t>
                          </a:r>
                          <a:br>
                            <a:rPr lang="uk-UA" i="1" dirty="0" smtClean="0"/>
                          </a:br>
                          <a:r>
                            <a:rPr lang="uk-UA" i="1" dirty="0" smtClean="0"/>
                            <a:t>ла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з</a:t>
                          </a:r>
                          <a:r>
                            <a:rPr lang="uk-UA" i="1" dirty="0" smtClean="0"/>
                            <a:t>ити</a:t>
                          </a:r>
                          <a:r>
                            <a:rPr lang="uk-UA" i="1" baseline="0" dirty="0" smtClean="0"/>
                            <a:t> </a:t>
                          </a:r>
                          <a:r>
                            <a:rPr lang="uk-UA" i="1" baseline="0" dirty="0" smtClean="0"/>
                            <a:t>– ла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baseline="0" dirty="0" smtClean="0"/>
                            <a:t>у, пи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с</a:t>
                          </a:r>
                          <a:r>
                            <a:rPr lang="uk-UA" i="1" baseline="0" dirty="0" smtClean="0"/>
                            <a:t>ати – пи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ш</a:t>
                          </a:r>
                          <a:r>
                            <a:rPr lang="uk-UA" i="1" baseline="0" dirty="0" smtClean="0"/>
                            <a:t>у, но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с</a:t>
                          </a:r>
                          <a:r>
                            <a:rPr lang="uk-UA" i="1" baseline="0" dirty="0" smtClean="0"/>
                            <a:t>ити – но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ш</a:t>
                          </a:r>
                          <a:r>
                            <a:rPr lang="uk-UA" i="1" baseline="0" dirty="0" smtClean="0"/>
                            <a:t>у, но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ш</a:t>
                          </a:r>
                          <a:r>
                            <a:rPr lang="uk-UA" i="1" baseline="0" dirty="0" smtClean="0"/>
                            <a:t>а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мо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е </a:t>
                          </a:r>
                          <a:r>
                            <a:rPr lang="uk-UA" i="1" baseline="0" dirty="0" smtClean="0"/>
                            <a:t>– мо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я, мо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ю, ко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н</a:t>
                          </a:r>
                          <a:r>
                            <a:rPr lang="uk-UA" i="1" baseline="0" dirty="0" smtClean="0"/>
                            <a:t>ем – кі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н</a:t>
                          </a:r>
                          <a:r>
                            <a:rPr lang="uk-UA" i="1" baseline="0" dirty="0" smtClean="0"/>
                            <a:t>ь, гово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ити – гово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ю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хо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д</a:t>
                          </a:r>
                          <a:r>
                            <a:rPr lang="uk-UA" i="1" baseline="0" dirty="0" smtClean="0"/>
                            <a:t>ити </a:t>
                          </a:r>
                          <a:r>
                            <a:rPr lang="uk-UA" i="1" baseline="0" dirty="0" smtClean="0"/>
                            <a:t>– хо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дж</a:t>
                          </a:r>
                          <a:r>
                            <a:rPr lang="uk-UA" i="1" baseline="0" dirty="0" smtClean="0"/>
                            <a:t>у, пла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т</a:t>
                          </a:r>
                          <a:r>
                            <a:rPr lang="uk-UA" i="1" baseline="0" dirty="0" smtClean="0"/>
                            <a:t>ити – пла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baseline="0" dirty="0" smtClean="0"/>
                            <a:t>у, сві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т</a:t>
                          </a:r>
                          <a:r>
                            <a:rPr lang="uk-UA" i="1" baseline="0" dirty="0" smtClean="0"/>
                            <a:t>ити – сві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baseline="0" dirty="0" smtClean="0"/>
                            <a:t>у, сві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baseline="0" dirty="0" smtClean="0"/>
                            <a:t>а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са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baseline="0" dirty="0" smtClean="0"/>
                            <a:t>а</a:t>
                          </a:r>
                          <a:r>
                            <a:rPr lang="uk-UA" i="1" baseline="0" dirty="0" smtClean="0"/>
                            <a:t>, ме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baseline="0" dirty="0" smtClean="0"/>
                            <a:t>а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/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ї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зд</a:t>
                          </a:r>
                          <a:r>
                            <a:rPr lang="uk-UA" i="1" baseline="0" dirty="0" smtClean="0"/>
                            <a:t>ити </a:t>
                          </a:r>
                          <a:r>
                            <a:rPr lang="uk-UA" i="1" baseline="0" dirty="0" smtClean="0"/>
                            <a:t>– ї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ждж</a:t>
                          </a:r>
                          <a:r>
                            <a:rPr lang="uk-UA" i="1" baseline="0" dirty="0" smtClean="0"/>
                            <a:t>у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/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пу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ск</a:t>
                          </a:r>
                          <a:r>
                            <a:rPr lang="uk-UA" i="1" baseline="0" dirty="0" smtClean="0"/>
                            <a:t>ати </a:t>
                          </a:r>
                          <a:r>
                            <a:rPr lang="uk-UA" i="1" baseline="0" dirty="0" smtClean="0"/>
                            <a:t>– пу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щ</a:t>
                          </a:r>
                          <a:r>
                            <a:rPr lang="uk-UA" i="1" baseline="0" dirty="0" smtClean="0"/>
                            <a:t>у, про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ст</a:t>
                          </a:r>
                          <a:r>
                            <a:rPr lang="uk-UA" i="1" baseline="0" dirty="0" smtClean="0"/>
                            <a:t>ити – про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щ</a:t>
                          </a:r>
                          <a:r>
                            <a:rPr lang="uk-UA" i="1" baseline="0" dirty="0" smtClean="0"/>
                            <a:t>у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ро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б</a:t>
                          </a:r>
                          <a:r>
                            <a:rPr lang="uk-UA" i="1" baseline="0" dirty="0" smtClean="0"/>
                            <a:t>ити </a:t>
                          </a:r>
                          <a:r>
                            <a:rPr lang="uk-UA" i="1" baseline="0" dirty="0" smtClean="0"/>
                            <a:t>– ро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бл</a:t>
                          </a:r>
                          <a:r>
                            <a:rPr lang="uk-UA" i="1" baseline="0" dirty="0" smtClean="0"/>
                            <a:t>ю, ку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п</a:t>
                          </a:r>
                          <a:r>
                            <a:rPr lang="uk-UA" i="1" baseline="0" dirty="0" smtClean="0"/>
                            <a:t>ити – ку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пл</a:t>
                          </a:r>
                          <a:r>
                            <a:rPr lang="uk-UA" i="1" baseline="0" dirty="0" smtClean="0"/>
                            <a:t>ю, зе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м</a:t>
                          </a:r>
                          <a:r>
                            <a:rPr lang="uk-UA" i="1" baseline="0" dirty="0" smtClean="0"/>
                            <a:t>ний - зе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мл</a:t>
                          </a:r>
                          <a:r>
                            <a:rPr lang="uk-UA" i="1" baseline="0" dirty="0" smtClean="0"/>
                            <a:t>я</a:t>
                          </a:r>
                          <a:endParaRPr lang="ru-RU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2760900"/>
                  </p:ext>
                </p:extLst>
              </p:nvPr>
            </p:nvGraphicFramePr>
            <p:xfrm>
              <a:off x="35496" y="1397000"/>
              <a:ext cx="9073008" cy="5334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9947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247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2455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52422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600" b="1" dirty="0" smtClean="0">
                              <a:solidFill>
                                <a:srgbClr val="0070C0"/>
                              </a:solidFill>
                            </a:rPr>
                            <a:t>Кінцевий</a:t>
                          </a:r>
                          <a:r>
                            <a:rPr lang="uk-UA" sz="1600" b="1" baseline="0" dirty="0" smtClean="0">
                              <a:solidFill>
                                <a:srgbClr val="0070C0"/>
                              </a:solidFill>
                            </a:rPr>
                            <a:t> приголосний основи/кореня</a:t>
                          </a:r>
                          <a:endParaRPr lang="ru-RU" sz="1600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Суфікс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Наслідок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Приклади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548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54" t="-12804" r="-278680" b="-19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  <a:t/>
                          </a:r>
                          <a:br>
                            <a:rPr lang="uk-UA" b="1" i="1" dirty="0" smtClean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uk-UA" b="1" i="1" dirty="0" err="1" smtClean="0">
                              <a:solidFill>
                                <a:srgbClr val="C00000"/>
                              </a:solidFill>
                            </a:rPr>
                            <a:t>й</a:t>
                          </a:r>
                          <a:endParaRPr lang="ru-RU" b="1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74699" t="-12804" r="-175000" b="-19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i="1" dirty="0" smtClean="0"/>
                            <a:t>дру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г</a:t>
                          </a:r>
                          <a:r>
                            <a:rPr lang="uk-UA" i="1" dirty="0" smtClean="0"/>
                            <a:t> </a:t>
                          </a:r>
                          <a:r>
                            <a:rPr lang="uk-UA" i="1" dirty="0" smtClean="0"/>
                            <a:t>– дру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dirty="0" smtClean="0"/>
                            <a:t>у, стере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г</a:t>
                          </a:r>
                          <a:r>
                            <a:rPr lang="uk-UA" i="1" dirty="0" smtClean="0"/>
                            <a:t>ти – сторо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dirty="0" smtClean="0"/>
                            <a:t>, ти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х</a:t>
                          </a:r>
                          <a:r>
                            <a:rPr lang="uk-UA" i="1" dirty="0" smtClean="0"/>
                            <a:t>ий – ти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ш</a:t>
                          </a:r>
                          <a:r>
                            <a:rPr lang="uk-UA" i="1" dirty="0" smtClean="0"/>
                            <a:t>а, сі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к</a:t>
                          </a:r>
                          <a:r>
                            <a:rPr lang="uk-UA" i="1" dirty="0" smtClean="0"/>
                            <a:t>ти – сі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dirty="0" smtClean="0"/>
                            <a:t>у, сі</a:t>
                          </a:r>
                          <a:r>
                            <a:rPr lang="uk-UA" b="1" i="1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dirty="0" smtClean="0"/>
                            <a:t>а</a:t>
                          </a:r>
                          <a:br>
                            <a:rPr lang="uk-UA" i="1" dirty="0" smtClean="0"/>
                          </a:br>
                          <a:r>
                            <a:rPr lang="uk-UA" i="1" dirty="0" smtClean="0"/>
                            <a:t>ла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з</a:t>
                          </a:r>
                          <a:r>
                            <a:rPr lang="uk-UA" i="1" dirty="0" smtClean="0"/>
                            <a:t>ити</a:t>
                          </a:r>
                          <a:r>
                            <a:rPr lang="uk-UA" i="1" baseline="0" dirty="0" smtClean="0"/>
                            <a:t> </a:t>
                          </a:r>
                          <a:r>
                            <a:rPr lang="uk-UA" i="1" baseline="0" dirty="0" smtClean="0"/>
                            <a:t>– ла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baseline="0" dirty="0" smtClean="0"/>
                            <a:t>у, пи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с</a:t>
                          </a:r>
                          <a:r>
                            <a:rPr lang="uk-UA" i="1" baseline="0" dirty="0" smtClean="0"/>
                            <a:t>ати – пи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ш</a:t>
                          </a:r>
                          <a:r>
                            <a:rPr lang="uk-UA" i="1" baseline="0" dirty="0" smtClean="0"/>
                            <a:t>у, но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с</a:t>
                          </a:r>
                          <a:r>
                            <a:rPr lang="uk-UA" i="1" baseline="0" dirty="0" smtClean="0"/>
                            <a:t>ити – но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ш</a:t>
                          </a:r>
                          <a:r>
                            <a:rPr lang="uk-UA" i="1" baseline="0" dirty="0" smtClean="0"/>
                            <a:t>у, но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ш</a:t>
                          </a:r>
                          <a:r>
                            <a:rPr lang="uk-UA" i="1" baseline="0" dirty="0" smtClean="0"/>
                            <a:t>а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мо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е </a:t>
                          </a:r>
                          <a:r>
                            <a:rPr lang="uk-UA" i="1" baseline="0" dirty="0" smtClean="0"/>
                            <a:t>– мо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я, мо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ю, ко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н</a:t>
                          </a:r>
                          <a:r>
                            <a:rPr lang="uk-UA" i="1" baseline="0" dirty="0" smtClean="0"/>
                            <a:t>ем – кі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н</a:t>
                          </a:r>
                          <a:r>
                            <a:rPr lang="uk-UA" i="1" baseline="0" dirty="0" smtClean="0"/>
                            <a:t>ь, гово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ити – гово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р</a:t>
                          </a:r>
                          <a:r>
                            <a:rPr lang="uk-UA" i="1" baseline="0" dirty="0" smtClean="0"/>
                            <a:t>ю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хо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д</a:t>
                          </a:r>
                          <a:r>
                            <a:rPr lang="uk-UA" i="1" baseline="0" dirty="0" smtClean="0"/>
                            <a:t>ити </a:t>
                          </a:r>
                          <a:r>
                            <a:rPr lang="uk-UA" i="1" baseline="0" dirty="0" smtClean="0"/>
                            <a:t>– хо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дж</a:t>
                          </a:r>
                          <a:r>
                            <a:rPr lang="uk-UA" i="1" baseline="0" dirty="0" smtClean="0"/>
                            <a:t>у, пла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т</a:t>
                          </a:r>
                          <a:r>
                            <a:rPr lang="uk-UA" i="1" baseline="0" dirty="0" smtClean="0"/>
                            <a:t>ити – пла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baseline="0" dirty="0" smtClean="0"/>
                            <a:t>у, сві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т</a:t>
                          </a:r>
                          <a:r>
                            <a:rPr lang="uk-UA" i="1" baseline="0" dirty="0" smtClean="0"/>
                            <a:t>ити – сві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baseline="0" dirty="0" smtClean="0"/>
                            <a:t>у, сві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ч</a:t>
                          </a:r>
                          <a:r>
                            <a:rPr lang="uk-UA" i="1" baseline="0" dirty="0" smtClean="0"/>
                            <a:t>а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са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baseline="0" dirty="0" smtClean="0"/>
                            <a:t>а</a:t>
                          </a:r>
                          <a:r>
                            <a:rPr lang="uk-UA" i="1" baseline="0" dirty="0" smtClean="0"/>
                            <a:t>, ме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ж</a:t>
                          </a:r>
                          <a:r>
                            <a:rPr lang="uk-UA" i="1" baseline="0" dirty="0" smtClean="0"/>
                            <a:t>а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/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ї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зд</a:t>
                          </a:r>
                          <a:r>
                            <a:rPr lang="uk-UA" i="1" baseline="0" dirty="0" smtClean="0"/>
                            <a:t>ити </a:t>
                          </a:r>
                          <a:r>
                            <a:rPr lang="uk-UA" i="1" baseline="0" dirty="0" smtClean="0"/>
                            <a:t>– ї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ждж</a:t>
                          </a:r>
                          <a:r>
                            <a:rPr lang="uk-UA" i="1" baseline="0" dirty="0" smtClean="0"/>
                            <a:t>у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/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пу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ск</a:t>
                          </a:r>
                          <a:r>
                            <a:rPr lang="uk-UA" i="1" baseline="0" dirty="0" smtClean="0"/>
                            <a:t>ати </a:t>
                          </a:r>
                          <a:r>
                            <a:rPr lang="uk-UA" i="1" baseline="0" dirty="0" smtClean="0"/>
                            <a:t>– пу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щ</a:t>
                          </a:r>
                          <a:r>
                            <a:rPr lang="uk-UA" i="1" baseline="0" dirty="0" smtClean="0"/>
                            <a:t>у, про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ст</a:t>
                          </a:r>
                          <a:r>
                            <a:rPr lang="uk-UA" i="1" baseline="0" dirty="0" smtClean="0"/>
                            <a:t>ити – про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щ</a:t>
                          </a:r>
                          <a:r>
                            <a:rPr lang="uk-UA" i="1" baseline="0" dirty="0" smtClean="0"/>
                            <a:t>у</a:t>
                          </a:r>
                          <a:br>
                            <a:rPr lang="uk-UA" i="1" baseline="0" dirty="0" smtClean="0"/>
                          </a:br>
                          <a:r>
                            <a:rPr lang="uk-UA" i="1" baseline="0" dirty="0" smtClean="0"/>
                            <a:t>ро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б</a:t>
                          </a:r>
                          <a:r>
                            <a:rPr lang="uk-UA" i="1" baseline="0" dirty="0" smtClean="0"/>
                            <a:t>ити </a:t>
                          </a:r>
                          <a:r>
                            <a:rPr lang="uk-UA" i="1" baseline="0" dirty="0" smtClean="0"/>
                            <a:t>– ро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бл</a:t>
                          </a:r>
                          <a:r>
                            <a:rPr lang="uk-UA" i="1" baseline="0" dirty="0" smtClean="0"/>
                            <a:t>ю, ку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п</a:t>
                          </a:r>
                          <a:r>
                            <a:rPr lang="uk-UA" i="1" baseline="0" dirty="0" smtClean="0"/>
                            <a:t>ити – ку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пл</a:t>
                          </a:r>
                          <a:r>
                            <a:rPr lang="uk-UA" i="1" baseline="0" dirty="0" smtClean="0"/>
                            <a:t>ю, зе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м</a:t>
                          </a:r>
                          <a:r>
                            <a:rPr lang="uk-UA" i="1" baseline="0" dirty="0" smtClean="0"/>
                            <a:t>ний - зе</a:t>
                          </a:r>
                          <a:r>
                            <a:rPr lang="uk-UA" b="1" i="1" baseline="0" dirty="0" smtClean="0">
                              <a:solidFill>
                                <a:srgbClr val="FF0000"/>
                              </a:solidFill>
                            </a:rPr>
                            <a:t>мл</a:t>
                          </a:r>
                          <a:r>
                            <a:rPr lang="uk-UA" i="1" baseline="0" dirty="0" smtClean="0"/>
                            <a:t>я</a:t>
                          </a:r>
                          <a:endParaRPr lang="ru-RU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4818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Зміни приголосних при словотворенні 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dirty="0" smtClean="0">
                <a:solidFill>
                  <a:srgbClr val="0070C0"/>
                </a:solidFill>
              </a:rPr>
              <a:t>(Процес творення іменників </a:t>
            </a:r>
            <a:r>
              <a:rPr lang="uk-UA" sz="2800" dirty="0" smtClean="0">
                <a:solidFill>
                  <a:srgbClr val="0070C0"/>
                </a:solidFill>
              </a:rPr>
              <a:t>і </a:t>
            </a:r>
            <a:r>
              <a:rPr lang="uk-UA" sz="2800" dirty="0" smtClean="0">
                <a:solidFill>
                  <a:srgbClr val="0070C0"/>
                </a:solidFill>
              </a:rPr>
              <a:t>прикметників </a:t>
            </a:r>
            <a:r>
              <a:rPr lang="uk-UA" sz="2800" dirty="0" smtClean="0">
                <a:solidFill>
                  <a:srgbClr val="0070C0"/>
                </a:solidFill>
              </a:rPr>
              <a:t/>
            </a:r>
            <a:br>
              <a:rPr lang="uk-UA" sz="2800" dirty="0" smtClean="0">
                <a:solidFill>
                  <a:srgbClr val="0070C0"/>
                </a:solidFill>
              </a:rPr>
            </a:br>
            <a:r>
              <a:rPr lang="uk-UA" sz="2800" dirty="0" smtClean="0">
                <a:solidFill>
                  <a:srgbClr val="0070C0"/>
                </a:solidFill>
              </a:rPr>
              <a:t>за </a:t>
            </a:r>
            <a:r>
              <a:rPr lang="uk-UA" sz="2800" dirty="0" smtClean="0">
                <a:solidFill>
                  <a:srgbClr val="0070C0"/>
                </a:solidFill>
              </a:rPr>
              <a:t>допомогою суфіксів)</a:t>
            </a:r>
            <a:endParaRPr lang="ru-RU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40852"/>
              </p:ext>
            </p:extLst>
          </p:nvPr>
        </p:nvGraphicFramePr>
        <p:xfrm>
          <a:off x="179513" y="1700808"/>
          <a:ext cx="8784974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6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2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rgbClr val="0070C0"/>
                          </a:solidFill>
                        </a:rPr>
                        <a:t>Кінцевий приголосний основи</a:t>
                      </a: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Суфікси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Наслідок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Приклади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156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│г│</a:t>
                      </a:r>
                      <a:r>
                        <a:rPr lang="ru-RU" sz="1800" b="1" i="0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│ж│</a:t>
                      </a:r>
                      <a:r>
                        <a:rPr lang="ru-RU" sz="1800" b="1" i="0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│з│</a:t>
                      </a:r>
                      <a:r>
                        <a:rPr lang="ru-RU" sz="1800" b="1" i="0" dirty="0" smtClean="0"/>
                        <a:t/>
                      </a:r>
                      <a:br>
                        <a:rPr lang="ru-RU" sz="1800" b="1" i="0" dirty="0" smtClean="0"/>
                      </a:br>
                      <a:r>
                        <a:rPr lang="ru-RU" sz="1800" b="1" i="0" dirty="0" smtClean="0"/>
                        <a:t/>
                      </a:r>
                      <a:br>
                        <a:rPr lang="ru-RU" sz="1800" b="1" i="0" dirty="0" smtClean="0"/>
                      </a:br>
                      <a:r>
                        <a:rPr lang="ru-RU" sz="1800" b="1" i="0" dirty="0" smtClean="0"/>
                        <a:t/>
                      </a:r>
                      <a:br>
                        <a:rPr lang="ru-RU" sz="1800" b="1" i="0" dirty="0" smtClean="0"/>
                      </a:br>
                      <a:r>
                        <a:rPr lang="ru-RU" sz="1800" b="1" i="0" dirty="0" smtClean="0"/>
                        <a:t/>
                      </a:r>
                      <a:br>
                        <a:rPr lang="ru-RU" sz="1800" b="1" i="0" dirty="0" smtClean="0"/>
                      </a:br>
                      <a:r>
                        <a:rPr lang="ru-RU" sz="1800" b="1" i="0" dirty="0" smtClean="0"/>
                        <a:t/>
                      </a:r>
                      <a:br>
                        <a:rPr lang="ru-RU" sz="1800" b="1" i="0" dirty="0" smtClean="0"/>
                      </a:b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│к│</a:t>
                      </a:r>
                      <a:r>
                        <a:rPr lang="ru-RU" sz="1800" b="1" i="0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│ч│</a:t>
                      </a:r>
                      <a:r>
                        <a:rPr lang="ru-RU" sz="1800" b="1" i="0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│ц│</a:t>
                      </a:r>
                      <a:r>
                        <a:rPr lang="ru-RU" sz="1800" b="1" i="0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│ц’│</a:t>
                      </a:r>
                      <a:r>
                        <a:rPr lang="ru-RU" sz="1800" b="1" i="0" dirty="0" smtClean="0"/>
                        <a:t/>
                      </a:r>
                      <a:br>
                        <a:rPr lang="ru-RU" sz="1800" b="1" i="0" dirty="0" smtClean="0"/>
                      </a:br>
                      <a:r>
                        <a:rPr lang="ru-RU" sz="1800" b="1" i="0" dirty="0" smtClean="0"/>
                        <a:t/>
                      </a:r>
                      <a:br>
                        <a:rPr lang="ru-RU" sz="1800" b="1" i="0" dirty="0" smtClean="0"/>
                      </a:br>
                      <a:r>
                        <a:rPr lang="ru-RU" sz="1800" b="1" i="0" dirty="0" smtClean="0"/>
                        <a:t/>
                      </a:r>
                      <a:br>
                        <a:rPr lang="ru-RU" sz="1800" b="1" i="0" dirty="0" smtClean="0"/>
                      </a:b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│х│</a:t>
                      </a:r>
                      <a:r>
                        <a:rPr lang="ru-RU" sz="1800" b="1" i="0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│ш│</a:t>
                      </a:r>
                      <a:r>
                        <a:rPr lang="ru-RU" sz="1800" b="1" i="0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│с│</a:t>
                      </a:r>
                      <a:r>
                        <a:rPr lang="ru-RU" sz="1800" b="1" i="0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│с’│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-ськ-</a:t>
                      </a:r>
                      <a:r>
                        <a:rPr lang="uk-UA" b="1" dirty="0" smtClean="0"/>
                        <a:t>, 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-ств-</a:t>
                      </a: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-ськ-</a:t>
                      </a:r>
                      <a:r>
                        <a:rPr lang="uk-UA" b="1" dirty="0" smtClean="0"/>
                        <a:t>, 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-ств-</a:t>
                      </a: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-ськ-</a:t>
                      </a:r>
                      <a:r>
                        <a:rPr lang="uk-UA" b="1" dirty="0" smtClean="0"/>
                        <a:t>, 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-ств-</a:t>
                      </a: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-зьк-</a:t>
                      </a:r>
                      <a:r>
                        <a:rPr lang="uk-UA" b="1" dirty="0" smtClean="0"/>
                        <a:t>, 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-зтв-</a:t>
                      </a: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-цьк-</a:t>
                      </a:r>
                      <a:r>
                        <a:rPr lang="uk-UA" b="1" dirty="0" smtClean="0"/>
                        <a:t>, 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-цтв-</a:t>
                      </a: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dirty="0" smtClean="0"/>
                        <a:t/>
                      </a:r>
                      <a:br>
                        <a:rPr lang="uk-UA" b="1" dirty="0" smtClean="0"/>
                      </a:b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-ськ-</a:t>
                      </a:r>
                      <a:r>
                        <a:rPr lang="uk-UA" b="1" dirty="0" smtClean="0"/>
                        <a:t>, 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-ств-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1" dirty="0" smtClean="0"/>
                        <a:t>убо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i="1" dirty="0" smtClean="0"/>
                        <a:t>ий </a:t>
                      </a:r>
                      <a:r>
                        <a:rPr lang="uk-UA" i="1" dirty="0" smtClean="0"/>
                        <a:t>– убо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зтв</a:t>
                      </a:r>
                      <a:r>
                        <a:rPr lang="uk-UA" i="1" dirty="0" smtClean="0"/>
                        <a:t>о, Запорі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жж</a:t>
                      </a:r>
                      <a:r>
                        <a:rPr lang="uk-UA" i="1" dirty="0" smtClean="0"/>
                        <a:t>я – запорі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зьк</a:t>
                      </a:r>
                      <a:r>
                        <a:rPr lang="uk-UA" i="1" dirty="0" smtClean="0"/>
                        <a:t>ий, боягу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uk-UA" i="1" dirty="0" smtClean="0"/>
                        <a:t> – боягу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зтв</a:t>
                      </a:r>
                      <a:r>
                        <a:rPr lang="uk-UA" i="1" dirty="0" smtClean="0"/>
                        <a:t>о, 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Лейпци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i="1" dirty="0" smtClean="0"/>
                        <a:t> – лейпци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зьк</a:t>
                      </a:r>
                      <a:r>
                        <a:rPr lang="uk-UA" i="1" dirty="0" smtClean="0"/>
                        <a:t>ий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Кременчу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i="1" dirty="0" smtClean="0"/>
                        <a:t> – кременчу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цьк</a:t>
                      </a:r>
                      <a:r>
                        <a:rPr lang="uk-UA" i="1" dirty="0" smtClean="0"/>
                        <a:t>ий,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тка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ч</a:t>
                      </a:r>
                      <a:r>
                        <a:rPr lang="uk-UA" i="1" dirty="0" smtClean="0"/>
                        <a:t> – тка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цьк</a:t>
                      </a:r>
                      <a:r>
                        <a:rPr lang="uk-UA" i="1" dirty="0" smtClean="0"/>
                        <a:t>ий</a:t>
                      </a:r>
                    </a:p>
                    <a:p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r>
                        <a:rPr lang="uk-UA" i="1" dirty="0" smtClean="0"/>
                        <a:t>овариш </a:t>
                      </a:r>
                      <a:r>
                        <a:rPr lang="uk-UA" i="1" dirty="0" smtClean="0"/>
                        <a:t>– товари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ськ</a:t>
                      </a:r>
                      <a:r>
                        <a:rPr lang="uk-UA" i="1" dirty="0" smtClean="0"/>
                        <a:t>ий,</a:t>
                      </a:r>
                      <a:r>
                        <a:rPr lang="uk-UA" i="1" baseline="0" dirty="0" smtClean="0"/>
                        <a:t> товари</a:t>
                      </a:r>
                      <a:r>
                        <a:rPr lang="uk-UA" i="1" baseline="0" dirty="0" smtClean="0">
                          <a:solidFill>
                            <a:srgbClr val="FF0000"/>
                          </a:solidFill>
                        </a:rPr>
                        <a:t>ств</a:t>
                      </a:r>
                      <a:r>
                        <a:rPr lang="uk-UA" i="1" baseline="0" dirty="0" smtClean="0"/>
                        <a:t>о, </a:t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Черка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uk-UA" i="1" baseline="0" dirty="0" smtClean="0"/>
                        <a:t>и – черка</a:t>
                      </a:r>
                      <a:r>
                        <a:rPr lang="uk-UA" i="1" baseline="0" dirty="0" smtClean="0">
                          <a:solidFill>
                            <a:srgbClr val="FF0000"/>
                          </a:solidFill>
                        </a:rPr>
                        <a:t>ськ</a:t>
                      </a:r>
                      <a:r>
                        <a:rPr lang="uk-UA" i="1" baseline="0" dirty="0" smtClean="0"/>
                        <a:t>ий, Караба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i="1" baseline="0" dirty="0" smtClean="0"/>
                        <a:t> - караба</a:t>
                      </a:r>
                      <a:r>
                        <a:rPr lang="uk-UA" i="1" baseline="0" dirty="0" smtClean="0">
                          <a:solidFill>
                            <a:srgbClr val="FF0000"/>
                          </a:solidFill>
                        </a:rPr>
                        <a:t>ськ</a:t>
                      </a:r>
                      <a:r>
                        <a:rPr lang="uk-UA" i="1" baseline="0" dirty="0" smtClean="0"/>
                        <a:t>ий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21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Доісторичні чергування голосних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100" dirty="0" smtClean="0">
                <a:solidFill>
                  <a:srgbClr val="0070C0"/>
                </a:solidFill>
              </a:rPr>
              <a:t>(відомі з часів індоєвропейської мовної єдності)</a:t>
            </a:r>
            <a:endParaRPr lang="ru-RU" sz="3100" dirty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128442"/>
              </p:ext>
            </p:extLst>
          </p:nvPr>
        </p:nvGraphicFramePr>
        <p:xfrm>
          <a:off x="395535" y="1556792"/>
          <a:ext cx="8280920" cy="468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4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3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63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Новоутворені звуки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0070C0"/>
                          </a:solidFill>
                        </a:rPr>
                        <a:t>Приклади</a:t>
                      </a:r>
                      <a:endParaRPr lang="ru-RU" sz="1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4174">
                <a:tc>
                  <a:txBody>
                    <a:bodyPr/>
                    <a:lstStyle/>
                    <a:p>
                      <a:pPr algn="ctr"/>
                      <a:r>
                        <a:rPr lang="uk-UA" sz="1500" b="1" dirty="0" smtClean="0">
                          <a:solidFill>
                            <a:srgbClr val="0070C0"/>
                          </a:solidFill>
                        </a:rPr>
                        <a:t>Засіб вираження семантичних відтінків,</a:t>
                      </a:r>
                      <a:r>
                        <a:rPr lang="uk-UA" sz="1500" b="1" baseline="0" dirty="0" smtClean="0">
                          <a:solidFill>
                            <a:srgbClr val="0070C0"/>
                          </a:solidFill>
                        </a:rPr>
                        <a:t> лексичного і граматичного значень і </a:t>
                      </a:r>
                      <a:r>
                        <a:rPr lang="uk-UA" sz="1500" b="1" baseline="0" dirty="0" smtClean="0">
                          <a:solidFill>
                            <a:srgbClr val="0070C0"/>
                          </a:solidFill>
                        </a:rPr>
                        <a:t>слів</a:t>
                      </a:r>
                      <a:endParaRPr lang="ru-RU" sz="1500" b="1" dirty="0">
                        <a:solidFill>
                          <a:srgbClr val="0070C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│е│</a:t>
                      </a:r>
                      <a:r>
                        <a:rPr lang="uk-UA" b="1" i="0" dirty="0" err="1" smtClean="0"/>
                        <a:t>-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│і│</a:t>
                      </a: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│о│</a:t>
                      </a:r>
                      <a:r>
                        <a:rPr lang="uk-UA" b="1" i="0" dirty="0" err="1" smtClean="0"/>
                        <a:t>-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│а│</a:t>
                      </a: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│і│</a:t>
                      </a:r>
                      <a:r>
                        <a:rPr lang="uk-UA" b="1" i="0" dirty="0" err="1" smtClean="0"/>
                        <a:t>-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│а│</a:t>
                      </a: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endParaRPr lang="uk-UA" b="1" i="0" dirty="0" smtClean="0"/>
                    </a:p>
                    <a:p>
                      <a:pPr algn="ctr"/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│е│</a:t>
                      </a:r>
                      <a:r>
                        <a:rPr lang="uk-UA" b="1" i="0" dirty="0" err="1" smtClean="0"/>
                        <a:t>-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│о│</a:t>
                      </a: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│у│</a:t>
                      </a:r>
                      <a:r>
                        <a:rPr lang="uk-UA" b="1" i="0" dirty="0" err="1" smtClean="0"/>
                        <a:t>-</a:t>
                      </a:r>
                      <a:r>
                        <a:rPr lang="uk-UA" b="1" i="1" dirty="0" err="1" smtClean="0">
                          <a:solidFill>
                            <a:srgbClr val="C00000"/>
                          </a:solidFill>
                        </a:rPr>
                        <a:t>│а│</a:t>
                      </a:r>
                      <a:r>
                        <a:rPr lang="uk-UA" b="1" i="0" dirty="0" smtClean="0"/>
                        <a:t/>
                      </a:r>
                      <a:br>
                        <a:rPr lang="uk-UA" b="1" i="0" dirty="0" smtClean="0"/>
                      </a:br>
                      <a:endParaRPr lang="uk-UA" b="1" i="0" dirty="0" smtClean="0"/>
                    </a:p>
                    <a:p>
                      <a:pPr algn="ctr"/>
                      <a:r>
                        <a:rPr lang="uk-UA" b="1" i="1" dirty="0" smtClean="0">
                          <a:solidFill>
                            <a:srgbClr val="C00000"/>
                          </a:solidFill>
                        </a:rPr>
                        <a:t>│и│</a:t>
                      </a:r>
                      <a:r>
                        <a:rPr lang="uk-UA" b="1" i="0" dirty="0" smtClean="0"/>
                        <a:t>-</a:t>
                      </a:r>
                      <a:r>
                        <a:rPr lang="uk-UA" b="1" i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ᴓ</a:t>
                      </a:r>
                      <a:r>
                        <a:rPr lang="uk-UA" b="1" i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тіти </a:t>
                      </a:r>
                      <a:r>
                        <a:rPr lang="uk-UA" i="1" dirty="0" smtClean="0"/>
                        <a:t>– л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dirty="0" smtClean="0"/>
                        <a:t>тати, нар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кти – нар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dirty="0" smtClean="0"/>
                        <a:t>кати, 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кти</a:t>
                      </a:r>
                      <a:r>
                        <a:rPr lang="uk-UA" i="1" baseline="0" dirty="0" smtClean="0"/>
                        <a:t> – вит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baseline="0" dirty="0" smtClean="0"/>
                        <a:t>кати</a:t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ск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чити </a:t>
                      </a:r>
                      <a:r>
                        <a:rPr lang="uk-UA" i="1" baseline="0" dirty="0" smtClean="0"/>
                        <a:t>– ск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кати, допом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гти - допом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гати, л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мити – л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мати, кр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їти – кр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яти, сх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пити – х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пати</a:t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л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baseline="0" dirty="0" smtClean="0"/>
                        <a:t>зти </a:t>
                      </a:r>
                      <a:r>
                        <a:rPr lang="uk-UA" i="1" baseline="0" dirty="0" smtClean="0"/>
                        <a:t>– л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зити, 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baseline="0" dirty="0" smtClean="0"/>
                        <a:t>дати – 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дити, 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д, </a:t>
                      </a:r>
                      <a:endParaRPr lang="uk-UA" i="1" baseline="0" dirty="0" smtClean="0"/>
                    </a:p>
                    <a:p>
                      <a:r>
                        <a:rPr lang="uk-UA" i="1" baseline="0" dirty="0" smtClean="0"/>
                        <a:t>р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baseline="0" dirty="0" smtClean="0"/>
                        <a:t>зати </a:t>
                      </a:r>
                      <a:r>
                        <a:rPr lang="uk-UA" i="1" baseline="0" dirty="0" smtClean="0"/>
                        <a:t>- вр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r>
                        <a:rPr lang="uk-UA" i="1" baseline="0" dirty="0" smtClean="0"/>
                        <a:t>зити </a:t>
                      </a:r>
                    </a:p>
                    <a:p>
                      <a:r>
                        <a:rPr lang="uk-UA" i="1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сти </a:t>
                      </a:r>
                      <a:r>
                        <a:rPr lang="uk-UA" i="1" dirty="0" smtClean="0"/>
                        <a:t>– н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dirty="0" smtClean="0"/>
                        <a:t>сити,н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dirty="0" smtClean="0"/>
                        <a:t>ша, в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зти</a:t>
                      </a:r>
                      <a:r>
                        <a:rPr lang="uk-UA" i="1" baseline="0" dirty="0" smtClean="0"/>
                        <a:t> – в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зити, в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baseline="0" dirty="0" smtClean="0"/>
                        <a:t>ду – в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дити, пров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ди, б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baseline="0" dirty="0" smtClean="0"/>
                        <a:t>ру – зб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ри, ст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baseline="0" dirty="0" smtClean="0"/>
                        <a:t>р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baseline="0" dirty="0" smtClean="0"/>
                        <a:t>жу – ст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р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ж, ч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baseline="0" dirty="0" smtClean="0"/>
                        <a:t>шу - к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си</a:t>
                      </a:r>
                      <a:r>
                        <a:rPr lang="uk-UA" i="1" dirty="0" smtClean="0"/>
                        <a:t> </a:t>
                      </a:r>
                    </a:p>
                    <a:p>
                      <a:r>
                        <a:rPr lang="uk-UA" i="1" dirty="0" smtClean="0"/>
                        <a:t>тр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у</a:t>
                      </a:r>
                      <a:r>
                        <a:rPr lang="uk-UA" i="1" dirty="0" smtClean="0"/>
                        <a:t>сити </a:t>
                      </a:r>
                      <a:r>
                        <a:rPr lang="uk-UA" i="1" dirty="0" smtClean="0"/>
                        <a:t>– тр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я</a:t>
                      </a:r>
                      <a:r>
                        <a:rPr lang="uk-UA" i="1" dirty="0" smtClean="0"/>
                        <a:t>сти, гр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у</a:t>
                      </a:r>
                      <a:r>
                        <a:rPr lang="uk-UA" i="1" dirty="0" smtClean="0"/>
                        <a:t>знути – </a:t>
                      </a:r>
                      <a:r>
                        <a:rPr lang="uk-UA" i="1" dirty="0" smtClean="0"/>
                        <a:t>гр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я</a:t>
                      </a:r>
                      <a:r>
                        <a:rPr lang="uk-UA" i="1" dirty="0" smtClean="0"/>
                        <a:t>зь </a:t>
                      </a:r>
                    </a:p>
                    <a:p>
                      <a:endParaRPr lang="uk-UA" i="1" dirty="0" smtClean="0"/>
                    </a:p>
                    <a:p>
                      <a:r>
                        <a:rPr lang="uk-UA" i="1" dirty="0" smtClean="0"/>
                        <a:t>дож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dirty="0" smtClean="0"/>
                        <a:t>дати </a:t>
                      </a:r>
                      <a:r>
                        <a:rPr lang="uk-UA" i="1" dirty="0" smtClean="0"/>
                        <a:t>– ждати, зас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dirty="0" smtClean="0"/>
                        <a:t>нати</a:t>
                      </a:r>
                      <a:r>
                        <a:rPr lang="uk-UA" i="1" baseline="0" dirty="0" smtClean="0"/>
                        <a:t> – заснути 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45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872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Складні шляхи звукових змін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133886"/>
              </p:ext>
            </p:extLst>
          </p:nvPr>
        </p:nvGraphicFramePr>
        <p:xfrm>
          <a:off x="467544" y="1397000"/>
          <a:ext cx="8280920" cy="3976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3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0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83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Новоутворені звуки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solidFill>
                            <a:srgbClr val="0070C0"/>
                          </a:solidFill>
                        </a:rPr>
                        <a:t>Приклади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2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500" b="1" dirty="0" smtClean="0">
                          <a:solidFill>
                            <a:srgbClr val="0070C0"/>
                          </a:solidFill>
                        </a:rPr>
                        <a:t>Засіб вираження семантичних відтінків,</a:t>
                      </a:r>
                      <a:r>
                        <a:rPr lang="uk-UA" sz="1500" b="1" baseline="0" dirty="0" smtClean="0">
                          <a:solidFill>
                            <a:srgbClr val="0070C0"/>
                          </a:solidFill>
                        </a:rPr>
                        <a:t> лексичного і граматичного значень </a:t>
                      </a:r>
                      <a:r>
                        <a:rPr lang="uk-UA" sz="1500" b="1" baseline="0" dirty="0" smtClean="0">
                          <a:solidFill>
                            <a:srgbClr val="0070C0"/>
                          </a:solidFill>
                        </a:rPr>
                        <a:t>слів</a:t>
                      </a:r>
                      <a:endParaRPr lang="ru-RU" sz="1500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ru-RU" sz="15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│е│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ᴓ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│и</a:t>
                      </a:r>
                      <a:r>
                        <a:rPr lang="ru-RU" b="1" dirty="0" smtClean="0"/>
                        <a:t>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│о│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ᴓ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│и│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│у│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│о│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ᴓ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│е│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ᴓ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│и│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│о│</a:t>
                      </a:r>
                      <a:r>
                        <a:rPr lang="ru-RU" b="1" dirty="0" smtClean="0"/>
                        <a:t>-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│і│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1" dirty="0" smtClean="0"/>
                        <a:t>Д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рти – драти – зд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dirty="0" smtClean="0"/>
                        <a:t>рати, п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ру</a:t>
                      </a:r>
                      <a:r>
                        <a:rPr lang="uk-UA" i="1" baseline="0" dirty="0" smtClean="0"/>
                        <a:t> – прати – обп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baseline="0" dirty="0" smtClean="0"/>
                        <a:t>рати </a:t>
                      </a:r>
                    </a:p>
                    <a:p>
                      <a:endParaRPr lang="uk-UA" i="1" baseline="0" dirty="0" smtClean="0"/>
                    </a:p>
                    <a:p>
                      <a:r>
                        <a:rPr lang="uk-UA" i="1" baseline="0" dirty="0" smtClean="0"/>
                        <a:t>Пос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л – слати – пос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baseline="0" dirty="0" smtClean="0"/>
                        <a:t>лати</a:t>
                      </a:r>
                    </a:p>
                    <a:p>
                      <a:endParaRPr lang="uk-UA" i="1" baseline="0" dirty="0" smtClean="0"/>
                    </a:p>
                    <a:p>
                      <a:r>
                        <a:rPr lang="uk-UA" i="1" baseline="0" dirty="0" smtClean="0"/>
                        <a:t>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у</a:t>
                      </a:r>
                      <a:r>
                        <a:rPr lang="uk-UA" i="1" baseline="0" dirty="0" smtClean="0"/>
                        <a:t>хий – вис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baseline="0" dirty="0" smtClean="0"/>
                        <a:t>хати – 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хнути – </a:t>
                      </a:r>
                      <a:r>
                        <a:rPr lang="uk-UA" i="1" baseline="0" dirty="0" smtClean="0"/>
                        <a:t>висхлий </a:t>
                      </a:r>
                      <a:endParaRPr lang="uk-UA" i="1" baseline="0" dirty="0" smtClean="0"/>
                    </a:p>
                    <a:p>
                      <a:endParaRPr lang="uk-UA" i="1" baseline="0" dirty="0" smtClean="0"/>
                    </a:p>
                    <a:p>
                      <a:r>
                        <a:rPr lang="uk-UA" i="1" baseline="0" dirty="0" smtClean="0"/>
                        <a:t>Б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baseline="0" dirty="0" smtClean="0"/>
                        <a:t>ру – брати – зб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uk-UA" i="1" baseline="0" dirty="0" smtClean="0"/>
                        <a:t>рати – зб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i="1" baseline="0" dirty="0" smtClean="0"/>
                        <a:t>р 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13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7"/>
            <a:ext cx="8229600" cy="92211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Чергування │о│,│е│ з │і│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4105752"/>
                  </p:ext>
                </p:extLst>
              </p:nvPr>
            </p:nvGraphicFramePr>
            <p:xfrm>
              <a:off x="251520" y="1397001"/>
              <a:ext cx="8496944" cy="510244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9228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5618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2423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12423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4995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Шляхи</a:t>
                          </a:r>
                          <a:r>
                            <a:rPr lang="uk-UA" b="1" baseline="0" dirty="0" smtClean="0">
                              <a:solidFill>
                                <a:srgbClr val="0070C0"/>
                              </a:solidFill>
                            </a:rPr>
                            <a:t> і наслідки змін │о│,</a:t>
                          </a:r>
                          <a:r>
                            <a:rPr lang="uk-UA" b="1" baseline="0" dirty="0" err="1" smtClean="0">
                              <a:solidFill>
                                <a:srgbClr val="0070C0"/>
                              </a:solidFill>
                            </a:rPr>
                            <a:t>│е│-│і│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Умови чергування </a:t>
                          </a:r>
                          <a:r>
                            <a:rPr lang="uk-UA" b="1" i="1" baseline="0" dirty="0" smtClean="0">
                              <a:solidFill>
                                <a:srgbClr val="0070C0"/>
                              </a:solidFill>
                            </a:rPr>
                            <a:t>│о│,</a:t>
                          </a:r>
                          <a:r>
                            <a:rPr lang="uk-UA" b="1" i="1" baseline="0" dirty="0" err="1" smtClean="0">
                              <a:solidFill>
                                <a:srgbClr val="0070C0"/>
                              </a:solidFill>
                            </a:rPr>
                            <a:t>│е│-│і│</a:t>
                          </a:r>
                          <a:endParaRPr lang="ru-RU" b="1" i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Закономірні чергування </a:t>
                          </a:r>
                          <a:r>
                            <a:rPr lang="uk-UA" b="1" baseline="0" dirty="0" smtClean="0">
                              <a:solidFill>
                                <a:srgbClr val="0070C0"/>
                              </a:solidFill>
                            </a:rPr>
                            <a:t>│о│,</a:t>
                          </a:r>
                          <a:r>
                            <a:rPr lang="uk-UA" b="1" baseline="0" dirty="0" err="1" smtClean="0">
                              <a:solidFill>
                                <a:srgbClr val="0070C0"/>
                              </a:solidFill>
                            </a:rPr>
                            <a:t>│е│-│і│</a:t>
                          </a:r>
                          <a:r>
                            <a:rPr lang="uk-UA" b="1" baseline="0" dirty="0" smtClean="0">
                              <a:solidFill>
                                <a:srgbClr val="0070C0"/>
                              </a:solidFill>
                            </a:rPr>
                            <a:t> в сучасній українській мові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37914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при словозміні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при словотворенні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24452"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Подовження і дифтонгізація давніх </a:t>
                          </a:r>
                          <a:r>
                            <a:rPr lang="uk-UA" i="1" dirty="0" smtClean="0">
                              <a:solidFill>
                                <a:srgbClr val="0070C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,</a:t>
                          </a:r>
                          <a:r>
                            <a:rPr lang="uk-UA" i="1" dirty="0" smtClean="0">
                              <a:solidFill>
                                <a:srgbClr val="0070C0"/>
                              </a:solidFill>
                            </a:rPr>
                            <a:t>е</a:t>
                          </a:r>
                          <a:r>
                            <a:rPr lang="uk-UA" dirty="0" smtClean="0"/>
                            <a:t> після занепаду </a:t>
                          </a:r>
                          <a:r>
                            <a:rPr lang="ru-RU" i="1" dirty="0" smtClean="0"/>
                            <a:t>ъ, ь</a:t>
                          </a:r>
                          <a:r>
                            <a:rPr lang="uk-UA" i="1" dirty="0" smtClean="0"/>
                            <a:t> </a:t>
                          </a:r>
                          <a:r>
                            <a:rPr lang="uk-UA" dirty="0" smtClean="0"/>
                            <a:t>у слабкій позиції,</a:t>
                          </a:r>
                          <a:r>
                            <a:rPr lang="uk-UA" baseline="0" dirty="0" smtClean="0"/>
                            <a:t> монофтонгізація дифтонга у новому закритому складі:</a:t>
                          </a:r>
                        </a:p>
                        <a:p>
                          <a:r>
                            <a:rPr lang="uk-UA" i="1" baseline="0" dirty="0" smtClean="0"/>
                            <a:t>в</a:t>
                          </a:r>
                          <a:r>
                            <a:rPr lang="ru-RU" i="1" baseline="0" dirty="0" smtClean="0">
                              <a:solidFill>
                                <a:srgbClr val="0070C0"/>
                              </a:solidFill>
                            </a:rPr>
                            <a:t>ъ</a:t>
                          </a:r>
                          <a:r>
                            <a:rPr lang="uk-UA" i="1" baseline="0" dirty="0" smtClean="0"/>
                            <a:t>з</a:t>
                          </a:r>
                          <a:r>
                            <a:rPr lang="ru-RU" i="1" baseline="0" dirty="0" err="1" smtClean="0">
                              <a:solidFill>
                                <a:srgbClr val="0070C0"/>
                              </a:solidFill>
                            </a:rPr>
                            <a:t>ъ</a:t>
                          </a:r>
                          <a:r>
                            <a:rPr lang="ru-RU" i="1" baseline="0" dirty="0" err="1" smtClean="0"/>
                            <a:t>→в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ru-RU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о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1" dirty="0" err="1" smtClean="0"/>
                            <a:t>з</a:t>
                          </a:r>
                          <a:r>
                            <a:rPr lang="ru-RU" i="1" baseline="0" dirty="0" err="1" smtClean="0"/>
                            <a:t>→в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baseline="0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уо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1" dirty="0" smtClean="0"/>
                            <a:t>з</a:t>
                          </a:r>
                          <a:br>
                            <a:rPr lang="ru-RU" i="1" dirty="0" smtClean="0"/>
                          </a:br>
                          <a:r>
                            <a:rPr lang="ru-RU" i="1" dirty="0" smtClean="0"/>
                            <a:t>в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уе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1" dirty="0" smtClean="0"/>
                            <a:t>з, в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у</m:t>
                                  </m:r>
                                  <m:r>
                                    <a:rPr lang="uk-UA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и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1" dirty="0" smtClean="0"/>
                            <a:t>з,в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dirty="0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уі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1" dirty="0" smtClean="0"/>
                            <a:t>з </a:t>
                          </a:r>
                          <a:r>
                            <a:rPr lang="ru-RU" i="1" baseline="0" dirty="0" smtClean="0"/>
                            <a:t>→ </a:t>
                          </a:r>
                          <a:r>
                            <a:rPr lang="ru-RU" i="1" baseline="0" dirty="0" err="1" smtClean="0"/>
                            <a:t>в</a:t>
                          </a:r>
                          <a:r>
                            <a:rPr lang="ru-RU" i="1" baseline="0" dirty="0" err="1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ru-RU" i="1" baseline="0" dirty="0" err="1" smtClean="0"/>
                            <a:t>з</a:t>
                          </a:r>
                          <a:endParaRPr lang="ru-RU" i="1" baseline="0" dirty="0" smtClean="0"/>
                        </a:p>
                        <a:p>
                          <a:r>
                            <a:rPr lang="uk-UA" i="1" baseline="0" dirty="0" err="1" smtClean="0"/>
                            <a:t>п</a:t>
                          </a:r>
                          <a:r>
                            <a:rPr lang="uk-UA" i="1" baseline="0" dirty="0" err="1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baseline="0" dirty="0" err="1" smtClean="0"/>
                            <a:t>чь</a:t>
                          </a:r>
                          <a:r>
                            <a:rPr lang="ru-RU" i="1" baseline="0" dirty="0" smtClean="0"/>
                            <a:t>→п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ru-RU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baseline="0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е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1" dirty="0" smtClean="0"/>
                            <a:t>ч </a:t>
                          </a:r>
                          <a:r>
                            <a:rPr lang="ru-RU" i="1" baseline="0" dirty="0" smtClean="0"/>
                            <a:t>→п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baseline="0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іе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1" dirty="0" smtClean="0"/>
                            <a:t>ч </a:t>
                          </a:r>
                          <a:r>
                            <a:rPr lang="ru-RU" i="1" baseline="0" dirty="0" smtClean="0"/>
                            <a:t>→ </a:t>
                          </a:r>
                          <a:r>
                            <a:rPr lang="ru-RU" i="1" baseline="0" dirty="0" err="1" smtClean="0"/>
                            <a:t>п</a:t>
                          </a:r>
                          <a:r>
                            <a:rPr lang="ru-RU" i="1" baseline="0" dirty="0" err="1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ru-RU" i="1" baseline="0" dirty="0" err="1" smtClean="0"/>
                            <a:t>ч</a:t>
                          </a:r>
                          <a:endParaRPr lang="ru-RU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Давні </a:t>
                          </a:r>
                          <a:r>
                            <a:rPr lang="ru-RU" i="1" baseline="0" dirty="0" smtClean="0">
                              <a:solidFill>
                                <a:srgbClr val="0070C0"/>
                              </a:solidFill>
                            </a:rPr>
                            <a:t>│о│</a:t>
                          </a:r>
                          <a:r>
                            <a:rPr lang="ru-RU" i="1" baseline="0" dirty="0" smtClean="0"/>
                            <a:t>, </a:t>
                          </a:r>
                          <a:r>
                            <a:rPr lang="ru-RU" i="1" baseline="0" dirty="0" smtClean="0">
                              <a:solidFill>
                                <a:srgbClr val="0070C0"/>
                              </a:solidFill>
                            </a:rPr>
                            <a:t>│е│</a:t>
                          </a:r>
                          <a:r>
                            <a:rPr lang="ru-RU" baseline="0" dirty="0" smtClean="0"/>
                            <a:t> </a:t>
                          </a:r>
                          <a:r>
                            <a:rPr lang="ru-RU" baseline="0" dirty="0" err="1" smtClean="0"/>
                            <a:t>виступають</a:t>
                          </a:r>
                          <a:r>
                            <a:rPr lang="ru-RU" baseline="0" dirty="0" smtClean="0"/>
                            <a:t> у </a:t>
                          </a:r>
                          <a:r>
                            <a:rPr lang="ru-RU" baseline="0" dirty="0" err="1" smtClean="0"/>
                            <a:t>відкритому</a:t>
                          </a:r>
                          <a:r>
                            <a:rPr lang="ru-RU" baseline="0" dirty="0" smtClean="0"/>
                            <a:t> </a:t>
                          </a:r>
                          <a:r>
                            <a:rPr lang="ru-RU" baseline="0" dirty="0" err="1" smtClean="0"/>
                            <a:t>складі</a:t>
                          </a:r>
                          <a:r>
                            <a:rPr lang="ru-RU" baseline="0" dirty="0" smtClean="0"/>
                            <a:t>,</a:t>
                          </a:r>
                          <a:r>
                            <a:rPr lang="ru-RU" i="1" baseline="0" dirty="0" smtClean="0">
                              <a:solidFill>
                                <a:srgbClr val="0070C0"/>
                              </a:solidFill>
                            </a:rPr>
                            <a:t>│і│</a:t>
                          </a:r>
                          <a:r>
                            <a:rPr lang="ru-RU" baseline="0" dirty="0" smtClean="0"/>
                            <a:t> - в </a:t>
                          </a:r>
                          <a:r>
                            <a:rPr lang="ru-RU" baseline="0" dirty="0" err="1" smtClean="0"/>
                            <a:t>закритому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i="1" dirty="0" smtClean="0"/>
                            <a:t>г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ра</a:t>
                          </a:r>
                          <a:r>
                            <a:rPr lang="uk-UA" i="1" baseline="0" dirty="0" smtClean="0"/>
                            <a:t> </a:t>
                          </a:r>
                          <a:r>
                            <a:rPr lang="uk-UA" i="1" baseline="0" dirty="0" smtClean="0"/>
                            <a:t>– г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р</a:t>
                          </a:r>
                        </a:p>
                        <a:p>
                          <a:r>
                            <a:rPr lang="uk-UA" i="1" baseline="0" dirty="0" smtClean="0"/>
                            <a:t>н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га </a:t>
                          </a:r>
                          <a:r>
                            <a:rPr lang="uk-UA" i="1" baseline="0" dirty="0" smtClean="0"/>
                            <a:t>– н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г</a:t>
                          </a:r>
                        </a:p>
                        <a:p>
                          <a:r>
                            <a:rPr lang="uk-UA" i="1" baseline="0" dirty="0" smtClean="0"/>
                            <a:t>к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ня </a:t>
                          </a:r>
                          <a:r>
                            <a:rPr lang="uk-UA" i="1" baseline="0" dirty="0" smtClean="0"/>
                            <a:t>– к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нь</a:t>
                          </a:r>
                        </a:p>
                        <a:p>
                          <a:r>
                            <a:rPr lang="uk-UA" i="1" baseline="0" dirty="0" smtClean="0"/>
                            <a:t>рад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сті </a:t>
                          </a:r>
                          <a:r>
                            <a:rPr lang="uk-UA" i="1" baseline="0" dirty="0" smtClean="0"/>
                            <a:t>– рад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сть </a:t>
                          </a:r>
                        </a:p>
                        <a:p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вес </a:t>
                          </a:r>
                          <a:r>
                            <a:rPr lang="uk-UA" i="1" baseline="0" dirty="0" smtClean="0"/>
                            <a:t>– в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вса</a:t>
                          </a:r>
                        </a:p>
                        <a:p>
                          <a:r>
                            <a:rPr lang="uk-UA" i="1" baseline="0" dirty="0" smtClean="0"/>
                            <a:t>ст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ю </a:t>
                          </a:r>
                          <a:r>
                            <a:rPr lang="uk-UA" i="1" baseline="0" dirty="0" smtClean="0"/>
                            <a:t>– ст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й</a:t>
                          </a:r>
                        </a:p>
                        <a:p>
                          <a:r>
                            <a:rPr lang="uk-UA" i="1" baseline="0" dirty="0" smtClean="0"/>
                            <a:t>б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єць </a:t>
                          </a:r>
                          <a:r>
                            <a:rPr lang="uk-UA" i="1" baseline="0" dirty="0" smtClean="0"/>
                            <a:t>– б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йця</a:t>
                          </a:r>
                        </a:p>
                        <a:p>
                          <a:r>
                            <a:rPr lang="uk-UA" i="1" baseline="0" dirty="0" smtClean="0"/>
                            <a:t>г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нець </a:t>
                          </a:r>
                          <a:r>
                            <a:rPr lang="uk-UA" i="1" baseline="0" dirty="0" smtClean="0"/>
                            <a:t>– г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нця</a:t>
                          </a:r>
                        </a:p>
                        <a:p>
                          <a:r>
                            <a:rPr lang="uk-UA" i="1" baseline="0" dirty="0" smtClean="0"/>
                            <a:t>л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baseline="0" dirty="0" smtClean="0"/>
                            <a:t>бедя </a:t>
                          </a:r>
                          <a:r>
                            <a:rPr lang="uk-UA" i="1" baseline="0" dirty="0" smtClean="0"/>
                            <a:t>– л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baseline="0" dirty="0" smtClean="0"/>
                            <a:t>бідь</a:t>
                          </a:r>
                        </a:p>
                        <a:p>
                          <a:r>
                            <a:rPr lang="uk-UA" i="1" baseline="0" dirty="0" smtClean="0"/>
                            <a:t>к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реня </a:t>
                          </a:r>
                          <a:r>
                            <a:rPr lang="uk-UA" i="1" baseline="0" dirty="0" smtClean="0"/>
                            <a:t>– к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рінь</a:t>
                          </a:r>
                        </a:p>
                        <a:p>
                          <a:r>
                            <a:rPr lang="uk-UA" i="1" baseline="0" dirty="0" smtClean="0"/>
                            <a:t>везу </a:t>
                          </a:r>
                          <a:r>
                            <a:rPr lang="uk-UA" i="1" baseline="0" dirty="0" smtClean="0"/>
                            <a:t>– в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з</a:t>
                          </a:r>
                        </a:p>
                        <a:p>
                          <a:r>
                            <a:rPr lang="uk-UA" i="1" baseline="0" dirty="0" smtClean="0"/>
                            <a:t>н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baseline="0" dirty="0" smtClean="0"/>
                            <a:t>сти </a:t>
                          </a:r>
                          <a:r>
                            <a:rPr lang="uk-UA" i="1" baseline="0" dirty="0" smtClean="0"/>
                            <a:t>- н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с</a:t>
                          </a:r>
                          <a:endParaRPr lang="ru-RU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i="1" dirty="0" smtClean="0"/>
                            <a:t>роб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та </a:t>
                          </a:r>
                          <a:r>
                            <a:rPr lang="uk-UA" i="1" dirty="0" smtClean="0"/>
                            <a:t>– роб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тник</a:t>
                          </a:r>
                        </a:p>
                        <a:p>
                          <a:r>
                            <a:rPr lang="uk-UA" i="1" dirty="0" smtClean="0"/>
                            <a:t>г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ра </a:t>
                          </a:r>
                          <a:r>
                            <a:rPr lang="uk-UA" i="1" dirty="0" smtClean="0"/>
                            <a:t>– г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рський</a:t>
                          </a:r>
                        </a:p>
                        <a:p>
                          <a:r>
                            <a:rPr lang="uk-UA" i="1" dirty="0" smtClean="0"/>
                            <a:t>в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ля </a:t>
                          </a:r>
                          <a:r>
                            <a:rPr lang="uk-UA" i="1" dirty="0" smtClean="0"/>
                            <a:t>– в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льний</a:t>
                          </a:r>
                        </a:p>
                        <a:p>
                          <a:r>
                            <a:rPr lang="uk-UA" i="1" dirty="0" smtClean="0"/>
                            <a:t>пр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рвати </a:t>
                          </a:r>
                          <a:r>
                            <a:rPr lang="uk-UA" i="1" dirty="0" smtClean="0"/>
                            <a:t>– пр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рва</a:t>
                          </a:r>
                        </a:p>
                        <a:p>
                          <a:r>
                            <a:rPr lang="uk-UA" i="1" dirty="0" smtClean="0"/>
                            <a:t>х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дити </a:t>
                          </a:r>
                          <a:r>
                            <a:rPr lang="uk-UA" i="1" dirty="0" smtClean="0"/>
                            <a:t>– х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д</a:t>
                          </a:r>
                        </a:p>
                        <a:p>
                          <a:r>
                            <a:rPr lang="uk-UA" i="1" dirty="0" smtClean="0"/>
                            <a:t>п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dirty="0" smtClean="0"/>
                            <a:t>чі </a:t>
                          </a:r>
                          <a:r>
                            <a:rPr lang="uk-UA" i="1" dirty="0" smtClean="0"/>
                            <a:t>– п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чник</a:t>
                          </a:r>
                        </a:p>
                        <a:p>
                          <a:r>
                            <a:rPr lang="uk-UA" i="1" dirty="0" smtClean="0"/>
                            <a:t>ос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dirty="0" smtClean="0"/>
                            <a:t>ні </a:t>
                          </a:r>
                          <a:r>
                            <a:rPr lang="uk-UA" i="1" dirty="0" smtClean="0"/>
                            <a:t>– ос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нній</a:t>
                          </a:r>
                        </a:p>
                        <a:p>
                          <a:r>
                            <a:rPr lang="uk-UA" i="1" dirty="0" smtClean="0"/>
                            <a:t>вес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dirty="0" smtClean="0"/>
                            <a:t>лий </a:t>
                          </a:r>
                          <a:r>
                            <a:rPr lang="uk-UA" i="1" dirty="0" smtClean="0"/>
                            <a:t>– вес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лля</a:t>
                          </a:r>
                        </a:p>
                        <a:p>
                          <a:r>
                            <a:rPr lang="uk-UA" i="1" dirty="0" smtClean="0"/>
                            <a:t>заст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dirty="0" smtClean="0"/>
                            <a:t>бнути-заст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бка</a:t>
                          </a:r>
                          <a:endParaRPr lang="ru-RU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4105752"/>
                  </p:ext>
                </p:extLst>
              </p:nvPr>
            </p:nvGraphicFramePr>
            <p:xfrm>
              <a:off x="251520" y="1397001"/>
              <a:ext cx="8496944" cy="510244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9228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5618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2423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12423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64008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Шляхи</a:t>
                          </a:r>
                          <a:r>
                            <a:rPr lang="uk-UA" b="1" baseline="0" dirty="0" smtClean="0">
                              <a:solidFill>
                                <a:srgbClr val="0070C0"/>
                              </a:solidFill>
                            </a:rPr>
                            <a:t> і наслідки змін │о│,</a:t>
                          </a:r>
                          <a:r>
                            <a:rPr lang="uk-UA" b="1" baseline="0" dirty="0" err="1" smtClean="0">
                              <a:solidFill>
                                <a:srgbClr val="0070C0"/>
                              </a:solidFill>
                            </a:rPr>
                            <a:t>│е│-│і│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Умови чергування </a:t>
                          </a:r>
                          <a:r>
                            <a:rPr lang="uk-UA" b="1" i="1" baseline="0" dirty="0" smtClean="0">
                              <a:solidFill>
                                <a:srgbClr val="0070C0"/>
                              </a:solidFill>
                            </a:rPr>
                            <a:t>│о│,</a:t>
                          </a:r>
                          <a:r>
                            <a:rPr lang="uk-UA" b="1" i="1" baseline="0" dirty="0" err="1" smtClean="0">
                              <a:solidFill>
                                <a:srgbClr val="0070C0"/>
                              </a:solidFill>
                            </a:rPr>
                            <a:t>│е│-│і│</a:t>
                          </a:r>
                          <a:endParaRPr lang="ru-RU" b="1" i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Закономірні чергування </a:t>
                          </a:r>
                          <a:r>
                            <a:rPr lang="uk-UA" b="1" baseline="0" dirty="0" smtClean="0">
                              <a:solidFill>
                                <a:srgbClr val="0070C0"/>
                              </a:solidFill>
                            </a:rPr>
                            <a:t>│о│,</a:t>
                          </a:r>
                          <a:r>
                            <a:rPr lang="uk-UA" b="1" baseline="0" dirty="0" err="1" smtClean="0">
                              <a:solidFill>
                                <a:srgbClr val="0070C0"/>
                              </a:solidFill>
                            </a:rPr>
                            <a:t>│е│-│і│</a:t>
                          </a:r>
                          <a:r>
                            <a:rPr lang="uk-UA" b="1" baseline="0" dirty="0" smtClean="0">
                              <a:solidFill>
                                <a:srgbClr val="0070C0"/>
                              </a:solidFill>
                            </a:rPr>
                            <a:t> в сучасній українській мові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37914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при словозміні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</a:rPr>
                            <a:t>при словотворенні</a:t>
                          </a:r>
                          <a:endParaRPr lang="ru-RU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2445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35" t="-27534" r="-227934" b="-3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Давні </a:t>
                          </a:r>
                          <a:r>
                            <a:rPr lang="ru-RU" i="1" baseline="0" dirty="0" smtClean="0">
                              <a:solidFill>
                                <a:srgbClr val="0070C0"/>
                              </a:solidFill>
                            </a:rPr>
                            <a:t>│о│</a:t>
                          </a:r>
                          <a:r>
                            <a:rPr lang="ru-RU" i="1" baseline="0" dirty="0" smtClean="0"/>
                            <a:t>, </a:t>
                          </a:r>
                          <a:r>
                            <a:rPr lang="ru-RU" i="1" baseline="0" dirty="0" smtClean="0">
                              <a:solidFill>
                                <a:srgbClr val="0070C0"/>
                              </a:solidFill>
                            </a:rPr>
                            <a:t>│е│</a:t>
                          </a:r>
                          <a:r>
                            <a:rPr lang="ru-RU" baseline="0" dirty="0" smtClean="0"/>
                            <a:t> </a:t>
                          </a:r>
                          <a:r>
                            <a:rPr lang="ru-RU" baseline="0" dirty="0" err="1" smtClean="0"/>
                            <a:t>виступають</a:t>
                          </a:r>
                          <a:r>
                            <a:rPr lang="ru-RU" baseline="0" dirty="0" smtClean="0"/>
                            <a:t> у </a:t>
                          </a:r>
                          <a:r>
                            <a:rPr lang="ru-RU" baseline="0" dirty="0" err="1" smtClean="0"/>
                            <a:t>відкритому</a:t>
                          </a:r>
                          <a:r>
                            <a:rPr lang="ru-RU" baseline="0" dirty="0" smtClean="0"/>
                            <a:t> </a:t>
                          </a:r>
                          <a:r>
                            <a:rPr lang="ru-RU" baseline="0" dirty="0" err="1" smtClean="0"/>
                            <a:t>складі</a:t>
                          </a:r>
                          <a:r>
                            <a:rPr lang="ru-RU" baseline="0" dirty="0" smtClean="0"/>
                            <a:t>,</a:t>
                          </a:r>
                          <a:r>
                            <a:rPr lang="ru-RU" i="1" baseline="0" dirty="0" smtClean="0">
                              <a:solidFill>
                                <a:srgbClr val="0070C0"/>
                              </a:solidFill>
                            </a:rPr>
                            <a:t>│і│</a:t>
                          </a:r>
                          <a:r>
                            <a:rPr lang="ru-RU" baseline="0" dirty="0" smtClean="0"/>
                            <a:t> - в </a:t>
                          </a:r>
                          <a:r>
                            <a:rPr lang="ru-RU" baseline="0" dirty="0" err="1" smtClean="0"/>
                            <a:t>закритому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i="1" dirty="0" smtClean="0"/>
                            <a:t>г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ра</a:t>
                          </a:r>
                          <a:r>
                            <a:rPr lang="uk-UA" i="1" baseline="0" dirty="0" smtClean="0"/>
                            <a:t> </a:t>
                          </a:r>
                          <a:r>
                            <a:rPr lang="uk-UA" i="1" baseline="0" dirty="0" smtClean="0"/>
                            <a:t>– г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р</a:t>
                          </a:r>
                        </a:p>
                        <a:p>
                          <a:r>
                            <a:rPr lang="uk-UA" i="1" baseline="0" dirty="0" smtClean="0"/>
                            <a:t>н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га </a:t>
                          </a:r>
                          <a:r>
                            <a:rPr lang="uk-UA" i="1" baseline="0" dirty="0" smtClean="0"/>
                            <a:t>– н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г</a:t>
                          </a:r>
                        </a:p>
                        <a:p>
                          <a:r>
                            <a:rPr lang="uk-UA" i="1" baseline="0" dirty="0" smtClean="0"/>
                            <a:t>к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ня </a:t>
                          </a:r>
                          <a:r>
                            <a:rPr lang="uk-UA" i="1" baseline="0" dirty="0" smtClean="0"/>
                            <a:t>– к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нь</a:t>
                          </a:r>
                        </a:p>
                        <a:p>
                          <a:r>
                            <a:rPr lang="uk-UA" i="1" baseline="0" dirty="0" smtClean="0"/>
                            <a:t>рад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сті </a:t>
                          </a:r>
                          <a:r>
                            <a:rPr lang="uk-UA" i="1" baseline="0" dirty="0" smtClean="0"/>
                            <a:t>– рад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сть </a:t>
                          </a:r>
                        </a:p>
                        <a:p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вес </a:t>
                          </a:r>
                          <a:r>
                            <a:rPr lang="uk-UA" i="1" baseline="0" dirty="0" smtClean="0"/>
                            <a:t>– в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вса</a:t>
                          </a:r>
                        </a:p>
                        <a:p>
                          <a:r>
                            <a:rPr lang="uk-UA" i="1" baseline="0" dirty="0" smtClean="0"/>
                            <a:t>ст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ю </a:t>
                          </a:r>
                          <a:r>
                            <a:rPr lang="uk-UA" i="1" baseline="0" dirty="0" smtClean="0"/>
                            <a:t>– ст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й</a:t>
                          </a:r>
                        </a:p>
                        <a:p>
                          <a:r>
                            <a:rPr lang="uk-UA" i="1" baseline="0" dirty="0" smtClean="0"/>
                            <a:t>б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єць </a:t>
                          </a:r>
                          <a:r>
                            <a:rPr lang="uk-UA" i="1" baseline="0" dirty="0" smtClean="0"/>
                            <a:t>– б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йця</a:t>
                          </a:r>
                        </a:p>
                        <a:p>
                          <a:r>
                            <a:rPr lang="uk-UA" i="1" baseline="0" dirty="0" smtClean="0"/>
                            <a:t>г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нець </a:t>
                          </a:r>
                          <a:r>
                            <a:rPr lang="uk-UA" i="1" baseline="0" dirty="0" smtClean="0"/>
                            <a:t>– г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нця</a:t>
                          </a:r>
                        </a:p>
                        <a:p>
                          <a:r>
                            <a:rPr lang="uk-UA" i="1" baseline="0" dirty="0" smtClean="0"/>
                            <a:t>л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baseline="0" dirty="0" smtClean="0"/>
                            <a:t>бедя </a:t>
                          </a:r>
                          <a:r>
                            <a:rPr lang="uk-UA" i="1" baseline="0" dirty="0" smtClean="0"/>
                            <a:t>– л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baseline="0" dirty="0" smtClean="0"/>
                            <a:t>бідь</a:t>
                          </a:r>
                        </a:p>
                        <a:p>
                          <a:r>
                            <a:rPr lang="uk-UA" i="1" baseline="0" dirty="0" smtClean="0"/>
                            <a:t>к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реня </a:t>
                          </a:r>
                          <a:r>
                            <a:rPr lang="uk-UA" i="1" baseline="0" dirty="0" smtClean="0"/>
                            <a:t>– к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baseline="0" dirty="0" smtClean="0"/>
                            <a:t>рінь</a:t>
                          </a:r>
                        </a:p>
                        <a:p>
                          <a:r>
                            <a:rPr lang="uk-UA" i="1" baseline="0" dirty="0" smtClean="0"/>
                            <a:t>везу </a:t>
                          </a:r>
                          <a:r>
                            <a:rPr lang="uk-UA" i="1" baseline="0" dirty="0" smtClean="0"/>
                            <a:t>– в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з</a:t>
                          </a:r>
                        </a:p>
                        <a:p>
                          <a:r>
                            <a:rPr lang="uk-UA" i="1" baseline="0" dirty="0" smtClean="0"/>
                            <a:t>н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baseline="0" dirty="0" smtClean="0"/>
                            <a:t>сти </a:t>
                          </a:r>
                          <a:r>
                            <a:rPr lang="uk-UA" i="1" baseline="0" dirty="0" smtClean="0"/>
                            <a:t>- н</a:t>
                          </a:r>
                          <a:r>
                            <a:rPr lang="uk-UA" i="1" baseline="0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baseline="0" dirty="0" smtClean="0"/>
                            <a:t>с</a:t>
                          </a:r>
                          <a:endParaRPr lang="ru-RU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i="1" dirty="0" smtClean="0"/>
                            <a:t>роб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та </a:t>
                          </a:r>
                          <a:r>
                            <a:rPr lang="uk-UA" i="1" dirty="0" smtClean="0"/>
                            <a:t>– роб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тник</a:t>
                          </a:r>
                        </a:p>
                        <a:p>
                          <a:r>
                            <a:rPr lang="uk-UA" i="1" dirty="0" smtClean="0"/>
                            <a:t>г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ра </a:t>
                          </a:r>
                          <a:r>
                            <a:rPr lang="uk-UA" i="1" dirty="0" smtClean="0"/>
                            <a:t>– г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рський</a:t>
                          </a:r>
                        </a:p>
                        <a:p>
                          <a:r>
                            <a:rPr lang="uk-UA" i="1" dirty="0" smtClean="0"/>
                            <a:t>в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ля </a:t>
                          </a:r>
                          <a:r>
                            <a:rPr lang="uk-UA" i="1" dirty="0" smtClean="0"/>
                            <a:t>– в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льний</a:t>
                          </a:r>
                        </a:p>
                        <a:p>
                          <a:r>
                            <a:rPr lang="uk-UA" i="1" dirty="0" smtClean="0"/>
                            <a:t>пр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рвати </a:t>
                          </a:r>
                          <a:r>
                            <a:rPr lang="uk-UA" i="1" dirty="0" smtClean="0"/>
                            <a:t>– пр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рва</a:t>
                          </a:r>
                        </a:p>
                        <a:p>
                          <a:r>
                            <a:rPr lang="uk-UA" i="1" dirty="0" smtClean="0"/>
                            <a:t>х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о</a:t>
                          </a:r>
                          <a:r>
                            <a:rPr lang="uk-UA" i="1" dirty="0" smtClean="0"/>
                            <a:t>дити </a:t>
                          </a:r>
                          <a:r>
                            <a:rPr lang="uk-UA" i="1" dirty="0" smtClean="0"/>
                            <a:t>– х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д</a:t>
                          </a:r>
                        </a:p>
                        <a:p>
                          <a:r>
                            <a:rPr lang="uk-UA" i="1" dirty="0" smtClean="0"/>
                            <a:t>п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dirty="0" smtClean="0"/>
                            <a:t>чі </a:t>
                          </a:r>
                          <a:r>
                            <a:rPr lang="uk-UA" i="1" dirty="0" smtClean="0"/>
                            <a:t>– п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чник</a:t>
                          </a:r>
                        </a:p>
                        <a:p>
                          <a:r>
                            <a:rPr lang="uk-UA" i="1" dirty="0" smtClean="0"/>
                            <a:t>ос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dirty="0" smtClean="0"/>
                            <a:t>ні </a:t>
                          </a:r>
                          <a:r>
                            <a:rPr lang="uk-UA" i="1" dirty="0" smtClean="0"/>
                            <a:t>– ос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нній</a:t>
                          </a:r>
                        </a:p>
                        <a:p>
                          <a:r>
                            <a:rPr lang="uk-UA" i="1" dirty="0" smtClean="0"/>
                            <a:t>вес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dirty="0" smtClean="0"/>
                            <a:t>лий </a:t>
                          </a:r>
                          <a:r>
                            <a:rPr lang="uk-UA" i="1" dirty="0" smtClean="0"/>
                            <a:t>– вес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лля</a:t>
                          </a:r>
                        </a:p>
                        <a:p>
                          <a:r>
                            <a:rPr lang="uk-UA" i="1" dirty="0" smtClean="0"/>
                            <a:t>заст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е</a:t>
                          </a:r>
                          <a:r>
                            <a:rPr lang="uk-UA" i="1" dirty="0" smtClean="0"/>
                            <a:t>бнути-заст</a:t>
                          </a:r>
                          <a:r>
                            <a:rPr lang="uk-UA" i="1" dirty="0" smtClean="0">
                              <a:solidFill>
                                <a:srgbClr val="C00000"/>
                              </a:solidFill>
                            </a:rPr>
                            <a:t>і</a:t>
                          </a:r>
                          <a:r>
                            <a:rPr lang="uk-UA" i="1" dirty="0" smtClean="0"/>
                            <a:t>бка</a:t>
                          </a:r>
                          <a:endParaRPr lang="ru-RU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1637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25446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Відхилення у чергуванні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│о│,│е│ </a:t>
            </a:r>
            <a:r>
              <a:rPr lang="uk-U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│і│</a:t>
            </a:r>
            <a:endParaRPr lang="ru-RU" sz="3600" dirty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545523"/>
              </p:ext>
            </p:extLst>
          </p:nvPr>
        </p:nvGraphicFramePr>
        <p:xfrm>
          <a:off x="251520" y="1052736"/>
          <a:ext cx="8784976" cy="5328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6655">
                <a:tc grid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Відхилення від правил </a:t>
                      </a:r>
                      <a:endParaRPr lang="uk-UA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у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чергуванні </a:t>
                      </a:r>
                      <a:r>
                        <a:rPr lang="uk-UA" b="1" i="1" dirty="0" smtClean="0">
                          <a:solidFill>
                            <a:srgbClr val="0070C0"/>
                          </a:solidFill>
                        </a:rPr>
                        <a:t>о,е, - і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Основні випадки,</a:t>
                      </a:r>
                      <a:r>
                        <a:rPr lang="uk-UA" b="1" baseline="0" dirty="0" smtClean="0">
                          <a:solidFill>
                            <a:srgbClr val="0070C0"/>
                          </a:solidFill>
                        </a:rPr>
                        <a:t> коли не відбувається чергування </a:t>
                      </a:r>
                      <a:br>
                        <a:rPr lang="uk-UA" b="1" baseline="0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uk-UA" b="1" i="1" baseline="0" dirty="0" smtClean="0">
                          <a:solidFill>
                            <a:srgbClr val="0070C0"/>
                          </a:solidFill>
                        </a:rPr>
                        <a:t>о,е - і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Приклади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1937"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solidFill>
                            <a:srgbClr val="0070C0"/>
                          </a:solidFill>
                        </a:rPr>
                        <a:t>За аналогією до </a:t>
                      </a:r>
                      <a:r>
                        <a:rPr lang="uk-UA" sz="1400" dirty="0" err="1" smtClean="0">
                          <a:solidFill>
                            <a:srgbClr val="0070C0"/>
                          </a:solidFill>
                        </a:rPr>
                        <a:t>непрям</a:t>
                      </a:r>
                      <a:r>
                        <a:rPr lang="uk-UA" sz="14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r>
                        <a:rPr lang="uk-UA" sz="14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sz="1400" baseline="0" dirty="0" err="1" smtClean="0">
                          <a:solidFill>
                            <a:srgbClr val="0070C0"/>
                          </a:solidFill>
                        </a:rPr>
                        <a:t>відм</a:t>
                      </a:r>
                      <a:r>
                        <a:rPr lang="uk-UA" sz="14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endParaRPr lang="uk-UA" sz="1400" baseline="0" dirty="0" smtClean="0"/>
                    </a:p>
                    <a:p>
                      <a:endParaRPr lang="uk-UA" sz="1400" baseline="0" dirty="0" smtClean="0"/>
                    </a:p>
                    <a:p>
                      <a:endParaRPr lang="uk-UA" sz="1400" baseline="0" dirty="0" smtClean="0"/>
                    </a:p>
                    <a:p>
                      <a:endParaRPr lang="uk-UA" sz="1400" baseline="0" dirty="0" smtClean="0"/>
                    </a:p>
                    <a:p>
                      <a:r>
                        <a:rPr lang="uk-UA" sz="1400" baseline="0" dirty="0" smtClean="0">
                          <a:solidFill>
                            <a:srgbClr val="0070C0"/>
                          </a:solidFill>
                        </a:rPr>
                        <a:t>За аналогією до </a:t>
                      </a:r>
                      <a:r>
                        <a:rPr lang="uk-UA" sz="1400" baseline="0" dirty="0" err="1" smtClean="0">
                          <a:solidFill>
                            <a:srgbClr val="0070C0"/>
                          </a:solidFill>
                        </a:rPr>
                        <a:t>називн</a:t>
                      </a:r>
                      <a:r>
                        <a:rPr lang="uk-UA" sz="1400" baseline="0" dirty="0" smtClean="0">
                          <a:solidFill>
                            <a:srgbClr val="0070C0"/>
                          </a:solidFill>
                        </a:rPr>
                        <a:t>. </a:t>
                      </a:r>
                      <a:r>
                        <a:rPr lang="uk-UA" sz="1400" baseline="0" dirty="0" err="1" smtClean="0">
                          <a:solidFill>
                            <a:srgbClr val="0070C0"/>
                          </a:solidFill>
                        </a:rPr>
                        <a:t>відм</a:t>
                      </a:r>
                      <a:r>
                        <a:rPr lang="uk-UA" sz="14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endParaRPr lang="uk-UA" sz="1400" baseline="0" dirty="0" smtClean="0"/>
                    </a:p>
                    <a:p>
                      <a:endParaRPr lang="uk-UA" sz="1400" baseline="0" dirty="0" smtClean="0"/>
                    </a:p>
                    <a:p>
                      <a:endParaRPr lang="uk-UA" sz="1400" baseline="0" dirty="0" smtClean="0"/>
                    </a:p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r>
                        <a:rPr lang="uk-UA" sz="1400" dirty="0" smtClean="0">
                          <a:solidFill>
                            <a:srgbClr val="0070C0"/>
                          </a:solidFill>
                        </a:rPr>
                        <a:t>За аналогією</a:t>
                      </a:r>
                      <a:r>
                        <a:rPr lang="uk-UA" sz="1400" baseline="0" dirty="0" smtClean="0">
                          <a:solidFill>
                            <a:srgbClr val="0070C0"/>
                          </a:solidFill>
                        </a:rPr>
                        <a:t> до особових форм дієслів</a:t>
                      </a:r>
                      <a:endParaRPr lang="ru-RU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i="1" dirty="0" err="1" smtClean="0"/>
                        <a:t>к</a:t>
                      </a:r>
                      <a:r>
                        <a:rPr lang="uk-UA" sz="1400" b="1" i="1" dirty="0" err="1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uk-UA" sz="1400" i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uk-UA" sz="1400" i="1" dirty="0" smtClean="0"/>
                        <a:t>- </a:t>
                      </a:r>
                      <a:r>
                        <a:rPr lang="uk-UA" sz="1400" i="1" dirty="0" err="1" smtClean="0"/>
                        <a:t>нець</a:t>
                      </a:r>
                      <a:r>
                        <a:rPr lang="uk-UA" sz="1400" i="1" dirty="0" smtClean="0"/>
                        <a:t>   </a:t>
                      </a:r>
                      <a:r>
                        <a:rPr kumimoji="0" lang="uk-UA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uk-UA" sz="1400" i="1" dirty="0" smtClean="0"/>
                        <a:t/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к</a:t>
                      </a:r>
                      <a:r>
                        <a:rPr lang="uk-UA" sz="1400" i="1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sz="1400" i="1" dirty="0" smtClean="0"/>
                        <a:t>н - ця</a:t>
                      </a:r>
                    </a:p>
                    <a:p>
                      <a:endParaRPr lang="uk-UA" sz="1400" i="1" dirty="0" smtClean="0"/>
                    </a:p>
                    <a:p>
                      <a:r>
                        <a:rPr lang="uk-UA" sz="1400" i="1" dirty="0" err="1" smtClean="0"/>
                        <a:t>дзв</a:t>
                      </a:r>
                      <a:r>
                        <a:rPr lang="uk-UA" sz="1400" b="1" i="1" dirty="0" err="1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uk-UA" sz="1400" i="1" dirty="0" smtClean="0"/>
                        <a:t> - нок – 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дзв</a:t>
                      </a:r>
                      <a:r>
                        <a:rPr lang="uk-UA" sz="1400" i="1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sz="1400" i="1" dirty="0" smtClean="0"/>
                        <a:t>н - </a:t>
                      </a:r>
                      <a:r>
                        <a:rPr lang="uk-UA" sz="1400" i="1" dirty="0" err="1" smtClean="0"/>
                        <a:t>ка</a:t>
                      </a:r>
                      <a:endParaRPr lang="uk-UA" sz="1400" i="1" dirty="0" smtClean="0"/>
                    </a:p>
                    <a:p>
                      <a:endParaRPr lang="uk-UA" sz="1400" i="1" dirty="0" smtClean="0"/>
                    </a:p>
                    <a:p>
                      <a:r>
                        <a:rPr lang="uk-UA" sz="1400" i="1" dirty="0" smtClean="0"/>
                        <a:t>ви - б</a:t>
                      </a:r>
                      <a:r>
                        <a:rPr lang="uk-UA" sz="1400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 - </a:t>
                      </a:r>
                      <a:r>
                        <a:rPr lang="uk-UA" sz="1400" i="1" dirty="0" err="1" smtClean="0"/>
                        <a:t>рець</a:t>
                      </a:r>
                      <a:r>
                        <a:rPr lang="uk-UA" sz="1400" i="1" dirty="0" smtClean="0"/>
                        <a:t> – </a:t>
                      </a:r>
                    </a:p>
                    <a:p>
                      <a:r>
                        <a:rPr lang="uk-UA" sz="1400" i="1" dirty="0" smtClean="0"/>
                        <a:t>ви - б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р – ця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знач</a:t>
                      </a:r>
                      <a:r>
                        <a:rPr lang="uk-UA" sz="1400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ння – знач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нь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буд</a:t>
                      </a:r>
                      <a:r>
                        <a:rPr lang="uk-UA" sz="1400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ви – буд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в</a:t>
                      </a:r>
                      <a:br>
                        <a:rPr lang="uk-UA" sz="1400" i="1" dirty="0" smtClean="0"/>
                      </a:br>
                      <a:r>
                        <a:rPr lang="uk-UA" sz="1400" b="1" i="1" u="sng" dirty="0" smtClean="0">
                          <a:solidFill>
                            <a:srgbClr val="0070C0"/>
                          </a:solidFill>
                        </a:rPr>
                        <a:t>але </a:t>
                      </a:r>
                      <a:r>
                        <a:rPr lang="uk-UA" sz="1400" i="1" u="none" dirty="0" smtClean="0"/>
                        <a:t>дор</a:t>
                      </a:r>
                      <a:r>
                        <a:rPr lang="uk-UA" sz="1400" i="1" u="none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sz="1400" i="1" u="none" dirty="0" smtClean="0"/>
                        <a:t>г, бор</a:t>
                      </a:r>
                      <a:r>
                        <a:rPr lang="uk-UA" sz="1400" i="1" u="none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sz="1400" i="1" u="none" dirty="0" smtClean="0"/>
                        <a:t>д</a:t>
                      </a:r>
                    </a:p>
                    <a:p>
                      <a:endParaRPr lang="uk-UA" sz="1400" i="1" u="none" dirty="0" smtClean="0"/>
                    </a:p>
                    <a:p>
                      <a:r>
                        <a:rPr lang="uk-UA" sz="1400" i="1" u="none" dirty="0" smtClean="0"/>
                        <a:t>вин</a:t>
                      </a:r>
                      <a:r>
                        <a:rPr lang="uk-UA" sz="1400" i="1" u="none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sz="1400" i="1" u="none" dirty="0" smtClean="0"/>
                        <a:t>сити – вин</a:t>
                      </a:r>
                      <a:r>
                        <a:rPr lang="uk-UA" sz="1400" b="1" i="1" u="none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u="none" dirty="0" smtClean="0"/>
                        <a:t>сь</a:t>
                      </a:r>
                      <a:br>
                        <a:rPr lang="uk-UA" sz="1400" i="1" u="none" dirty="0" smtClean="0"/>
                      </a:br>
                      <a:r>
                        <a:rPr lang="uk-UA" sz="1400" i="1" u="none" dirty="0" smtClean="0"/>
                        <a:t>прив</a:t>
                      </a:r>
                      <a:r>
                        <a:rPr lang="uk-UA" sz="1400" i="1" u="none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sz="1400" i="1" u="none" dirty="0" smtClean="0"/>
                        <a:t>дити – прив</a:t>
                      </a:r>
                      <a:r>
                        <a:rPr lang="uk-UA" sz="1400" b="1" i="1" u="none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u="none" dirty="0" smtClean="0"/>
                        <a:t>дьте</a:t>
                      </a:r>
                      <a:r>
                        <a:rPr lang="uk-UA" sz="1400" i="1" u="none" baseline="0" dirty="0" smtClean="0"/>
                        <a:t> </a:t>
                      </a:r>
                      <a:endParaRPr lang="ru-RU" sz="1400" i="1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sz="1500" i="1" dirty="0" smtClean="0"/>
                        <a:t>, 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sz="1500" i="1" dirty="0" smtClean="0"/>
                        <a:t> </a:t>
                      </a:r>
                      <a:r>
                        <a:rPr lang="uk-UA" sz="1500" dirty="0" smtClean="0"/>
                        <a:t>– випадні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uk-UA" sz="15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uk-UA" sz="1500" dirty="0" smtClean="0"/>
                        <a:t>У звукосполученнях </a:t>
                      </a:r>
                      <a:r>
                        <a:rPr lang="uk-UA" sz="1500" dirty="0" smtClean="0"/>
                        <a:t/>
                      </a:r>
                      <a:br>
                        <a:rPr lang="uk-UA" sz="1500" dirty="0" smtClean="0"/>
                      </a:br>
                      <a:r>
                        <a:rPr lang="uk-UA" sz="1500" dirty="0" smtClean="0"/>
                        <a:t>-</a:t>
                      </a:r>
                      <a:r>
                        <a:rPr lang="uk-UA" sz="1500" i="1" baseline="0" dirty="0" err="1" smtClean="0">
                          <a:solidFill>
                            <a:srgbClr val="C00000"/>
                          </a:solidFill>
                        </a:rPr>
                        <a:t>ор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err="1" smtClean="0">
                          <a:solidFill>
                            <a:srgbClr val="C00000"/>
                          </a:solidFill>
                        </a:rPr>
                        <a:t>ов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smtClean="0">
                          <a:solidFill>
                            <a:srgbClr val="C00000"/>
                          </a:solidFill>
                        </a:rPr>
                        <a:t>ер</a:t>
                      </a:r>
                      <a:r>
                        <a:rPr lang="uk-UA" sz="1500" i="1" baseline="0" dirty="0" smtClean="0"/>
                        <a:t> </a:t>
                      </a:r>
                      <a:r>
                        <a:rPr lang="uk-UA" sz="1500" baseline="0" dirty="0" smtClean="0"/>
                        <a:t>між </a:t>
                      </a:r>
                      <a:r>
                        <a:rPr lang="uk-UA" sz="1500" baseline="0" dirty="0" smtClean="0"/>
                        <a:t>приголосними</a:t>
                      </a:r>
                      <a:r>
                        <a:rPr lang="uk-UA" sz="1500" baseline="0" dirty="0" smtClean="0"/>
                        <a:t/>
                      </a:r>
                      <a:br>
                        <a:rPr lang="uk-UA" sz="1500" baseline="0" dirty="0" smtClean="0"/>
                      </a:br>
                      <a:r>
                        <a:rPr lang="uk-UA" sz="1500" baseline="0" dirty="0" smtClean="0"/>
                        <a:t>- </a:t>
                      </a:r>
                      <a:r>
                        <a:rPr lang="uk-UA" sz="1500" i="1" baseline="0" dirty="0" err="1" smtClean="0">
                          <a:solidFill>
                            <a:srgbClr val="C00000"/>
                          </a:solidFill>
                        </a:rPr>
                        <a:t>оро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err="1" smtClean="0">
                          <a:solidFill>
                            <a:srgbClr val="C00000"/>
                          </a:solidFill>
                        </a:rPr>
                        <a:t>оло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err="1" smtClean="0">
                          <a:solidFill>
                            <a:srgbClr val="C00000"/>
                          </a:solidFill>
                        </a:rPr>
                        <a:t>ере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err="1" smtClean="0">
                          <a:solidFill>
                            <a:srgbClr val="C00000"/>
                          </a:solidFill>
                        </a:rPr>
                        <a:t>еле</a:t>
                      </a:r>
                      <a:endParaRPr lang="uk-UA" sz="1500" i="1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uk-UA" sz="15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uk-UA" sz="1500" baseline="0" dirty="0" smtClean="0"/>
                        <a:t>У словах іншомовного походження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uk-UA" sz="15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uk-UA" sz="1500" baseline="0" dirty="0" smtClean="0"/>
                        <a:t>У словотворчих частинах слів </a:t>
                      </a:r>
                      <a:br>
                        <a:rPr lang="uk-UA" sz="1500" baseline="0" dirty="0" smtClean="0"/>
                      </a:br>
                      <a:r>
                        <a:rPr lang="uk-UA" sz="1500" i="1" baseline="0" dirty="0" err="1" smtClean="0"/>
                        <a:t>-вод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err="1" smtClean="0"/>
                        <a:t>-воз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err="1" smtClean="0"/>
                        <a:t>-нос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err="1" smtClean="0"/>
                        <a:t>-роб</a:t>
                      </a:r>
                      <a:r>
                        <a:rPr lang="uk-UA" sz="1500" i="1" baseline="0" dirty="0" smtClean="0"/>
                        <a:t>, </a:t>
                      </a:r>
                      <a:r>
                        <a:rPr lang="uk-UA" sz="1500" i="1" baseline="0" dirty="0" err="1" smtClean="0"/>
                        <a:t>-ход</a:t>
                      </a:r>
                      <a:endParaRPr lang="uk-UA" sz="1500" i="1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uk-UA" sz="15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uk-UA" sz="1500" baseline="0" dirty="0" smtClean="0"/>
                        <a:t>У префіксах і </a:t>
                      </a:r>
                      <a:r>
                        <a:rPr lang="uk-UA" sz="1500" i="1" baseline="0" dirty="0" smtClean="0"/>
                        <a:t>суфіксах </a:t>
                      </a:r>
                      <a:r>
                        <a:rPr lang="uk-UA" sz="1500" i="1" baseline="0" dirty="0" err="1" smtClean="0"/>
                        <a:t>воз</a:t>
                      </a:r>
                      <a:r>
                        <a:rPr lang="uk-UA" sz="1500" i="1" baseline="0" dirty="0" smtClean="0"/>
                        <a:t>-</a:t>
                      </a:r>
                      <a:r>
                        <a:rPr lang="uk-UA" sz="1500" i="1" baseline="0" dirty="0" smtClean="0"/>
                        <a:t>, </a:t>
                      </a:r>
                      <a:br>
                        <a:rPr lang="uk-UA" sz="1500" i="1" baseline="0" dirty="0" smtClean="0"/>
                      </a:br>
                      <a:r>
                        <a:rPr lang="uk-UA" sz="1500" i="1" baseline="0" dirty="0" smtClean="0"/>
                        <a:t>-</a:t>
                      </a:r>
                      <a:r>
                        <a:rPr lang="uk-UA" sz="1500" i="1" baseline="0" dirty="0" err="1" smtClean="0"/>
                        <a:t>тель</a:t>
                      </a:r>
                      <a:r>
                        <a:rPr lang="uk-UA" sz="1500" i="1" baseline="0" dirty="0" smtClean="0"/>
                        <a:t>-, -</a:t>
                      </a:r>
                      <a:r>
                        <a:rPr lang="uk-UA" sz="1500" i="1" baseline="0" dirty="0" err="1" smtClean="0"/>
                        <a:t>ок</a:t>
                      </a:r>
                      <a:r>
                        <a:rPr lang="uk-UA" sz="1500" i="1" baseline="0" dirty="0" smtClean="0"/>
                        <a:t>-, -</a:t>
                      </a:r>
                      <a:r>
                        <a:rPr lang="uk-UA" sz="1500" i="1" baseline="0" dirty="0" err="1" smtClean="0"/>
                        <a:t>еньк</a:t>
                      </a:r>
                      <a:r>
                        <a:rPr lang="uk-UA" sz="1500" i="1" baseline="0" dirty="0" smtClean="0"/>
                        <a:t>-, -</a:t>
                      </a:r>
                      <a:r>
                        <a:rPr lang="uk-UA" sz="1500" i="1" baseline="0" dirty="0" err="1" smtClean="0"/>
                        <a:t>есеньк</a:t>
                      </a:r>
                      <a:r>
                        <a:rPr lang="uk-UA" sz="1500" i="1" baseline="0" dirty="0" smtClean="0"/>
                        <a:t>-, </a:t>
                      </a:r>
                      <a:br>
                        <a:rPr lang="uk-UA" sz="1500" i="1" baseline="0" dirty="0" smtClean="0"/>
                      </a:br>
                      <a:r>
                        <a:rPr lang="uk-UA" sz="1500" i="1" baseline="0" dirty="0" smtClean="0"/>
                        <a:t>-</a:t>
                      </a:r>
                      <a:r>
                        <a:rPr lang="uk-UA" sz="1500" i="1" baseline="0" dirty="0" err="1" smtClean="0"/>
                        <a:t>оньк</a:t>
                      </a:r>
                      <a:r>
                        <a:rPr lang="uk-UA" sz="1500" i="1" baseline="0" dirty="0" smtClean="0"/>
                        <a:t>-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uk-UA" sz="15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uk-UA" sz="1500" baseline="0" dirty="0" smtClean="0"/>
                        <a:t>В особових формах дієслів</a:t>
                      </a:r>
                      <a:endParaRPr lang="uk-UA" sz="1400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i="1" dirty="0" smtClean="0"/>
                        <a:t>пал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/>
                        <a:t>ць – па</a:t>
                      </a:r>
                      <a:r>
                        <a:rPr lang="uk-UA" sz="1500" i="1" u="sng" dirty="0" smtClean="0"/>
                        <a:t>льц</a:t>
                      </a:r>
                      <a:r>
                        <a:rPr lang="uk-UA" sz="1500" i="1" dirty="0" smtClean="0"/>
                        <a:t>я, д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/>
                        <a:t>нь – </a:t>
                      </a:r>
                      <a:r>
                        <a:rPr lang="uk-UA" sz="1500" i="1" u="sng" dirty="0" smtClean="0"/>
                        <a:t>дн</a:t>
                      </a:r>
                      <a:r>
                        <a:rPr lang="uk-UA" sz="1500" i="1" dirty="0" smtClean="0"/>
                        <a:t>я</a:t>
                      </a:r>
                      <a:br>
                        <a:rPr lang="uk-UA" sz="1500" i="1" dirty="0" smtClean="0"/>
                      </a:br>
                      <a:r>
                        <a:rPr lang="uk-UA" sz="1500" i="1" dirty="0" smtClean="0"/>
                        <a:t/>
                      </a:r>
                      <a:br>
                        <a:rPr lang="uk-UA" sz="1500" i="1" dirty="0" smtClean="0"/>
                      </a:br>
                      <a:endParaRPr lang="uk-UA" sz="1500" i="1" dirty="0" smtClean="0"/>
                    </a:p>
                    <a:p>
                      <a:r>
                        <a:rPr lang="uk-UA" sz="1500" i="1" dirty="0" smtClean="0"/>
                        <a:t>в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в</a:t>
                      </a:r>
                      <a:r>
                        <a:rPr lang="uk-UA" sz="1500" i="1" dirty="0" smtClean="0"/>
                        <a:t>к</a:t>
                      </a:r>
                      <a:r>
                        <a:rPr lang="uk-UA" sz="1500" i="1" dirty="0" smtClean="0"/>
                        <a:t>, ш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r>
                        <a:rPr lang="uk-UA" sz="1500" i="1" dirty="0" smtClean="0"/>
                        <a:t>сть, м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r>
                        <a:rPr lang="uk-UA" sz="1500" i="1" dirty="0" smtClean="0"/>
                        <a:t>ква</a:t>
                      </a:r>
                      <a:br>
                        <a:rPr lang="uk-UA" sz="1500" i="1" dirty="0" smtClean="0"/>
                      </a:br>
                      <a:r>
                        <a:rPr lang="uk-UA" sz="1500" i="1" dirty="0" smtClean="0"/>
                        <a:t>м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ор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/>
                        <a:t>з</a:t>
                      </a:r>
                      <a:r>
                        <a:rPr lang="uk-UA" sz="1500" i="1" dirty="0" smtClean="0"/>
                        <a:t>, в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ол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/>
                        <a:t>с, оч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ер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/>
                        <a:t>т, ш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ел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/>
                        <a:t>ст</a:t>
                      </a:r>
                      <a:br>
                        <a:rPr lang="uk-UA" sz="1500" i="1" dirty="0" smtClean="0"/>
                      </a:br>
                      <a:r>
                        <a:rPr lang="uk-UA" sz="1500" i="1" dirty="0" smtClean="0"/>
                        <a:t/>
                      </a:r>
                      <a:br>
                        <a:rPr lang="uk-UA" sz="1500" i="1" dirty="0" smtClean="0"/>
                      </a:br>
                      <a:r>
                        <a:rPr lang="uk-UA" sz="1500" i="1" dirty="0" smtClean="0"/>
                        <a:t>ат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/>
                        <a:t>м</a:t>
                      </a:r>
                      <a:r>
                        <a:rPr lang="uk-UA" sz="1500" i="1" dirty="0" smtClean="0"/>
                        <a:t>, футб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/>
                        <a:t>л, піл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/>
                        <a:t>т, студ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/>
                        <a:t>нт, ч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/>
                        <a:t>к, тост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/>
                        <a:t>р</a:t>
                      </a:r>
                      <a:br>
                        <a:rPr lang="uk-UA" sz="1500" i="1" dirty="0" smtClean="0"/>
                      </a:br>
                      <a:r>
                        <a:rPr lang="uk-UA" sz="1500" i="1" dirty="0" smtClean="0"/>
                        <a:t/>
                      </a:r>
                      <a:br>
                        <a:rPr lang="uk-UA" sz="1500" i="1" dirty="0" smtClean="0"/>
                      </a:br>
                      <a:r>
                        <a:rPr lang="uk-UA" sz="1500" i="1" dirty="0" smtClean="0"/>
                        <a:t>екскурсо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в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д</a:t>
                      </a:r>
                      <a:r>
                        <a:rPr lang="uk-UA" sz="1500" i="1" dirty="0" smtClean="0"/>
                        <a:t>, </a:t>
                      </a:r>
                      <a:r>
                        <a:rPr lang="uk-UA" sz="1500" i="1" dirty="0" smtClean="0"/>
                        <a:t>паро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в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uk-UA" sz="1500" i="1" dirty="0" smtClean="0"/>
                        <a:t>, медо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н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uk-UA" sz="1500" i="1" dirty="0" smtClean="0"/>
                        <a:t>, хлібо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р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б</a:t>
                      </a:r>
                      <a:r>
                        <a:rPr lang="uk-UA" sz="1500" i="1" dirty="0" smtClean="0"/>
                        <a:t>, </a:t>
                      </a:r>
                      <a:r>
                        <a:rPr lang="uk-UA" sz="1500" i="1" dirty="0" smtClean="0"/>
                        <a:t>скоро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д</a:t>
                      </a:r>
                      <a:r>
                        <a:rPr lang="uk-UA" sz="1500" i="1" dirty="0" smtClean="0"/>
                        <a:t>, </a:t>
                      </a:r>
                      <a:r>
                        <a:rPr lang="uk-UA" sz="1500" i="0" u="sng" dirty="0" smtClean="0"/>
                        <a:t>але</a:t>
                      </a:r>
                      <a:r>
                        <a:rPr lang="uk-UA" sz="1500" i="1" dirty="0" smtClean="0"/>
                        <a:t> </a:t>
                      </a:r>
                      <a:r>
                        <a:rPr lang="uk-UA" sz="1500" i="1" dirty="0" smtClean="0"/>
                        <a:t>всюди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д</a:t>
                      </a:r>
                      <a:r>
                        <a:rPr lang="uk-UA" sz="1500" i="1" dirty="0" smtClean="0"/>
                        <a:t/>
                      </a:r>
                      <a:br>
                        <a:rPr lang="uk-UA" sz="1500" i="1" dirty="0" smtClean="0"/>
                      </a:br>
                      <a:r>
                        <a:rPr lang="uk-UA" sz="1500" i="1" dirty="0" smtClean="0"/>
                        <a:t/>
                      </a:r>
                      <a:br>
                        <a:rPr lang="uk-UA" sz="1500" i="1" dirty="0" smtClean="0"/>
                      </a:b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в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uk-UA" sz="1500" i="1" dirty="0" smtClean="0"/>
                        <a:t>величити, мисли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r>
                        <a:rPr lang="uk-UA" sz="15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dirty="0" smtClean="0">
                          <a:solidFill>
                            <a:srgbClr val="C00000"/>
                          </a:solidFill>
                        </a:rPr>
                        <a:t>ль</a:t>
                      </a:r>
                      <a:r>
                        <a:rPr lang="uk-UA" sz="1500" i="1" dirty="0" smtClean="0"/>
                        <a:t>,</a:t>
                      </a:r>
                      <a:r>
                        <a:rPr lang="uk-UA" sz="1500" i="1" baseline="0" dirty="0" smtClean="0"/>
                        <a:t> верш</a:t>
                      </a:r>
                      <a:r>
                        <a:rPr lang="uk-UA" sz="1500" b="1" i="1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baseline="0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sz="1500" i="1" baseline="0" dirty="0" smtClean="0"/>
                        <a:t>, мал</a:t>
                      </a:r>
                      <a:r>
                        <a:rPr lang="uk-UA" sz="1500" b="1" i="1" baseline="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500" i="1" baseline="0" dirty="0" smtClean="0">
                          <a:solidFill>
                            <a:srgbClr val="C00000"/>
                          </a:solidFill>
                        </a:rPr>
                        <a:t>ньк</a:t>
                      </a:r>
                      <a:r>
                        <a:rPr lang="uk-UA" sz="1500" i="1" baseline="0" dirty="0" smtClean="0"/>
                        <a:t>ий, дівчин</a:t>
                      </a:r>
                      <a:r>
                        <a:rPr lang="uk-UA" sz="1500" b="1" i="1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500" i="1" baseline="0" dirty="0" smtClean="0">
                          <a:solidFill>
                            <a:srgbClr val="C00000"/>
                          </a:solidFill>
                        </a:rPr>
                        <a:t>ньк</a:t>
                      </a:r>
                      <a:r>
                        <a:rPr lang="uk-UA" sz="1500" i="1" baseline="0" dirty="0" smtClean="0"/>
                        <a:t>а</a:t>
                      </a:r>
                      <a:br>
                        <a:rPr lang="uk-UA" sz="1500" i="1" baseline="0" dirty="0" smtClean="0"/>
                      </a:br>
                      <a:r>
                        <a:rPr lang="uk-UA" sz="1500" i="1" baseline="0" dirty="0" smtClean="0"/>
                        <a:t/>
                      </a:r>
                      <a:br>
                        <a:rPr lang="uk-UA" sz="1500" i="1" baseline="0" dirty="0" smtClean="0"/>
                      </a:br>
                      <a:r>
                        <a:rPr lang="uk-UA" sz="1500" i="1" baseline="0" dirty="0" smtClean="0"/>
                        <a:t/>
                      </a:r>
                      <a:br>
                        <a:rPr lang="uk-UA" sz="1500" i="1" baseline="0" dirty="0" smtClean="0"/>
                      </a:br>
                      <a:r>
                        <a:rPr lang="ru-RU" sz="1500" i="1" baseline="0" dirty="0" err="1" smtClean="0"/>
                        <a:t>пиш</a:t>
                      </a:r>
                      <a:r>
                        <a:rPr lang="ru-RU" sz="1500" b="1" i="1" baseline="0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1500" i="1" baseline="0" dirty="0" err="1" smtClean="0"/>
                        <a:t>ш</a:t>
                      </a:r>
                      <a:r>
                        <a:rPr lang="ru-RU" sz="1500" i="1" baseline="0" dirty="0" smtClean="0"/>
                        <a:t>, </a:t>
                      </a:r>
                      <a:r>
                        <a:rPr lang="ru-RU" sz="1500" i="1" baseline="0" dirty="0" err="1" smtClean="0"/>
                        <a:t>чита</a:t>
                      </a:r>
                      <a:r>
                        <a:rPr lang="ru-RU" sz="1500" b="1" i="1" baseline="0" dirty="0" err="1" smtClean="0">
                          <a:solidFill>
                            <a:srgbClr val="FF0000"/>
                          </a:solidFill>
                        </a:rPr>
                        <a:t>є</a:t>
                      </a:r>
                      <a:r>
                        <a:rPr lang="ru-RU" sz="1500" i="1" baseline="0" dirty="0" err="1" smtClean="0"/>
                        <a:t>ш</a:t>
                      </a:r>
                      <a:r>
                        <a:rPr lang="ru-RU" sz="1500" i="1" baseline="0" dirty="0" smtClean="0"/>
                        <a:t> </a:t>
                      </a:r>
                      <a:endParaRPr lang="uk-UA" sz="150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76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29" y="0"/>
            <a:ext cx="91440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Чергування │о│,│е│ - з│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ᴓ│</a:t>
            </a:r>
            <a:r>
              <a:rPr lang="uk-UA" sz="3600" dirty="0" smtClean="0">
                <a:solidFill>
                  <a:srgbClr val="0070C0"/>
                </a:solidFill>
              </a:rPr>
              <a:t/>
            </a:r>
            <a:br>
              <a:rPr lang="uk-UA" sz="3600" dirty="0" smtClean="0">
                <a:solidFill>
                  <a:srgbClr val="0070C0"/>
                </a:solidFill>
              </a:rPr>
            </a:br>
            <a:r>
              <a:rPr lang="uk-UA" sz="2800" dirty="0" smtClean="0">
                <a:solidFill>
                  <a:srgbClr val="0070C0"/>
                </a:solidFill>
              </a:rPr>
              <a:t>(властиве багатьом слов’янським мовам)</a:t>
            </a:r>
            <a:endParaRPr lang="ru-RU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221674"/>
              </p:ext>
            </p:extLst>
          </p:nvPr>
        </p:nvGraphicFramePr>
        <p:xfrm>
          <a:off x="323528" y="1412776"/>
          <a:ext cx="8568951" cy="4032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7503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Шляхи і наслідки змін</a:t>
                      </a:r>
                      <a:br>
                        <a:rPr lang="uk-UA" b="1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│о│,│е│ </a:t>
                      </a:r>
                      <a:r>
                        <a:rPr kumimoji="0" lang="uk-UA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│</a:t>
                      </a:r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ᴓ│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Умови чергування │о│,│е│ </a:t>
                      </a:r>
                      <a:r>
                        <a:rPr kumimoji="0" lang="uk-UA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│</a:t>
                      </a:r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ᴓ│</a:t>
                      </a:r>
                      <a:endParaRPr lang="ru-RU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Приклади чергувань при словозміні і словотворенні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945">
                <a:tc>
                  <a:txBody>
                    <a:bodyPr/>
                    <a:lstStyle/>
                    <a:p>
                      <a:r>
                        <a:rPr lang="uk-UA" dirty="0" smtClean="0"/>
                        <a:t>Слабка і сильна позиції редукованих </a:t>
                      </a:r>
                      <a:r>
                        <a:rPr lang="ru-RU" i="1" dirty="0" err="1" smtClean="0"/>
                        <a:t>ъ,ь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зумовили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різний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фонемний</a:t>
                      </a:r>
                      <a:r>
                        <a:rPr lang="ru-RU" baseline="0" dirty="0" smtClean="0"/>
                        <a:t> склад форм слова:</a:t>
                      </a:r>
                    </a:p>
                    <a:p>
                      <a:pPr algn="ctr"/>
                      <a:endParaRPr lang="uk-UA" i="1" baseline="0" dirty="0" smtClean="0"/>
                    </a:p>
                    <a:p>
                      <a:pPr algn="ctr"/>
                      <a:r>
                        <a:rPr lang="uk-UA" i="1" baseline="0" dirty="0" err="1" smtClean="0"/>
                        <a:t>с</a:t>
                      </a:r>
                      <a:r>
                        <a:rPr lang="uk-UA" i="1" baseline="0" dirty="0" err="1" smtClean="0">
                          <a:solidFill>
                            <a:srgbClr val="C00000"/>
                          </a:solidFill>
                        </a:rPr>
                        <a:t>ъ</a:t>
                      </a:r>
                      <a:r>
                        <a:rPr lang="uk-UA" i="1" baseline="0" dirty="0" err="1" smtClean="0"/>
                        <a:t>н</a:t>
                      </a:r>
                      <a:r>
                        <a:rPr lang="uk-UA" i="1" baseline="0" dirty="0" err="1" smtClean="0">
                          <a:solidFill>
                            <a:srgbClr val="0070C0"/>
                          </a:solidFill>
                        </a:rPr>
                        <a:t>ъ</a:t>
                      </a:r>
                      <a:r>
                        <a:rPr lang="uk-UA" i="1" baseline="0" dirty="0" smtClean="0"/>
                        <a:t> – </a:t>
                      </a:r>
                      <a:r>
                        <a:rPr lang="uk-UA" i="1" baseline="0" dirty="0" err="1" smtClean="0"/>
                        <a:t>с</a:t>
                      </a:r>
                      <a:r>
                        <a:rPr lang="uk-UA" i="1" baseline="0" dirty="0" err="1" smtClean="0">
                          <a:solidFill>
                            <a:srgbClr val="C00000"/>
                          </a:solidFill>
                        </a:rPr>
                        <a:t>ъ</a:t>
                      </a:r>
                      <a:r>
                        <a:rPr lang="uk-UA" i="1" baseline="0" dirty="0" err="1" smtClean="0"/>
                        <a:t>ну</a:t>
                      </a:r>
                      <a:r>
                        <a:rPr lang="uk-UA" i="1" baseline="0" dirty="0" smtClean="0"/>
                        <a:t/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с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baseline="0" dirty="0" smtClean="0"/>
                        <a:t>н – сну</a:t>
                      </a:r>
                      <a:br>
                        <a:rPr lang="uk-UA" i="1" baseline="0" dirty="0" smtClean="0"/>
                      </a:br>
                      <a:r>
                        <a:rPr lang="uk-UA" i="1" baseline="0" dirty="0" err="1" smtClean="0"/>
                        <a:t>в</a:t>
                      </a:r>
                      <a:r>
                        <a:rPr lang="uk-UA" i="1" baseline="0" dirty="0" err="1" smtClean="0">
                          <a:solidFill>
                            <a:srgbClr val="C00000"/>
                          </a:solidFill>
                        </a:rPr>
                        <a:t>ь</a:t>
                      </a:r>
                      <a:r>
                        <a:rPr lang="uk-UA" i="1" baseline="0" dirty="0" err="1" smtClean="0"/>
                        <a:t>с</a:t>
                      </a:r>
                      <a:r>
                        <a:rPr lang="uk-UA" i="1" baseline="0" dirty="0" err="1" smtClean="0">
                          <a:solidFill>
                            <a:srgbClr val="C00000"/>
                          </a:solidFill>
                        </a:rPr>
                        <a:t>ь</a:t>
                      </a:r>
                      <a:r>
                        <a:rPr lang="uk-UA" i="1" baseline="0" dirty="0" smtClean="0"/>
                        <a:t> – </a:t>
                      </a:r>
                      <a:r>
                        <a:rPr lang="uk-UA" i="1" baseline="0" dirty="0" err="1" smtClean="0"/>
                        <a:t>в</a:t>
                      </a:r>
                      <a:r>
                        <a:rPr lang="uk-UA" i="1" baseline="0" dirty="0" err="1" smtClean="0">
                          <a:solidFill>
                            <a:srgbClr val="C00000"/>
                          </a:solidFill>
                        </a:rPr>
                        <a:t>ь</a:t>
                      </a:r>
                      <a:r>
                        <a:rPr lang="uk-UA" i="1" baseline="0" dirty="0" err="1" smtClean="0"/>
                        <a:t>ся</a:t>
                      </a:r>
                      <a:r>
                        <a:rPr lang="uk-UA" i="1" baseline="0" dirty="0" smtClean="0"/>
                        <a:t/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в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baseline="0" dirty="0" smtClean="0"/>
                        <a:t>сь </a:t>
                      </a:r>
                      <a:r>
                        <a:rPr kumimoji="0" lang="uk-UA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uk-UA" i="1" baseline="0" dirty="0" smtClean="0"/>
                        <a:t> </a:t>
                      </a:r>
                      <a:r>
                        <a:rPr lang="uk-UA" i="1" baseline="0" dirty="0" smtClean="0"/>
                        <a:t>вся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                </a:t>
                      </a:r>
                      <a:br>
                        <a:rPr lang="uk-UA" sz="1600" dirty="0" smtClean="0"/>
                      </a:br>
                      <a:r>
                        <a:rPr lang="uk-UA" sz="1600" baseline="0" dirty="0" smtClean="0"/>
                        <a:t>                в</a:t>
                      </a:r>
                      <a:r>
                        <a:rPr lang="uk-UA" sz="1600" dirty="0" smtClean="0"/>
                        <a:t>ипадні (із </a:t>
                      </a:r>
                      <a:r>
                        <a:rPr lang="ru-RU" sz="1600" i="1" dirty="0" err="1" smtClean="0"/>
                        <a:t>ъ,ь</a:t>
                      </a:r>
                      <a:r>
                        <a:rPr lang="uk-UA" sz="1600" baseline="0" dirty="0" smtClean="0"/>
                        <a:t> – у </a:t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>                сильній позиції)</a:t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/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/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/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/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>                вставні (із </a:t>
                      </a:r>
                      <a:r>
                        <a:rPr lang="uk-UA" sz="1600" i="1" baseline="0" dirty="0" smtClean="0"/>
                        <a:t>ъ,ь</a:t>
                      </a:r>
                      <a:r>
                        <a:rPr lang="uk-UA" sz="1600" baseline="0" dirty="0" smtClean="0"/>
                        <a:t> – у </a:t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>                слабкій позиції після </a:t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>                шиплячих перед </a:t>
                      </a:r>
                      <a:br>
                        <a:rPr lang="uk-UA" sz="1600" baseline="0" dirty="0" smtClean="0"/>
                      </a:br>
                      <a:r>
                        <a:rPr lang="uk-UA" sz="1600" baseline="0" dirty="0" smtClean="0"/>
                        <a:t>                сонорними)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i="1" dirty="0" smtClean="0"/>
                        <a:t>Став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dirty="0" smtClean="0"/>
                        <a:t>к – ста</a:t>
                      </a:r>
                      <a:r>
                        <a:rPr lang="uk-UA" i="1" u="sng" dirty="0" smtClean="0"/>
                        <a:t>вк</a:t>
                      </a:r>
                      <a:r>
                        <a:rPr lang="uk-UA" i="1" dirty="0" smtClean="0"/>
                        <a:t>а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п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с – </a:t>
                      </a:r>
                      <a:r>
                        <a:rPr lang="uk-UA" i="1" u="sng" dirty="0" smtClean="0"/>
                        <a:t>пс</a:t>
                      </a:r>
                      <a:r>
                        <a:rPr lang="uk-UA" i="1" dirty="0" smtClean="0"/>
                        <a:t>а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хлоп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ць – хло</a:t>
                      </a:r>
                      <a:r>
                        <a:rPr lang="uk-UA" i="1" u="sng" dirty="0" smtClean="0"/>
                        <a:t>пц</a:t>
                      </a:r>
                      <a:r>
                        <a:rPr lang="uk-UA" i="1" dirty="0" smtClean="0"/>
                        <a:t>я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ві</a:t>
                      </a:r>
                      <a:r>
                        <a:rPr lang="uk-UA" i="1" u="sng" dirty="0" smtClean="0"/>
                        <a:t>кн</a:t>
                      </a:r>
                      <a:r>
                        <a:rPr lang="uk-UA" i="1" dirty="0" smtClean="0"/>
                        <a:t>а – вік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dirty="0" smtClean="0"/>
                        <a:t>н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кра</a:t>
                      </a:r>
                      <a:r>
                        <a:rPr lang="uk-UA" i="1" u="sng" dirty="0" smtClean="0"/>
                        <a:t>пл</a:t>
                      </a:r>
                      <a:r>
                        <a:rPr lang="uk-UA" i="1" dirty="0" smtClean="0"/>
                        <a:t>я – крап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ль 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се</a:t>
                      </a:r>
                      <a:r>
                        <a:rPr lang="uk-UA" i="1" u="sng" dirty="0" smtClean="0"/>
                        <a:t>стр</a:t>
                      </a:r>
                      <a:r>
                        <a:rPr lang="uk-UA" i="1" dirty="0" smtClean="0"/>
                        <a:t>а – сест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р</a:t>
                      </a:r>
                      <a:br>
                        <a:rPr lang="uk-UA" i="1" dirty="0" smtClean="0"/>
                      </a:br>
                      <a:r>
                        <a:rPr lang="uk-UA" i="1" u="sng" dirty="0" smtClean="0"/>
                        <a:t>ст</a:t>
                      </a:r>
                      <a:r>
                        <a:rPr lang="uk-UA" i="1" dirty="0" smtClean="0"/>
                        <a:t>о – с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uk-UA" i="1" dirty="0" smtClean="0"/>
                        <a:t>тня</a:t>
                      </a:r>
                      <a:br>
                        <a:rPr lang="uk-UA" i="1" dirty="0" smtClean="0"/>
                      </a:br>
                      <a:r>
                        <a:rPr lang="uk-UA" i="1" u="sng" dirty="0" smtClean="0"/>
                        <a:t>тьм</a:t>
                      </a:r>
                      <a:r>
                        <a:rPr lang="uk-UA" i="1" dirty="0" smtClean="0"/>
                        <a:t>а – т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мний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пра</a:t>
                      </a:r>
                      <a:r>
                        <a:rPr lang="uk-UA" i="1" u="sng" dirty="0" smtClean="0"/>
                        <a:t>вд</a:t>
                      </a:r>
                      <a:r>
                        <a:rPr lang="uk-UA" i="1" dirty="0" smtClean="0"/>
                        <a:t>а - прав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uk-UA" i="1" dirty="0" smtClean="0"/>
                        <a:t>дний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82427" y="3212976"/>
            <a:ext cx="849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600" dirty="0" smtClean="0"/>
              <a:t>нові</a:t>
            </a:r>
            <a:br>
              <a:rPr lang="uk-UA" sz="1600" dirty="0" smtClean="0"/>
            </a:br>
            <a:r>
              <a:rPr lang="uk-UA" sz="1600" i="1" dirty="0" smtClean="0"/>
              <a:t>│о│,│е│</a:t>
            </a:r>
            <a:endParaRPr lang="ru-RU" sz="1600" i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507383" y="2852936"/>
            <a:ext cx="424956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507383" y="3797751"/>
            <a:ext cx="424956" cy="3513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65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" y="27709"/>
            <a:ext cx="9137894" cy="92516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Чергування 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│е│ </a:t>
            </a: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│о│ </a:t>
            </a: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 шиплячих і 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│й│</a:t>
            </a:r>
            <a:b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(специфічне українське чергування)</a:t>
            </a:r>
            <a:endParaRPr lang="ru-RU" sz="3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516599"/>
              </p:ext>
            </p:extLst>
          </p:nvPr>
        </p:nvGraphicFramePr>
        <p:xfrm>
          <a:off x="323528" y="1397000"/>
          <a:ext cx="8568952" cy="4984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338">
                <a:tc>
                  <a:txBody>
                    <a:bodyPr/>
                    <a:lstStyle/>
                    <a:p>
                      <a:pPr algn="ctr"/>
                      <a:endParaRPr lang="uk-UA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Умови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чергування </a:t>
                      </a:r>
                      <a:r>
                        <a:rPr lang="uk-UA" b="1" i="1" dirty="0" smtClean="0">
                          <a:solidFill>
                            <a:srgbClr val="0070C0"/>
                          </a:solidFill>
                        </a:rPr>
                        <a:t>е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 з</a:t>
                      </a:r>
                      <a:r>
                        <a:rPr lang="uk-UA" b="1" i="1" dirty="0" smtClean="0">
                          <a:solidFill>
                            <a:srgbClr val="0070C0"/>
                          </a:solidFill>
                        </a:rPr>
                        <a:t> о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Українські закономірні форми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9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i="1" dirty="0" smtClean="0"/>
                        <a:t>Книж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к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доч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к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копій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к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бдж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ла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веч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ра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ж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натий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пш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на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ч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sz="1400" i="1" dirty="0" smtClean="0"/>
                        <a:t>тири</a:t>
                      </a:r>
                    </a:p>
                    <a:p>
                      <a:endParaRPr lang="uk-UA" sz="1400" i="1" dirty="0" smtClean="0"/>
                    </a:p>
                    <a:p>
                      <a:endParaRPr lang="uk-UA" sz="1400" i="1" dirty="0" smtClean="0"/>
                    </a:p>
                    <a:p>
                      <a:endParaRPr lang="uk-UA" sz="1400" i="1" dirty="0" smtClean="0"/>
                    </a:p>
                    <a:p>
                      <a:r>
                        <a:rPr lang="uk-UA" sz="1400" i="1" dirty="0" smtClean="0"/>
                        <a:t>Виш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нь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ч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сть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уч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нь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ч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рнетка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дж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рело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ж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нити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ч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рниця</a:t>
                      </a:r>
                      <a:br>
                        <a:rPr lang="uk-UA" sz="1400" i="1" dirty="0" smtClean="0"/>
                      </a:br>
                      <a:r>
                        <a:rPr lang="uk-UA" sz="1400" i="1" dirty="0" smtClean="0"/>
                        <a:t>ш</a:t>
                      </a:r>
                      <a:r>
                        <a:rPr lang="uk-UA" sz="1400" b="1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sz="1400" i="1" dirty="0" smtClean="0"/>
                        <a:t>сти</a:t>
                      </a:r>
                      <a:endParaRPr lang="ru-RU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23528" y="3474628"/>
                <a:ext cx="244827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i="1" dirty="0" smtClean="0">
                    <a:solidFill>
                      <a:srgbClr val="C00000"/>
                    </a:solidFill>
                  </a:rPr>
                  <a:t>│е│</a:t>
                </a:r>
                <a:r>
                  <a:rPr lang="ru-RU" sz="1600" dirty="0" smtClean="0"/>
                  <a:t/>
                </a:r>
                <a:br>
                  <a:rPr lang="ru-RU" sz="1600" dirty="0" smtClean="0"/>
                </a:br>
                <a:r>
                  <a:rPr lang="ru-RU" sz="1600" dirty="0" err="1" smtClean="0"/>
                  <a:t>після</a:t>
                </a:r>
                <a:r>
                  <a:rPr lang="ru-RU" sz="1600" dirty="0" smtClean="0"/>
                  <a:t> </a:t>
                </a:r>
                <a:br>
                  <a:rPr lang="ru-RU" sz="1600" dirty="0" smtClean="0"/>
                </a:br>
                <a:r>
                  <a:rPr lang="ru-RU" sz="1600" i="1" dirty="0" smtClean="0"/>
                  <a:t>│ж│,</a:t>
                </a:r>
                <a:r>
                  <a:rPr lang="ru-RU" sz="1600" i="1" dirty="0"/>
                  <a:t> </a:t>
                </a:r>
                <a:r>
                  <a:rPr lang="ru-RU" sz="1600" i="1" dirty="0" smtClean="0"/>
                  <a:t>│ч│,</a:t>
                </a:r>
                <a:r>
                  <a:rPr lang="ru-RU" sz="1600" i="1" dirty="0"/>
                  <a:t> </a:t>
                </a:r>
                <a:r>
                  <a:rPr lang="ru-RU" sz="1600" i="1" dirty="0" smtClean="0"/>
                  <a:t>│ш│, │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k-UA" sz="1600" b="0" i="1" smtClean="0">
                            <a:latin typeface="Cambria Math"/>
                          </a:rPr>
                          <m:t>дж</m:t>
                        </m:r>
                      </m:e>
                    </m:acc>
                  </m:oMath>
                </a14:m>
                <a:r>
                  <a:rPr lang="ru-RU" sz="1600" i="1" dirty="0" smtClean="0"/>
                  <a:t>│, │й</a:t>
                </a:r>
                <a:r>
                  <a:rPr lang="ru-RU" sz="1600" dirty="0" smtClean="0"/>
                  <a:t>│</a:t>
                </a:r>
                <a:br>
                  <a:rPr lang="ru-RU" sz="1600" dirty="0" smtClean="0"/>
                </a:br>
                <a:r>
                  <a:rPr lang="ru-RU" sz="1600" dirty="0" err="1" smtClean="0"/>
                  <a:t>незалежно</a:t>
                </a:r>
                <a:r>
                  <a:rPr lang="ru-RU" sz="1600" dirty="0" smtClean="0"/>
                  <a:t> </a:t>
                </a:r>
                <a:r>
                  <a:rPr lang="ru-RU" sz="1600" dirty="0" err="1" smtClean="0"/>
                  <a:t>від</a:t>
                </a:r>
                <a:r>
                  <a:rPr lang="ru-RU" sz="1600" dirty="0" smtClean="0"/>
                  <a:t> </a:t>
                </a:r>
                <a:r>
                  <a:rPr lang="ru-RU" sz="1600" dirty="0" err="1" smtClean="0"/>
                  <a:t>наголосу</a:t>
                </a:r>
                <a:endParaRPr lang="ru-RU" sz="16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474628"/>
                <a:ext cx="2448272" cy="1077218"/>
              </a:xfrm>
              <a:prstGeom prst="rect">
                <a:avLst/>
              </a:prstGeom>
              <a:blipFill>
                <a:blip r:embed="rId2"/>
                <a:stretch>
                  <a:fillRect t="-1695" b="-6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267744" y="2122876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Лабіалізується і переходить в </a:t>
            </a:r>
            <a:r>
              <a:rPr lang="uk-UA" sz="1600" b="1" i="1" dirty="0" smtClean="0">
                <a:solidFill>
                  <a:srgbClr val="FF0000"/>
                </a:solidFill>
              </a:rPr>
              <a:t>о</a:t>
            </a:r>
            <a:r>
              <a:rPr lang="uk-UA" sz="1600" dirty="0" smtClean="0">
                <a:solidFill>
                  <a:srgbClr val="C00000"/>
                </a:solidFill>
              </a:rPr>
              <a:t> </a:t>
            </a:r>
            <a:r>
              <a:rPr lang="uk-UA" sz="1600" dirty="0" smtClean="0"/>
              <a:t>перед твердим приголосним та складом з </a:t>
            </a:r>
            <a:br>
              <a:rPr lang="uk-UA" sz="1600" dirty="0" smtClean="0"/>
            </a:br>
            <a:r>
              <a:rPr lang="uk-UA" sz="1600" i="1" dirty="0" smtClean="0">
                <a:solidFill>
                  <a:srgbClr val="C00000"/>
                </a:solidFill>
              </a:rPr>
              <a:t>а</a:t>
            </a:r>
            <a:r>
              <a:rPr lang="uk-UA" sz="1600" i="1" dirty="0" smtClean="0"/>
              <a:t>, </a:t>
            </a:r>
            <a:r>
              <a:rPr lang="uk-UA" sz="1600" i="1" dirty="0" smtClean="0">
                <a:solidFill>
                  <a:srgbClr val="C00000"/>
                </a:solidFill>
              </a:rPr>
              <a:t>у</a:t>
            </a:r>
            <a:r>
              <a:rPr lang="uk-UA" sz="1600" i="1" dirty="0" smtClean="0"/>
              <a:t>, </a:t>
            </a:r>
            <a:r>
              <a:rPr lang="uk-UA" sz="1600" i="1" dirty="0" smtClean="0">
                <a:solidFill>
                  <a:srgbClr val="C00000"/>
                </a:solidFill>
              </a:rPr>
              <a:t>о</a:t>
            </a:r>
            <a:r>
              <a:rPr lang="uk-UA" sz="1600" i="1" dirty="0" smtClean="0"/>
              <a:t>, </a:t>
            </a:r>
            <a:r>
              <a:rPr lang="uk-UA" sz="1600" i="1" dirty="0" smtClean="0">
                <a:solidFill>
                  <a:srgbClr val="C00000"/>
                </a:solidFill>
              </a:rPr>
              <a:t>и</a:t>
            </a:r>
            <a:endParaRPr lang="ru-RU" sz="1600" i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2122876"/>
            <a:ext cx="16561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/>
              <a:t>Ж</a:t>
            </a:r>
            <a:r>
              <a:rPr lang="uk-UA" sz="1400" i="1" dirty="0" err="1" smtClean="0">
                <a:solidFill>
                  <a:srgbClr val="C00000"/>
                </a:solidFill>
              </a:rPr>
              <a:t>е</a:t>
            </a:r>
            <a:r>
              <a:rPr lang="uk-UA" sz="1400" i="1" dirty="0" err="1" smtClean="0"/>
              <a:t>на</a:t>
            </a:r>
            <a:r>
              <a:rPr lang="uk-UA" sz="1400" i="1" dirty="0" smtClean="0"/>
              <a:t> – </a:t>
            </a:r>
            <a:r>
              <a:rPr lang="uk-UA" sz="1400" i="1" dirty="0" err="1" smtClean="0"/>
              <a:t>ж</a:t>
            </a:r>
            <a:r>
              <a:rPr lang="uk-UA" sz="1400" b="1" i="1" dirty="0" err="1" smtClean="0">
                <a:solidFill>
                  <a:srgbClr val="FF0000"/>
                </a:solidFill>
              </a:rPr>
              <a:t>о</a:t>
            </a:r>
            <a:r>
              <a:rPr lang="uk-UA" sz="1400" i="1" dirty="0" err="1" smtClean="0"/>
              <a:t>н</a:t>
            </a:r>
            <a:r>
              <a:rPr lang="uk-UA" sz="1400" i="1" dirty="0" err="1" smtClean="0">
                <a:solidFill>
                  <a:srgbClr val="C00000"/>
                </a:solidFill>
              </a:rPr>
              <a:t>а</a:t>
            </a:r>
            <a:r>
              <a:rPr lang="uk-UA" sz="1400" i="1" dirty="0" smtClean="0"/>
              <a:t/>
            </a:r>
            <a:br>
              <a:rPr lang="uk-UA" sz="1400" i="1" dirty="0" smtClean="0"/>
            </a:br>
            <a:r>
              <a:rPr lang="uk-UA" sz="1400" i="1" dirty="0" err="1" smtClean="0"/>
              <a:t>ж</a:t>
            </a:r>
            <a:r>
              <a:rPr lang="uk-UA" sz="1400" i="1" dirty="0" err="1" smtClean="0">
                <a:solidFill>
                  <a:srgbClr val="C00000"/>
                </a:solidFill>
              </a:rPr>
              <a:t>е</a:t>
            </a:r>
            <a:r>
              <a:rPr lang="uk-UA" sz="1400" i="1" dirty="0" err="1" smtClean="0"/>
              <a:t>лудь</a:t>
            </a:r>
            <a:r>
              <a:rPr lang="uk-UA" sz="1400" i="1" dirty="0" smtClean="0"/>
              <a:t> – ж</a:t>
            </a:r>
            <a:r>
              <a:rPr lang="uk-UA" sz="1400" b="1" i="1" dirty="0" smtClean="0">
                <a:solidFill>
                  <a:srgbClr val="FF0000"/>
                </a:solidFill>
              </a:rPr>
              <a:t>о</a:t>
            </a:r>
            <a:r>
              <a:rPr lang="uk-UA" sz="1400" i="1" dirty="0" smtClean="0"/>
              <a:t>л</a:t>
            </a:r>
            <a:r>
              <a:rPr lang="uk-UA" sz="1400" i="1" dirty="0" smtClean="0">
                <a:solidFill>
                  <a:srgbClr val="C00000"/>
                </a:solidFill>
              </a:rPr>
              <a:t>у</a:t>
            </a:r>
            <a:r>
              <a:rPr lang="uk-UA" sz="1400" i="1" dirty="0" smtClean="0"/>
              <a:t>дь</a:t>
            </a:r>
            <a:br>
              <a:rPr lang="uk-UA" sz="1400" i="1" dirty="0" smtClean="0"/>
            </a:br>
            <a:r>
              <a:rPr lang="uk-UA" sz="1400" i="1" dirty="0" err="1" smtClean="0"/>
              <a:t>ч</a:t>
            </a:r>
            <a:r>
              <a:rPr lang="uk-UA" sz="1400" i="1" dirty="0" err="1" smtClean="0">
                <a:solidFill>
                  <a:srgbClr val="C00000"/>
                </a:solidFill>
              </a:rPr>
              <a:t>е</a:t>
            </a:r>
            <a:r>
              <a:rPr lang="uk-UA" sz="1400" i="1" dirty="0" err="1" smtClean="0"/>
              <a:t>ло</a:t>
            </a:r>
            <a:r>
              <a:rPr lang="uk-UA" sz="1400" i="1" dirty="0" smtClean="0"/>
              <a:t> – ч</a:t>
            </a:r>
            <a:r>
              <a:rPr lang="uk-UA" sz="1400" b="1" i="1" dirty="0" smtClean="0">
                <a:solidFill>
                  <a:srgbClr val="FF0000"/>
                </a:solidFill>
              </a:rPr>
              <a:t>о</a:t>
            </a:r>
            <a:r>
              <a:rPr lang="uk-UA" sz="1400" i="1" dirty="0" smtClean="0"/>
              <a:t>л</a:t>
            </a:r>
            <a:r>
              <a:rPr lang="uk-UA" sz="1400" i="1" dirty="0" smtClean="0">
                <a:solidFill>
                  <a:srgbClr val="C00000"/>
                </a:solidFill>
              </a:rPr>
              <a:t>о</a:t>
            </a:r>
            <a:r>
              <a:rPr lang="uk-UA" sz="1400" i="1" dirty="0" smtClean="0"/>
              <a:t/>
            </a:r>
            <a:br>
              <a:rPr lang="uk-UA" sz="1400" i="1" dirty="0" smtClean="0"/>
            </a:br>
            <a:r>
              <a:rPr lang="en-US" sz="1400" i="1" dirty="0" smtClean="0"/>
              <a:t>j</a:t>
            </a:r>
            <a:r>
              <a:rPr lang="uk-UA" sz="1400" i="1" dirty="0" err="1" smtClean="0">
                <a:solidFill>
                  <a:srgbClr val="C00000"/>
                </a:solidFill>
              </a:rPr>
              <a:t>е</a:t>
            </a:r>
            <a:r>
              <a:rPr lang="uk-UA" sz="1400" i="1" dirty="0" err="1" smtClean="0"/>
              <a:t>го</a:t>
            </a:r>
            <a:r>
              <a:rPr lang="uk-UA" sz="1400" i="1" dirty="0" smtClean="0"/>
              <a:t> – й</a:t>
            </a:r>
            <a:r>
              <a:rPr lang="uk-UA" sz="1400" b="1" i="1" dirty="0" smtClean="0">
                <a:solidFill>
                  <a:srgbClr val="FF0000"/>
                </a:solidFill>
              </a:rPr>
              <a:t>о</a:t>
            </a:r>
            <a:r>
              <a:rPr lang="uk-UA" sz="1400" i="1" dirty="0" smtClean="0"/>
              <a:t>г</a:t>
            </a:r>
            <a:r>
              <a:rPr lang="uk-UA" sz="1400" i="1" dirty="0" smtClean="0">
                <a:solidFill>
                  <a:srgbClr val="C00000"/>
                </a:solidFill>
              </a:rPr>
              <a:t>о</a:t>
            </a:r>
            <a:r>
              <a:rPr lang="uk-UA" sz="1400" i="1" dirty="0" smtClean="0"/>
              <a:t/>
            </a:r>
            <a:br>
              <a:rPr lang="uk-UA" sz="1400" i="1" dirty="0" smtClean="0"/>
            </a:br>
            <a:r>
              <a:rPr lang="ru-RU" sz="1400" i="1" dirty="0" err="1" smtClean="0"/>
              <a:t>ш</a:t>
            </a:r>
            <a:r>
              <a:rPr lang="ru-RU" sz="1400" i="1" dirty="0" err="1" smtClean="0">
                <a:solidFill>
                  <a:srgbClr val="C00000"/>
                </a:solidFill>
              </a:rPr>
              <a:t>е</a:t>
            </a:r>
            <a:r>
              <a:rPr lang="ru-RU" sz="1400" i="1" dirty="0" err="1" smtClean="0"/>
              <a:t>стый</a:t>
            </a:r>
            <a:r>
              <a:rPr lang="ru-RU" sz="1400" i="1" dirty="0" smtClean="0"/>
              <a:t> - </a:t>
            </a:r>
            <a:r>
              <a:rPr lang="uk-UA" sz="1400" i="1" dirty="0" smtClean="0"/>
              <a:t>ш</a:t>
            </a:r>
            <a:r>
              <a:rPr lang="uk-UA" sz="1400" b="1" i="1" dirty="0" smtClean="0">
                <a:solidFill>
                  <a:srgbClr val="FF0000"/>
                </a:solidFill>
              </a:rPr>
              <a:t>о</a:t>
            </a:r>
            <a:r>
              <a:rPr lang="uk-UA" sz="1400" i="1" dirty="0" smtClean="0"/>
              <a:t>ст</a:t>
            </a:r>
            <a:r>
              <a:rPr lang="uk-UA" sz="1400" i="1" dirty="0" smtClean="0">
                <a:solidFill>
                  <a:srgbClr val="C00000"/>
                </a:solidFill>
              </a:rPr>
              <a:t>и</a:t>
            </a:r>
            <a:r>
              <a:rPr lang="uk-UA" sz="1400" i="1" dirty="0" smtClean="0"/>
              <a:t>й</a:t>
            </a:r>
            <a:endParaRPr lang="ru-RU" sz="1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249806" y="5157192"/>
            <a:ext cx="27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Не лабіалізується перед </a:t>
            </a:r>
            <a:r>
              <a:rPr lang="uk-UA" sz="1600" dirty="0" smtClean="0">
                <a:solidFill>
                  <a:srgbClr val="C00000"/>
                </a:solidFill>
              </a:rPr>
              <a:t>м’яким приголосним </a:t>
            </a:r>
            <a:r>
              <a:rPr lang="uk-UA" sz="1600" dirty="0" smtClean="0"/>
              <a:t>та складом з </a:t>
            </a:r>
            <a:r>
              <a:rPr lang="uk-UA" sz="1600" i="1" dirty="0" smtClean="0">
                <a:solidFill>
                  <a:srgbClr val="C00000"/>
                </a:solidFill>
              </a:rPr>
              <a:t>е</a:t>
            </a:r>
            <a:r>
              <a:rPr lang="uk-UA" sz="1600" i="1" dirty="0" smtClean="0"/>
              <a:t>, </a:t>
            </a:r>
            <a:r>
              <a:rPr lang="uk-UA" sz="1600" i="1" dirty="0" smtClean="0">
                <a:solidFill>
                  <a:srgbClr val="C00000"/>
                </a:solidFill>
              </a:rPr>
              <a:t>и</a:t>
            </a:r>
            <a:endParaRPr lang="ru-RU" sz="1600" i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2019" y="520335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/>
              <a:t>Вечеря </a:t>
            </a:r>
            <a:r>
              <a:rPr lang="en-US" sz="1400" i="1" dirty="0" smtClean="0"/>
              <a:t>&gt;</a:t>
            </a:r>
            <a:r>
              <a:rPr lang="uk-UA" sz="1400" i="1" dirty="0" smtClean="0"/>
              <a:t> веч</a:t>
            </a:r>
            <a:r>
              <a:rPr lang="uk-UA" sz="1400" b="1" i="1" dirty="0" smtClean="0">
                <a:solidFill>
                  <a:srgbClr val="FF0000"/>
                </a:solidFill>
              </a:rPr>
              <a:t>е</a:t>
            </a:r>
            <a:r>
              <a:rPr lang="uk-UA" sz="1400" i="1" dirty="0" smtClean="0">
                <a:solidFill>
                  <a:srgbClr val="C00000"/>
                </a:solidFill>
              </a:rPr>
              <a:t>р</a:t>
            </a:r>
            <a:r>
              <a:rPr lang="uk-UA" sz="1400" i="1" dirty="0" smtClean="0"/>
              <a:t>я</a:t>
            </a:r>
            <a:br>
              <a:rPr lang="uk-UA" sz="1400" i="1" dirty="0" smtClean="0"/>
            </a:br>
            <a:r>
              <a:rPr lang="uk-UA" sz="1400" i="1" dirty="0" smtClean="0"/>
              <a:t>шелест</a:t>
            </a:r>
            <a:r>
              <a:rPr lang="ru-RU" sz="1400" i="1" dirty="0" smtClean="0"/>
              <a:t>ъ </a:t>
            </a:r>
            <a:r>
              <a:rPr lang="en-US" sz="1400" i="1" dirty="0" smtClean="0"/>
              <a:t>&gt;</a:t>
            </a:r>
            <a:r>
              <a:rPr lang="uk-UA" sz="1400" i="1" dirty="0" smtClean="0"/>
              <a:t> ш</a:t>
            </a:r>
            <a:r>
              <a:rPr lang="uk-UA" sz="1400" b="1" i="1" dirty="0" smtClean="0">
                <a:solidFill>
                  <a:srgbClr val="FF0000"/>
                </a:solidFill>
              </a:rPr>
              <a:t>е</a:t>
            </a:r>
            <a:r>
              <a:rPr lang="uk-UA" sz="1400" i="1" dirty="0" smtClean="0"/>
              <a:t>л</a:t>
            </a:r>
            <a:r>
              <a:rPr lang="uk-UA" sz="1400" i="1" dirty="0" smtClean="0">
                <a:solidFill>
                  <a:srgbClr val="C00000"/>
                </a:solidFill>
              </a:rPr>
              <a:t>е</a:t>
            </a:r>
            <a:r>
              <a:rPr lang="uk-UA" sz="1400" i="1" dirty="0" smtClean="0"/>
              <a:t>ст</a:t>
            </a:r>
            <a:br>
              <a:rPr lang="uk-UA" sz="1400" i="1" dirty="0" smtClean="0"/>
            </a:br>
            <a:r>
              <a:rPr lang="uk-UA" sz="1400" i="1" dirty="0" err="1" smtClean="0"/>
              <a:t>пьшениця</a:t>
            </a:r>
            <a:r>
              <a:rPr lang="uk-UA" sz="1400" i="1" dirty="0" smtClean="0"/>
              <a:t> </a:t>
            </a:r>
            <a:r>
              <a:rPr lang="en-US" sz="1400" i="1" dirty="0" smtClean="0"/>
              <a:t>&gt;</a:t>
            </a:r>
            <a:r>
              <a:rPr lang="uk-UA" sz="1400" i="1" dirty="0" smtClean="0"/>
              <a:t> пш</a:t>
            </a:r>
            <a:r>
              <a:rPr lang="uk-UA" sz="1400" b="1" i="1" dirty="0" smtClean="0">
                <a:solidFill>
                  <a:srgbClr val="FF0000"/>
                </a:solidFill>
              </a:rPr>
              <a:t>е</a:t>
            </a:r>
            <a:r>
              <a:rPr lang="uk-UA" sz="1400" i="1" dirty="0" smtClean="0"/>
              <a:t>н</a:t>
            </a:r>
            <a:r>
              <a:rPr lang="uk-UA" sz="1400" i="1" dirty="0" smtClean="0">
                <a:solidFill>
                  <a:srgbClr val="C00000"/>
                </a:solidFill>
              </a:rPr>
              <a:t>и</a:t>
            </a:r>
            <a:r>
              <a:rPr lang="uk-UA" sz="1400" i="1" dirty="0" smtClean="0"/>
              <a:t>ця</a:t>
            </a:r>
            <a:endParaRPr lang="ru-RU" sz="1400" i="1" dirty="0"/>
          </a:p>
        </p:txBody>
      </p:sp>
      <p:cxnSp>
        <p:nvCxnSpPr>
          <p:cNvPr id="13" name="Прямая со стрелкой 12"/>
          <p:cNvCxnSpPr>
            <a:stCxn id="5" idx="3"/>
            <a:endCxn id="6" idx="2"/>
          </p:cNvCxnSpPr>
          <p:nvPr/>
        </p:nvCxnSpPr>
        <p:spPr>
          <a:xfrm flipV="1">
            <a:off x="2771800" y="3200094"/>
            <a:ext cx="864096" cy="8131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3"/>
            <a:endCxn id="8" idx="0"/>
          </p:cNvCxnSpPr>
          <p:nvPr/>
        </p:nvCxnSpPr>
        <p:spPr>
          <a:xfrm>
            <a:off x="2771800" y="4013237"/>
            <a:ext cx="855127" cy="11439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42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088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Чергування приголосних в українській мові 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029090"/>
              </p:ext>
            </p:extLst>
          </p:nvPr>
        </p:nvGraphicFramePr>
        <p:xfrm>
          <a:off x="107504" y="1196753"/>
          <a:ext cx="8928992" cy="4446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7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rgbClr val="0070C0"/>
                          </a:solidFill>
                        </a:rPr>
                        <a:t>Чергування</a:t>
                      </a:r>
                      <a:r>
                        <a:rPr lang="uk-UA" sz="1600" b="1" baseline="0" dirty="0" smtClean="0">
                          <a:solidFill>
                            <a:srgbClr val="0070C0"/>
                          </a:solidFill>
                        </a:rPr>
                        <a:t> приголосних праслов’янської доби</a:t>
                      </a: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rgbClr val="0070C0"/>
                          </a:solidFill>
                        </a:rPr>
                        <a:t>Приклади чергувань у сучасній українській мові</a:t>
                      </a: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983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rgbClr val="0070C0"/>
                          </a:solidFill>
                        </a:rPr>
                        <a:t>Шляхи і наслідки змін</a:t>
                      </a: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rgbClr val="0070C0"/>
                          </a:solidFill>
                        </a:rPr>
                        <a:t>При словозміні</a:t>
                      </a: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rgbClr val="0070C0"/>
                          </a:solidFill>
                        </a:rPr>
                        <a:t>При словотворенні</a:t>
                      </a: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0"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rgbClr val="C00000"/>
                          </a:solidFill>
                        </a:rPr>
                        <a:t>│г│</a:t>
                      </a:r>
                      <a:r>
                        <a:rPr lang="ru-RU" sz="1800" i="1" dirty="0" smtClean="0"/>
                        <a:t>,</a:t>
                      </a:r>
                      <a:r>
                        <a:rPr lang="ru-RU" sz="1800" i="1" dirty="0" smtClean="0">
                          <a:solidFill>
                            <a:srgbClr val="C00000"/>
                          </a:solidFill>
                        </a:rPr>
                        <a:t>│к│</a:t>
                      </a:r>
                      <a:r>
                        <a:rPr lang="ru-RU" sz="1800" i="1" dirty="0" smtClean="0"/>
                        <a:t>,</a:t>
                      </a:r>
                      <a:r>
                        <a:rPr lang="ru-RU" sz="1800" i="1" dirty="0" smtClean="0">
                          <a:solidFill>
                            <a:srgbClr val="C00000"/>
                          </a:solidFill>
                        </a:rPr>
                        <a:t>│х│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із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i="1" dirty="0" smtClean="0">
                          <a:solidFill>
                            <a:srgbClr val="C00000"/>
                          </a:solidFill>
                        </a:rPr>
                        <a:t>│ж│</a:t>
                      </a:r>
                      <a:r>
                        <a:rPr lang="ru-RU" sz="1800" i="1" dirty="0" smtClean="0"/>
                        <a:t>,</a:t>
                      </a:r>
                      <a:r>
                        <a:rPr lang="ru-RU" sz="1800" i="1" dirty="0" smtClean="0">
                          <a:solidFill>
                            <a:srgbClr val="C00000"/>
                          </a:solidFill>
                        </a:rPr>
                        <a:t>│ч│</a:t>
                      </a:r>
                      <a:r>
                        <a:rPr lang="ru-RU" sz="1800" i="1" dirty="0" smtClean="0"/>
                        <a:t>,</a:t>
                      </a:r>
                      <a:r>
                        <a:rPr lang="ru-RU" sz="1800" i="1" dirty="0" smtClean="0">
                          <a:solidFill>
                            <a:srgbClr val="C00000"/>
                          </a:solidFill>
                        </a:rPr>
                        <a:t>│ш│</a:t>
                      </a:r>
                    </a:p>
                    <a:p>
                      <a:pPr algn="ctr"/>
                      <a:r>
                        <a:rPr lang="uk-UA" sz="1800" i="0" dirty="0" smtClean="0">
                          <a:solidFill>
                            <a:srgbClr val="0070C0"/>
                          </a:solidFill>
                        </a:rPr>
                        <a:t>(І </a:t>
                      </a:r>
                      <a:r>
                        <a:rPr lang="uk-UA" sz="1800" i="0" dirty="0" smtClean="0">
                          <a:solidFill>
                            <a:srgbClr val="0070C0"/>
                          </a:solidFill>
                        </a:rPr>
                        <a:t>палаталізація</a:t>
                      </a:r>
                      <a:r>
                        <a:rPr lang="uk-UA" sz="1800" i="0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│г│,│к│,│х│ </a:t>
                      </a:r>
                      <a:r>
                        <a:rPr lang="ru-RU" sz="1800" i="0" dirty="0" err="1" smtClean="0"/>
                        <a:t>були</a:t>
                      </a:r>
                      <a:r>
                        <a:rPr lang="ru-RU" sz="1800" i="0" dirty="0" smtClean="0"/>
                        <a:t> </a:t>
                      </a:r>
                      <a:r>
                        <a:rPr lang="ru-RU" sz="1800" i="0" dirty="0" err="1" smtClean="0"/>
                        <a:t>тільки</a:t>
                      </a:r>
                      <a:r>
                        <a:rPr lang="ru-RU" sz="1800" i="0" dirty="0" smtClean="0"/>
                        <a:t> </a:t>
                      </a:r>
                      <a:r>
                        <a:rPr lang="ru-RU" sz="1800" i="0" dirty="0" err="1" smtClean="0"/>
                        <a:t>твердими</a:t>
                      </a:r>
                      <a:r>
                        <a:rPr lang="ru-RU" sz="1800" i="0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/>
                        <a:t>  </a:t>
                      </a:r>
                      <a:r>
                        <a:rPr lang="ru-RU" sz="1800" i="0" dirty="0" err="1" smtClean="0"/>
                        <a:t>Потрапляючи</a:t>
                      </a:r>
                      <a:r>
                        <a:rPr lang="ru-RU" sz="1800" i="0" dirty="0" smtClean="0"/>
                        <a:t> в</a:t>
                      </a:r>
                      <a:r>
                        <a:rPr lang="ru-RU" sz="1800" i="0" baseline="0" dirty="0" smtClean="0"/>
                        <a:t> </a:t>
                      </a:r>
                      <a:r>
                        <a:rPr lang="ru-RU" sz="1800" i="0" baseline="0" dirty="0" err="1" smtClean="0"/>
                        <a:t>позицію</a:t>
                      </a:r>
                      <a:r>
                        <a:rPr lang="ru-RU" sz="1800" i="0" baseline="0" dirty="0" smtClean="0"/>
                        <a:t> перед </a:t>
                      </a:r>
                      <a:r>
                        <a:rPr lang="ru-RU" sz="1800" i="0" baseline="0" dirty="0" err="1" smtClean="0"/>
                        <a:t>голосними</a:t>
                      </a:r>
                      <a:r>
                        <a:rPr lang="ru-RU" sz="1800" i="0" baseline="0" dirty="0" smtClean="0"/>
                        <a:t> </a:t>
                      </a:r>
                      <a:r>
                        <a:rPr lang="ru-RU" sz="1800" i="0" baseline="0" dirty="0" err="1" smtClean="0"/>
                        <a:t>переднього</a:t>
                      </a:r>
                      <a:r>
                        <a:rPr lang="ru-RU" sz="1800" i="0" baseline="0" dirty="0" smtClean="0"/>
                        <a:t> ряду </a:t>
                      </a:r>
                      <a:r>
                        <a:rPr lang="ru-RU" sz="1800" i="1" dirty="0" smtClean="0"/>
                        <a:t>│е│,│и</a:t>
                      </a:r>
                      <a:r>
                        <a:rPr lang="ru-RU" sz="1800" i="1" dirty="0" smtClean="0"/>
                        <a:t>│,</a:t>
                      </a:r>
                      <a:r>
                        <a:rPr lang="ru-RU" sz="1800" i="1" baseline="0" dirty="0" smtClean="0"/>
                        <a:t> </a:t>
                      </a:r>
                      <a:r>
                        <a:rPr lang="ru-RU" sz="1800" i="0" baseline="0" dirty="0" smtClean="0"/>
                        <a:t>при </a:t>
                      </a:r>
                      <a:r>
                        <a:rPr lang="ru-RU" sz="1800" i="0" baseline="0" dirty="0" err="1" smtClean="0"/>
                        <a:t>словозміні</a:t>
                      </a:r>
                      <a:r>
                        <a:rPr lang="ru-RU" sz="1800" i="0" baseline="0" dirty="0" smtClean="0"/>
                        <a:t> та </a:t>
                      </a:r>
                      <a:r>
                        <a:rPr lang="ru-RU" sz="1800" i="0" baseline="0" dirty="0" err="1" smtClean="0"/>
                        <a:t>словотворенні</a:t>
                      </a:r>
                      <a:r>
                        <a:rPr lang="ru-RU" sz="1800" i="0" baseline="0" dirty="0" smtClean="0"/>
                        <a:t> </a:t>
                      </a:r>
                      <a:r>
                        <a:rPr lang="ru-RU" sz="1800" i="0" baseline="0" dirty="0" smtClean="0"/>
                        <a:t>вони </a:t>
                      </a:r>
                      <a:r>
                        <a:rPr lang="ru-RU" sz="1800" i="0" baseline="0" dirty="0" err="1" smtClean="0"/>
                        <a:t>змінювалися</a:t>
                      </a:r>
                      <a:r>
                        <a:rPr lang="ru-RU" sz="1800" i="0" baseline="0" dirty="0" smtClean="0"/>
                        <a:t> на </a:t>
                      </a:r>
                      <a:r>
                        <a:rPr lang="ru-RU" sz="1800" i="1" dirty="0" smtClean="0"/>
                        <a:t>│ж│,│ч│,│ш│, </a:t>
                      </a:r>
                      <a:r>
                        <a:rPr lang="ru-RU" sz="1800" i="0" dirty="0" err="1" smtClean="0"/>
                        <a:t>які</a:t>
                      </a:r>
                      <a:r>
                        <a:rPr lang="ru-RU" sz="1800" i="0" dirty="0" smtClean="0"/>
                        <a:t> могли бути </a:t>
                      </a:r>
                      <a:r>
                        <a:rPr lang="ru-RU" sz="1800" i="0" dirty="0" err="1" smtClean="0"/>
                        <a:t>м’якими</a:t>
                      </a:r>
                      <a:endParaRPr lang="ru-RU" sz="1800" i="0" dirty="0" smtClean="0"/>
                    </a:p>
                    <a:p>
                      <a:pPr algn="l"/>
                      <a:endParaRPr lang="ru-RU" sz="1800" i="0" dirty="0" smtClean="0"/>
                    </a:p>
                    <a:p>
                      <a:pPr algn="ctr"/>
                      <a:endParaRPr lang="ru-RU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мі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sz="1800" i="1" dirty="0" smtClean="0"/>
                        <a:t> – мо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ж</a:t>
                      </a:r>
                      <a:r>
                        <a:rPr lang="uk-UA" sz="1800" i="1" dirty="0" smtClean="0"/>
                        <a:t>у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пі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sz="1800" i="1" dirty="0" smtClean="0"/>
                        <a:t> – пе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ч</a:t>
                      </a:r>
                      <a:r>
                        <a:rPr lang="uk-UA" sz="1800" i="1" dirty="0" smtClean="0"/>
                        <a:t>у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err="1" smtClean="0"/>
                        <a:t>Явту</a:t>
                      </a:r>
                      <a:r>
                        <a:rPr lang="uk-UA" sz="1800" i="1" dirty="0" err="1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sz="1800" i="1" dirty="0" smtClean="0"/>
                        <a:t> - </a:t>
                      </a:r>
                      <a:r>
                        <a:rPr lang="uk-UA" sz="1800" i="1" dirty="0" err="1" smtClean="0"/>
                        <a:t>Явту</a:t>
                      </a:r>
                      <a:r>
                        <a:rPr lang="uk-UA" sz="1800" i="1" dirty="0" err="1" smtClean="0">
                          <a:solidFill>
                            <a:srgbClr val="C00000"/>
                          </a:solidFill>
                        </a:rPr>
                        <a:t>ш</a:t>
                      </a:r>
                      <a:r>
                        <a:rPr lang="uk-UA" sz="1800" i="1" dirty="0" err="1" smtClean="0"/>
                        <a:t>е</a:t>
                      </a:r>
                      <a:endParaRPr lang="ru-RU" sz="18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i="1" dirty="0" smtClean="0"/>
                        <a:t>Дру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sz="1800" i="1" dirty="0" smtClean="0"/>
                        <a:t> – дру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ж</a:t>
                      </a:r>
                      <a:r>
                        <a:rPr lang="uk-UA" sz="1800" i="1" dirty="0" smtClean="0"/>
                        <a:t>ина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тя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sz="1800" i="1" dirty="0" smtClean="0"/>
                        <a:t>ар – </a:t>
                      </a:r>
                      <a:r>
                        <a:rPr lang="uk-UA" sz="1700" i="1" dirty="0" smtClean="0"/>
                        <a:t>обтя</a:t>
                      </a:r>
                      <a:r>
                        <a:rPr lang="uk-UA" sz="1700" i="1" dirty="0" smtClean="0">
                          <a:solidFill>
                            <a:srgbClr val="C00000"/>
                          </a:solidFill>
                        </a:rPr>
                        <a:t>ж</a:t>
                      </a:r>
                      <a:r>
                        <a:rPr lang="uk-UA" sz="1700" i="1" dirty="0" smtClean="0"/>
                        <a:t>ити</a:t>
                      </a: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сні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sz="1800" i="1" dirty="0" smtClean="0"/>
                        <a:t> – сні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ж</a:t>
                      </a:r>
                      <a:r>
                        <a:rPr lang="uk-UA" sz="1800" i="1" dirty="0" smtClean="0"/>
                        <a:t>инка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висо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sz="1800" i="1" dirty="0" smtClean="0"/>
                        <a:t>ий – висо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ч</a:t>
                      </a:r>
                      <a:r>
                        <a:rPr lang="uk-UA" sz="1800" i="1" dirty="0" smtClean="0"/>
                        <a:t>ина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проро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sz="1800" i="1" dirty="0" smtClean="0"/>
                        <a:t> – проро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ч</a:t>
                      </a:r>
                      <a:r>
                        <a:rPr lang="uk-UA" sz="1800" i="1" dirty="0" smtClean="0"/>
                        <a:t>ити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ві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sz="1800" i="1" dirty="0" smtClean="0"/>
                        <a:t> – ві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ч</a:t>
                      </a:r>
                      <a:r>
                        <a:rPr lang="uk-UA" sz="1800" i="1" dirty="0" smtClean="0"/>
                        <a:t>ний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горо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sz="1800" i="1" dirty="0" smtClean="0"/>
                        <a:t> – горо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ш</a:t>
                      </a:r>
                      <a:r>
                        <a:rPr lang="uk-UA" sz="1800" i="1" dirty="0" smtClean="0"/>
                        <a:t>ина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пи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sz="1800" i="1" dirty="0" smtClean="0"/>
                        <a:t>а – пи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ш</a:t>
                      </a:r>
                      <a:r>
                        <a:rPr lang="uk-UA" sz="1800" i="1" dirty="0" smtClean="0"/>
                        <a:t>ний</a:t>
                      </a:r>
                      <a:br>
                        <a:rPr lang="uk-UA" sz="1800" i="1" dirty="0" smtClean="0"/>
                      </a:br>
                      <a:r>
                        <a:rPr lang="uk-UA" sz="1800" i="1" dirty="0" smtClean="0"/>
                        <a:t>поро</a:t>
                      </a:r>
                      <a:r>
                        <a:rPr lang="uk-UA" sz="1800" i="1" dirty="0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sz="1800" i="1" dirty="0" smtClean="0"/>
                        <a:t> -</a:t>
                      </a:r>
                      <a:r>
                        <a:rPr lang="uk-UA" sz="1800" i="1" baseline="0" dirty="0" smtClean="0"/>
                        <a:t> поро</a:t>
                      </a:r>
                      <a:r>
                        <a:rPr lang="uk-UA" sz="1800" i="1" baseline="0" dirty="0" smtClean="0">
                          <a:solidFill>
                            <a:srgbClr val="C00000"/>
                          </a:solidFill>
                        </a:rPr>
                        <a:t>ш</a:t>
                      </a:r>
                      <a:r>
                        <a:rPr lang="uk-UA" sz="1800" i="1" baseline="0" dirty="0" smtClean="0"/>
                        <a:t>а</a:t>
                      </a:r>
                      <a:r>
                        <a:rPr lang="uk-UA" sz="1800" i="1" dirty="0" smtClean="0"/>
                        <a:t/>
                      </a:r>
                      <a:br>
                        <a:rPr lang="uk-UA" sz="1800" i="1" dirty="0" smtClean="0"/>
                      </a:br>
                      <a:endParaRPr lang="ru-RU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81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224427"/>
              </p:ext>
            </p:extLst>
          </p:nvPr>
        </p:nvGraphicFramePr>
        <p:xfrm>
          <a:off x="323528" y="1124744"/>
          <a:ext cx="8424936" cy="3448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│г│</a:t>
                      </a:r>
                      <a:r>
                        <a:rPr lang="ru-RU" sz="1800" b="1" i="1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│к│</a:t>
                      </a:r>
                      <a:r>
                        <a:rPr lang="ru-RU" sz="1800" b="1" i="1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│х│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із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│з’│</a:t>
                      </a:r>
                      <a:r>
                        <a:rPr lang="ru-RU" sz="1800" b="1" i="1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│ц’│</a:t>
                      </a:r>
                      <a:r>
                        <a:rPr lang="ru-RU" sz="1800" b="1" i="1" dirty="0" smtClean="0"/>
                        <a:t>,</a:t>
                      </a:r>
                      <a:r>
                        <a:rPr lang="ru-RU" sz="1800" b="1" i="1" dirty="0" smtClean="0">
                          <a:solidFill>
                            <a:srgbClr val="C00000"/>
                          </a:solidFill>
                        </a:rPr>
                        <a:t>│с│</a:t>
                      </a:r>
                    </a:p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(ІІ палаталізація)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Давні</a:t>
                      </a:r>
                      <a:r>
                        <a:rPr lang="uk-UA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відомі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форми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Новіші слова іншомовного походження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3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Чергування відбувалося перед </a:t>
                      </a:r>
                      <a:r>
                        <a:rPr lang="ru-RU" sz="1800" i="1" dirty="0" smtClean="0"/>
                        <a:t>│е│ </a:t>
                      </a:r>
                      <a:r>
                        <a:rPr lang="ru-RU" sz="1800" i="0" dirty="0" smtClean="0"/>
                        <a:t>носовою</a:t>
                      </a:r>
                      <a:endParaRPr lang="ru-RU" sz="18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1" dirty="0" smtClean="0"/>
                        <a:t>доро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i="1" dirty="0" smtClean="0"/>
                        <a:t>а </a:t>
                      </a:r>
                      <a:r>
                        <a:rPr lang="uk-UA" i="1" dirty="0" smtClean="0"/>
                        <a:t>– в доро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uk-UA" i="1" dirty="0" smtClean="0"/>
                        <a:t>і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подру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г</a:t>
                      </a:r>
                      <a:r>
                        <a:rPr lang="uk-UA" i="1" dirty="0" smtClean="0"/>
                        <a:t>а – на</a:t>
                      </a:r>
                      <a:r>
                        <a:rPr lang="uk-UA" i="1" baseline="0" dirty="0" smtClean="0"/>
                        <a:t> подру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uk-UA" i="1" baseline="0" dirty="0" smtClean="0"/>
                        <a:t>і</a:t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/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бі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i="1" baseline="0" dirty="0" smtClean="0"/>
                        <a:t> – у бо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ц</a:t>
                      </a:r>
                      <a:r>
                        <a:rPr lang="uk-UA" i="1" baseline="0" dirty="0" smtClean="0"/>
                        <a:t>і</a:t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річ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к</a:t>
                      </a:r>
                      <a:r>
                        <a:rPr lang="uk-UA" i="1" baseline="0" dirty="0" smtClean="0"/>
                        <a:t>а – у річ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ц</a:t>
                      </a:r>
                      <a:r>
                        <a:rPr lang="uk-UA" i="1" baseline="0" dirty="0" smtClean="0"/>
                        <a:t>і</a:t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/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стра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i="1" baseline="0" dirty="0" smtClean="0"/>
                        <a:t> – у </a:t>
                      </a:r>
                      <a:r>
                        <a:rPr lang="uk-UA" i="1" baseline="0" dirty="0" err="1" smtClean="0"/>
                        <a:t>стра</a:t>
                      </a:r>
                      <a:r>
                        <a:rPr lang="uk-UA" i="1" baseline="0" dirty="0" err="1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uk-UA" i="1" baseline="0" dirty="0" err="1" smtClean="0"/>
                        <a:t>і</a:t>
                      </a:r>
                      <a:r>
                        <a:rPr lang="uk-UA" i="1" baseline="0" dirty="0" smtClean="0"/>
                        <a:t/>
                      </a:r>
                      <a:br>
                        <a:rPr lang="uk-UA" i="1" baseline="0" dirty="0" smtClean="0"/>
                      </a:br>
                      <a:r>
                        <a:rPr lang="uk-UA" i="1" baseline="0" dirty="0" smtClean="0"/>
                        <a:t>мачу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х</a:t>
                      </a:r>
                      <a:r>
                        <a:rPr lang="uk-UA" i="1" baseline="0" dirty="0" smtClean="0"/>
                        <a:t>а - мачу</a:t>
                      </a:r>
                      <a:r>
                        <a:rPr lang="uk-UA" i="1" baseline="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uk-UA" i="1" baseline="0" dirty="0" smtClean="0"/>
                        <a:t>і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1" dirty="0" smtClean="0"/>
                        <a:t>            </a:t>
                      </a:r>
                      <a:r>
                        <a:rPr lang="uk-UA" i="1" dirty="0" err="1" smtClean="0"/>
                        <a:t>лі</a:t>
                      </a:r>
                      <a:r>
                        <a:rPr lang="uk-UA" i="1" dirty="0" err="1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uk-UA" i="1" dirty="0" err="1" smtClean="0"/>
                        <a:t>і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            у </a:t>
                      </a:r>
                      <a:r>
                        <a:rPr lang="uk-UA" i="1" dirty="0" smtClean="0"/>
                        <a:t>Гаа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uk-UA" i="1" dirty="0" smtClean="0"/>
                        <a:t>і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            те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ц</a:t>
                      </a:r>
                      <a:r>
                        <a:rPr lang="uk-UA" i="1" dirty="0" smtClean="0"/>
                        <a:t>і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            техні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ц</a:t>
                      </a:r>
                      <a:r>
                        <a:rPr lang="uk-UA" i="1" dirty="0" smtClean="0"/>
                        <a:t>і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            Амери</a:t>
                      </a:r>
                      <a:r>
                        <a:rPr lang="uk-UA" i="1" dirty="0" smtClean="0">
                          <a:solidFill>
                            <a:srgbClr val="C00000"/>
                          </a:solidFill>
                        </a:rPr>
                        <a:t>ц</a:t>
                      </a:r>
                      <a:r>
                        <a:rPr lang="uk-UA" i="1" dirty="0" smtClean="0"/>
                        <a:t>і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99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872</Words>
  <Application>Microsoft Office PowerPoint</Application>
  <PresentationFormat>Экран (4:3)</PresentationFormat>
  <Paragraphs>179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Тема Office</vt:lpstr>
      <vt:lpstr>Чергування в українській мові</vt:lpstr>
      <vt:lpstr>Доісторичні чергування голосних (відомі з часів індоєвропейської мовної єдності)</vt:lpstr>
      <vt:lpstr>Складні шляхи звукових змін</vt:lpstr>
      <vt:lpstr>Чергування │о│,│е│ з │і│</vt:lpstr>
      <vt:lpstr>Відхилення у чергуванні │о│,│е│ з │і│</vt:lpstr>
      <vt:lpstr>Чергування │о│,│е│ - з│ᴓ│ (властиве багатьом слов’янським мовам)</vt:lpstr>
      <vt:lpstr>Чергування │е│ з │о│ після шиплячих і │й│ (специфічне українське чергування)</vt:lpstr>
      <vt:lpstr>Чергування приголосних в українській мові </vt:lpstr>
      <vt:lpstr>Презентация PowerPoint</vt:lpstr>
      <vt:lpstr>Зміна приголосних під впливом суфіксальної │й│ (відома з праслов’янської мови, коли │й│ виступала  іменним або дієслівним суфіксом) </vt:lpstr>
      <vt:lpstr>Зміни приголосних при словотворенні  (Процес творення іменників і прикметників  за допомогою суфіксів)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Чергування в українській мові</dc:title>
  <dc:creator>Диана</dc:creator>
  <cp:lastModifiedBy>Екатерина</cp:lastModifiedBy>
  <cp:revision>78</cp:revision>
  <dcterms:created xsi:type="dcterms:W3CDTF">2020-02-21T08:57:08Z</dcterms:created>
  <dcterms:modified xsi:type="dcterms:W3CDTF">2020-03-10T20:03:51Z</dcterms:modified>
</cp:coreProperties>
</file>