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310" r:id="rId3"/>
    <p:sldId id="282" r:id="rId4"/>
    <p:sldId id="283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5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7" r:id="rId27"/>
    <p:sldId id="308" r:id="rId28"/>
    <p:sldId id="309" r:id="rId29"/>
    <p:sldId id="311" r:id="rId30"/>
    <p:sldId id="312" r:id="rId31"/>
    <p:sldId id="316" r:id="rId32"/>
    <p:sldId id="318" r:id="rId33"/>
    <p:sldId id="317" r:id="rId34"/>
    <p:sldId id="313" r:id="rId35"/>
    <p:sldId id="314" r:id="rId36"/>
    <p:sldId id="315" r:id="rId37"/>
    <p:sldId id="320" r:id="rId38"/>
    <p:sldId id="321" r:id="rId39"/>
    <p:sldId id="323" r:id="rId40"/>
    <p:sldId id="322" r:id="rId41"/>
    <p:sldId id="324" r:id="rId42"/>
    <p:sldId id="31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10363200" cy="2590801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 Соціальний контроль: норми і санкції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2971800"/>
            <a:ext cx="9067800" cy="3124200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42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Поняття соціального контролю.</a:t>
            </a:r>
            <a:endParaRPr lang="uk-UA" sz="4200" noProof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42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Соціальні норми і санкції.</a:t>
            </a:r>
            <a:endParaRPr lang="uk-UA" sz="4200" noProof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42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Типи і методи соціального контролю.</a:t>
            </a:r>
          </a:p>
          <a:p>
            <a:pPr algn="just"/>
            <a:r>
              <a:rPr lang="uk-UA" sz="42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Зміни механізмів соціального контролю в сучасному суспільстві.</a:t>
            </a:r>
            <a:endParaRPr lang="uk-UA" sz="4200" noProof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11277600" cy="5410201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Дія системи соціального контролю заснована на деяких засадах:</a:t>
            </a:r>
            <a:endParaRPr lang="ru-RU" sz="2800" dirty="0" smtClean="0"/>
          </a:p>
          <a:p>
            <a:pPr algn="just"/>
            <a:r>
              <a:rPr lang="uk-UA" sz="2400" dirty="0" smtClean="0"/>
              <a:t>1.На загальному для даної групи визнанні її культури та її критеріїв цінності. Визнання спільних цінностей викликає ідентичність поведінки членів групи.  </a:t>
            </a:r>
            <a:r>
              <a:rPr lang="uk-UA" sz="2400" b="1" dirty="0" smtClean="0"/>
              <a:t>(Норми і правила розуміються і поділяються більшістю).</a:t>
            </a:r>
            <a:endParaRPr lang="ru-RU" sz="2400" b="1" dirty="0" smtClean="0"/>
          </a:p>
          <a:p>
            <a:pPr algn="just"/>
            <a:r>
              <a:rPr lang="uk-UA" sz="2400" dirty="0" smtClean="0"/>
              <a:t>2. На прищепленні шляхом виховання зразків поведінки, дій і реагування на дії допустимим для даної групи способом. </a:t>
            </a:r>
            <a:r>
              <a:rPr lang="uk-UA" sz="2400" b="1" dirty="0" smtClean="0"/>
              <a:t>(Соціалізація як спосіб засвоєння відповідних норм).</a:t>
            </a:r>
            <a:endParaRPr lang="ru-RU" sz="2400" b="1" dirty="0" smtClean="0"/>
          </a:p>
          <a:p>
            <a:pPr algn="just"/>
            <a:r>
              <a:rPr lang="uk-UA" sz="2400" dirty="0" smtClean="0"/>
              <a:t>3. На внутрішніх механізмах людської психіки, які обумовлюють устремління людини до визнання та почуття безпеки. </a:t>
            </a:r>
            <a:r>
              <a:rPr lang="uk-UA" sz="2400" b="1" dirty="0" smtClean="0"/>
              <a:t>(Конформізм і не бажання протистояти більшості).</a:t>
            </a:r>
            <a:endParaRPr lang="ru-RU" sz="2400" b="1" dirty="0" smtClean="0"/>
          </a:p>
          <a:p>
            <a:pPr algn="just"/>
            <a:r>
              <a:rPr lang="uk-UA" sz="2400" dirty="0" smtClean="0"/>
              <a:t>4. На системі неформальних та формальних інститутів, які створюють відповідну систему норм і правил. </a:t>
            </a:r>
            <a:r>
              <a:rPr lang="uk-UA" sz="2400" b="1" dirty="0" smtClean="0"/>
              <a:t>(Правила і норми в різних сферах життя, що регулюються соціальними інститутами).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11277600" cy="5410201"/>
          </a:xfrm>
        </p:spPr>
        <p:txBody>
          <a:bodyPr>
            <a:noAutofit/>
          </a:bodyPr>
          <a:lstStyle/>
          <a:p>
            <a:r>
              <a:rPr lang="en-US" sz="2800" b="1" noProof="1" smtClean="0"/>
              <a:t>Типи соціального контролю</a:t>
            </a:r>
            <a:r>
              <a:rPr lang="en-US" sz="2800" noProof="1" smtClean="0"/>
              <a:t> </a:t>
            </a:r>
          </a:p>
          <a:p>
            <a:pPr algn="just"/>
            <a:r>
              <a:rPr lang="en-US" sz="2800" noProof="1" smtClean="0"/>
              <a:t>У соціології розрізняють два основних типи соціального контролю: </a:t>
            </a:r>
          </a:p>
          <a:p>
            <a:pPr lvl="0" algn="just"/>
            <a:r>
              <a:rPr lang="en-US" sz="2800" noProof="1" smtClean="0"/>
              <a:t>застосування позитивних чи негативних санкцій за соціальну поведінку індивіда оточенням - </a:t>
            </a:r>
            <a:r>
              <a:rPr lang="en-US" sz="2800" b="1" noProof="1" smtClean="0"/>
              <a:t>зовнішній соціальний контроль ;</a:t>
            </a:r>
            <a:endParaRPr lang="en-US" sz="2800" noProof="1" smtClean="0"/>
          </a:p>
          <a:p>
            <a:pPr lvl="0" algn="just"/>
            <a:r>
              <a:rPr lang="en-US" sz="2800" noProof="1" smtClean="0"/>
              <a:t>інтеріоризація (від фр. interiorisation - перехід ззовні всередину) індивідом соціальних норм поведінки - </a:t>
            </a:r>
            <a:r>
              <a:rPr lang="en-US" sz="2800" b="1" noProof="1" smtClean="0"/>
              <a:t>внутрішній соціальний контроль, або самоконтроль.</a:t>
            </a:r>
            <a:endParaRPr lang="en-US" sz="2800" b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11277600" cy="5562601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 smtClean="0"/>
              <a:t>Зовнішній соціальний контроль</a:t>
            </a:r>
            <a:r>
              <a:rPr lang="uk-UA" sz="2200" dirty="0" smtClean="0"/>
              <a:t> являє собою сукупність форм, способів і дій, що гарантують дотримання соціальних норм поведінки. Виділяють два види зовнішнього контролю - </a:t>
            </a:r>
            <a:r>
              <a:rPr lang="uk-UA" sz="2200" b="1" dirty="0" smtClean="0"/>
              <a:t>формальний і неформальний. </a:t>
            </a:r>
            <a:endParaRPr lang="ru-RU" sz="2200" b="1" dirty="0" smtClean="0"/>
          </a:p>
          <a:p>
            <a:pPr algn="just"/>
            <a:r>
              <a:rPr lang="uk-UA" sz="2200" b="1" i="1" u="sng" dirty="0" smtClean="0"/>
              <a:t>Формальний соціальний контроль</a:t>
            </a:r>
            <a:r>
              <a:rPr lang="uk-UA" sz="2200" dirty="0" smtClean="0"/>
              <a:t>, заснований на офіційному схваленні або засудженні, здійснюється органами державної влади, політичними і соціальними організаціями, системою освіти, засобами масової інформації та діє на території всієї країни, базуючись на правових нормах - законах, указах, постановах, наказах та інструкціях. </a:t>
            </a:r>
            <a:endParaRPr lang="ru-RU" sz="2200" dirty="0" smtClean="0"/>
          </a:p>
          <a:p>
            <a:pPr algn="just"/>
            <a:r>
              <a:rPr lang="uk-UA" sz="2200" dirty="0" smtClean="0"/>
              <a:t>Говорячи про формальне в соціальному контролі, мають на увазі передусім дії, спрямовані на те, щоб змусити людей поважати закони і порядок за допомогою представників органів влади. </a:t>
            </a:r>
            <a:r>
              <a:rPr lang="uk-UA" sz="2200" b="1" dirty="0" smtClean="0"/>
              <a:t>Такий контроль особливо ефективний у великих соціальних групах.  </a:t>
            </a:r>
          </a:p>
          <a:p>
            <a:pPr algn="just"/>
            <a:r>
              <a:rPr lang="uk-UA" sz="2200" dirty="0" smtClean="0"/>
              <a:t>Формальний контроль також проявляється в тому, що держава наділена офіційними повноваженнями здійснювати насильство над тими індивідами, що не дотримуються встановлених норм (держава має монополію на насильство), вона може позбавити людину роботи, посади, доходів, майна, свободи чи ,навіть – життя.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112776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i="1" u="sng" dirty="0" smtClean="0"/>
              <a:t>Неформальний соціальний контроль</a:t>
            </a:r>
            <a:r>
              <a:rPr lang="uk-UA" sz="2400" dirty="0" smtClean="0"/>
              <a:t>, заснований на схваленні або засудженні від родичів, друзів, колег, знайомих, громадської думки, встановлюється через традиції, звичаї або засоби масової інформації. </a:t>
            </a:r>
            <a:endParaRPr lang="ru-RU" sz="2400" dirty="0" smtClean="0"/>
          </a:p>
          <a:p>
            <a:pPr algn="just"/>
            <a:r>
              <a:rPr lang="uk-UA" sz="2400" dirty="0" smtClean="0"/>
              <a:t>Агентами неформального соціального контролю виступають такі соціальні інститути, як сім'я, школа, релігія. Цей вид контролю </a:t>
            </a:r>
            <a:r>
              <a:rPr lang="uk-UA" sz="2400" b="1" dirty="0" smtClean="0"/>
              <a:t>особливо ефективний у малих соціальних групах.</a:t>
            </a:r>
            <a:endParaRPr lang="ru-RU" sz="2400" b="1" dirty="0" smtClean="0"/>
          </a:p>
          <a:p>
            <a:pPr algn="just"/>
            <a:r>
              <a:rPr lang="uk-UA" sz="2400" dirty="0" smtClean="0"/>
              <a:t>У процесі соціального контролю за порушення одних соціальних норм слідує дуже слабке покарання, наприклад несхвалення, недоброзичливий погляд, насмішка. За порушення інших соціальних норм слідують суворі покарання - смертна кара, тюремне ув'язнення, вигнання з країни. Найсуворіше карається порушення юридичних законів, м'якше всього - окремі види групових звичок, зокрема сімейні.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0"/>
            <a:ext cx="10744200" cy="53340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Внутрішній соціальний контроль</a:t>
            </a:r>
            <a:r>
              <a:rPr lang="uk-UA" sz="2400" dirty="0" smtClean="0"/>
              <a:t> - самостійне регулювання індивідом своєї соціальної поведінки в суспільстві. У процесі самоконтролю особистість самостійно регулює свою соціальну поведінку, узгоджуючи її з загальноприйнятими нормами. </a:t>
            </a:r>
          </a:p>
          <a:p>
            <a:pPr algn="just"/>
            <a:r>
              <a:rPr lang="uk-UA" sz="2400" dirty="0" smtClean="0"/>
              <a:t>Даний вид контролю проявляється, з одного боку, в почутті провини, емоційних переживаннях, «докорах сумління» за певні дії, з іншого - у формі рефлексії індивіда з приводу своєї соціальної поведінки.</a:t>
            </a:r>
            <a:endParaRPr lang="ru-RU" sz="2400" dirty="0" smtClean="0"/>
          </a:p>
          <a:p>
            <a:pPr algn="just"/>
            <a:r>
              <a:rPr lang="uk-UA" sz="2400" dirty="0" smtClean="0"/>
              <a:t>Самоконтроль індивіда за власною соціальною поведінкою формується в процесі його соціалізації та становлення соціально-психічних механізмів його внутрішньої саморегуляції. </a:t>
            </a:r>
            <a:r>
              <a:rPr lang="uk-UA" sz="2400" b="1" dirty="0" smtClean="0"/>
              <a:t>Основними елементами самоконтролю виступають свідомість, совість і воля.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0"/>
            <a:ext cx="6781800" cy="53340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Свідомість людини</a:t>
            </a:r>
            <a:r>
              <a:rPr lang="uk-UA" sz="2400" dirty="0" smtClean="0"/>
              <a:t> - це індивідуальна форма психічної репрезентації дійсності у вигляді узагальненої і суб'єктивної моделі навколишнього світу у формі словесних понять і чуттєвих образів. </a:t>
            </a:r>
          </a:p>
          <a:p>
            <a:pPr algn="just"/>
            <a:r>
              <a:rPr lang="uk-UA" sz="2400" dirty="0" smtClean="0"/>
              <a:t>Свідомість дозволяє індивіду співвідносити свою соціальну поведінку з загальноприйнятими правилами.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0"/>
            <a:ext cx="6629400" cy="53340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Совість</a:t>
            </a:r>
            <a:r>
              <a:rPr lang="uk-UA" sz="2400" dirty="0" smtClean="0"/>
              <a:t> - здатність особистості самостійно формулювати власні моральні обов'язки і вимагати від себе їх виконання, а також виробляти самооцінку своїх дій і вчинків. </a:t>
            </a:r>
          </a:p>
          <a:p>
            <a:pPr algn="just"/>
            <a:r>
              <a:rPr lang="uk-UA" sz="2400" dirty="0" smtClean="0"/>
              <a:t>Совість не дозволяє індивіду порушувати сформовані у нього установки, принципи, переконання, відповідно до яких він вибудовує свою соціальну поведінку.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0"/>
            <a:ext cx="7696200" cy="53340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Воля</a:t>
            </a:r>
            <a:r>
              <a:rPr lang="uk-UA" sz="2400" dirty="0" smtClean="0"/>
              <a:t> - свідоме регулювання людиною своєї поведінки і діяльності, виражена в умінні долати зовнішні і внутрішні труднощі при здійсненні цілеспрямованих дій і вчинків. </a:t>
            </a:r>
          </a:p>
          <a:p>
            <a:pPr algn="just"/>
            <a:r>
              <a:rPr lang="uk-UA" sz="2400" dirty="0" smtClean="0"/>
              <a:t>Воля допомагає індивіду долати свої внутрішні підсвідомі бажання і потреби, поводити себе в суспільстві у відповідності зі своїми переконаннями.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1"/>
            <a:ext cx="9982200" cy="762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Методи соціального контролю:</a:t>
            </a:r>
            <a:r>
              <a:rPr lang="ru-RU" sz="2400" dirty="0" smtClean="0"/>
              <a:t> </a:t>
            </a:r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жорсткі; м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які; прямі; непрямі.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0" y="1905000"/>
          <a:ext cx="10591800" cy="42233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0600"/>
                <a:gridCol w="3530600"/>
                <a:gridCol w="3530600"/>
              </a:tblGrid>
              <a:tr h="838200">
                <a:tc>
                  <a:txBody>
                    <a:bodyPr/>
                    <a:lstStyle/>
                    <a:p>
                      <a:r>
                        <a:rPr lang="uk-UA" sz="2400" kern="12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Методи соціального контролю</a:t>
                      </a:r>
                    </a:p>
                    <a:p>
                      <a:endParaRPr lang="uk-UA" sz="20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noProof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Жорсткі</a:t>
                      </a:r>
                    </a:p>
                    <a:p>
                      <a:endParaRPr lang="uk-UA" sz="2400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noProof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М'які</a:t>
                      </a:r>
                    </a:p>
                    <a:p>
                      <a:endParaRPr lang="uk-UA" sz="2400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266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Прямі</a:t>
                      </a:r>
                    </a:p>
                    <a:p>
                      <a:endParaRPr lang="uk-UA" sz="2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Репресії, переслідування, фізичне насильство</a:t>
                      </a:r>
                      <a:endParaRPr lang="uk-UA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Дія</a:t>
                      </a:r>
                      <a:r>
                        <a:rPr lang="uk-UA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законів і правових актів</a:t>
                      </a:r>
                      <a:endParaRPr lang="uk-UA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266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noProof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Непрямі</a:t>
                      </a:r>
                    </a:p>
                    <a:p>
                      <a:endParaRPr lang="uk-UA" sz="2400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Різноманітні</a:t>
                      </a:r>
                      <a:r>
                        <a:rPr lang="uk-UA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непрямі обмеження (наприклад е</a:t>
                      </a:r>
                      <a:r>
                        <a:rPr lang="uk-UA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кономічні санкції чи заборони на певні види діяльності</a:t>
                      </a:r>
                      <a:endParaRPr lang="uk-UA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ЗМІ</a:t>
                      </a:r>
                      <a:r>
                        <a:rPr lang="uk-UA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і громадська думка</a:t>
                      </a:r>
                      <a:endParaRPr lang="uk-UA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362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371600"/>
            <a:ext cx="495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/>
              <a:t>Американський соціолог австрійського походження </a:t>
            </a:r>
            <a:r>
              <a:rPr lang="uk-UA" sz="2600" b="1" dirty="0" smtClean="0"/>
              <a:t>Пітер </a:t>
            </a:r>
            <a:r>
              <a:rPr lang="uk-UA" sz="2600" b="1" noProof="1" smtClean="0"/>
              <a:t>Бергер</a:t>
            </a:r>
            <a:r>
              <a:rPr lang="uk-UA" sz="2600" b="1" dirty="0" smtClean="0"/>
              <a:t> запропонував концепцію соціального контролю</a:t>
            </a:r>
            <a:r>
              <a:rPr lang="uk-UA" sz="2600" dirty="0" smtClean="0"/>
              <a:t>, суть якої зводиться до наступного. Людина стоїть в центрі п'яти концентричних кіл, що представляють різні системи соціального контролю. Кожне коло - нова система контролю. </a:t>
            </a:r>
            <a:endParaRPr lang="uk-U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10820400" cy="5410201"/>
          </a:xfrm>
        </p:spPr>
        <p:txBody>
          <a:bodyPr>
            <a:normAutofit/>
          </a:bodyPr>
          <a:lstStyle/>
          <a:p>
            <a:pPr algn="just"/>
            <a:r>
              <a:rPr lang="uk-UA" sz="2800" noProof="1" smtClean="0"/>
              <a:t>Найважливішою умовою соціальної взаємодії та ефективного функціонування соціальної системи є </a:t>
            </a:r>
            <a:r>
              <a:rPr lang="uk-UA" sz="2800" b="1" noProof="1" smtClean="0"/>
              <a:t>передбачуваність соціальних дій і соціальної поведінки людей</a:t>
            </a:r>
            <a:r>
              <a:rPr lang="uk-UA" sz="2800" noProof="1" smtClean="0"/>
              <a:t>, за відсутності якої соціальну систему чекають дезорганізація і дезадаптація. </a:t>
            </a:r>
          </a:p>
          <a:p>
            <a:pPr algn="just"/>
            <a:r>
              <a:rPr lang="uk-UA" sz="2800" noProof="1" smtClean="0"/>
              <a:t>В розпорядженні суспільства є засоби, за допомогою яких воно забезпечує відтворення існуючих соціальних відносин і взаємодій. </a:t>
            </a:r>
          </a:p>
          <a:p>
            <a:pPr algn="just"/>
            <a:r>
              <a:rPr lang="uk-UA" sz="2800" noProof="1" smtClean="0"/>
              <a:t>Одним з таких засобів є </a:t>
            </a:r>
            <a:r>
              <a:rPr lang="uk-UA" sz="2800" b="1" noProof="1" smtClean="0"/>
              <a:t>соціальний контроль, основна функція якого полягає у створенні умов для стійкості соціальної системи, збереження соціальної стабільності і в той же час для позитивних соціальних змін.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362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371600"/>
            <a:ext cx="533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/>
              <a:t>Коло 1 </a:t>
            </a:r>
            <a:r>
              <a:rPr lang="uk-UA" sz="2600" dirty="0" smtClean="0"/>
              <a:t>- </a:t>
            </a:r>
            <a:r>
              <a:rPr lang="uk-UA" sz="2600" b="1" dirty="0" smtClean="0"/>
              <a:t>політико-юридична система, представлена потужним апаратом держави. </a:t>
            </a:r>
          </a:p>
          <a:p>
            <a:pPr algn="just"/>
            <a:r>
              <a:rPr lang="uk-UA" sz="2600" dirty="0" smtClean="0"/>
              <a:t>Не зважаючи на нашу волю держава: стягує податки; закликає на військову службу; змушує коритися законам; якщо визнає за необхідне, позбавить волі і, навіть, життя. </a:t>
            </a:r>
          </a:p>
          <a:p>
            <a:pPr algn="just"/>
            <a:r>
              <a:rPr lang="uk-UA" sz="2600" dirty="0" smtClean="0"/>
              <a:t>Однак насильство і контроль тут легалізовані і мають певні рамки, відповідно до загальновизнаних і формально закріплених норм.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362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371600"/>
            <a:ext cx="533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Коло 2 – суспільна мораль, громадська думка, традиції, звичаї і звички (в деяких суспільствах також релігія). </a:t>
            </a:r>
          </a:p>
          <a:p>
            <a:pPr algn="just"/>
            <a:r>
              <a:rPr lang="uk-UA" sz="2400" dirty="0" smtClean="0"/>
              <a:t>За нашою моральністю стежать всі, хто нас оточує: батьки та родичі - вживають неформальні санкції типу засудження; друзі - не пробачать зради чи підлості і т.д. </a:t>
            </a:r>
          </a:p>
          <a:p>
            <a:pPr algn="just"/>
            <a:r>
              <a:rPr lang="uk-UA" sz="2400" dirty="0" smtClean="0"/>
              <a:t>За нами і нашими висловлюваннями стежать навіть в соціальних мережах і ми маємо певні зворотні реакції (позитивні чи негативні у вигляді </a:t>
            </a:r>
            <a:r>
              <a:rPr lang="uk-UA" sz="2400" noProof="1" smtClean="0"/>
              <a:t>лайків, дизлайків, коментарів тощо).</a:t>
            </a:r>
            <a:endParaRPr lang="uk-UA" sz="24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371600"/>
            <a:ext cx="5715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Коло 3 - професійна система. </a:t>
            </a:r>
          </a:p>
          <a:p>
            <a:pPr algn="just"/>
            <a:r>
              <a:rPr lang="uk-UA" sz="2200" dirty="0" smtClean="0"/>
              <a:t>На роботі людина скута: масою обмежень, інструкцій, професійних обов'язків, ділових зобов'язань. </a:t>
            </a:r>
          </a:p>
          <a:p>
            <a:pPr algn="just"/>
            <a:r>
              <a:rPr lang="uk-UA" sz="2200" dirty="0" smtClean="0"/>
              <a:t>Невідповідна поведінка може каратись звільненням з роботи та втратою шансів знайти нове місце в цій сфері.</a:t>
            </a:r>
            <a:endParaRPr lang="ru-RU" sz="2200" dirty="0" smtClean="0"/>
          </a:p>
          <a:p>
            <a:pPr algn="just"/>
            <a:r>
              <a:rPr lang="uk-UA" sz="2200" dirty="0" smtClean="0"/>
              <a:t>Контроль професійної системи має величезне значення, оскільки професія і посада іноді вирішують, що індивіду можна, а що не можна </a:t>
            </a:r>
            <a:r>
              <a:rPr lang="uk-UA" sz="2200" b="1" dirty="0" smtClean="0"/>
              <a:t>навіть поза роботою</a:t>
            </a:r>
            <a:r>
              <a:rPr lang="uk-UA" sz="2200" dirty="0" smtClean="0"/>
              <a:t>: яким буде коло його знайомих, в якому районі він зможе дозволити собі жити, як відпочивати, навіть як він має одягатись, виглядати і т.п.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371600"/>
            <a:ext cx="571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Коло 4 - соціальне середовище, а саме: колеги, знайомі, родичі. </a:t>
            </a:r>
          </a:p>
          <a:p>
            <a:pPr algn="just"/>
            <a:r>
              <a:rPr lang="uk-UA" sz="2400" dirty="0" smtClean="0"/>
              <a:t>Оточення пред'являє до людини свої вимоги, неписані закони, наприклад: манеру одягатися й говорити, естетичні смаки, політичні та релігійні переконання, навіть манеру поводитися за столом і марки товарів для споживання.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295400"/>
            <a:ext cx="5715000" cy="4307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Коло 5 - найближче до індивіда - приватне життя (сім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 і найближчі друзі). </a:t>
            </a:r>
          </a:p>
          <a:p>
            <a:pPr algn="just"/>
            <a:r>
              <a:rPr lang="uk-UA" sz="2400" dirty="0" smtClean="0"/>
              <a:t>Соціальний тиск на індивіда тут не слабшає, а навпаки, зростає. Саме в цьому колі індивід встановлює найбільш важливі соціальні зв'язки. </a:t>
            </a:r>
          </a:p>
          <a:p>
            <a:pPr algn="just"/>
            <a:r>
              <a:rPr lang="uk-UA" sz="2400" dirty="0" smtClean="0"/>
              <a:t>Несхвалення, втрата престижу, насмішки або презирство в колі близьких мають набагато більшу психологічну вагу, ніж ті ж санкції, які виходять від чужих або незнайомих людей.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 методи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371600"/>
            <a:ext cx="571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Таким чином, людина повинна: поступатися, підкорятися, догоджати в силу свого положення всім - від податкової служби до власної дружини/чоловіка. Суспільство усією своєю громадою тисне на індивіда, тому на думку </a:t>
            </a:r>
          </a:p>
          <a:p>
            <a:pPr algn="just"/>
            <a:r>
              <a:rPr lang="uk-UA" sz="2800" dirty="0" smtClean="0"/>
              <a:t>П. </a:t>
            </a:r>
            <a:r>
              <a:rPr lang="uk-UA" sz="2800" noProof="1" smtClean="0"/>
              <a:t>Бергера</a:t>
            </a:r>
            <a:r>
              <a:rPr lang="uk-UA" sz="2800" dirty="0" smtClean="0"/>
              <a:t> жити в суспільстві і бути вільним від нього неможливо.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0"/>
            <a:ext cx="6248400" cy="5334001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Основними тенденціями ХХ століття були індустріалізація та урбанізація, які не могли не вплинути і на певні зміни в системі соціального контролю.</a:t>
            </a:r>
          </a:p>
          <a:p>
            <a:pPr algn="just"/>
            <a:r>
              <a:rPr lang="uk-UA" sz="2000" dirty="0" smtClean="0"/>
              <a:t>Місто і міський спосіб життя мають як позитивні так і деякі негативні ефекти. Урбанізація позитивно вплинула на економічний і соціальний розвиток суспільства – міста стали центрами торгівлі, технологічних інновацій, освіти та культури, а міські жителі мають більше можливостей в доступі до базових послуг (дороги та транспорт, водопровід, електрика, медичне обслуговування, освіта і т.д.). </a:t>
            </a:r>
          </a:p>
          <a:p>
            <a:pPr algn="just"/>
            <a:endParaRPr lang="uk-UA" sz="2000" dirty="0"/>
          </a:p>
        </p:txBody>
      </p:sp>
      <p:pic>
        <p:nvPicPr>
          <p:cNvPr id="5" name="Picture 2" descr="E:\КАФЕДРА\НМКД\НМКЛ 2015-16\ЗСТ\Соціологія ФСУ\Лекції ЗСТ\Лекція 10. Соціальний контроль. Норми і санкції та відхилення\01_tok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447800"/>
            <a:ext cx="4419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6781800" cy="5334001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Характер і сутність соціальних взаємодій в міському середовищі також є неоднозначними, адже висока концентрація населення на обмеженій території і необхідність постійних регулярних переміщень великих людських потоків призводить до значного збільшення контактів представників різних соціальних груп і прошарків між собою (тобто щільність соціальних контактів є високою), однак при цьому вони є випадковими, сегментованими та анонімними і </a:t>
            </a:r>
            <a:r>
              <a:rPr lang="uk-UA" sz="2000" b="1" dirty="0" smtClean="0"/>
              <a:t>не призводять до формування стійких відносин, притаманних традиційному сільському укладу життя. </a:t>
            </a:r>
          </a:p>
          <a:p>
            <a:pPr algn="just"/>
            <a:r>
              <a:rPr lang="uk-UA" sz="2000" dirty="0" smtClean="0"/>
              <a:t>Також внаслідок розширення числа соціальних зв’язків, </a:t>
            </a:r>
            <a:r>
              <a:rPr lang="uk-UA" sz="2000" b="1" dirty="0" smtClean="0"/>
              <a:t>збільшення ступенів соціальної свободи та зменшення соціального контролю</a:t>
            </a:r>
            <a:r>
              <a:rPr lang="uk-UA" sz="2000" dirty="0" smtClean="0"/>
              <a:t>, містяни є більш вільними у вираженні власної індивідуальності і мають більшу варіативність у виборі моделей поведінки.</a:t>
            </a:r>
            <a:endParaRPr lang="uk-UA" sz="2000" dirty="0"/>
          </a:p>
        </p:txBody>
      </p:sp>
      <p:pic>
        <p:nvPicPr>
          <p:cNvPr id="7" name="Picture 2" descr="E:\КАФЕДРА\НМКД\НМКЛ 2015-16\ЗСТ\Соціологія ФСУ\Лекції ЗСТ\Лекція 10. Соціальний контроль. Норми і санкції та відхилення\7552699615860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4478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95400"/>
            <a:ext cx="10744200" cy="5334001"/>
          </a:xfrm>
        </p:spPr>
        <p:txBody>
          <a:bodyPr>
            <a:noAutofit/>
          </a:bodyPr>
          <a:lstStyle/>
          <a:p>
            <a:pPr algn="just"/>
            <a:r>
              <a:rPr lang="uk-UA" sz="2400" noProof="1" smtClean="0"/>
              <a:t>Д</a:t>
            </a:r>
            <a:r>
              <a:rPr lang="en-US" sz="2400" noProof="1" smtClean="0"/>
              <a:t>осить довгий час вважалось, що система соціального контролю в містах є слабкою, порівняно з сільською місцевістю і негативно впливає на загальну ситуацію з безпекою в містах (забруднення, висока інтенсивність транспортних потоків та небезпечне виробництво, високий рівень злочинності). Це спричинило запит в суспільстві на нові форми контролю і якщо говорити більш ширше</a:t>
            </a:r>
            <a:r>
              <a:rPr lang="uk-UA" sz="2400" noProof="1" smtClean="0"/>
              <a:t> -</a:t>
            </a:r>
            <a:r>
              <a:rPr lang="en-US" sz="2400" noProof="1" smtClean="0"/>
              <a:t> безпека стала однією з найважливіших цінностей сучасного суспільства.</a:t>
            </a:r>
          </a:p>
          <a:p>
            <a:pPr algn="just"/>
            <a:r>
              <a:rPr lang="en-US" sz="2400" noProof="1" smtClean="0"/>
              <a:t>Особливо швидко ситуація почала змінюватись у зв'язку з процесами інформатизації, а соціальний контроль набуває іноді досить цікавих форм.</a:t>
            </a:r>
          </a:p>
          <a:p>
            <a:pPr algn="just"/>
            <a:r>
              <a:rPr lang="en-US" sz="2400" b="1" noProof="1" smtClean="0"/>
              <a:t>Основні тенденції: </a:t>
            </a:r>
          </a:p>
          <a:p>
            <a:pPr algn="just"/>
            <a:r>
              <a:rPr lang="en-US" sz="2400" b="1" noProof="1" smtClean="0"/>
              <a:t>1. “Прозорість” соціального життя через присутність в соціальних мережах</a:t>
            </a:r>
          </a:p>
          <a:p>
            <a:pPr algn="just"/>
            <a:r>
              <a:rPr lang="en-US" sz="2400" b="1" noProof="1" smtClean="0"/>
              <a:t>2. Big data analysis – аналіз “цифрових слідів”</a:t>
            </a:r>
          </a:p>
          <a:p>
            <a:pPr algn="just"/>
            <a:r>
              <a:rPr lang="en-US" sz="2400" b="1" noProof="1" smtClean="0"/>
              <a:t>3. Scoring system – система оцінювання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uk-UA" sz="2200" b="1" noProof="1" smtClean="0"/>
              <a:t>1. “Прозорість” соціального життя через присутність в соціальних мережах (повернення доурбанізаційних методів соціального контролю, притаманних сільському способу життя).</a:t>
            </a:r>
          </a:p>
          <a:p>
            <a:pPr algn="just"/>
            <a:r>
              <a:rPr lang="uk-UA" sz="2200" b="1" noProof="1" smtClean="0"/>
              <a:t>Часто описується терміном “глобальне село” (термінн ввів М.Маклюен) </a:t>
            </a:r>
            <a:r>
              <a:rPr lang="uk-UA" sz="2200" noProof="1" smtClean="0"/>
              <a:t>головним чином використовується як метафора, що описує середовище Інтернету і соціальних мереж. В Інтернеті фізична відстань між співрозмовниками не відіграє суттєвої ролі, стираються не тільки простір і час, але відбувається зближення культур, світоглядів, традицій і цінностей. </a:t>
            </a:r>
          </a:p>
          <a:p>
            <a:pPr algn="just"/>
            <a:r>
              <a:rPr lang="uk-UA" sz="2200" noProof="1" smtClean="0"/>
              <a:t>Через прискорення он-лайн обміну інформацією у людей з'явилася можливість читати, розповсюджувати її та реагувати на ситуацію в світі з набагато більшою швидкістю. М.Маклюен вважає, що цей процес змушує людей бути залученими в справи один одного, ніби це їхні власні. Вступаючи в комунікацію один з одним за допомогою електронних засобів зв'язку, люди міркують і взаємодіють таким чином, як якщо б вони перебували зовсім поруч, жили б в «одному селі». Вони вільно чи мимоволі все більше проникають в життя один одного, розмірковуючи про все побачене і почуте. </a:t>
            </a:r>
            <a:endParaRPr lang="uk-UA" sz="2200" b="1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5334000" cy="5410201"/>
          </a:xfrm>
        </p:spPr>
        <p:txBody>
          <a:bodyPr>
            <a:normAutofit/>
          </a:bodyPr>
          <a:lstStyle/>
          <a:p>
            <a:pPr algn="just"/>
            <a:r>
              <a:rPr lang="en-US" sz="2400" noProof="1" smtClean="0"/>
              <a:t>Це вимагає гнучкості від соціального контролю, у тому числі здатності розпізнавати позитивно-конструктивні відхилення від соціальних норм, які слід заохочувати, і негативно-дисфункціональні відхилення, до яких треба застосовувати певні санкції (від лат. sanctio - найсуворіша постанова) часто негативного характеру, в тому числі правові.</a:t>
            </a:r>
            <a:endParaRPr lang="en-US" sz="2400" noProof="1"/>
          </a:p>
        </p:txBody>
      </p:sp>
      <p:pic>
        <p:nvPicPr>
          <p:cNvPr id="17409" name="Picture 1" descr="E:\КАФЕДРА\НМКД\НМКЛ 2015-16\ЗСТ\Соціологія ФСУ\Лекції ЗСТ\Лекція 10. Соціальний контроль. Норми і санкції та відхилення\fzbpoc4j-630x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371600"/>
            <a:ext cx="5010150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en-US" sz="2400" b="1" noProof="1" smtClean="0"/>
              <a:t>2. Big data analysis – аналіз “цифрових слідів” і даних камер відеоспостережень.</a:t>
            </a:r>
          </a:p>
          <a:p>
            <a:pPr algn="just"/>
            <a:r>
              <a:rPr lang="en-US" sz="2200" noProof="1" smtClean="0"/>
              <a:t>Яку інформацію можна зібрати про індивіда і хто це може зробити?</a:t>
            </a:r>
          </a:p>
          <a:p>
            <a:pPr algn="just"/>
            <a:r>
              <a:rPr lang="en-US" sz="2200" noProof="1" smtClean="0"/>
              <a:t>Інтернет, соціальні мережі, мобільні додатки та камери відеоспостереження відкривають практично безмежні можливості. </a:t>
            </a:r>
          </a:p>
          <a:p>
            <a:pPr algn="just"/>
            <a:r>
              <a:rPr lang="en-US" sz="2200" noProof="1" smtClean="0"/>
              <a:t>Якщо раніше (10-15 років тому) Інтернет вважався тим середовищем, де можна стати ким завгодно і вибудувати собі нову ідентичність, зараз він стає все більш деанонімізованим (наприклад в соціальних мережах більшість користувачів зареєстрована так, що можна дізнатись про них якусь офіційну інформацію: ПІП; місце проживання, навчання чи роботи; електронну адресу і телефонний номер; контакти друзів і знайомих тощо). Така відмінність часто пов'язується з тим, що раніше вперше реєструвались дорослі, які  іноді хотіли анонімності, але зараз нові користувачі – це діти, які реєструються так, щоб їх могли ідентифікувати друзі і батьки.</a:t>
            </a:r>
            <a:endParaRPr lang="en-US" sz="2400" b="1" noProof="1" smtClean="0"/>
          </a:p>
          <a:p>
            <a:pPr algn="just"/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en-US" sz="2400" b="1" noProof="1" smtClean="0"/>
              <a:t>2. Big data analysis – аналіз “цифрових слідів” і даних камер відеоспостережень.</a:t>
            </a:r>
          </a:p>
          <a:p>
            <a:pPr algn="just"/>
            <a:r>
              <a:rPr lang="en-US" sz="2400" noProof="1" smtClean="0"/>
              <a:t>Індивід іноді сам не усвідомлює повною мірою яку інформацію про себе він передає стороннім сервісам про себе і оточення (бо майже ніхто не читає користувацьких угод). Поширюючи якусь інформацію чи відмічаючи друзів у соціальних мережах, користувач також може навіть не бажаючи того надавати доступ до цих даних стороннім особам (тести, поширення чи інші активні взаємодії).</a:t>
            </a:r>
          </a:p>
          <a:p>
            <a:pPr algn="just"/>
            <a:r>
              <a:rPr lang="en-US" sz="2400" noProof="1" smtClean="0"/>
              <a:t>Звичайно є і зворотна сторона – наявність фейкових акаунтів, ботів тощо, однак їх використання вже сприймається негативно, їх відслідковують, блокують та розкривають.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57150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noProof="1" smtClean="0"/>
              <a:t>Викриття фейків.</a:t>
            </a:r>
          </a:p>
          <a:p>
            <a:pPr algn="just"/>
            <a:r>
              <a:rPr lang="uk-UA" sz="1800" noProof="1" smtClean="0"/>
              <a:t>Японська молода дівчина-байкер, на яку підписалося майже 20 тисяч користувачів, насправді була 50-річним чоловіком на ім’я Цзунгу. Байкер змінював своє обличчя на фото в спеціальному додатку. Він вважав, що нікому не було б цікаво спостерігати в соціальних мережах, як дорослий чоловік катається на мотоциклі чи ремонтує його, а молода красива дівчина з незвичним хобі приверне увагу публіки.</a:t>
            </a:r>
          </a:p>
          <a:p>
            <a:pPr algn="just"/>
            <a:r>
              <a:rPr lang="uk-UA" sz="1800" noProof="1" smtClean="0"/>
              <a:t>Підписники почали підозрювати, що їх обдурюють, коли на фотографіях, які вона викладала, було помітно чоловічу статуру чи чоловічі риси обличчя у відображеннях в дзеркалі. </a:t>
            </a:r>
          </a:p>
          <a:p>
            <a:pPr algn="just"/>
            <a:r>
              <a:rPr lang="uk-UA" sz="1800" noProof="1" smtClean="0"/>
              <a:t>Одне з популярних телешоу в країні відшукало автора сторінки і запросило його до себе в програму, де чоловік зізнався, що обманював підписників.</a:t>
            </a:r>
          </a:p>
          <a:p>
            <a:pPr algn="just">
              <a:buNone/>
            </a:pPr>
            <a:endParaRPr lang="uk-UA" sz="2400" b="1" dirty="0" smtClean="0"/>
          </a:p>
        </p:txBody>
      </p:sp>
      <p:pic>
        <p:nvPicPr>
          <p:cNvPr id="1026" name="Picture 2" descr="E:\КАФЕДРА\НМКД\НМКЛ 2015-16\ЗСТ\Соціологія ФСУ\Лекції ЗСТ\Лекція 10. Соціальний контроль. Норми і санкції та відхилення\212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371600"/>
            <a:ext cx="5698881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11353800" cy="5562601"/>
          </a:xfrm>
        </p:spPr>
        <p:txBody>
          <a:bodyPr>
            <a:noAutofit/>
          </a:bodyPr>
          <a:lstStyle/>
          <a:p>
            <a:pPr algn="just"/>
            <a:r>
              <a:rPr lang="en-US" sz="2400" b="1" noProof="1" smtClean="0"/>
              <a:t>2. Big data analysis – аналіз “цифрових слідів” і даних камер відеоспостережень.</a:t>
            </a:r>
          </a:p>
          <a:p>
            <a:pPr algn="just"/>
            <a:r>
              <a:rPr lang="en-US" sz="2000" noProof="1" smtClean="0"/>
              <a:t>“Розмивається” межа між публічним і приватним життям. Користувачі не завжди розуміють яка інформація яким чином може бути використана і для чого (для реклами та маркетингу – таргетування, чи для шахрайства) та наскільки вони “впускають” інших людей у своє життя, чи готові вони до того, що їх приватне життя, стосунки, висловлювання будуть оцінюватись, обговорюватись, чи засуджуватись (наприклад, цькування в соціальних мережах).</a:t>
            </a:r>
          </a:p>
          <a:p>
            <a:pPr algn="just"/>
            <a:r>
              <a:rPr lang="en-US" sz="2000" noProof="1" smtClean="0"/>
              <a:t>Тож в такому випадку відомо з ким і про що ти спілкуєшся, що читаєш, які пости в соціальних мережах пишеш, який контент тобі до душі, що ти купуєш, де купуєш. За даними геолокації можна відстежити, де буваєш, в який час. Можна оцінити реальний дохід, сферу інтересів, відстежити пересування і т.д.</a:t>
            </a:r>
          </a:p>
          <a:p>
            <a:pPr algn="just"/>
            <a:r>
              <a:rPr lang="en-US" sz="2000" b="1" noProof="1" smtClean="0"/>
              <a:t>Це не добре і не погано – це об'єктивна реальність. Позитивне чи негативне означення цих явищ залежить від того як і ким буде використана інформація. </a:t>
            </a:r>
          </a:p>
          <a:p>
            <a:pPr algn="just"/>
            <a:r>
              <a:rPr lang="en-US" sz="2000" noProof="1" smtClean="0"/>
              <a:t>З одного боку можна знайти плюси в тому, що ми маємо певне коло спілкування, персоналізацію реклами і контенту через таргетування і рекомендації, однак, говорячи про – можливі мінуси часто згадують поняття “цифрового контролю”, яке є досить неоднозначним і іноді сприймається як загроза свободі людини.</a:t>
            </a:r>
          </a:p>
          <a:p>
            <a:pPr algn="just"/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en-US" sz="2400" b="1" noProof="1" smtClean="0"/>
              <a:t>3. Social Scoring System – система соціального оцінювання (На прикладі Системи соціального кредиту КНР).</a:t>
            </a:r>
          </a:p>
          <a:p>
            <a:pPr algn="just"/>
            <a:r>
              <a:rPr lang="en-US" sz="2400" b="1" noProof="1" smtClean="0"/>
              <a:t> </a:t>
            </a:r>
            <a:r>
              <a:rPr lang="en-US" sz="2400" noProof="1" smtClean="0"/>
              <a:t>В Програмі соціального кредиту передбачається, що не тільки кожна компанія, але і кожен житель материкового Китаю буде відслідковуватись і оцінюватися цією системою в режимі реального часу. Рейтинг довіри фізосіб буде прив'язаний до внутрішнього паспорту. Рейтинги будуть публікуватися в централізованій базі даних в Інтернеті у вільному доступі.</a:t>
            </a:r>
          </a:p>
          <a:p>
            <a:pPr algn="just"/>
            <a:r>
              <a:rPr lang="en-US" sz="2400" noProof="1" smtClean="0"/>
              <a:t>Розрізнена інформація про життя і діяльність індивіда надходить з муніципальних, комерційних, правоохоронних, судових органів в єдиний інформаційний центр, де обробляється за допомогою технології big data, і рейтинг, відповідно, або підвищується, або знижується. У Жунчені єдиний інформаційний центр аналізує 160 тисяч різних параметрів з 142 установ.</a:t>
            </a:r>
            <a:endParaRPr lang="en-US" sz="2400" b="1" noProof="1" smtClean="0"/>
          </a:p>
          <a:p>
            <a:pPr algn="just"/>
            <a:endParaRPr lang="uk-UA" sz="2400" b="1" dirty="0" smtClean="0"/>
          </a:p>
          <a:p>
            <a:pPr algn="just"/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3. </a:t>
            </a:r>
            <a:r>
              <a:rPr lang="en-US" sz="2400" b="1" dirty="0" smtClean="0"/>
              <a:t>Social Scoring System</a:t>
            </a:r>
            <a:r>
              <a:rPr lang="ru-RU" sz="2400" b="1" dirty="0" smtClean="0"/>
              <a:t> – </a:t>
            </a:r>
            <a:r>
              <a:rPr lang="uk-UA" sz="2400" b="1" dirty="0" smtClean="0"/>
              <a:t>система соціального оцінювання</a:t>
            </a:r>
            <a:r>
              <a:rPr lang="en-US" sz="2400" b="1" dirty="0" smtClean="0"/>
              <a:t> (</a:t>
            </a:r>
            <a:r>
              <a:rPr lang="uk-UA" sz="2400" b="1" dirty="0" smtClean="0"/>
              <a:t>На прикладі Системи соціального кредиту КНР)</a:t>
            </a:r>
            <a:r>
              <a:rPr lang="en-US" sz="2400" b="1" dirty="0" smtClean="0"/>
              <a:t>.</a:t>
            </a:r>
          </a:p>
          <a:p>
            <a:pPr algn="just"/>
            <a:r>
              <a:rPr lang="uk-UA" sz="2400" dirty="0" smtClean="0"/>
              <a:t>Як заробляти рейтинги або хоча б їх не втратити? В цій програмі - достатньо жити за законом, вчасно виплачувати кредити, платити податки, дотримуватися правил дорожнього руху (за кожне порушення, крім адміністративного штрафу, також знімають від п'яти балів рейтингу), не порушувати моральні норми суспільства.</a:t>
            </a:r>
          </a:p>
          <a:p>
            <a:pPr algn="just"/>
            <a:r>
              <a:rPr lang="uk-UA" sz="2400" dirty="0" smtClean="0"/>
              <a:t>Володарям високих рейтингів обіцяють серйозну підтримку і преференції в освіті, працевлаштуванні, відкритті бізнесу, соціальні гарантії. Тим, у кого низький рейтинг, навпаки, загрожують всілякі адміністративні перепони, обмеження в купівлі нерухомості, авіаквитків, квитків на високошвидкісні поїзди, обмеження виїзду за кордон, обмеження на проживання в готелях люкс тощо.</a:t>
            </a:r>
            <a:endParaRPr lang="uk-UA" sz="2400" b="1" dirty="0" smtClean="0"/>
          </a:p>
          <a:p>
            <a:pPr algn="just"/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3. </a:t>
            </a:r>
            <a:r>
              <a:rPr lang="en-US" sz="2400" b="1" dirty="0" smtClean="0"/>
              <a:t>Social Scoring System</a:t>
            </a:r>
            <a:r>
              <a:rPr lang="ru-RU" sz="2400" b="1" dirty="0" smtClean="0"/>
              <a:t> – </a:t>
            </a:r>
            <a:r>
              <a:rPr lang="uk-UA" sz="2400" b="1" dirty="0" smtClean="0"/>
              <a:t>система соціального оцінювання</a:t>
            </a:r>
            <a:r>
              <a:rPr lang="en-US" sz="2400" b="1" dirty="0" smtClean="0"/>
              <a:t> (</a:t>
            </a:r>
            <a:r>
              <a:rPr lang="uk-UA" sz="2400" b="1" dirty="0" smtClean="0"/>
              <a:t>На прикладі Системи соціального кредиту КНР)</a:t>
            </a:r>
            <a:r>
              <a:rPr lang="en-US" sz="2400" b="1" dirty="0" smtClean="0"/>
              <a:t>.</a:t>
            </a:r>
          </a:p>
          <a:p>
            <a:pPr algn="just"/>
            <a:r>
              <a:rPr lang="uk-UA" sz="2400" dirty="0" smtClean="0"/>
              <a:t>Як заробляти рейтинги або хоча б їх не втратити? В цій програмі - достатньо жити за законом, вчасно виплачувати кредити, платити податки, дотримуватися правил дорожнього руху (за кожне порушення, крім адміністративного штрафу, також знімають від п'яти балів рейтингу), не порушувати моральні норми суспільства.</a:t>
            </a:r>
          </a:p>
          <a:p>
            <a:pPr algn="just"/>
            <a:r>
              <a:rPr lang="uk-UA" sz="2400" dirty="0" smtClean="0"/>
              <a:t>Володарям високих рейтингів обіцяють серйозну підтримку і преференції в освіті, працевлаштуванні, відкритті бізнесу, соціальні гарантії. Тим, у кого низький рейтинг, навпаки, загрожують всілякі адміністративні перепони, обмеження в купівлі нерухомості, авіаквитків, квитків на високошвидкісні поїзди, обмеження виїзду за кордон, обмеження на проживання в готелях люкс тощо.</a:t>
            </a:r>
            <a:endParaRPr lang="uk-UA" sz="2400" b="1" dirty="0" smtClean="0"/>
          </a:p>
          <a:p>
            <a:pPr algn="just"/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Основні тенденції в соціології щодо дослідження соціального контролю:</a:t>
            </a:r>
          </a:p>
          <a:p>
            <a:pPr algn="just"/>
            <a:r>
              <a:rPr lang="uk-UA" sz="2400" b="1" dirty="0" smtClean="0"/>
              <a:t>1. Зміни у нормах та санкціях:</a:t>
            </a:r>
          </a:p>
          <a:p>
            <a:pPr algn="just"/>
            <a:r>
              <a:rPr lang="uk-UA" sz="2400" b="1" dirty="0" smtClean="0"/>
              <a:t>- дослідження нових цінностей і норм (концепції поколінь, концепції </a:t>
            </a:r>
            <a:r>
              <a:rPr lang="uk-UA" sz="2400" b="1" dirty="0" err="1" smtClean="0"/>
              <a:t>“формуючих”</a:t>
            </a:r>
            <a:r>
              <a:rPr lang="uk-UA" sz="2400" b="1" dirty="0" smtClean="0"/>
              <a:t> цінностей до яких можна віднести і теорію Р.</a:t>
            </a:r>
            <a:r>
              <a:rPr lang="uk-UA" sz="2400" b="1" dirty="0" err="1" smtClean="0"/>
              <a:t>Інглгарта</a:t>
            </a:r>
            <a:r>
              <a:rPr lang="uk-UA" sz="2400" b="1" dirty="0" smtClean="0"/>
              <a:t>, які базуються на тому, що ціннісно-нормативна система впливає розвиток суспільства)</a:t>
            </a:r>
          </a:p>
          <a:p>
            <a:pPr algn="just"/>
            <a:r>
              <a:rPr lang="uk-UA" sz="2400" b="1" dirty="0" smtClean="0"/>
              <a:t>- дослідження ризиків і загроз (у </a:t>
            </a:r>
            <a:r>
              <a:rPr lang="uk-UA" sz="2400" b="1" dirty="0" err="1" smtClean="0"/>
              <a:t>зв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язку</a:t>
            </a:r>
            <a:r>
              <a:rPr lang="uk-UA" sz="2400" b="1" dirty="0" smtClean="0"/>
              <a:t> зі зміною ставлення до цінності життя, що особливо чітко проявилось під час пандемії </a:t>
            </a:r>
            <a:r>
              <a:rPr lang="en-US" sz="2400" b="1" dirty="0" smtClean="0"/>
              <a:t>COVID-19</a:t>
            </a:r>
            <a:r>
              <a:rPr lang="uk-UA" sz="2400" b="1" dirty="0" smtClean="0"/>
              <a:t>) та безпеки як базової цінності. Сюди можна віднести дослідження насильства, зокрема, тенденції до його зниження і військових дій та конфліктів (нові форми ведення війни, інформаційні, економічні, гібридні тощо).</a:t>
            </a:r>
          </a:p>
          <a:p>
            <a:pPr algn="just">
              <a:buNone/>
            </a:pPr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638800"/>
          </a:xfrm>
        </p:spPr>
        <p:txBody>
          <a:bodyPr>
            <a:noAutofit/>
          </a:bodyPr>
          <a:lstStyle/>
          <a:p>
            <a:pPr algn="just"/>
            <a:r>
              <a:rPr lang="uk-UA" sz="2300" b="1" dirty="0" smtClean="0"/>
              <a:t>Основні тенденції в соціології щодо дослідження соціального контролю:</a:t>
            </a:r>
          </a:p>
          <a:p>
            <a:pPr algn="just"/>
            <a:r>
              <a:rPr lang="uk-UA" sz="2300" b="1" dirty="0" smtClean="0"/>
              <a:t>2. Дослідження співвідношення свободи індивідів і соціального контролю.</a:t>
            </a:r>
          </a:p>
          <a:p>
            <a:pPr algn="just">
              <a:buNone/>
            </a:pPr>
            <a:r>
              <a:rPr lang="uk-UA" sz="2400" b="1" dirty="0" smtClean="0"/>
              <a:t>                               </a:t>
            </a:r>
            <a:r>
              <a:rPr lang="uk-UA" sz="1800" b="1" dirty="0" smtClean="0"/>
              <a:t>Діапазон свободи вибору дій</a:t>
            </a:r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endParaRPr lang="uk-UA" sz="2200" b="1" dirty="0" smtClean="0"/>
          </a:p>
          <a:p>
            <a:pPr algn="just"/>
            <a:r>
              <a:rPr lang="uk-UA" sz="1800" b="1" dirty="0" smtClean="0"/>
              <a:t>Обмеження, що впроваджуються системою соціального контролю можуть негативно впливати на розвиток суспільства, бо обмежують не тільки негативні відхилення, а й позитивні.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5638800" y="2438400"/>
            <a:ext cx="838200" cy="3581400"/>
          </a:xfrm>
          <a:prstGeom prst="upArrow">
            <a:avLst/>
          </a:prstGeom>
          <a:solidFill>
            <a:srgbClr val="7FB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3429000" y="3962400"/>
            <a:ext cx="1752600" cy="3048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+</a:t>
            </a:r>
            <a:endParaRPr lang="uk-UA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934200" y="3962400"/>
            <a:ext cx="1676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-</a:t>
            </a:r>
            <a:endParaRPr lang="uk-UA" sz="2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686800" y="2819400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52800" y="2819400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лево 9"/>
          <p:cNvSpPr/>
          <p:nvPr/>
        </p:nvSpPr>
        <p:spPr>
          <a:xfrm>
            <a:off x="2362200" y="4953000"/>
            <a:ext cx="26670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7086600" y="4953000"/>
            <a:ext cx="23622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4286250" y="1428750"/>
            <a:ext cx="381000" cy="2247900"/>
          </a:xfrm>
          <a:prstGeom prst="lef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Основні тенденції в соціології щодо дослідження соціального контролю:</a:t>
            </a:r>
          </a:p>
          <a:p>
            <a:pPr algn="just"/>
            <a:r>
              <a:rPr lang="uk-UA" sz="2400" b="1" dirty="0" smtClean="0"/>
              <a:t>3. Дослідження концепту </a:t>
            </a:r>
            <a:r>
              <a:rPr lang="uk-UA" sz="2400" b="1" dirty="0" err="1" smtClean="0"/>
              <a:t>“безпечне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середовище”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- безпечне місто</a:t>
            </a:r>
          </a:p>
          <a:p>
            <a:pPr algn="just"/>
            <a:r>
              <a:rPr lang="uk-UA" sz="2000" dirty="0" smtClean="0"/>
              <a:t>Концепт безпечного міста є одним з важливих елементів більш широкої концепції </a:t>
            </a:r>
            <a:r>
              <a:rPr lang="en-US" sz="2000" dirty="0" smtClean="0"/>
              <a:t>Smart City</a:t>
            </a:r>
            <a:r>
              <a:rPr lang="uk-UA" sz="2000" dirty="0" smtClean="0"/>
              <a:t>, що представляє собою управління містом за допомогою інформаційно-комп’ютерних технологій,для підвищення ефективності міських процесів, оптимізації використання ресурсів, зростання якості життя мешканців, розвитку економіки та захисту навколишнього середовища. На сьогоднішній день міста, що впроваджують концепцію </a:t>
            </a:r>
            <a:r>
              <a:rPr lang="en-US" sz="2000" dirty="0" smtClean="0"/>
              <a:t>Smart City</a:t>
            </a:r>
            <a:r>
              <a:rPr lang="uk-UA" sz="2000" dirty="0" smtClean="0"/>
              <a:t> (Токіо, Сінгапур, Амстердам, Стокгольм, Сідней, Торонто, Сеул) знаходяться в десятці найбезпечніших міст світу. Дійсно функціонування систем </a:t>
            </a:r>
            <a:r>
              <a:rPr lang="uk-UA" sz="2000" dirty="0" err="1" smtClean="0"/>
              <a:t>відеоспостереження</a:t>
            </a:r>
            <a:r>
              <a:rPr lang="uk-UA" sz="2000" dirty="0" smtClean="0"/>
              <a:t> дозволяє записувати відео інформацію, що стосується </a:t>
            </a:r>
            <a:r>
              <a:rPr lang="uk-UA" sz="2000" dirty="0" err="1" smtClean="0"/>
              <a:t>трафіку</a:t>
            </a:r>
            <a:r>
              <a:rPr lang="uk-UA" sz="2000" dirty="0" smtClean="0"/>
              <a:t>, інтенсифікації транспортних потоків, а також дає змогу пришвидшити реагування на надзвичайні ситуації, посилити контроль за безпекою в громадських місцях. Попри це р</a:t>
            </a:r>
            <a:r>
              <a:rPr lang="ru-RU" sz="2000" dirty="0" err="1" smtClean="0"/>
              <a:t>еалізація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програм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uk-UA" sz="2000" dirty="0" smtClean="0"/>
              <a:t>стикатись і з певними проблемами та мати суттєві недоліки, наприклад, інформація, що накопичується без відповідної обробки, </a:t>
            </a:r>
            <a:r>
              <a:rPr lang="uk-UA" sz="2000" dirty="0" err="1" smtClean="0"/>
              <a:t>хакерські</a:t>
            </a:r>
            <a:r>
              <a:rPr lang="uk-UA" sz="2000" dirty="0" smtClean="0"/>
              <a:t> атаки, чи проблеми правового характеру, на кшталт того хто, коли і в якому випадку може мати доступ до цієї інформації та як її можна використати.</a:t>
            </a:r>
            <a:endParaRPr lang="uk-UA" sz="2000" b="1" dirty="0" smtClean="0"/>
          </a:p>
          <a:p>
            <a:pPr algn="just">
              <a:buNone/>
            </a:pPr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1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В цілому соціальна поведінка особистості протікає під контролем суспільства і оточуючих людей. Вони не тільки навчають індивіда правилам соціальної поведінки в процесі соціалізації, а й виступають агентами соціального контролю, спостерігаючи за правильністю засвоєння зразків соціальної поведінки та їх реалізації на практиці. У цьому плані соціальний контроль виступає як особлива форма і спосіб соціальної регуляції поведінки людей у суспільстві. Соціальний контроль проявляється в підпорядкуванні індивіда соціальній групі, в яку він інтегрований, що виражається в осмисленому або спонтанному слідуванні соціальним нормам, запропонованим цією групою.</a:t>
            </a:r>
            <a:endParaRPr lang="ru-RU" sz="2400" dirty="0" smtClean="0"/>
          </a:p>
          <a:p>
            <a:pPr algn="just"/>
            <a:r>
              <a:rPr lang="uk-UA" sz="2400" b="1" i="1" dirty="0" smtClean="0"/>
              <a:t>Соціальний контроль</a:t>
            </a:r>
            <a:r>
              <a:rPr lang="uk-UA" sz="2400" i="1" dirty="0" smtClean="0"/>
              <a:t> — засіб саморегуляції соціальної системи, що забезпечує упорядковану взаємодію її елементів шляхом нормативного (у тому числі й правового) регулювання.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Основні тенденції в соціології щодо дослідження соціального контролю:</a:t>
            </a:r>
          </a:p>
          <a:p>
            <a:pPr algn="just"/>
            <a:r>
              <a:rPr lang="uk-UA" sz="2400" b="1" dirty="0" smtClean="0"/>
              <a:t>3. Дослідження концепту </a:t>
            </a:r>
            <a:r>
              <a:rPr lang="uk-UA" sz="2400" b="1" dirty="0" err="1" smtClean="0"/>
              <a:t>“безпечне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середовище”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- безпечне інформаційне середовище: </a:t>
            </a:r>
            <a:r>
              <a:rPr lang="uk-UA" sz="2000" dirty="0" smtClean="0"/>
              <a:t>Важливою характеристикою сучасного інформаційного і медіа простору стала постійно зростаюча чисельність інформаційних повідомлень, адже тепер кожен користувач Інтернету може стати не просто їх споживачем, а й автором. Тож головна складність полягає сьогодні не в тому, щоб отримати певну інформацію чи прочитати новини, а в тому, щоб визначити, яка інформація є потрібною та достовірною, а яка шкідливою і спотвореною. Через значне поширення </a:t>
            </a:r>
            <a:r>
              <a:rPr lang="uk-UA" sz="2000" dirty="0" err="1" smtClean="0"/>
              <a:t>фейків</a:t>
            </a:r>
            <a:r>
              <a:rPr lang="uk-UA" sz="2000" dirty="0" smtClean="0"/>
              <a:t> в соціальних мережах під час президентської кампанії у США в 2016 році найбільші соціальні мережі вже почали маркувати деякі повідомлення як недостовірні. Наприклад, </a:t>
            </a:r>
            <a:r>
              <a:rPr lang="uk-UA" sz="2000" dirty="0" err="1" smtClean="0"/>
              <a:t>Facebook</a:t>
            </a:r>
            <a:r>
              <a:rPr lang="uk-UA" sz="2000" dirty="0" smtClean="0"/>
              <a:t> і </a:t>
            </a:r>
            <a:r>
              <a:rPr lang="uk-UA" sz="2000" dirty="0" err="1" smtClean="0"/>
              <a:t>Google</a:t>
            </a:r>
            <a:r>
              <a:rPr lang="uk-UA" sz="2000" dirty="0" smtClean="0"/>
              <a:t> видаляють сайти </a:t>
            </a:r>
            <a:r>
              <a:rPr lang="uk-UA" sz="2000" dirty="0" err="1" smtClean="0"/>
              <a:t>фейкових</a:t>
            </a:r>
            <a:r>
              <a:rPr lang="uk-UA" sz="2000" dirty="0" smtClean="0"/>
              <a:t> новин на тій підставі, що вони порушують політику щодо недопустимості оманливого вмісту. Крім того, </a:t>
            </a:r>
            <a:r>
              <a:rPr lang="uk-UA" sz="2000" dirty="0" err="1" smtClean="0"/>
              <a:t>Facebook</a:t>
            </a:r>
            <a:r>
              <a:rPr lang="uk-UA" sz="2000" dirty="0" smtClean="0"/>
              <a:t> вживає заходів для ідентифікації фальшивих новин (</a:t>
            </a:r>
            <a:r>
              <a:rPr lang="uk-UA" sz="2000" dirty="0" err="1" smtClean="0"/>
              <a:t>fake</a:t>
            </a:r>
            <a:r>
              <a:rPr lang="uk-UA" sz="2000" dirty="0" smtClean="0"/>
              <a:t> </a:t>
            </a:r>
            <a:r>
              <a:rPr lang="uk-UA" sz="2000" dirty="0" err="1" smtClean="0"/>
              <a:t>news</a:t>
            </a:r>
            <a:r>
              <a:rPr lang="uk-UA" sz="2000" dirty="0" smtClean="0"/>
              <a:t>) і спеціально маркує таку інформацію як неперевірену. Таким чином можна побачити певні елементи соціального контролю і в цьому середовищі (цензурування, видалення </a:t>
            </a:r>
            <a:r>
              <a:rPr lang="uk-UA" sz="2000" dirty="0" err="1" smtClean="0"/>
              <a:t>акаунтів</a:t>
            </a:r>
            <a:r>
              <a:rPr lang="uk-UA" sz="2000" dirty="0" smtClean="0"/>
              <a:t>, дозволи чи заборони на публікацію певного контенту і його попередня перевірка, системи батьківського контролю тощо).</a:t>
            </a:r>
            <a:endParaRPr lang="ru-RU" sz="2000" dirty="0" smtClean="0"/>
          </a:p>
          <a:p>
            <a:pPr algn="just"/>
            <a:endParaRPr lang="uk-UA" sz="2400" b="1" dirty="0" smtClean="0"/>
          </a:p>
          <a:p>
            <a:pPr algn="just"/>
            <a:endParaRPr lang="uk-UA" sz="2400" b="1" dirty="0" smtClean="0"/>
          </a:p>
          <a:p>
            <a:pPr algn="just"/>
            <a:endParaRPr lang="uk-UA" sz="2400" b="1" dirty="0" smtClean="0"/>
          </a:p>
          <a:p>
            <a:pPr algn="just">
              <a:buNone/>
            </a:pPr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0744200" cy="55626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Основні тенденції в соціології щодо дослідження соціального контролю:</a:t>
            </a:r>
          </a:p>
          <a:p>
            <a:pPr algn="just"/>
            <a:r>
              <a:rPr lang="uk-UA" sz="2400" b="1" dirty="0" smtClean="0"/>
              <a:t>3. Дослідження концепту </a:t>
            </a:r>
            <a:r>
              <a:rPr lang="uk-UA" sz="2400" b="1" dirty="0" err="1" smtClean="0"/>
              <a:t>“безпечне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середовище”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- безпечне інформаційне середовище: </a:t>
            </a:r>
            <a:r>
              <a:rPr lang="uk-UA" sz="2000" dirty="0" smtClean="0"/>
              <a:t>Цікавими феноменами в цьому контексті є «мережевий трайбалізм» й існування у «інформаційних бульбашках». Якщо раніше племена були необхідні для виживання і захисту в реальному світі, то зараз люди шукають для себе такі «племена» в соціальних мережах, щоб об’єднатись з однодумцями і мати взаємну підтримку. </a:t>
            </a:r>
            <a:r>
              <a:rPr lang="uk-UA" sz="2000" dirty="0" err="1" smtClean="0"/>
              <a:t>Нішеві</a:t>
            </a:r>
            <a:r>
              <a:rPr lang="uk-UA" sz="2000" dirty="0" smtClean="0"/>
              <a:t> спільноти в мережі можна знайти для реалізації практично будь-яких інтересів, в них можна віднайти довіру та ідентичність, відчуття причетності до спільноти. Однак обмеження соціальних контактів такими групами в поєднанні з налаштуваннями алгоритмів в </a:t>
            </a:r>
            <a:r>
              <a:rPr lang="uk-UA" sz="2000" dirty="0" err="1" smtClean="0"/>
              <a:t>новинних</a:t>
            </a:r>
            <a:r>
              <a:rPr lang="uk-UA" sz="2000" dirty="0" smtClean="0"/>
              <a:t> стрічках та рекомендаціях </a:t>
            </a:r>
            <a:r>
              <a:rPr lang="uk-UA" sz="2000" dirty="0" err="1" smtClean="0"/>
              <a:t>акаунта</a:t>
            </a:r>
            <a:r>
              <a:rPr lang="uk-UA" sz="2000" dirty="0" smtClean="0"/>
              <a:t> може призводити до формування «інформаційних бульбашок» (</a:t>
            </a:r>
            <a:r>
              <a:rPr lang="uk-UA" sz="2000" dirty="0" err="1" smtClean="0"/>
              <a:t>filter</a:t>
            </a:r>
            <a:r>
              <a:rPr lang="uk-UA" sz="2000" dirty="0" smtClean="0"/>
              <a:t> </a:t>
            </a:r>
            <a:r>
              <a:rPr lang="uk-UA" sz="2000" dirty="0" err="1" smtClean="0"/>
              <a:t>bubble</a:t>
            </a:r>
            <a:r>
              <a:rPr lang="uk-UA" sz="2000" dirty="0" smtClean="0"/>
              <a:t>), коли людина бачить тільки те, що її цікавить чи є приємним, а інший контент, відмінні точки зору чи важлива інформація може просто не попадати в зону цієї «бульбашки». Такі ефекти соціальних мереж з одного боку допомагають відчувати себе більш комфортно і дають відчуття спільності інтересів і думок з певною групою, з іншого – вони також призводять до </a:t>
            </a:r>
            <a:r>
              <a:rPr lang="uk-UA" sz="2000" dirty="0" err="1" smtClean="0"/>
              <a:t>атомізації</a:t>
            </a:r>
            <a:r>
              <a:rPr lang="uk-UA" sz="2000" dirty="0" smtClean="0"/>
              <a:t> та все більшого розшарування.</a:t>
            </a:r>
            <a:endParaRPr lang="uk-UA" sz="2400" b="1" dirty="0" smtClean="0"/>
          </a:p>
          <a:p>
            <a:pPr algn="just"/>
            <a:endParaRPr lang="uk-UA" sz="2400" b="1" dirty="0" smtClean="0"/>
          </a:p>
          <a:p>
            <a:pPr algn="just"/>
            <a:endParaRPr lang="uk-UA" sz="2400" b="1" dirty="0" smtClean="0"/>
          </a:p>
          <a:p>
            <a:pPr algn="just">
              <a:buNone/>
            </a:pPr>
            <a:endParaRPr lang="uk-UA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механізмів соціального контролю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11125200" cy="5486400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Такі зміни в механізмах соціального контролю, як вже було зазначено, є об'єктивними – вони не залежать від нашого бажання чи не бажання, а також є багатогранними (тобто мають як позитивні, так і негативні риси, які ще не достатньо вивчені). </a:t>
            </a:r>
          </a:p>
          <a:p>
            <a:pPr marL="0" indent="17463" algn="ctr">
              <a:buNone/>
            </a:pPr>
            <a:r>
              <a:rPr lang="uk-UA" sz="2200" b="1" dirty="0" smtClean="0"/>
              <a:t>САМОРЕФЛЕКСІЯ</a:t>
            </a:r>
          </a:p>
          <a:p>
            <a:pPr marL="0" indent="17463" algn="just">
              <a:buAutoNum type="arabicPeriod"/>
            </a:pPr>
            <a:r>
              <a:rPr lang="uk-UA" sz="2200" b="1" dirty="0" smtClean="0"/>
              <a:t> Загальне враження і емоції від цієї лекції  </a:t>
            </a:r>
          </a:p>
          <a:p>
            <a:pPr marL="0" indent="17463" algn="just">
              <a:buNone/>
            </a:pPr>
            <a:endParaRPr lang="uk-UA" sz="2200" b="1" dirty="0" smtClean="0"/>
          </a:p>
          <a:p>
            <a:pPr marL="0" indent="17463" algn="just">
              <a:buAutoNum type="arabicPeriod"/>
            </a:pPr>
            <a:endParaRPr lang="uk-UA" sz="2200" b="1" dirty="0" smtClean="0"/>
          </a:p>
          <a:p>
            <a:pPr marL="0" indent="17463" algn="just">
              <a:buNone/>
            </a:pPr>
            <a:endParaRPr lang="uk-UA" sz="2200" b="1" dirty="0" smtClean="0"/>
          </a:p>
          <a:p>
            <a:pPr marL="0" indent="17463" algn="just">
              <a:buAutoNum type="arabicPeriod"/>
            </a:pPr>
            <a:endParaRPr lang="uk-UA" sz="2200" b="1" dirty="0" smtClean="0"/>
          </a:p>
          <a:p>
            <a:pPr marL="0" indent="17463" algn="just">
              <a:buNone/>
            </a:pPr>
            <a:endParaRPr lang="uk-UA" sz="2200" b="1" dirty="0" smtClean="0"/>
          </a:p>
          <a:p>
            <a:pPr marL="0" indent="17463" algn="just">
              <a:buNone/>
            </a:pPr>
            <a:r>
              <a:rPr lang="uk-UA" sz="2100" b="1" dirty="0" smtClean="0"/>
              <a:t>2. Яка інформація була новою?</a:t>
            </a:r>
          </a:p>
          <a:p>
            <a:pPr marL="0" indent="17463" algn="just">
              <a:buNone/>
            </a:pPr>
            <a:r>
              <a:rPr lang="uk-UA" sz="2100" b="1" dirty="0" smtClean="0"/>
              <a:t>3. Треба подумати: </a:t>
            </a:r>
          </a:p>
          <a:p>
            <a:pPr marL="0" indent="17463" algn="just">
              <a:buFontTx/>
              <a:buChar char="-"/>
            </a:pPr>
            <a:r>
              <a:rPr lang="uk-UA" sz="2100" b="1" dirty="0" smtClean="0"/>
              <a:t>Якими є позитивні наслідки нових механізмів соціального контролю?</a:t>
            </a:r>
          </a:p>
          <a:p>
            <a:pPr marL="0" indent="17463" algn="just">
              <a:buFontTx/>
              <a:buChar char="-"/>
            </a:pPr>
            <a:r>
              <a:rPr lang="uk-UA" sz="2100" b="1" dirty="0" smtClean="0"/>
              <a:t>Які загрози можуть бути для людини в умовах нових механізмів соціального контролю?</a:t>
            </a:r>
          </a:p>
        </p:txBody>
      </p:sp>
      <p:pic>
        <p:nvPicPr>
          <p:cNvPr id="2050" name="Picture 2" descr="E:\КАФЕДРА\НМКД\НМКЛ 2015-16\ЗСТ\Соціологія ФСУ\Лекції ЗСТ\Лекція 10. Соціальний контроль. Норми і санкції та відхилення\emoticons-mood-scale-background-promotion-sale-template-flyer-banner-poster-other-emoticons-mood-scale-136386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7217664" cy="198120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норми і санкції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1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Соціальний контроль складається з двох елементів – соціальних норм і соціальних санкцій. </a:t>
            </a:r>
            <a:endParaRPr lang="ru-RU" sz="2800" dirty="0" smtClean="0"/>
          </a:p>
          <a:p>
            <a:pPr algn="just"/>
            <a:r>
              <a:rPr lang="uk-UA" sz="2800" b="1" dirty="0" smtClean="0"/>
              <a:t>Соціальні норми</a:t>
            </a:r>
            <a:r>
              <a:rPr lang="uk-UA" sz="2800" dirty="0" smtClean="0"/>
              <a:t> – соціально схвалювані або законодавчо закріплені правила, стандарти, зразки, що регулюють соціальну поведінку людей. </a:t>
            </a:r>
            <a:endParaRPr lang="ru-RU" sz="2800" dirty="0" smtClean="0"/>
          </a:p>
          <a:p>
            <a:pPr algn="just"/>
            <a:r>
              <a:rPr lang="uk-UA" sz="2800" b="1" dirty="0" smtClean="0"/>
              <a:t>Соціальні санкції</a:t>
            </a:r>
            <a:r>
              <a:rPr lang="uk-UA" sz="2800" dirty="0" smtClean="0"/>
              <a:t> – засоби заохочення і покарання, що стимулюють людей дотримуватися соціальних норм.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норми і санкції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11277600" cy="5410201"/>
          </a:xfrm>
        </p:spPr>
        <p:txBody>
          <a:bodyPr>
            <a:noAutofit/>
          </a:bodyPr>
          <a:lstStyle/>
          <a:p>
            <a:pPr algn="just"/>
            <a:r>
              <a:rPr lang="uk-UA" sz="2200" b="1" i="1" dirty="0" smtClean="0"/>
              <a:t>Соціальні норми</a:t>
            </a:r>
            <a:r>
              <a:rPr lang="uk-UA" sz="2200" dirty="0" smtClean="0"/>
              <a:t> - це соціально схвалювані і законодавчо закріплені правила, стандарти, зразки, що регулюють соціальну поведінку людей. Тому соціальні норми поділяють на: </a:t>
            </a:r>
            <a:endParaRPr lang="ru-RU" sz="2200" dirty="0" smtClean="0"/>
          </a:p>
          <a:p>
            <a:pPr algn="just"/>
            <a:r>
              <a:rPr lang="uk-UA" sz="2200" dirty="0" smtClean="0"/>
              <a:t>правові норми, </a:t>
            </a:r>
            <a:r>
              <a:rPr lang="uk-UA" sz="2200" noProof="1" smtClean="0"/>
              <a:t>норми</a:t>
            </a:r>
            <a:r>
              <a:rPr lang="uk-UA" sz="2200" dirty="0" smtClean="0"/>
              <a:t> моралі,</a:t>
            </a:r>
            <a:r>
              <a:rPr lang="ru-RU" sz="2200" dirty="0" smtClean="0"/>
              <a:t> </a:t>
            </a:r>
            <a:r>
              <a:rPr lang="uk-UA" sz="2200" dirty="0" smtClean="0"/>
              <a:t>соціальні норми.</a:t>
            </a:r>
            <a:endParaRPr lang="ru-RU" sz="2200" dirty="0" smtClean="0"/>
          </a:p>
          <a:p>
            <a:pPr algn="just"/>
            <a:r>
              <a:rPr lang="uk-UA" sz="2200" b="1" dirty="0" smtClean="0"/>
              <a:t>Правові норми</a:t>
            </a:r>
            <a:r>
              <a:rPr lang="uk-UA" sz="2200" dirty="0" smtClean="0"/>
              <a:t> - це норми, формально закріплені в різного роду законодавчих актах. Порушення правових норм передбачає юридичні, адміністративні та інші види покарання.</a:t>
            </a:r>
            <a:endParaRPr lang="ru-RU" sz="2200" dirty="0" smtClean="0"/>
          </a:p>
          <a:p>
            <a:pPr algn="just"/>
            <a:r>
              <a:rPr lang="uk-UA" sz="2200" b="1" dirty="0" smtClean="0"/>
              <a:t>Норми моралі</a:t>
            </a:r>
            <a:r>
              <a:rPr lang="uk-UA" sz="2200" dirty="0" smtClean="0"/>
              <a:t> - неформальні норми, що функціонують у вигляді громадської думки. Головним інструментом в системі норм моралі є суспільний осуд або суспільне схвалення.</a:t>
            </a:r>
            <a:endParaRPr lang="ru-RU" sz="2200" dirty="0" smtClean="0"/>
          </a:p>
          <a:p>
            <a:pPr algn="just"/>
            <a:r>
              <a:rPr lang="uk-UA" sz="2200" dirty="0" smtClean="0"/>
              <a:t>До </a:t>
            </a:r>
            <a:r>
              <a:rPr lang="uk-UA" sz="2200" b="1" dirty="0" smtClean="0"/>
              <a:t>соціальних норм зазвичай</a:t>
            </a:r>
            <a:r>
              <a:rPr lang="uk-UA" sz="2200" dirty="0" smtClean="0"/>
              <a:t> відносять:</a:t>
            </a:r>
            <a:endParaRPr lang="ru-RU" sz="2200" dirty="0" smtClean="0"/>
          </a:p>
          <a:p>
            <a:pPr lvl="0" algn="just"/>
            <a:r>
              <a:rPr lang="uk-UA" sz="2200" dirty="0" smtClean="0"/>
              <a:t>групові соціальні звички (наприклад, не «задирай ніс перед своїми»);</a:t>
            </a:r>
            <a:endParaRPr lang="ru-RU" sz="2200" dirty="0" smtClean="0"/>
          </a:p>
          <a:p>
            <a:pPr lvl="0" algn="just"/>
            <a:r>
              <a:rPr lang="uk-UA" sz="2200" dirty="0" smtClean="0"/>
              <a:t>соціальні звичаї (наприклад, гостинності) і традиції (наприклад, підпорядкування дітей батькам, повага до старших і т.д.),</a:t>
            </a:r>
            <a:endParaRPr lang="ru-RU" sz="2200" dirty="0" smtClean="0"/>
          </a:p>
          <a:p>
            <a:pPr lvl="0" algn="just"/>
            <a:r>
              <a:rPr lang="uk-UA" sz="2200" dirty="0" smtClean="0"/>
              <a:t>суспільні умови співжиття (манери, етикет).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норми і санкції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11277600" cy="54102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Санкція</a:t>
            </a:r>
            <a:r>
              <a:rPr lang="uk-UA" sz="2400" dirty="0" smtClean="0"/>
              <a:t> визнається основним інструментом соціального контролю і являє собою стимул для дотримання норм, виражений у </a:t>
            </a:r>
            <a:r>
              <a:rPr lang="uk-UA" sz="2400" b="1" u="sng" dirty="0" smtClean="0"/>
              <a:t>формі заохочення (позитивна санкція) або покарання (негативна санкція). </a:t>
            </a:r>
            <a:endParaRPr lang="ru-RU" sz="2400" u="sng" dirty="0" smtClean="0"/>
          </a:p>
          <a:p>
            <a:pPr algn="just"/>
            <a:r>
              <a:rPr lang="uk-UA" sz="2400" dirty="0" smtClean="0"/>
              <a:t>Санкції бувають формальні, що накладалися державою або спеціально уповноваженими організаціями та особами, і неформальні, виражені неофіційними особами. </a:t>
            </a:r>
            <a:endParaRPr lang="ru-RU" sz="2400" dirty="0" smtClean="0"/>
          </a:p>
          <a:p>
            <a:pPr algn="just"/>
            <a:r>
              <a:rPr lang="uk-UA" sz="2400" dirty="0" smtClean="0"/>
              <a:t>Соціальні санкції можна назвати охоронцем соціальних норм.</a:t>
            </a:r>
            <a:endParaRPr lang="ru-RU" sz="2400" dirty="0" smtClean="0"/>
          </a:p>
          <a:p>
            <a:pPr algn="just"/>
            <a:r>
              <a:rPr lang="uk-UA" sz="2400" dirty="0" smtClean="0"/>
              <a:t>Норми і санкції являють собою нерозривне ціле, і якщо у якоїсь соціальної норми відсутня супроводжуюча її санкція, то вона втрачає свою соціально-регулюючу функцію.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норми і санкції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9600" y="1158240"/>
          <a:ext cx="10972800" cy="53340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352800"/>
                <a:gridCol w="762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Види</a:t>
                      </a:r>
                      <a:r>
                        <a:rPr lang="uk-UA" sz="3200" baseline="0" dirty="0" smtClean="0"/>
                        <a:t> санкцій</a:t>
                      </a:r>
                      <a:endParaRPr lang="uk-UA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Формально позитивні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(публічне схвалення з боку офіційних організацій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,) </a:t>
                      </a: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– державні нагороди, державні стипендії,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грамоти, ордени і т.д.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Неформально позитивні санкції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(публічне схвалення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від громадськості чи оточення) </a:t>
                      </a: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– дружня похвала, компліменти, слава, аплодисменти,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пошана.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Формальні негативні санкції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(покарання, що визначені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нормами</a:t>
                      </a:r>
                      <a:r>
                        <a:rPr lang="uk-UA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права: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законами</a:t>
                      </a: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, урядовими наказами, адміністративними інструкціями, розпорядженнями) – в’язниця, арешт, звільнення, штраф, конфіскація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майна, в деяких країнах - смертна кара.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Неформальні негативні санкції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(покарання, що не визначені офіційними інстанціями) зауваження, глузування, зневага, відмова підтримувати стосунки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506200" cy="792162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норми і санкції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11277600" cy="5410201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/>
              <a:t>Хоча офіційні санкції здаються більш ефективними, насправді для людини більш важливими бувають неформальні санкції</a:t>
            </a:r>
            <a:r>
              <a:rPr lang="uk-UA" sz="2800" dirty="0" smtClean="0"/>
              <a:t>. Потреба в дружбі, любові, визнанні близьких або боязнь насмішок від оточуючих і сорому часто виявляються дієвіше, ніж ордени або штрафи.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4318</Words>
  <Application>Microsoft Office PowerPoint</Application>
  <PresentationFormat>Широкий екран</PresentationFormat>
  <Paragraphs>214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Тема Office</vt:lpstr>
      <vt:lpstr>Тема. Соціальний контроль: норми і санкції</vt:lpstr>
      <vt:lpstr>Поняття соціального контролю</vt:lpstr>
      <vt:lpstr>Поняття соціального контролю</vt:lpstr>
      <vt:lpstr>Поняття соціального контролю</vt:lpstr>
      <vt:lpstr>Соціальні норми і санкції</vt:lpstr>
      <vt:lpstr>Соціальні норми і санкції</vt:lpstr>
      <vt:lpstr>Соціальні норми і санкції</vt:lpstr>
      <vt:lpstr>Соціальні норми і санкції</vt:lpstr>
      <vt:lpstr>Соціальні норми і санкції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Типи і методи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  <vt:lpstr>Зміни механізмів соціального контролю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«Особливості методів в кількісній і якісній стратегїї дослідження»</dc:title>
  <dc:creator>Гойда Анна</dc:creator>
  <cp:lastModifiedBy>Taisiia</cp:lastModifiedBy>
  <cp:revision>66</cp:revision>
  <dcterms:created xsi:type="dcterms:W3CDTF">2020-10-05T19:12:53Z</dcterms:created>
  <dcterms:modified xsi:type="dcterms:W3CDTF">2023-10-10T12:38:45Z</dcterms:modified>
</cp:coreProperties>
</file>