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Calibri" panose="020F0502020204030204" pitchFamily="34" charset="0"/>
      <p:regular r:id="rId23"/>
      <p:bold r:id="rId24"/>
      <p:italic r:id="rId25"/>
      <p:boldItalic r:id="rId26"/>
    </p:embeddedFont>
    <p:embeddedFont>
      <p:font typeface="Fira Sans" panose="020B0604020202020204" charset="0"/>
      <p:regular r:id="rId27"/>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74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3.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8.svg"/><Relationship Id="rId5" Type="http://schemas.openxmlformats.org/officeDocument/2006/relationships/image" Target="../media/image37.sv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02406"/>
            <a:ext cx="7556421" cy="2480310"/>
          </a:xfrm>
          <a:prstGeom prst="rect">
            <a:avLst/>
          </a:prstGeom>
          <a:noFill/>
          <a:ln/>
        </p:spPr>
        <p:txBody>
          <a:bodyPr wrap="squar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Дослідження попиту на цифрові навички, розриву та працевлаштування випускників</a:t>
            </a:r>
            <a:endParaRPr lang="en-US" sz="3900" dirty="0"/>
          </a:p>
        </p:txBody>
      </p:sp>
      <p:sp>
        <p:nvSpPr>
          <p:cNvPr id="4" name="Text 1"/>
          <p:cNvSpPr/>
          <p:nvPr/>
        </p:nvSpPr>
        <p:spPr>
          <a:xfrm>
            <a:off x="793790" y="4880372"/>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Тема 9 — Аналітичний огляд трансформацій ринку праці в умовах цифровізації, зростання вартості життя та структурних змін у зайнятості в Україні</a:t>
            </a:r>
            <a:endParaRPr lang="en-US" sz="1550" dirty="0"/>
          </a:p>
        </p:txBody>
      </p:sp>
      <p:sp>
        <p:nvSpPr>
          <p:cNvPr id="5" name="Shape 2"/>
          <p:cNvSpPr/>
          <p:nvPr/>
        </p:nvSpPr>
        <p:spPr>
          <a:xfrm>
            <a:off x="793790" y="5746313"/>
            <a:ext cx="744974" cy="373142"/>
          </a:xfrm>
          <a:prstGeom prst="roundRect">
            <a:avLst>
              <a:gd name="adj" fmla="val 6383"/>
            </a:avLst>
          </a:prstGeom>
          <a:solidFill>
            <a:srgbClr val="4A022B"/>
          </a:solidFill>
          <a:ln/>
        </p:spPr>
      </p:sp>
      <p:sp>
        <p:nvSpPr>
          <p:cNvPr id="6" name="Text 3"/>
          <p:cNvSpPr/>
          <p:nvPr/>
        </p:nvSpPr>
        <p:spPr>
          <a:xfrm>
            <a:off x="912852" y="5805845"/>
            <a:ext cx="506849" cy="254079"/>
          </a:xfrm>
          <a:prstGeom prst="rect">
            <a:avLst/>
          </a:prstGeom>
          <a:noFill/>
          <a:ln/>
        </p:spPr>
        <p:txBody>
          <a:bodyPr wrap="none" lIns="0" tIns="0" rIns="0" bIns="0" rtlCol="0" anchor="t"/>
          <a:lstStyle/>
          <a:p>
            <a:pPr marL="0" indent="0" algn="l">
              <a:lnSpc>
                <a:spcPts val="2000"/>
              </a:lnSpc>
              <a:buNone/>
            </a:pPr>
            <a:r>
              <a:rPr lang="en-US" sz="1250" dirty="0">
                <a:solidFill>
                  <a:srgbClr val="DAD1E6"/>
                </a:solidFill>
                <a:latin typeface="Fira Sans" pitchFamily="34" charset="0"/>
                <a:ea typeface="Fira Sans" pitchFamily="34" charset="-122"/>
                <a:cs typeface="Fira Sans" pitchFamily="34" charset="-120"/>
              </a:rPr>
              <a:t>ТЕМА 9</a:t>
            </a:r>
            <a:endParaRPr lang="en-US" sz="1250" dirty="0"/>
          </a:p>
        </p:txBody>
      </p:sp>
      <p:sp>
        <p:nvSpPr>
          <p:cNvPr id="7" name="Shape 4"/>
          <p:cNvSpPr/>
          <p:nvPr/>
        </p:nvSpPr>
        <p:spPr>
          <a:xfrm>
            <a:off x="1637943" y="5738693"/>
            <a:ext cx="1240393" cy="388382"/>
          </a:xfrm>
          <a:prstGeom prst="roundRect">
            <a:avLst>
              <a:gd name="adj" fmla="val 6132"/>
            </a:avLst>
          </a:prstGeom>
          <a:noFill/>
          <a:ln w="7620">
            <a:solidFill>
              <a:srgbClr val="F94CAF"/>
            </a:solidFill>
            <a:prstDash val="solid"/>
          </a:ln>
        </p:spPr>
      </p:sp>
      <p:sp>
        <p:nvSpPr>
          <p:cNvPr id="8" name="Text 5"/>
          <p:cNvSpPr/>
          <p:nvPr/>
        </p:nvSpPr>
        <p:spPr>
          <a:xfrm>
            <a:off x="1764625" y="5805845"/>
            <a:ext cx="987028" cy="254079"/>
          </a:xfrm>
          <a:prstGeom prst="rect">
            <a:avLst/>
          </a:prstGeom>
          <a:noFill/>
          <a:ln/>
        </p:spPr>
        <p:txBody>
          <a:bodyPr wrap="none" lIns="0" tIns="0" rIns="0" bIns="0" rtlCol="0" anchor="t"/>
          <a:lstStyle/>
          <a:p>
            <a:pPr marL="0" indent="0" algn="l">
              <a:lnSpc>
                <a:spcPts val="2000"/>
              </a:lnSpc>
              <a:buNone/>
            </a:pPr>
            <a:r>
              <a:rPr lang="en-US" sz="1250" dirty="0">
                <a:solidFill>
                  <a:srgbClr val="F94CAF"/>
                </a:solidFill>
                <a:latin typeface="Fira Sans" pitchFamily="34" charset="0"/>
                <a:ea typeface="Fira Sans" pitchFamily="34" charset="-122"/>
                <a:cs typeface="Fira Sans" pitchFamily="34" charset="-120"/>
              </a:rPr>
              <a:t>РИНОК ПРАЦІ</a:t>
            </a:r>
            <a:endParaRPr lang="en-US" sz="1250" dirty="0"/>
          </a:p>
        </p:txBody>
      </p:sp>
      <p:sp>
        <p:nvSpPr>
          <p:cNvPr id="9" name="Shape 6"/>
          <p:cNvSpPr/>
          <p:nvPr/>
        </p:nvSpPr>
        <p:spPr>
          <a:xfrm>
            <a:off x="2977515" y="5738693"/>
            <a:ext cx="1687711" cy="388382"/>
          </a:xfrm>
          <a:prstGeom prst="roundRect">
            <a:avLst>
              <a:gd name="adj" fmla="val 6132"/>
            </a:avLst>
          </a:prstGeom>
          <a:noFill/>
          <a:ln w="7620">
            <a:solidFill>
              <a:srgbClr val="F94CAF"/>
            </a:solidFill>
            <a:prstDash val="solid"/>
          </a:ln>
        </p:spPr>
      </p:sp>
      <p:sp>
        <p:nvSpPr>
          <p:cNvPr id="10" name="Text 7"/>
          <p:cNvSpPr/>
          <p:nvPr/>
        </p:nvSpPr>
        <p:spPr>
          <a:xfrm>
            <a:off x="3104198" y="5805845"/>
            <a:ext cx="1434346" cy="254079"/>
          </a:xfrm>
          <a:prstGeom prst="rect">
            <a:avLst/>
          </a:prstGeom>
          <a:noFill/>
          <a:ln/>
        </p:spPr>
        <p:txBody>
          <a:bodyPr wrap="none" lIns="0" tIns="0" rIns="0" bIns="0" rtlCol="0" anchor="t"/>
          <a:lstStyle/>
          <a:p>
            <a:pPr marL="0" indent="0" algn="l">
              <a:lnSpc>
                <a:spcPts val="2000"/>
              </a:lnSpc>
              <a:buNone/>
            </a:pPr>
            <a:r>
              <a:rPr lang="en-US" sz="1250" dirty="0">
                <a:solidFill>
                  <a:srgbClr val="F94CAF"/>
                </a:solidFill>
                <a:latin typeface="Fira Sans" pitchFamily="34" charset="0"/>
                <a:ea typeface="Fira Sans" pitchFamily="34" charset="-122"/>
                <a:cs typeface="Fira Sans" pitchFamily="34" charset="-120"/>
              </a:rPr>
              <a:t>ЦИФРОВІ НАВИЧКИ</a:t>
            </a:r>
            <a:endParaRPr lang="en-US" sz="12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85324" y="1029414"/>
            <a:ext cx="12836009" cy="535424"/>
          </a:xfrm>
          <a:prstGeom prst="rect">
            <a:avLst/>
          </a:prstGeom>
          <a:noFill/>
          <a:ln/>
        </p:spPr>
        <p:txBody>
          <a:bodyPr wrap="none" lIns="0" tIns="0" rIns="0" bIns="0" rtlCol="0" anchor="t"/>
          <a:lstStyle/>
          <a:p>
            <a:pPr marL="0" indent="0" algn="l">
              <a:lnSpc>
                <a:spcPts val="4200"/>
              </a:lnSpc>
              <a:buNone/>
            </a:pPr>
            <a:r>
              <a:rPr lang="en-US" sz="3350" b="1" dirty="0">
                <a:solidFill>
                  <a:srgbClr val="F94CAF"/>
                </a:solidFill>
                <a:latin typeface="Inconsolata Bold" pitchFamily="34" charset="0"/>
                <a:ea typeface="Inconsolata Bold" pitchFamily="34" charset="-122"/>
                <a:cs typeface="Inconsolata Bold" pitchFamily="34" charset="-120"/>
              </a:rPr>
              <a:t>Методологія дослідження попиту на цифрові навички</a:t>
            </a:r>
            <a:endParaRPr lang="en-US" sz="3350" dirty="0"/>
          </a:p>
        </p:txBody>
      </p:sp>
      <p:sp>
        <p:nvSpPr>
          <p:cNvPr id="3" name="Text 1"/>
          <p:cNvSpPr/>
          <p:nvPr/>
        </p:nvSpPr>
        <p:spPr>
          <a:xfrm>
            <a:off x="685324" y="1860590"/>
            <a:ext cx="13259753" cy="510778"/>
          </a:xfrm>
          <a:prstGeom prst="rect">
            <a:avLst/>
          </a:prstGeom>
          <a:noFill/>
          <a:ln/>
        </p:spPr>
        <p:txBody>
          <a:bodyPr wrap="square" lIns="0" tIns="0" rIns="0" bIns="0" rtlCol="0" anchor="t"/>
          <a:lstStyle/>
          <a:p>
            <a:pPr marL="0" indent="0" algn="l">
              <a:lnSpc>
                <a:spcPts val="2000"/>
              </a:lnSpc>
              <a:buNone/>
            </a:pPr>
            <a:r>
              <a:rPr lang="en-US" sz="1300" dirty="0">
                <a:solidFill>
                  <a:srgbClr val="DAD1E6"/>
                </a:solidFill>
                <a:latin typeface="Fira Sans" pitchFamily="34" charset="0"/>
                <a:ea typeface="Fira Sans" pitchFamily="34" charset="-122"/>
                <a:cs typeface="Fira Sans" pitchFamily="34" charset="-120"/>
              </a:rPr>
              <a:t>Для вивчення реального попиту на цифрові навички використовують комплекс методологічних підходів, кожен із яких дає свій унікальний зріз інформації. Поєднання кількісних та якісних методів дозволяє отримати найповнішу картину.</a:t>
            </a:r>
            <a:endParaRPr lang="en-US" sz="1300" dirty="0"/>
          </a:p>
        </p:txBody>
      </p:sp>
      <p:sp>
        <p:nvSpPr>
          <p:cNvPr id="4" name="Shape 2"/>
          <p:cNvSpPr/>
          <p:nvPr/>
        </p:nvSpPr>
        <p:spPr>
          <a:xfrm>
            <a:off x="685324" y="2794635"/>
            <a:ext cx="6555938" cy="2000369"/>
          </a:xfrm>
          <a:prstGeom prst="roundRect">
            <a:avLst>
              <a:gd name="adj" fmla="val 5485"/>
            </a:avLst>
          </a:prstGeom>
          <a:solidFill>
            <a:srgbClr val="241631"/>
          </a:solidFill>
          <a:ln/>
        </p:spPr>
      </p:sp>
      <p:pic>
        <p:nvPicPr>
          <p:cNvPr id="5" name="Image 0" descr="preencoded.png"/>
          <p:cNvPicPr>
            <a:picLocks noChangeAspect="1"/>
          </p:cNvPicPr>
          <p:nvPr/>
        </p:nvPicPr>
        <p:blipFill>
          <a:blip r:embed="rId3"/>
          <a:stretch>
            <a:fillRect/>
          </a:stretch>
        </p:blipFill>
        <p:spPr>
          <a:xfrm>
            <a:off x="685324" y="2771775"/>
            <a:ext cx="6555938" cy="91440"/>
          </a:xfrm>
          <a:prstGeom prst="rect">
            <a:avLst/>
          </a:prstGeom>
        </p:spPr>
      </p:pic>
      <p:pic>
        <p:nvPicPr>
          <p:cNvPr id="6" name="Image 1" descr="preencoded.png"/>
          <p:cNvPicPr>
            <a:picLocks noChangeAspect="1"/>
          </p:cNvPicPr>
          <p:nvPr/>
        </p:nvPicPr>
        <p:blipFill>
          <a:blip r:embed="rId4"/>
          <a:stretch>
            <a:fillRect/>
          </a:stretch>
        </p:blipFill>
        <p:spPr>
          <a:xfrm>
            <a:off x="3706237" y="2537698"/>
            <a:ext cx="513993" cy="513993"/>
          </a:xfrm>
          <a:prstGeom prst="rect">
            <a:avLst/>
          </a:prstGeom>
        </p:spPr>
      </p:pic>
      <p:sp>
        <p:nvSpPr>
          <p:cNvPr id="7" name="Text 3"/>
          <p:cNvSpPr/>
          <p:nvPr/>
        </p:nvSpPr>
        <p:spPr>
          <a:xfrm>
            <a:off x="3860423" y="2666167"/>
            <a:ext cx="205502" cy="256937"/>
          </a:xfrm>
          <a:prstGeom prst="rect">
            <a:avLst/>
          </a:prstGeom>
          <a:noFill/>
          <a:ln/>
        </p:spPr>
        <p:txBody>
          <a:bodyPr wrap="none" lIns="0" tIns="0" rIns="0" bIns="0" rtlCol="0" anchor="t"/>
          <a:lstStyle/>
          <a:p>
            <a:pPr marL="0" indent="0" algn="l">
              <a:lnSpc>
                <a:spcPts val="2400"/>
              </a:lnSpc>
              <a:buNone/>
            </a:pPr>
            <a:r>
              <a:rPr lang="en-US" sz="1600" b="1" dirty="0">
                <a:solidFill>
                  <a:srgbClr val="000000"/>
                </a:solidFill>
                <a:latin typeface="Inconsolata Bold" pitchFamily="34" charset="0"/>
                <a:ea typeface="Inconsolata Bold" pitchFamily="34" charset="-122"/>
                <a:cs typeface="Inconsolata Bold" pitchFamily="34" charset="-120"/>
              </a:rPr>
              <a:t>1</a:t>
            </a:r>
            <a:endParaRPr lang="en-US" sz="1600" dirty="0"/>
          </a:p>
        </p:txBody>
      </p:sp>
      <p:sp>
        <p:nvSpPr>
          <p:cNvPr id="8" name="Text 4"/>
          <p:cNvSpPr/>
          <p:nvPr/>
        </p:nvSpPr>
        <p:spPr>
          <a:xfrm>
            <a:off x="879515" y="3222903"/>
            <a:ext cx="4307086" cy="267653"/>
          </a:xfrm>
          <a:prstGeom prst="rect">
            <a:avLst/>
          </a:prstGeom>
          <a:noFill/>
          <a:ln/>
        </p:spPr>
        <p:txBody>
          <a:bodyPr wrap="none" lIns="0" tIns="0" rIns="0" bIns="0" rtlCol="0" anchor="t"/>
          <a:lstStyle/>
          <a:p>
            <a:pPr marL="0" indent="0" algn="l">
              <a:lnSpc>
                <a:spcPts val="2100"/>
              </a:lnSpc>
              <a:buNone/>
            </a:pPr>
            <a:r>
              <a:rPr lang="en-US" sz="1650" b="1" dirty="0">
                <a:solidFill>
                  <a:srgbClr val="DAD1E6"/>
                </a:solidFill>
                <a:latin typeface="Inconsolata Bold" pitchFamily="34" charset="0"/>
                <a:ea typeface="Inconsolata Bold" pitchFamily="34" charset="-122"/>
                <a:cs typeface="Inconsolata Bold" pitchFamily="34" charset="-120"/>
              </a:rPr>
              <a:t>Аналіз вакансій (Job Posting Analysis)</a:t>
            </a:r>
            <a:endParaRPr lang="en-US" sz="1650" dirty="0"/>
          </a:p>
        </p:txBody>
      </p:sp>
      <p:sp>
        <p:nvSpPr>
          <p:cNvPr id="9" name="Text 5"/>
          <p:cNvSpPr/>
          <p:nvPr/>
        </p:nvSpPr>
        <p:spPr>
          <a:xfrm>
            <a:off x="879515" y="3579257"/>
            <a:ext cx="6167557" cy="1021556"/>
          </a:xfrm>
          <a:prstGeom prst="rect">
            <a:avLst/>
          </a:prstGeom>
          <a:noFill/>
          <a:ln/>
        </p:spPr>
        <p:txBody>
          <a:bodyPr wrap="square" lIns="0" tIns="0" rIns="0" bIns="0" rtlCol="0" anchor="t"/>
          <a:lstStyle/>
          <a:p>
            <a:pPr marL="0" indent="0" algn="l">
              <a:lnSpc>
                <a:spcPts val="2000"/>
              </a:lnSpc>
              <a:buNone/>
            </a:pPr>
            <a:r>
              <a:rPr lang="en-US" sz="1300" dirty="0">
                <a:solidFill>
                  <a:srgbClr val="DAD1E6"/>
                </a:solidFill>
                <a:latin typeface="Fira Sans" pitchFamily="34" charset="0"/>
                <a:ea typeface="Fira Sans" pitchFamily="34" charset="-122"/>
                <a:cs typeface="Fira Sans" pitchFamily="34" charset="-120"/>
              </a:rPr>
              <a:t>Автоматизований збір та аналіз мільйонів оголошень про вакансії на платформах Work.ua, Robota.ua, LinkedIn дозволяє виявити найбільш часто згадувані навички та компетенції. Метод дає актуальну та репрезентативну картину попиту в реальному часі.</a:t>
            </a:r>
            <a:endParaRPr lang="en-US" sz="1300" dirty="0"/>
          </a:p>
        </p:txBody>
      </p:sp>
      <p:sp>
        <p:nvSpPr>
          <p:cNvPr id="10" name="Shape 6"/>
          <p:cNvSpPr/>
          <p:nvPr/>
        </p:nvSpPr>
        <p:spPr>
          <a:xfrm>
            <a:off x="7389138" y="2794635"/>
            <a:ext cx="6555938" cy="2000369"/>
          </a:xfrm>
          <a:prstGeom prst="roundRect">
            <a:avLst>
              <a:gd name="adj" fmla="val 5485"/>
            </a:avLst>
          </a:prstGeom>
          <a:solidFill>
            <a:srgbClr val="241631"/>
          </a:solidFill>
          <a:ln/>
        </p:spPr>
      </p:sp>
      <p:pic>
        <p:nvPicPr>
          <p:cNvPr id="11" name="Image 2" descr="preencoded.png"/>
          <p:cNvPicPr>
            <a:picLocks noChangeAspect="1"/>
          </p:cNvPicPr>
          <p:nvPr/>
        </p:nvPicPr>
        <p:blipFill>
          <a:blip r:embed="rId3"/>
          <a:stretch>
            <a:fillRect/>
          </a:stretch>
        </p:blipFill>
        <p:spPr>
          <a:xfrm>
            <a:off x="7389138" y="2771775"/>
            <a:ext cx="6555938" cy="91440"/>
          </a:xfrm>
          <a:prstGeom prst="rect">
            <a:avLst/>
          </a:prstGeom>
        </p:spPr>
      </p:pic>
      <p:pic>
        <p:nvPicPr>
          <p:cNvPr id="12" name="Image 3" descr="preencoded.png"/>
          <p:cNvPicPr>
            <a:picLocks noChangeAspect="1"/>
          </p:cNvPicPr>
          <p:nvPr/>
        </p:nvPicPr>
        <p:blipFill>
          <a:blip r:embed="rId4"/>
          <a:stretch>
            <a:fillRect/>
          </a:stretch>
        </p:blipFill>
        <p:spPr>
          <a:xfrm>
            <a:off x="10410051" y="2537698"/>
            <a:ext cx="513993" cy="513993"/>
          </a:xfrm>
          <a:prstGeom prst="rect">
            <a:avLst/>
          </a:prstGeom>
        </p:spPr>
      </p:pic>
      <p:sp>
        <p:nvSpPr>
          <p:cNvPr id="13" name="Text 7"/>
          <p:cNvSpPr/>
          <p:nvPr/>
        </p:nvSpPr>
        <p:spPr>
          <a:xfrm>
            <a:off x="10564237" y="2666167"/>
            <a:ext cx="205502" cy="256937"/>
          </a:xfrm>
          <a:prstGeom prst="rect">
            <a:avLst/>
          </a:prstGeom>
          <a:noFill/>
          <a:ln/>
        </p:spPr>
        <p:txBody>
          <a:bodyPr wrap="none" lIns="0" tIns="0" rIns="0" bIns="0" rtlCol="0" anchor="t"/>
          <a:lstStyle/>
          <a:p>
            <a:pPr marL="0" indent="0" algn="l">
              <a:lnSpc>
                <a:spcPts val="2400"/>
              </a:lnSpc>
              <a:buNone/>
            </a:pPr>
            <a:r>
              <a:rPr lang="en-US" sz="1600" b="1" dirty="0">
                <a:solidFill>
                  <a:srgbClr val="000000"/>
                </a:solidFill>
                <a:latin typeface="Inconsolata Bold" pitchFamily="34" charset="0"/>
                <a:ea typeface="Inconsolata Bold" pitchFamily="34" charset="-122"/>
                <a:cs typeface="Inconsolata Bold" pitchFamily="34" charset="-120"/>
              </a:rPr>
              <a:t>2</a:t>
            </a:r>
            <a:endParaRPr lang="en-US" sz="1600" dirty="0"/>
          </a:p>
        </p:txBody>
      </p:sp>
      <p:sp>
        <p:nvSpPr>
          <p:cNvPr id="14" name="Text 8"/>
          <p:cNvSpPr/>
          <p:nvPr/>
        </p:nvSpPr>
        <p:spPr>
          <a:xfrm>
            <a:off x="7583329" y="3222903"/>
            <a:ext cx="3023711" cy="267653"/>
          </a:xfrm>
          <a:prstGeom prst="rect">
            <a:avLst/>
          </a:prstGeom>
          <a:noFill/>
          <a:ln/>
        </p:spPr>
        <p:txBody>
          <a:bodyPr wrap="none" lIns="0" tIns="0" rIns="0" bIns="0" rtlCol="0" anchor="t"/>
          <a:lstStyle/>
          <a:p>
            <a:pPr marL="0" indent="0" algn="l">
              <a:lnSpc>
                <a:spcPts val="2100"/>
              </a:lnSpc>
              <a:buNone/>
            </a:pPr>
            <a:r>
              <a:rPr lang="en-US" sz="1650" b="1" dirty="0">
                <a:solidFill>
                  <a:srgbClr val="DAD1E6"/>
                </a:solidFill>
                <a:latin typeface="Inconsolata Bold" pitchFamily="34" charset="0"/>
                <a:ea typeface="Inconsolata Bold" pitchFamily="34" charset="-122"/>
                <a:cs typeface="Inconsolata Bold" pitchFamily="34" charset="-120"/>
              </a:rPr>
              <a:t>Опитування роботодавців</a:t>
            </a:r>
            <a:endParaRPr lang="en-US" sz="1650" dirty="0"/>
          </a:p>
        </p:txBody>
      </p:sp>
      <p:sp>
        <p:nvSpPr>
          <p:cNvPr id="15" name="Text 9"/>
          <p:cNvSpPr/>
          <p:nvPr/>
        </p:nvSpPr>
        <p:spPr>
          <a:xfrm>
            <a:off x="7583329" y="3579257"/>
            <a:ext cx="6167557" cy="1021556"/>
          </a:xfrm>
          <a:prstGeom prst="rect">
            <a:avLst/>
          </a:prstGeom>
          <a:noFill/>
          <a:ln/>
        </p:spPr>
        <p:txBody>
          <a:bodyPr wrap="square" lIns="0" tIns="0" rIns="0" bIns="0" rtlCol="0" anchor="t"/>
          <a:lstStyle/>
          <a:p>
            <a:pPr marL="0" indent="0" algn="l">
              <a:lnSpc>
                <a:spcPts val="2000"/>
              </a:lnSpc>
              <a:buNone/>
            </a:pPr>
            <a:r>
              <a:rPr lang="en-US" sz="1300" dirty="0">
                <a:solidFill>
                  <a:srgbClr val="DAD1E6"/>
                </a:solidFill>
                <a:latin typeface="Fira Sans" pitchFamily="34" charset="0"/>
                <a:ea typeface="Fira Sans" pitchFamily="34" charset="-122"/>
                <a:cs typeface="Fira Sans" pitchFamily="34" charset="-120"/>
              </a:rPr>
              <a:t>Структуровані інтерв'ю та анкетування HR-директорів і менеджерів дозволяють з'ясувати не лише поточні, але й прогнозовані потреби в навичках на 3–5 років. Особливо цінними є якісні дані про складнощі при підборі персоналу.</a:t>
            </a:r>
            <a:endParaRPr lang="en-US" sz="1300" dirty="0"/>
          </a:p>
        </p:txBody>
      </p:sp>
      <p:sp>
        <p:nvSpPr>
          <p:cNvPr id="16" name="Shape 10"/>
          <p:cNvSpPr/>
          <p:nvPr/>
        </p:nvSpPr>
        <p:spPr>
          <a:xfrm>
            <a:off x="685324" y="5199817"/>
            <a:ext cx="6555938" cy="2000369"/>
          </a:xfrm>
          <a:prstGeom prst="roundRect">
            <a:avLst>
              <a:gd name="adj" fmla="val 5485"/>
            </a:avLst>
          </a:prstGeom>
          <a:solidFill>
            <a:srgbClr val="241631"/>
          </a:solidFill>
          <a:ln/>
        </p:spPr>
      </p:sp>
      <p:pic>
        <p:nvPicPr>
          <p:cNvPr id="17" name="Image 4" descr="preencoded.png"/>
          <p:cNvPicPr>
            <a:picLocks noChangeAspect="1"/>
          </p:cNvPicPr>
          <p:nvPr/>
        </p:nvPicPr>
        <p:blipFill>
          <a:blip r:embed="rId3"/>
          <a:stretch>
            <a:fillRect/>
          </a:stretch>
        </p:blipFill>
        <p:spPr>
          <a:xfrm>
            <a:off x="685324" y="5176957"/>
            <a:ext cx="6555938" cy="91440"/>
          </a:xfrm>
          <a:prstGeom prst="rect">
            <a:avLst/>
          </a:prstGeom>
        </p:spPr>
      </p:pic>
      <p:pic>
        <p:nvPicPr>
          <p:cNvPr id="18" name="Image 5" descr="preencoded.png"/>
          <p:cNvPicPr>
            <a:picLocks noChangeAspect="1"/>
          </p:cNvPicPr>
          <p:nvPr/>
        </p:nvPicPr>
        <p:blipFill>
          <a:blip r:embed="rId4"/>
          <a:stretch>
            <a:fillRect/>
          </a:stretch>
        </p:blipFill>
        <p:spPr>
          <a:xfrm>
            <a:off x="3706237" y="4942880"/>
            <a:ext cx="513993" cy="513993"/>
          </a:xfrm>
          <a:prstGeom prst="rect">
            <a:avLst/>
          </a:prstGeom>
        </p:spPr>
      </p:pic>
      <p:sp>
        <p:nvSpPr>
          <p:cNvPr id="19" name="Text 11"/>
          <p:cNvSpPr/>
          <p:nvPr/>
        </p:nvSpPr>
        <p:spPr>
          <a:xfrm>
            <a:off x="3860423" y="5071348"/>
            <a:ext cx="205502" cy="256937"/>
          </a:xfrm>
          <a:prstGeom prst="rect">
            <a:avLst/>
          </a:prstGeom>
          <a:noFill/>
          <a:ln/>
        </p:spPr>
        <p:txBody>
          <a:bodyPr wrap="none" lIns="0" tIns="0" rIns="0" bIns="0" rtlCol="0" anchor="t"/>
          <a:lstStyle/>
          <a:p>
            <a:pPr marL="0" indent="0" algn="l">
              <a:lnSpc>
                <a:spcPts val="2400"/>
              </a:lnSpc>
              <a:buNone/>
            </a:pPr>
            <a:r>
              <a:rPr lang="en-US" sz="1600" b="1" dirty="0">
                <a:solidFill>
                  <a:srgbClr val="000000"/>
                </a:solidFill>
                <a:latin typeface="Inconsolata Bold" pitchFamily="34" charset="0"/>
                <a:ea typeface="Inconsolata Bold" pitchFamily="34" charset="-122"/>
                <a:cs typeface="Inconsolata Bold" pitchFamily="34" charset="-120"/>
              </a:rPr>
              <a:t>3</a:t>
            </a:r>
            <a:endParaRPr lang="en-US" sz="1600" dirty="0"/>
          </a:p>
        </p:txBody>
      </p:sp>
      <p:sp>
        <p:nvSpPr>
          <p:cNvPr id="20" name="Text 12"/>
          <p:cNvSpPr/>
          <p:nvPr/>
        </p:nvSpPr>
        <p:spPr>
          <a:xfrm>
            <a:off x="879515" y="5628084"/>
            <a:ext cx="2356128" cy="267653"/>
          </a:xfrm>
          <a:prstGeom prst="rect">
            <a:avLst/>
          </a:prstGeom>
          <a:noFill/>
          <a:ln/>
        </p:spPr>
        <p:txBody>
          <a:bodyPr wrap="none" lIns="0" tIns="0" rIns="0" bIns="0" rtlCol="0" anchor="t"/>
          <a:lstStyle/>
          <a:p>
            <a:pPr marL="0" indent="0" algn="l">
              <a:lnSpc>
                <a:spcPts val="2100"/>
              </a:lnSpc>
              <a:buNone/>
            </a:pPr>
            <a:r>
              <a:rPr lang="en-US" sz="1650" b="1" dirty="0">
                <a:solidFill>
                  <a:srgbClr val="DAD1E6"/>
                </a:solidFill>
                <a:latin typeface="Inconsolata Bold" pitchFamily="34" charset="0"/>
                <a:ea typeface="Inconsolata Bold" pitchFamily="34" charset="-122"/>
                <a:cs typeface="Inconsolata Bold" pitchFamily="34" charset="-120"/>
              </a:rPr>
              <a:t>Трекінг випускників</a:t>
            </a:r>
            <a:endParaRPr lang="en-US" sz="1650" dirty="0"/>
          </a:p>
        </p:txBody>
      </p:sp>
      <p:sp>
        <p:nvSpPr>
          <p:cNvPr id="21" name="Text 13"/>
          <p:cNvSpPr/>
          <p:nvPr/>
        </p:nvSpPr>
        <p:spPr>
          <a:xfrm>
            <a:off x="879515" y="5984438"/>
            <a:ext cx="6167557" cy="1021556"/>
          </a:xfrm>
          <a:prstGeom prst="rect">
            <a:avLst/>
          </a:prstGeom>
          <a:noFill/>
          <a:ln/>
        </p:spPr>
        <p:txBody>
          <a:bodyPr wrap="square" lIns="0" tIns="0" rIns="0" bIns="0" rtlCol="0" anchor="t"/>
          <a:lstStyle/>
          <a:p>
            <a:pPr marL="0" indent="0" algn="l">
              <a:lnSpc>
                <a:spcPts val="2000"/>
              </a:lnSpc>
              <a:buNone/>
            </a:pPr>
            <a:r>
              <a:rPr lang="en-US" sz="1300" dirty="0">
                <a:solidFill>
                  <a:srgbClr val="DAD1E6"/>
                </a:solidFill>
                <a:latin typeface="Fira Sans" pitchFamily="34" charset="0"/>
                <a:ea typeface="Fira Sans" pitchFamily="34" charset="-122"/>
                <a:cs typeface="Fira Sans" pitchFamily="34" charset="-120"/>
              </a:rPr>
              <a:t>Систематичне відстеження траєкторій зайнятості випускників університетів через 1, 3 та 5 років після закінчення навчання. Дозволяє оцінити відповідність освітніх програм реальним потребам ринку та виявити проблемні спеціальності.</a:t>
            </a:r>
            <a:endParaRPr lang="en-US" sz="1300" dirty="0"/>
          </a:p>
        </p:txBody>
      </p:sp>
      <p:sp>
        <p:nvSpPr>
          <p:cNvPr id="22" name="Shape 14"/>
          <p:cNvSpPr/>
          <p:nvPr/>
        </p:nvSpPr>
        <p:spPr>
          <a:xfrm>
            <a:off x="7389138" y="5199817"/>
            <a:ext cx="6555938" cy="2000369"/>
          </a:xfrm>
          <a:prstGeom prst="roundRect">
            <a:avLst>
              <a:gd name="adj" fmla="val 5485"/>
            </a:avLst>
          </a:prstGeom>
          <a:solidFill>
            <a:srgbClr val="241631"/>
          </a:solidFill>
          <a:ln/>
        </p:spPr>
      </p:sp>
      <p:pic>
        <p:nvPicPr>
          <p:cNvPr id="23" name="Image 6" descr="preencoded.png"/>
          <p:cNvPicPr>
            <a:picLocks noChangeAspect="1"/>
          </p:cNvPicPr>
          <p:nvPr/>
        </p:nvPicPr>
        <p:blipFill>
          <a:blip r:embed="rId3"/>
          <a:stretch>
            <a:fillRect/>
          </a:stretch>
        </p:blipFill>
        <p:spPr>
          <a:xfrm>
            <a:off x="7389138" y="5176957"/>
            <a:ext cx="6555938" cy="91440"/>
          </a:xfrm>
          <a:prstGeom prst="rect">
            <a:avLst/>
          </a:prstGeom>
        </p:spPr>
      </p:pic>
      <p:pic>
        <p:nvPicPr>
          <p:cNvPr id="24" name="Image 7" descr="preencoded.png"/>
          <p:cNvPicPr>
            <a:picLocks noChangeAspect="1"/>
          </p:cNvPicPr>
          <p:nvPr/>
        </p:nvPicPr>
        <p:blipFill>
          <a:blip r:embed="rId4"/>
          <a:stretch>
            <a:fillRect/>
          </a:stretch>
        </p:blipFill>
        <p:spPr>
          <a:xfrm>
            <a:off x="10410051" y="4942880"/>
            <a:ext cx="513993" cy="513993"/>
          </a:xfrm>
          <a:prstGeom prst="rect">
            <a:avLst/>
          </a:prstGeom>
        </p:spPr>
      </p:pic>
      <p:sp>
        <p:nvSpPr>
          <p:cNvPr id="25" name="Text 15"/>
          <p:cNvSpPr/>
          <p:nvPr/>
        </p:nvSpPr>
        <p:spPr>
          <a:xfrm>
            <a:off x="10564237" y="5071348"/>
            <a:ext cx="205502" cy="256937"/>
          </a:xfrm>
          <a:prstGeom prst="rect">
            <a:avLst/>
          </a:prstGeom>
          <a:noFill/>
          <a:ln/>
        </p:spPr>
        <p:txBody>
          <a:bodyPr wrap="none" lIns="0" tIns="0" rIns="0" bIns="0" rtlCol="0" anchor="t"/>
          <a:lstStyle/>
          <a:p>
            <a:pPr marL="0" indent="0" algn="l">
              <a:lnSpc>
                <a:spcPts val="2400"/>
              </a:lnSpc>
              <a:buNone/>
            </a:pPr>
            <a:r>
              <a:rPr lang="en-US" sz="1600" b="1" dirty="0">
                <a:solidFill>
                  <a:srgbClr val="000000"/>
                </a:solidFill>
                <a:latin typeface="Inconsolata Bold" pitchFamily="34" charset="0"/>
                <a:ea typeface="Inconsolata Bold" pitchFamily="34" charset="-122"/>
                <a:cs typeface="Inconsolata Bold" pitchFamily="34" charset="-120"/>
              </a:rPr>
              <a:t>4</a:t>
            </a:r>
            <a:endParaRPr lang="en-US" sz="1600" dirty="0"/>
          </a:p>
        </p:txBody>
      </p:sp>
      <p:sp>
        <p:nvSpPr>
          <p:cNvPr id="26" name="Text 16"/>
          <p:cNvSpPr/>
          <p:nvPr/>
        </p:nvSpPr>
        <p:spPr>
          <a:xfrm>
            <a:off x="7583329" y="5628084"/>
            <a:ext cx="2733318" cy="267653"/>
          </a:xfrm>
          <a:prstGeom prst="rect">
            <a:avLst/>
          </a:prstGeom>
          <a:noFill/>
          <a:ln/>
        </p:spPr>
        <p:txBody>
          <a:bodyPr wrap="none" lIns="0" tIns="0" rIns="0" bIns="0" rtlCol="0" anchor="t"/>
          <a:lstStyle/>
          <a:p>
            <a:pPr marL="0" indent="0" algn="l">
              <a:lnSpc>
                <a:spcPts val="2100"/>
              </a:lnSpc>
              <a:buNone/>
            </a:pPr>
            <a:r>
              <a:rPr lang="en-US" sz="1650" b="1" dirty="0">
                <a:solidFill>
                  <a:srgbClr val="DAD1E6"/>
                </a:solidFill>
                <a:latin typeface="Inconsolata Bold" pitchFamily="34" charset="0"/>
                <a:ea typeface="Inconsolata Bold" pitchFamily="34" charset="-122"/>
                <a:cs typeface="Inconsolata Bold" pitchFamily="34" charset="-120"/>
              </a:rPr>
              <a:t>Аналіз заробітних плат</a:t>
            </a:r>
            <a:endParaRPr lang="en-US" sz="1650" dirty="0"/>
          </a:p>
        </p:txBody>
      </p:sp>
      <p:sp>
        <p:nvSpPr>
          <p:cNvPr id="27" name="Text 17"/>
          <p:cNvSpPr/>
          <p:nvPr/>
        </p:nvSpPr>
        <p:spPr>
          <a:xfrm>
            <a:off x="7583329" y="5984438"/>
            <a:ext cx="6167557" cy="766167"/>
          </a:xfrm>
          <a:prstGeom prst="rect">
            <a:avLst/>
          </a:prstGeom>
          <a:noFill/>
          <a:ln/>
        </p:spPr>
        <p:txBody>
          <a:bodyPr wrap="square" lIns="0" tIns="0" rIns="0" bIns="0" rtlCol="0" anchor="t"/>
          <a:lstStyle/>
          <a:p>
            <a:pPr marL="0" indent="0" algn="l">
              <a:lnSpc>
                <a:spcPts val="2000"/>
              </a:lnSpc>
              <a:buNone/>
            </a:pPr>
            <a:r>
              <a:rPr lang="en-US" sz="1300" dirty="0">
                <a:solidFill>
                  <a:srgbClr val="DAD1E6"/>
                </a:solidFill>
                <a:latin typeface="Fira Sans" pitchFamily="34" charset="0"/>
                <a:ea typeface="Fira Sans" pitchFamily="34" charset="-122"/>
                <a:cs typeface="Fira Sans" pitchFamily="34" charset="-120"/>
              </a:rPr>
              <a:t>Порівняльний аналіз рівня оплати праці в розрізі навичок, спеціальностей та секторів виявляє, які компетенції ринок оцінює найвище. Зарплатний премій за певні навички є надійним індикатором дефіциту.</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264682"/>
            <a:ext cx="12403455" cy="620078"/>
          </a:xfrm>
          <a:prstGeom prst="rect">
            <a:avLst/>
          </a:prstGeom>
          <a:noFill/>
          <a:ln/>
        </p:spPr>
        <p:txBody>
          <a:bodyPr wrap="non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Топ цифрових навичок за попитом в Україні</a:t>
            </a:r>
            <a:endParaRPr lang="en-US" sz="3900" dirty="0"/>
          </a:p>
        </p:txBody>
      </p:sp>
      <p:pic>
        <p:nvPicPr>
          <p:cNvPr id="3" name="Image 0" descr="preencoded.png"/>
          <p:cNvPicPr>
            <a:picLocks noChangeAspect="1"/>
          </p:cNvPicPr>
          <p:nvPr/>
        </p:nvPicPr>
        <p:blipFill>
          <a:blip r:embed="rId3"/>
          <a:stretch>
            <a:fillRect/>
          </a:stretch>
        </p:blipFill>
        <p:spPr>
          <a:xfrm>
            <a:off x="793790" y="2281595"/>
            <a:ext cx="1783199" cy="1783199"/>
          </a:xfrm>
          <a:prstGeom prst="rect">
            <a:avLst/>
          </a:prstGeom>
        </p:spPr>
      </p:pic>
      <p:sp>
        <p:nvSpPr>
          <p:cNvPr id="4" name="Text 1"/>
          <p:cNvSpPr/>
          <p:nvPr/>
        </p:nvSpPr>
        <p:spPr>
          <a:xfrm>
            <a:off x="793790" y="4312801"/>
            <a:ext cx="3074670" cy="620316"/>
          </a:xfrm>
          <a:prstGeom prst="rect">
            <a:avLst/>
          </a:prstGeom>
          <a:noFill/>
          <a:ln/>
        </p:spPr>
        <p:txBody>
          <a:bodyPr wrap="squar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Програмування та розробка</a:t>
            </a:r>
            <a:endParaRPr lang="en-US" sz="1950" dirty="0"/>
          </a:p>
        </p:txBody>
      </p:sp>
      <p:sp>
        <p:nvSpPr>
          <p:cNvPr id="5" name="Text 2"/>
          <p:cNvSpPr/>
          <p:nvPr/>
        </p:nvSpPr>
        <p:spPr>
          <a:xfrm>
            <a:off x="793790" y="5052179"/>
            <a:ext cx="3074670" cy="190523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JavaScript, Python, Java, React, Node.js — найбільш затребувані мови та фреймворки. Попит на розробників залишається стабільно високим з перспективою зростання.</a:t>
            </a:r>
            <a:endParaRPr lang="en-US" sz="1550" dirty="0"/>
          </a:p>
        </p:txBody>
      </p:sp>
      <p:pic>
        <p:nvPicPr>
          <p:cNvPr id="6" name="Image 1" descr="preencoded.png"/>
          <p:cNvPicPr>
            <a:picLocks noChangeAspect="1"/>
          </p:cNvPicPr>
          <p:nvPr/>
        </p:nvPicPr>
        <p:blipFill>
          <a:blip r:embed="rId4"/>
          <a:stretch>
            <a:fillRect/>
          </a:stretch>
        </p:blipFill>
        <p:spPr>
          <a:xfrm>
            <a:off x="4116467" y="2281595"/>
            <a:ext cx="1783199" cy="1783199"/>
          </a:xfrm>
          <a:prstGeom prst="rect">
            <a:avLst/>
          </a:prstGeom>
        </p:spPr>
      </p:pic>
      <p:sp>
        <p:nvSpPr>
          <p:cNvPr id="7" name="Text 3"/>
          <p:cNvSpPr/>
          <p:nvPr/>
        </p:nvSpPr>
        <p:spPr>
          <a:xfrm>
            <a:off x="4116467" y="431280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Аналіз даних</a:t>
            </a:r>
            <a:endParaRPr lang="en-US" sz="1950" dirty="0"/>
          </a:p>
        </p:txBody>
      </p:sp>
      <p:sp>
        <p:nvSpPr>
          <p:cNvPr id="8" name="Text 4"/>
          <p:cNvSpPr/>
          <p:nvPr/>
        </p:nvSpPr>
        <p:spPr>
          <a:xfrm>
            <a:off x="4116467" y="4742021"/>
            <a:ext cx="3074670" cy="190523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SQL, Excel, Power BI, Tableau, Python для аналізу — ці навички потрібні вже не лише в ІТ, але й у фінансах, маркетингу, логістиці та державному управлінні.</a:t>
            </a:r>
            <a:endParaRPr lang="en-US" sz="1550" dirty="0"/>
          </a:p>
        </p:txBody>
      </p:sp>
      <p:pic>
        <p:nvPicPr>
          <p:cNvPr id="9" name="Image 2" descr="preencoded.png"/>
          <p:cNvPicPr>
            <a:picLocks noChangeAspect="1"/>
          </p:cNvPicPr>
          <p:nvPr/>
        </p:nvPicPr>
        <p:blipFill>
          <a:blip r:embed="rId5"/>
          <a:stretch>
            <a:fillRect/>
          </a:stretch>
        </p:blipFill>
        <p:spPr>
          <a:xfrm>
            <a:off x="7439144" y="2281595"/>
            <a:ext cx="1783199" cy="1783199"/>
          </a:xfrm>
          <a:prstGeom prst="rect">
            <a:avLst/>
          </a:prstGeom>
        </p:spPr>
      </p:pic>
      <p:sp>
        <p:nvSpPr>
          <p:cNvPr id="10" name="Text 5"/>
          <p:cNvSpPr/>
          <p:nvPr/>
        </p:nvSpPr>
        <p:spPr>
          <a:xfrm>
            <a:off x="7439144" y="431280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Кібербезпека</a:t>
            </a:r>
            <a:endParaRPr lang="en-US" sz="1950" dirty="0"/>
          </a:p>
        </p:txBody>
      </p:sp>
      <p:sp>
        <p:nvSpPr>
          <p:cNvPr id="11" name="Text 6"/>
          <p:cNvSpPr/>
          <p:nvPr/>
        </p:nvSpPr>
        <p:spPr>
          <a:xfrm>
            <a:off x="7439144" y="4742021"/>
            <a:ext cx="3074670" cy="222277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Найбільш гостро відчутний дефіцит кадрів. Навички захисту мереж, тестування на проникнення, управління ризиками є критично важливими для бізнесу та держави.</a:t>
            </a:r>
            <a:endParaRPr lang="en-US" sz="1550" dirty="0"/>
          </a:p>
        </p:txBody>
      </p:sp>
      <p:pic>
        <p:nvPicPr>
          <p:cNvPr id="12" name="Image 3" descr="preencoded.png"/>
          <p:cNvPicPr>
            <a:picLocks noChangeAspect="1"/>
          </p:cNvPicPr>
          <p:nvPr/>
        </p:nvPicPr>
        <p:blipFill>
          <a:blip r:embed="rId6"/>
          <a:stretch>
            <a:fillRect/>
          </a:stretch>
        </p:blipFill>
        <p:spPr>
          <a:xfrm>
            <a:off x="10761821" y="2281595"/>
            <a:ext cx="1783318" cy="1783318"/>
          </a:xfrm>
          <a:prstGeom prst="rect">
            <a:avLst/>
          </a:prstGeom>
        </p:spPr>
      </p:pic>
      <p:sp>
        <p:nvSpPr>
          <p:cNvPr id="13" name="Text 7"/>
          <p:cNvSpPr/>
          <p:nvPr/>
        </p:nvSpPr>
        <p:spPr>
          <a:xfrm>
            <a:off x="10761821" y="4312920"/>
            <a:ext cx="2936677"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Цифровий маркетинг</a:t>
            </a:r>
            <a:endParaRPr lang="en-US" sz="1950" dirty="0"/>
          </a:p>
        </p:txBody>
      </p:sp>
      <p:sp>
        <p:nvSpPr>
          <p:cNvPr id="14" name="Text 8"/>
          <p:cNvSpPr/>
          <p:nvPr/>
        </p:nvSpPr>
        <p:spPr>
          <a:xfrm>
            <a:off x="10761821" y="4742140"/>
            <a:ext cx="3074789" cy="190523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SEO/SEM, SMM, контент-маркетинг, email-маркетинг, аналітика та таргетована реклама — великий попит серед малого та середнього бізнесу, що виходить в онлайн.</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6642" y="584359"/>
            <a:ext cx="7630716" cy="1182291"/>
          </a:xfrm>
          <a:prstGeom prst="rect">
            <a:avLst/>
          </a:prstGeom>
          <a:noFill/>
          <a:ln/>
        </p:spPr>
        <p:txBody>
          <a:bodyPr wrap="square" lIns="0" tIns="0" rIns="0" bIns="0" rtlCol="0" anchor="t"/>
          <a:lstStyle/>
          <a:p>
            <a:pPr marL="0" indent="0" algn="l">
              <a:lnSpc>
                <a:spcPts val="4650"/>
              </a:lnSpc>
              <a:buNone/>
            </a:pPr>
            <a:r>
              <a:rPr lang="en-US" sz="3700" b="1" dirty="0">
                <a:solidFill>
                  <a:srgbClr val="F94CAF"/>
                </a:solidFill>
                <a:latin typeface="Inconsolata Bold" pitchFamily="34" charset="0"/>
                <a:ea typeface="Inconsolata Bold" pitchFamily="34" charset="-122"/>
                <a:cs typeface="Inconsolata Bold" pitchFamily="34" charset="-120"/>
              </a:rPr>
              <a:t>Цифровий розрив: між освітою та ринком праці</a:t>
            </a:r>
            <a:endParaRPr lang="en-US" sz="3700" dirty="0"/>
          </a:p>
        </p:txBody>
      </p:sp>
      <p:sp>
        <p:nvSpPr>
          <p:cNvPr id="4" name="Text 1"/>
          <p:cNvSpPr/>
          <p:nvPr/>
        </p:nvSpPr>
        <p:spPr>
          <a:xfrm>
            <a:off x="756642" y="2037159"/>
            <a:ext cx="7630716" cy="1182053"/>
          </a:xfrm>
          <a:prstGeom prst="rect">
            <a:avLst/>
          </a:prstGeom>
          <a:noFill/>
          <a:ln/>
        </p:spPr>
        <p:txBody>
          <a:bodyPr wrap="square" lIns="0" tIns="0" rIns="0" bIns="0" rtlCol="0" anchor="t"/>
          <a:lstStyle/>
          <a:p>
            <a:pPr marL="0" indent="0" algn="l">
              <a:lnSpc>
                <a:spcPts val="2300"/>
              </a:lnSpc>
              <a:buNone/>
            </a:pPr>
            <a:r>
              <a:rPr lang="en-US" sz="1450" dirty="0">
                <a:solidFill>
                  <a:srgbClr val="DAD1E6"/>
                </a:solidFill>
                <a:latin typeface="Fira Sans" pitchFamily="34" charset="0"/>
                <a:ea typeface="Fira Sans" pitchFamily="34" charset="-122"/>
                <a:cs typeface="Fira Sans" pitchFamily="34" charset="-120"/>
              </a:rPr>
              <a:t>Розрив між цифровими навичками, яких навчають в університетах, та тими, які реально вимагає ринок праці, — одна з найгостріших проблем сучасної освіти. Дослідження Deloitte та World Economic Forum фіксують, що в середньому університети відстають від ринку на 3–5 років у оновленні навчальних програм.</a:t>
            </a:r>
            <a:endParaRPr lang="en-US" sz="1450" dirty="0"/>
          </a:p>
        </p:txBody>
      </p:sp>
      <p:sp>
        <p:nvSpPr>
          <p:cNvPr id="5" name="Shape 2"/>
          <p:cNvSpPr/>
          <p:nvPr/>
        </p:nvSpPr>
        <p:spPr>
          <a:xfrm>
            <a:off x="756642" y="3422094"/>
            <a:ext cx="7630716" cy="4223147"/>
          </a:xfrm>
          <a:prstGeom prst="roundRect">
            <a:avLst>
              <a:gd name="adj" fmla="val 672"/>
            </a:avLst>
          </a:prstGeom>
          <a:solidFill>
            <a:srgbClr val="433550"/>
          </a:solidFill>
          <a:ln/>
        </p:spPr>
      </p:sp>
      <p:sp>
        <p:nvSpPr>
          <p:cNvPr id="6" name="Shape 3"/>
          <p:cNvSpPr/>
          <p:nvPr/>
        </p:nvSpPr>
        <p:spPr>
          <a:xfrm>
            <a:off x="756642" y="3422094"/>
            <a:ext cx="3815358" cy="2554843"/>
          </a:xfrm>
          <a:prstGeom prst="roundRect">
            <a:avLst>
              <a:gd name="adj" fmla="val 1111"/>
            </a:avLst>
          </a:prstGeom>
          <a:solidFill>
            <a:srgbClr val="433550"/>
          </a:solidFill>
          <a:ln/>
        </p:spPr>
      </p:sp>
      <p:sp>
        <p:nvSpPr>
          <p:cNvPr id="7" name="Text 4"/>
          <p:cNvSpPr/>
          <p:nvPr/>
        </p:nvSpPr>
        <p:spPr>
          <a:xfrm>
            <a:off x="945713" y="3611166"/>
            <a:ext cx="2563178" cy="295513"/>
          </a:xfrm>
          <a:prstGeom prst="rect">
            <a:avLst/>
          </a:prstGeom>
          <a:noFill/>
          <a:ln/>
        </p:spPr>
        <p:txBody>
          <a:bodyPr wrap="none" lIns="0" tIns="0" rIns="0" bIns="0" rtlCol="0" anchor="t"/>
          <a:lstStyle/>
          <a:p>
            <a:pPr marL="0" indent="0" algn="l">
              <a:lnSpc>
                <a:spcPts val="2300"/>
              </a:lnSpc>
              <a:buNone/>
            </a:pPr>
            <a:r>
              <a:rPr lang="en-US" sz="1850" b="1" dirty="0">
                <a:solidFill>
                  <a:srgbClr val="DAD1E6"/>
                </a:solidFill>
                <a:latin typeface="Inconsolata Bold" pitchFamily="34" charset="0"/>
                <a:ea typeface="Inconsolata Bold" pitchFamily="34" charset="-122"/>
                <a:cs typeface="Inconsolata Bold" pitchFamily="34" charset="-120"/>
              </a:rPr>
              <a:t>Що дає університет</a:t>
            </a:r>
            <a:endParaRPr lang="en-US" sz="1850" dirty="0"/>
          </a:p>
        </p:txBody>
      </p:sp>
      <p:sp>
        <p:nvSpPr>
          <p:cNvPr id="8" name="Text 5"/>
          <p:cNvSpPr/>
          <p:nvPr/>
        </p:nvSpPr>
        <p:spPr>
          <a:xfrm>
            <a:off x="945713" y="4014788"/>
            <a:ext cx="3437215" cy="1477566"/>
          </a:xfrm>
          <a:prstGeom prst="rect">
            <a:avLst/>
          </a:prstGeom>
          <a:noFill/>
          <a:ln/>
        </p:spPr>
        <p:txBody>
          <a:bodyPr wrap="square" lIns="0" tIns="0" rIns="0" bIns="0" rtlCol="0" anchor="t"/>
          <a:lstStyle/>
          <a:p>
            <a:pPr marL="0" indent="0" algn="l">
              <a:lnSpc>
                <a:spcPts val="2300"/>
              </a:lnSpc>
              <a:buNone/>
            </a:pPr>
            <a:r>
              <a:rPr lang="en-US" sz="1450" dirty="0">
                <a:solidFill>
                  <a:srgbClr val="DAD1E6"/>
                </a:solidFill>
                <a:latin typeface="Fira Sans" pitchFamily="34" charset="0"/>
                <a:ea typeface="Fira Sans" pitchFamily="34" charset="-122"/>
                <a:cs typeface="Fira Sans" pitchFamily="34" charset="-120"/>
              </a:rPr>
              <a:t>Теоретична база, академічні дисципліни, застарілі мови програмування, ізольовані курси без практичної інтеграції, мало проєктної роботи з реальними замовниками</a:t>
            </a:r>
            <a:endParaRPr lang="en-US" sz="1450" dirty="0"/>
          </a:p>
        </p:txBody>
      </p:sp>
      <p:sp>
        <p:nvSpPr>
          <p:cNvPr id="9" name="Shape 6"/>
          <p:cNvSpPr/>
          <p:nvPr/>
        </p:nvSpPr>
        <p:spPr>
          <a:xfrm>
            <a:off x="4572000" y="3422094"/>
            <a:ext cx="3815358" cy="2554843"/>
          </a:xfrm>
          <a:prstGeom prst="rect">
            <a:avLst/>
          </a:prstGeom>
          <a:solidFill>
            <a:srgbClr val="433550"/>
          </a:solidFill>
          <a:ln/>
        </p:spPr>
      </p:sp>
      <p:sp>
        <p:nvSpPr>
          <p:cNvPr id="10" name="Shape 7"/>
          <p:cNvSpPr/>
          <p:nvPr/>
        </p:nvSpPr>
        <p:spPr>
          <a:xfrm>
            <a:off x="4572000" y="3422094"/>
            <a:ext cx="22860" cy="2554843"/>
          </a:xfrm>
          <a:prstGeom prst="roundRect">
            <a:avLst>
              <a:gd name="adj" fmla="val 124140"/>
            </a:avLst>
          </a:prstGeom>
          <a:solidFill>
            <a:srgbClr val="5C4E69"/>
          </a:solidFill>
          <a:ln/>
        </p:spPr>
      </p:sp>
      <p:sp>
        <p:nvSpPr>
          <p:cNvPr id="11" name="Text 8"/>
          <p:cNvSpPr/>
          <p:nvPr/>
        </p:nvSpPr>
        <p:spPr>
          <a:xfrm>
            <a:off x="4761071" y="3611166"/>
            <a:ext cx="2455545" cy="295513"/>
          </a:xfrm>
          <a:prstGeom prst="rect">
            <a:avLst/>
          </a:prstGeom>
          <a:noFill/>
          <a:ln/>
        </p:spPr>
        <p:txBody>
          <a:bodyPr wrap="none" lIns="0" tIns="0" rIns="0" bIns="0" rtlCol="0" anchor="t"/>
          <a:lstStyle/>
          <a:p>
            <a:pPr marL="0" indent="0" algn="l">
              <a:lnSpc>
                <a:spcPts val="2300"/>
              </a:lnSpc>
              <a:buNone/>
            </a:pPr>
            <a:r>
              <a:rPr lang="en-US" sz="1850" b="1" dirty="0">
                <a:solidFill>
                  <a:srgbClr val="DAD1E6"/>
                </a:solidFill>
                <a:latin typeface="Inconsolata Bold" pitchFamily="34" charset="0"/>
                <a:ea typeface="Inconsolata Bold" pitchFamily="34" charset="-122"/>
                <a:cs typeface="Inconsolata Bold" pitchFamily="34" charset="-120"/>
              </a:rPr>
              <a:t>Що вимагає ринок</a:t>
            </a:r>
            <a:endParaRPr lang="en-US" sz="1850" dirty="0"/>
          </a:p>
        </p:txBody>
      </p:sp>
      <p:sp>
        <p:nvSpPr>
          <p:cNvPr id="12" name="Text 9"/>
          <p:cNvSpPr/>
          <p:nvPr/>
        </p:nvSpPr>
        <p:spPr>
          <a:xfrm>
            <a:off x="4761071" y="4014788"/>
            <a:ext cx="3437215" cy="1773079"/>
          </a:xfrm>
          <a:prstGeom prst="rect">
            <a:avLst/>
          </a:prstGeom>
          <a:noFill/>
          <a:ln/>
        </p:spPr>
        <p:txBody>
          <a:bodyPr wrap="square" lIns="0" tIns="0" rIns="0" bIns="0" rtlCol="0" anchor="t"/>
          <a:lstStyle/>
          <a:p>
            <a:pPr marL="0" indent="0" algn="l">
              <a:lnSpc>
                <a:spcPts val="2300"/>
              </a:lnSpc>
              <a:buNone/>
            </a:pPr>
            <a:r>
              <a:rPr lang="en-US" sz="1450" dirty="0">
                <a:solidFill>
                  <a:srgbClr val="DAD1E6"/>
                </a:solidFill>
                <a:latin typeface="Fira Sans" pitchFamily="34" charset="0"/>
                <a:ea typeface="Fira Sans" pitchFamily="34" charset="-122"/>
                <a:cs typeface="Fira Sans" pitchFamily="34" charset="-120"/>
              </a:rPr>
              <a:t>Актуальні інструменти та фреймворки, Agile-методології, досвід командної розробки, портфоліо реальних проєктів, м'які навички та вміння вчитися самостійно</a:t>
            </a:r>
            <a:endParaRPr lang="en-US" sz="1450" dirty="0"/>
          </a:p>
        </p:txBody>
      </p:sp>
      <p:sp>
        <p:nvSpPr>
          <p:cNvPr id="13" name="Shape 10"/>
          <p:cNvSpPr/>
          <p:nvPr/>
        </p:nvSpPr>
        <p:spPr>
          <a:xfrm>
            <a:off x="756642" y="5976938"/>
            <a:ext cx="7630716" cy="1668304"/>
          </a:xfrm>
          <a:prstGeom prst="rect">
            <a:avLst/>
          </a:prstGeom>
          <a:solidFill>
            <a:srgbClr val="433550"/>
          </a:solidFill>
          <a:ln/>
        </p:spPr>
      </p:sp>
      <p:sp>
        <p:nvSpPr>
          <p:cNvPr id="14" name="Shape 11"/>
          <p:cNvSpPr/>
          <p:nvPr/>
        </p:nvSpPr>
        <p:spPr>
          <a:xfrm>
            <a:off x="756642" y="5976938"/>
            <a:ext cx="7630716" cy="22860"/>
          </a:xfrm>
          <a:prstGeom prst="roundRect">
            <a:avLst>
              <a:gd name="adj" fmla="val 124140"/>
            </a:avLst>
          </a:prstGeom>
          <a:solidFill>
            <a:srgbClr val="5C4E69"/>
          </a:solidFill>
          <a:ln/>
        </p:spPr>
      </p:sp>
      <p:sp>
        <p:nvSpPr>
          <p:cNvPr id="15" name="Text 12"/>
          <p:cNvSpPr/>
          <p:nvPr/>
        </p:nvSpPr>
        <p:spPr>
          <a:xfrm>
            <a:off x="945713" y="6166009"/>
            <a:ext cx="2635210" cy="295513"/>
          </a:xfrm>
          <a:prstGeom prst="rect">
            <a:avLst/>
          </a:prstGeom>
          <a:noFill/>
          <a:ln/>
        </p:spPr>
        <p:txBody>
          <a:bodyPr wrap="none" lIns="0" tIns="0" rIns="0" bIns="0" rtlCol="0" anchor="t"/>
          <a:lstStyle/>
          <a:p>
            <a:pPr marL="0" indent="0" algn="l">
              <a:lnSpc>
                <a:spcPts val="2300"/>
              </a:lnSpc>
              <a:buNone/>
            </a:pPr>
            <a:r>
              <a:rPr lang="en-US" sz="1850" b="1" dirty="0">
                <a:solidFill>
                  <a:srgbClr val="DAD1E6"/>
                </a:solidFill>
                <a:latin typeface="Inconsolata Bold" pitchFamily="34" charset="0"/>
                <a:ea typeface="Inconsolata Bold" pitchFamily="34" charset="-122"/>
                <a:cs typeface="Inconsolata Bold" pitchFamily="34" charset="-120"/>
              </a:rPr>
              <a:t>Як подолати розрив</a:t>
            </a:r>
            <a:endParaRPr lang="en-US" sz="1850" dirty="0"/>
          </a:p>
        </p:txBody>
      </p:sp>
      <p:sp>
        <p:nvSpPr>
          <p:cNvPr id="16" name="Text 13"/>
          <p:cNvSpPr/>
          <p:nvPr/>
        </p:nvSpPr>
        <p:spPr>
          <a:xfrm>
            <a:off x="945713" y="6569631"/>
            <a:ext cx="7252573" cy="886539"/>
          </a:xfrm>
          <a:prstGeom prst="rect">
            <a:avLst/>
          </a:prstGeom>
          <a:noFill/>
          <a:ln/>
        </p:spPr>
        <p:txBody>
          <a:bodyPr wrap="square" lIns="0" tIns="0" rIns="0" bIns="0" rtlCol="0" anchor="t"/>
          <a:lstStyle/>
          <a:p>
            <a:pPr marL="0" indent="0" algn="l">
              <a:lnSpc>
                <a:spcPts val="2300"/>
              </a:lnSpc>
              <a:buNone/>
            </a:pPr>
            <a:r>
              <a:rPr lang="en-US" sz="1450" dirty="0">
                <a:solidFill>
                  <a:srgbClr val="DAD1E6"/>
                </a:solidFill>
                <a:latin typeface="Fira Sans" pitchFamily="34" charset="0"/>
                <a:ea typeface="Fira Sans" pitchFamily="34" charset="-122"/>
                <a:cs typeface="Fira Sans" pitchFamily="34" charset="-120"/>
              </a:rPr>
              <a:t>Партнерство університетів з індустрією, дуальна освіта, регулярний перегляд навчальних планів, залучення практиків до викладання, визнання неформального навчання</a:t>
            </a:r>
            <a:endParaRPr lang="en-US" sz="14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584597"/>
            <a:ext cx="13042821" cy="1240155"/>
          </a:xfrm>
          <a:prstGeom prst="rect">
            <a:avLst/>
          </a:prstGeom>
          <a:noFill/>
          <a:ln/>
        </p:spPr>
        <p:txBody>
          <a:bodyPr wrap="squar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Ключові актори у подоланні цифрового розриву</a:t>
            </a:r>
            <a:endParaRPr lang="en-US" sz="3900" dirty="0"/>
          </a:p>
        </p:txBody>
      </p:sp>
      <p:sp>
        <p:nvSpPr>
          <p:cNvPr id="3" name="Text 1"/>
          <p:cNvSpPr/>
          <p:nvPr/>
        </p:nvSpPr>
        <p:spPr>
          <a:xfrm>
            <a:off x="793790" y="222158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Подолання цифрового розриву вимагає скоординованих дій кількох груп стейкхолдерів. Жоден із них окремо не здатен вирішити проблему — потрібна системна взаємодія.</a:t>
            </a:r>
            <a:endParaRPr lang="en-US" sz="1550" dirty="0"/>
          </a:p>
        </p:txBody>
      </p:sp>
      <p:sp>
        <p:nvSpPr>
          <p:cNvPr id="4" name="Text 2"/>
          <p:cNvSpPr/>
          <p:nvPr/>
        </p:nvSpPr>
        <p:spPr>
          <a:xfrm>
            <a:off x="2551748" y="3535085"/>
            <a:ext cx="2480905" cy="310158"/>
          </a:xfrm>
          <a:prstGeom prst="rect">
            <a:avLst/>
          </a:prstGeom>
          <a:noFill/>
          <a:ln/>
        </p:spPr>
        <p:txBody>
          <a:bodyPr wrap="none" lIns="0" tIns="0" rIns="0" bIns="0" rtlCol="0" anchor="t"/>
          <a:lstStyle/>
          <a:p>
            <a:pPr marL="0" indent="0" algn="r">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Держава</a:t>
            </a:r>
            <a:endParaRPr lang="en-US" sz="1950" dirty="0"/>
          </a:p>
        </p:txBody>
      </p:sp>
      <p:sp>
        <p:nvSpPr>
          <p:cNvPr id="5" name="Text 3"/>
          <p:cNvSpPr/>
          <p:nvPr/>
        </p:nvSpPr>
        <p:spPr>
          <a:xfrm>
            <a:off x="793790" y="3964305"/>
            <a:ext cx="4238863" cy="952619"/>
          </a:xfrm>
          <a:prstGeom prst="rect">
            <a:avLst/>
          </a:prstGeom>
          <a:noFill/>
          <a:ln/>
        </p:spPr>
        <p:txBody>
          <a:bodyPr wrap="square" lIns="0" tIns="0" rIns="0" bIns="0" rtlCol="0" anchor="t"/>
          <a:lstStyle/>
          <a:p>
            <a:pPr marL="0" indent="0" algn="r">
              <a:lnSpc>
                <a:spcPts val="2500"/>
              </a:lnSpc>
              <a:buNone/>
            </a:pPr>
            <a:r>
              <a:rPr lang="en-US" sz="1550" dirty="0">
                <a:solidFill>
                  <a:srgbClr val="DAD1E6"/>
                </a:solidFill>
                <a:latin typeface="Fira Sans" pitchFamily="34" charset="0"/>
                <a:ea typeface="Fira Sans" pitchFamily="34" charset="-122"/>
                <a:cs typeface="Fira Sans" pitchFamily="34" charset="-120"/>
              </a:rPr>
              <a:t>Регуляторна політика, фінансування, національні програми цифрової грамотності, стандарти освіти</a:t>
            </a:r>
            <a:endParaRPr lang="en-US" sz="1550" dirty="0"/>
          </a:p>
        </p:txBody>
      </p:sp>
      <p:pic>
        <p:nvPicPr>
          <p:cNvPr id="6" name="Image 0" descr="preencoded.png"/>
          <p:cNvPicPr>
            <a:picLocks noChangeAspect="1"/>
          </p:cNvPicPr>
          <p:nvPr/>
        </p:nvPicPr>
        <p:blipFill>
          <a:blip r:embed="rId3"/>
          <a:stretch>
            <a:fillRect/>
          </a:stretch>
        </p:blipFill>
        <p:spPr>
          <a:xfrm>
            <a:off x="5032653" y="3079909"/>
            <a:ext cx="4564975" cy="4564975"/>
          </a:xfrm>
          <a:prstGeom prst="rect">
            <a:avLst/>
          </a:prstGeom>
        </p:spPr>
      </p:pic>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28" y="4531816"/>
            <a:ext cx="279083" cy="279083"/>
          </a:xfrm>
          <a:prstGeom prst="rect">
            <a:avLst/>
          </a:prstGeom>
        </p:spPr>
      </p:pic>
      <p:sp>
        <p:nvSpPr>
          <p:cNvPr id="8" name="Text 4"/>
          <p:cNvSpPr/>
          <p:nvPr/>
        </p:nvSpPr>
        <p:spPr>
          <a:xfrm>
            <a:off x="9597628" y="3103483"/>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Університети</a:t>
            </a:r>
            <a:endParaRPr lang="en-US" sz="1950" dirty="0"/>
          </a:p>
        </p:txBody>
      </p:sp>
      <p:sp>
        <p:nvSpPr>
          <p:cNvPr id="9" name="Text 5"/>
          <p:cNvSpPr/>
          <p:nvPr/>
        </p:nvSpPr>
        <p:spPr>
          <a:xfrm>
            <a:off x="9597628" y="3532703"/>
            <a:ext cx="4238982" cy="95261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Оновлення програм, партнерство з бізнесом, розвиток дослідницьких центрів, підготовка викладачів</a:t>
            </a:r>
            <a:endParaRPr lang="en-US" sz="1550" dirty="0"/>
          </a:p>
        </p:txBody>
      </p:sp>
      <p:pic>
        <p:nvPicPr>
          <p:cNvPr id="10" name="Image 2" descr="preencoded.png"/>
          <p:cNvPicPr>
            <a:picLocks noChangeAspect="1"/>
          </p:cNvPicPr>
          <p:nvPr/>
        </p:nvPicPr>
        <p:blipFill>
          <a:blip r:embed="rId6"/>
          <a:stretch>
            <a:fillRect/>
          </a:stretch>
        </p:blipFill>
        <p:spPr>
          <a:xfrm>
            <a:off x="5032653" y="3079909"/>
            <a:ext cx="4564975" cy="4564975"/>
          </a:xfrm>
          <a:prstGeom prst="rect">
            <a:avLst/>
          </a:prstGeom>
        </p:spPr>
      </p:pic>
      <p:pic>
        <p:nvPicPr>
          <p:cNvPr id="11" name="Image 3" descr="preencoded.png"/>
          <p:cNvPicPr>
            <a:picLocks noChangeAspect="1"/>
          </p:cNvPicPr>
          <p:nvPr/>
        </p:nvPicPr>
        <p:blipFill>
          <a:blip r:embed="rId4">
            <a:extLst>
              <a:ext uri="{96DAC541-7B7A-43D3-8B79-37D633B846F1}">
                <asvg:svgBlip xmlns:asvg="http://schemas.microsoft.com/office/drawing/2016/SVG/main" r:embed="rId7"/>
              </a:ext>
            </a:extLst>
          </a:blip>
          <a:stretch>
            <a:fillRect/>
          </a:stretch>
        </p:blipFill>
        <p:spPr>
          <a:xfrm>
            <a:off x="7538740" y="4104739"/>
            <a:ext cx="279083" cy="279083"/>
          </a:xfrm>
          <a:prstGeom prst="rect">
            <a:avLst/>
          </a:prstGeom>
        </p:spPr>
      </p:pic>
      <p:sp>
        <p:nvSpPr>
          <p:cNvPr id="12" name="Text 6"/>
          <p:cNvSpPr/>
          <p:nvPr/>
        </p:nvSpPr>
        <p:spPr>
          <a:xfrm>
            <a:off x="9994463" y="4830128"/>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Роботодавці</a:t>
            </a:r>
            <a:endParaRPr lang="en-US" sz="1950" dirty="0"/>
          </a:p>
        </p:txBody>
      </p:sp>
      <p:sp>
        <p:nvSpPr>
          <p:cNvPr id="13" name="Text 7"/>
          <p:cNvSpPr/>
          <p:nvPr/>
        </p:nvSpPr>
        <p:spPr>
          <a:xfrm>
            <a:off x="9994463" y="5259348"/>
            <a:ext cx="3842147" cy="95261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Формування вимог, стажування, корпоративне навчання, фінансування освітніх програм</a:t>
            </a:r>
            <a:endParaRPr lang="en-US" sz="1550" dirty="0"/>
          </a:p>
        </p:txBody>
      </p:sp>
      <p:pic>
        <p:nvPicPr>
          <p:cNvPr id="14" name="Image 4" descr="preencoded.png"/>
          <p:cNvPicPr>
            <a:picLocks noChangeAspect="1"/>
          </p:cNvPicPr>
          <p:nvPr/>
        </p:nvPicPr>
        <p:blipFill>
          <a:blip r:embed="rId8"/>
          <a:stretch>
            <a:fillRect/>
          </a:stretch>
        </p:blipFill>
        <p:spPr>
          <a:xfrm>
            <a:off x="5032653" y="3079909"/>
            <a:ext cx="4564975" cy="4564975"/>
          </a:xfrm>
          <a:prstGeom prst="rect">
            <a:avLst/>
          </a:prstGeom>
        </p:spPr>
      </p:pic>
      <p:pic>
        <p:nvPicPr>
          <p:cNvPr id="15" name="Image 5" descr="preencoded.png"/>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8350984" y="5222736"/>
            <a:ext cx="279083" cy="279083"/>
          </a:xfrm>
          <a:prstGeom prst="rect">
            <a:avLst/>
          </a:prstGeom>
        </p:spPr>
      </p:pic>
      <p:sp>
        <p:nvSpPr>
          <p:cNvPr id="16" name="Text 8"/>
          <p:cNvSpPr/>
          <p:nvPr/>
        </p:nvSpPr>
        <p:spPr>
          <a:xfrm>
            <a:off x="9597628" y="6556891"/>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EdTech платформи</a:t>
            </a:r>
            <a:endParaRPr lang="en-US" sz="1950" dirty="0"/>
          </a:p>
        </p:txBody>
      </p:sp>
      <p:sp>
        <p:nvSpPr>
          <p:cNvPr id="17" name="Text 9"/>
          <p:cNvSpPr/>
          <p:nvPr/>
        </p:nvSpPr>
        <p:spPr>
          <a:xfrm>
            <a:off x="9597628" y="6986111"/>
            <a:ext cx="4238982" cy="63507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Гнучке навчання, мікрокредити, практичні курси, сертифікація навичок</a:t>
            </a:r>
            <a:endParaRPr lang="en-US" sz="1550" dirty="0"/>
          </a:p>
        </p:txBody>
      </p:sp>
      <p:pic>
        <p:nvPicPr>
          <p:cNvPr id="18" name="Image 6" descr="preencoded.png"/>
          <p:cNvPicPr>
            <a:picLocks noChangeAspect="1"/>
          </p:cNvPicPr>
          <p:nvPr/>
        </p:nvPicPr>
        <p:blipFill>
          <a:blip r:embed="rId10"/>
          <a:stretch>
            <a:fillRect/>
          </a:stretch>
        </p:blipFill>
        <p:spPr>
          <a:xfrm>
            <a:off x="5032653" y="3079909"/>
            <a:ext cx="4564975" cy="4564975"/>
          </a:xfrm>
          <a:prstGeom prst="rect">
            <a:avLst/>
          </a:prstGeom>
        </p:spPr>
      </p:pic>
      <p:pic>
        <p:nvPicPr>
          <p:cNvPr id="19" name="Image 7" descr="preencoded.png"/>
          <p:cNvPicPr>
            <a:picLocks noChangeAspect="1"/>
          </p:cNvPicPr>
          <p:nvPr/>
        </p:nvPicPr>
        <p:blipFill>
          <a:blip r:embed="rId4">
            <a:extLst>
              <a:ext uri="{96DAC541-7B7A-43D3-8B79-37D633B846F1}">
                <asvg:svgBlip xmlns:asvg="http://schemas.microsoft.com/office/drawing/2016/SVG/main" r:embed="rId11"/>
              </a:ext>
            </a:extLst>
          </a:blip>
          <a:stretch>
            <a:fillRect/>
          </a:stretch>
        </p:blipFill>
        <p:spPr>
          <a:xfrm>
            <a:off x="7538740" y="6340733"/>
            <a:ext cx="279083" cy="279083"/>
          </a:xfrm>
          <a:prstGeom prst="rect">
            <a:avLst/>
          </a:prstGeom>
        </p:spPr>
      </p:pic>
      <p:sp>
        <p:nvSpPr>
          <p:cNvPr id="20" name="Text 10"/>
          <p:cNvSpPr/>
          <p:nvPr/>
        </p:nvSpPr>
        <p:spPr>
          <a:xfrm>
            <a:off x="2551748" y="6125170"/>
            <a:ext cx="2480905" cy="310158"/>
          </a:xfrm>
          <a:prstGeom prst="rect">
            <a:avLst/>
          </a:prstGeom>
          <a:noFill/>
          <a:ln/>
        </p:spPr>
        <p:txBody>
          <a:bodyPr wrap="none" lIns="0" tIns="0" rIns="0" bIns="0" rtlCol="0" anchor="t"/>
          <a:lstStyle/>
          <a:p>
            <a:pPr marL="0" indent="0" algn="r">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Самі студенти</a:t>
            </a:r>
            <a:endParaRPr lang="en-US" sz="1950" dirty="0"/>
          </a:p>
        </p:txBody>
      </p:sp>
      <p:sp>
        <p:nvSpPr>
          <p:cNvPr id="21" name="Text 11"/>
          <p:cNvSpPr/>
          <p:nvPr/>
        </p:nvSpPr>
        <p:spPr>
          <a:xfrm>
            <a:off x="793790" y="6554391"/>
            <a:ext cx="4238863" cy="635079"/>
          </a:xfrm>
          <a:prstGeom prst="rect">
            <a:avLst/>
          </a:prstGeom>
          <a:noFill/>
          <a:ln/>
        </p:spPr>
        <p:txBody>
          <a:bodyPr wrap="square" lIns="0" tIns="0" rIns="0" bIns="0" rtlCol="0" anchor="t"/>
          <a:lstStyle/>
          <a:p>
            <a:pPr marL="0" indent="0" algn="r">
              <a:lnSpc>
                <a:spcPts val="2500"/>
              </a:lnSpc>
              <a:buNone/>
            </a:pPr>
            <a:r>
              <a:rPr lang="en-US" sz="1550" dirty="0">
                <a:solidFill>
                  <a:srgbClr val="DAD1E6"/>
                </a:solidFill>
                <a:latin typeface="Fira Sans" pitchFamily="34" charset="0"/>
                <a:ea typeface="Fira Sans" pitchFamily="34" charset="-122"/>
                <a:cs typeface="Fira Sans" pitchFamily="34" charset="-120"/>
              </a:rPr>
              <a:t>Безперервне самонавчання, формування портфоліо, участь у хакатонах та проєктах</a:t>
            </a:r>
            <a:endParaRPr lang="en-US" sz="1550" dirty="0"/>
          </a:p>
        </p:txBody>
      </p:sp>
      <p:pic>
        <p:nvPicPr>
          <p:cNvPr id="22" name="Image 8" descr="preencoded.png"/>
          <p:cNvPicPr>
            <a:picLocks noChangeAspect="1"/>
          </p:cNvPicPr>
          <p:nvPr/>
        </p:nvPicPr>
        <p:blipFill>
          <a:blip r:embed="rId12"/>
          <a:stretch>
            <a:fillRect/>
          </a:stretch>
        </p:blipFill>
        <p:spPr>
          <a:xfrm>
            <a:off x="5032653" y="3079909"/>
            <a:ext cx="4564975" cy="4564975"/>
          </a:xfrm>
          <a:prstGeom prst="rect">
            <a:avLst/>
          </a:prstGeom>
        </p:spPr>
      </p:pic>
      <p:pic>
        <p:nvPicPr>
          <p:cNvPr id="23" name="Image 9" descr="preencoded.png"/>
          <p:cNvPicPr>
            <a:picLocks noChangeAspect="1"/>
          </p:cNvPicPr>
          <p:nvPr/>
        </p:nvPicPr>
        <p:blipFill>
          <a:blip r:embed="rId4">
            <a:extLst>
              <a:ext uri="{96DAC541-7B7A-43D3-8B79-37D633B846F1}">
                <asvg:svgBlip xmlns:asvg="http://schemas.microsoft.com/office/drawing/2016/SVG/main" r:embed="rId13"/>
              </a:ext>
            </a:extLst>
          </a:blip>
          <a:stretch>
            <a:fillRect/>
          </a:stretch>
        </p:blipFill>
        <p:spPr>
          <a:xfrm>
            <a:off x="6224528" y="5913656"/>
            <a:ext cx="279083" cy="2790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24733" y="674251"/>
            <a:ext cx="11339513" cy="566261"/>
          </a:xfrm>
          <a:prstGeom prst="rect">
            <a:avLst/>
          </a:prstGeom>
          <a:noFill/>
          <a:ln/>
        </p:spPr>
        <p:txBody>
          <a:bodyPr wrap="none" lIns="0" tIns="0" rIns="0" bIns="0" rtlCol="0" anchor="t"/>
          <a:lstStyle/>
          <a:p>
            <a:pPr marL="0" indent="0" algn="l">
              <a:lnSpc>
                <a:spcPts val="4450"/>
              </a:lnSpc>
              <a:buNone/>
            </a:pPr>
            <a:r>
              <a:rPr lang="en-US" sz="3550" b="1" dirty="0">
                <a:solidFill>
                  <a:srgbClr val="F94CAF"/>
                </a:solidFill>
                <a:latin typeface="Inconsolata Bold" pitchFamily="34" charset="0"/>
                <a:ea typeface="Inconsolata Bold" pitchFamily="34" charset="-122"/>
                <a:cs typeface="Inconsolata Bold" pitchFamily="34" charset="-120"/>
              </a:rPr>
              <a:t>Роль неформальної освіти та EdTech в Україні</a:t>
            </a:r>
            <a:endParaRPr lang="en-US" sz="3550" dirty="0"/>
          </a:p>
        </p:txBody>
      </p:sp>
      <p:pic>
        <p:nvPicPr>
          <p:cNvPr id="3" name="Image 0" descr="preencoded.png"/>
          <p:cNvPicPr>
            <a:picLocks noChangeAspect="1"/>
          </p:cNvPicPr>
          <p:nvPr/>
        </p:nvPicPr>
        <p:blipFill>
          <a:blip r:embed="rId3"/>
          <a:stretch>
            <a:fillRect/>
          </a:stretch>
        </p:blipFill>
        <p:spPr>
          <a:xfrm>
            <a:off x="724733" y="1674733"/>
            <a:ext cx="5688330" cy="4187428"/>
          </a:xfrm>
          <a:prstGeom prst="rect">
            <a:avLst/>
          </a:prstGeom>
        </p:spPr>
      </p:pic>
      <p:sp>
        <p:nvSpPr>
          <p:cNvPr id="4" name="Text 1"/>
          <p:cNvSpPr/>
          <p:nvPr/>
        </p:nvSpPr>
        <p:spPr>
          <a:xfrm>
            <a:off x="6862643" y="1654016"/>
            <a:ext cx="5174456" cy="283012"/>
          </a:xfrm>
          <a:prstGeom prst="rect">
            <a:avLst/>
          </a:prstGeom>
          <a:noFill/>
          <a:ln/>
        </p:spPr>
        <p:txBody>
          <a:bodyPr wrap="none" lIns="0" tIns="0" rIns="0" bIns="0" rtlCol="0" anchor="t"/>
          <a:lstStyle/>
          <a:p>
            <a:pPr marL="0" indent="0" algn="l">
              <a:lnSpc>
                <a:spcPts val="2200"/>
              </a:lnSpc>
              <a:buNone/>
            </a:pPr>
            <a:r>
              <a:rPr lang="en-US" sz="1750" b="1" dirty="0">
                <a:solidFill>
                  <a:srgbClr val="F94CAF"/>
                </a:solidFill>
                <a:latin typeface="Inconsolata Bold" pitchFamily="34" charset="0"/>
                <a:ea typeface="Inconsolata Bold" pitchFamily="34" charset="-122"/>
                <a:cs typeface="Inconsolata Bold" pitchFamily="34" charset="-120"/>
              </a:rPr>
              <a:t>Неформальна освіта як новий мейнстрім</a:t>
            </a:r>
            <a:endParaRPr lang="en-US" sz="1750" dirty="0"/>
          </a:p>
        </p:txBody>
      </p:sp>
      <p:sp>
        <p:nvSpPr>
          <p:cNvPr id="5" name="Text 2"/>
          <p:cNvSpPr/>
          <p:nvPr/>
        </p:nvSpPr>
        <p:spPr>
          <a:xfrm>
            <a:off x="6862643" y="2102406"/>
            <a:ext cx="7050524" cy="1109186"/>
          </a:xfrm>
          <a:prstGeom prst="rect">
            <a:avLst/>
          </a:prstGeom>
          <a:noFill/>
          <a:ln/>
        </p:spPr>
        <p:txBody>
          <a:bodyPr wrap="square" lIns="0" tIns="0" rIns="0" bIns="0" rtlCol="0" anchor="t"/>
          <a:lstStyle/>
          <a:p>
            <a:pPr marL="0" indent="0" algn="l">
              <a:lnSpc>
                <a:spcPts val="2150"/>
              </a:lnSpc>
              <a:buNone/>
            </a:pPr>
            <a:r>
              <a:rPr lang="en-US" sz="1400" dirty="0">
                <a:solidFill>
                  <a:srgbClr val="DAD1E6"/>
                </a:solidFill>
                <a:latin typeface="Fira Sans" pitchFamily="34" charset="0"/>
                <a:ea typeface="Fira Sans" pitchFamily="34" charset="-122"/>
                <a:cs typeface="Fira Sans" pitchFamily="34" charset="-120"/>
              </a:rPr>
              <a:t>В умовах швидких змін на ринку праці традиційна вища освіта більше не може бути єдиним каналом набуття навичок. Неформальна освіта — онлайн-курси, буткемпи, хакатони, менторські програми — займає дедалі важливіше місце в траєкторіях зайнятості.</a:t>
            </a:r>
            <a:endParaRPr lang="en-US" sz="1400" dirty="0"/>
          </a:p>
        </p:txBody>
      </p:sp>
      <p:sp>
        <p:nvSpPr>
          <p:cNvPr id="6" name="Text 3"/>
          <p:cNvSpPr/>
          <p:nvPr/>
        </p:nvSpPr>
        <p:spPr>
          <a:xfrm>
            <a:off x="6862643" y="3360420"/>
            <a:ext cx="7050524" cy="277297"/>
          </a:xfrm>
          <a:prstGeom prst="rect">
            <a:avLst/>
          </a:prstGeom>
          <a:noFill/>
          <a:ln/>
        </p:spPr>
        <p:txBody>
          <a:bodyPr wrap="none" lIns="0" tIns="0" rIns="0" bIns="0" rtlCol="0" anchor="t"/>
          <a:lstStyle/>
          <a:p>
            <a:pPr marL="0" indent="0" algn="l">
              <a:lnSpc>
                <a:spcPts val="2150"/>
              </a:lnSpc>
              <a:buNone/>
            </a:pPr>
            <a:r>
              <a:rPr lang="en-US" sz="1400" dirty="0">
                <a:solidFill>
                  <a:srgbClr val="DAD1E6"/>
                </a:solidFill>
                <a:latin typeface="Fira Sans" pitchFamily="34" charset="0"/>
                <a:ea typeface="Fira Sans" pitchFamily="34" charset="-122"/>
                <a:cs typeface="Fira Sans" pitchFamily="34" charset="-120"/>
              </a:rPr>
              <a:t>В Україні активно розвиваються такі EdTech-платформи:</a:t>
            </a:r>
            <a:endParaRPr lang="en-US" sz="1400" dirty="0"/>
          </a:p>
        </p:txBody>
      </p:sp>
      <p:sp>
        <p:nvSpPr>
          <p:cNvPr id="7" name="Text 4"/>
          <p:cNvSpPr/>
          <p:nvPr/>
        </p:nvSpPr>
        <p:spPr>
          <a:xfrm>
            <a:off x="6862643" y="3786545"/>
            <a:ext cx="7050524" cy="2114669"/>
          </a:xfrm>
          <a:prstGeom prst="rect">
            <a:avLst/>
          </a:prstGeom>
          <a:noFill/>
          <a:ln/>
        </p:spPr>
        <p:txBody>
          <a:bodyPr wrap="square" lIns="0" tIns="0" rIns="0" bIns="0" rtlCol="0" anchor="t"/>
          <a:lstStyle/>
          <a:p>
            <a:pPr marL="342900" indent="-342900" algn="l">
              <a:lnSpc>
                <a:spcPts val="2150"/>
              </a:lnSpc>
              <a:buSzPct val="100000"/>
              <a:buChar char="•"/>
            </a:pPr>
            <a:r>
              <a:rPr lang="en-US" sz="1400" b="1" dirty="0">
                <a:solidFill>
                  <a:srgbClr val="DAD1E6"/>
                </a:solidFill>
                <a:latin typeface="Fira Sans" pitchFamily="34" charset="0"/>
                <a:ea typeface="Fira Sans" pitchFamily="34" charset="-122"/>
                <a:cs typeface="Fira Sans" pitchFamily="34" charset="-120"/>
              </a:rPr>
              <a:t>Prometheus</a:t>
            </a:r>
            <a:r>
              <a:rPr lang="en-US" sz="1400" dirty="0">
                <a:solidFill>
                  <a:srgbClr val="DAD1E6"/>
                </a:solidFill>
                <a:latin typeface="Fira Sans" pitchFamily="34" charset="0"/>
                <a:ea typeface="Fira Sans" pitchFamily="34" charset="-122"/>
                <a:cs typeface="Fira Sans" pitchFamily="34" charset="-120"/>
              </a:rPr>
              <a:t> — масові відкриті онлайн-курси (МООС) українського виробництва</a:t>
            </a:r>
            <a:endParaRPr lang="en-US" sz="1400" dirty="0"/>
          </a:p>
          <a:p>
            <a:pPr marL="342900" indent="-342900" algn="l">
              <a:lnSpc>
                <a:spcPts val="2150"/>
              </a:lnSpc>
              <a:buSzPct val="100000"/>
              <a:buChar char="•"/>
            </a:pPr>
            <a:r>
              <a:rPr lang="en-US" sz="1400" b="1" dirty="0">
                <a:solidFill>
                  <a:srgbClr val="DAD1E6"/>
                </a:solidFill>
                <a:latin typeface="Fira Sans" pitchFamily="34" charset="0"/>
                <a:ea typeface="Fira Sans" pitchFamily="34" charset="-122"/>
                <a:cs typeface="Fira Sans" pitchFamily="34" charset="-120"/>
              </a:rPr>
              <a:t>EdEra</a:t>
            </a:r>
            <a:r>
              <a:rPr lang="en-US" sz="1400" dirty="0">
                <a:solidFill>
                  <a:srgbClr val="DAD1E6"/>
                </a:solidFill>
                <a:latin typeface="Fira Sans" pitchFamily="34" charset="0"/>
                <a:ea typeface="Fira Sans" pitchFamily="34" charset="-122"/>
                <a:cs typeface="Fira Sans" pitchFamily="34" charset="-120"/>
              </a:rPr>
              <a:t> — онлайн-освіта від провідних українських університетів</a:t>
            </a:r>
            <a:endParaRPr lang="en-US" sz="1400" dirty="0"/>
          </a:p>
          <a:p>
            <a:pPr marL="342900" indent="-342900" algn="l">
              <a:lnSpc>
                <a:spcPts val="2150"/>
              </a:lnSpc>
              <a:buSzPct val="100000"/>
              <a:buChar char="•"/>
            </a:pPr>
            <a:r>
              <a:rPr lang="en-US" sz="1400" b="1" dirty="0">
                <a:solidFill>
                  <a:srgbClr val="DAD1E6"/>
                </a:solidFill>
                <a:latin typeface="Fira Sans" pitchFamily="34" charset="0"/>
                <a:ea typeface="Fira Sans" pitchFamily="34" charset="-122"/>
                <a:cs typeface="Fira Sans" pitchFamily="34" charset="-120"/>
              </a:rPr>
              <a:t>IT School відомих компаній</a:t>
            </a:r>
            <a:r>
              <a:rPr lang="en-US" sz="1400" dirty="0">
                <a:solidFill>
                  <a:srgbClr val="DAD1E6"/>
                </a:solidFill>
                <a:latin typeface="Fira Sans" pitchFamily="34" charset="0"/>
                <a:ea typeface="Fira Sans" pitchFamily="34" charset="-122"/>
                <a:cs typeface="Fira Sans" pitchFamily="34" charset="-120"/>
              </a:rPr>
              <a:t> (SoftServe, EPAM, Intellias) — прикладне навчання з гарантованим працевлаштуванням</a:t>
            </a:r>
            <a:endParaRPr lang="en-US" sz="1400" dirty="0"/>
          </a:p>
          <a:p>
            <a:pPr marL="342900" indent="-342900" algn="l">
              <a:lnSpc>
                <a:spcPts val="2150"/>
              </a:lnSpc>
              <a:buSzPct val="100000"/>
              <a:buChar char="•"/>
            </a:pPr>
            <a:r>
              <a:rPr lang="en-US" sz="1400" b="1" dirty="0">
                <a:solidFill>
                  <a:srgbClr val="DAD1E6"/>
                </a:solidFill>
                <a:latin typeface="Fira Sans" pitchFamily="34" charset="0"/>
                <a:ea typeface="Fira Sans" pitchFamily="34" charset="-122"/>
                <a:cs typeface="Fira Sans" pitchFamily="34" charset="-120"/>
              </a:rPr>
              <a:t>Coursera, Udemy, LinkedIn Learning</a:t>
            </a:r>
            <a:r>
              <a:rPr lang="en-US" sz="1400" dirty="0">
                <a:solidFill>
                  <a:srgbClr val="DAD1E6"/>
                </a:solidFill>
                <a:latin typeface="Fira Sans" pitchFamily="34" charset="0"/>
                <a:ea typeface="Fira Sans" pitchFamily="34" charset="-122"/>
                <a:cs typeface="Fira Sans" pitchFamily="34" charset="-120"/>
              </a:rPr>
              <a:t> — міжнародні платформи з широким доступом для українців</a:t>
            </a:r>
            <a:endParaRPr lang="en-US" sz="1400" dirty="0"/>
          </a:p>
        </p:txBody>
      </p:sp>
      <p:sp>
        <p:nvSpPr>
          <p:cNvPr id="8" name="Shape 5"/>
          <p:cNvSpPr/>
          <p:nvPr/>
        </p:nvSpPr>
        <p:spPr>
          <a:xfrm>
            <a:off x="6862643" y="6087308"/>
            <a:ext cx="7050524" cy="1281827"/>
          </a:xfrm>
          <a:prstGeom prst="roundRect">
            <a:avLst>
              <a:gd name="adj" fmla="val 2120"/>
            </a:avLst>
          </a:prstGeom>
          <a:solidFill>
            <a:srgbClr val="4A022B"/>
          </a:solidFill>
          <a:ln/>
        </p:spPr>
      </p:sp>
      <p:pic>
        <p:nvPicPr>
          <p:cNvPr id="9" name="Image 1" descr="preencoded.png"/>
          <p:cNvPicPr>
            <a:picLocks noChangeAspect="1"/>
          </p:cNvPicPr>
          <p:nvPr/>
        </p:nvPicPr>
        <p:blipFill>
          <a:blip r:embed="rId4"/>
          <a:stretch>
            <a:fillRect/>
          </a:stretch>
        </p:blipFill>
        <p:spPr>
          <a:xfrm>
            <a:off x="7043738" y="6353294"/>
            <a:ext cx="226457" cy="181094"/>
          </a:xfrm>
          <a:prstGeom prst="rect">
            <a:avLst/>
          </a:prstGeom>
        </p:spPr>
      </p:pic>
      <p:sp>
        <p:nvSpPr>
          <p:cNvPr id="10" name="Text 6"/>
          <p:cNvSpPr/>
          <p:nvPr/>
        </p:nvSpPr>
        <p:spPr>
          <a:xfrm>
            <a:off x="7451288" y="6297930"/>
            <a:ext cx="6280785" cy="831890"/>
          </a:xfrm>
          <a:prstGeom prst="rect">
            <a:avLst/>
          </a:prstGeom>
          <a:noFill/>
          <a:ln/>
        </p:spPr>
        <p:txBody>
          <a:bodyPr wrap="square" lIns="0" tIns="0" rIns="0" bIns="0" rtlCol="0" anchor="t"/>
          <a:lstStyle/>
          <a:p>
            <a:pPr marL="0" indent="0" algn="l">
              <a:lnSpc>
                <a:spcPts val="2150"/>
              </a:lnSpc>
              <a:buNone/>
            </a:pPr>
            <a:r>
              <a:rPr lang="en-US" sz="1400" dirty="0">
                <a:solidFill>
                  <a:srgbClr val="FFFFFF"/>
                </a:solidFill>
                <a:latin typeface="Fira Sans" pitchFamily="34" charset="0"/>
                <a:ea typeface="Fira Sans" pitchFamily="34" charset="-122"/>
                <a:cs typeface="Fira Sans" pitchFamily="34" charset="-120"/>
              </a:rPr>
              <a:t>Важливо: роботодавці в Україні дедалі частіше визнають сертифікати EdTech-платформ як підтвердження кваліфікації, що ще кілька років тому було виключенням із правил.</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655439"/>
            <a:ext cx="13042821" cy="1240155"/>
          </a:xfrm>
          <a:prstGeom prst="rect">
            <a:avLst/>
          </a:prstGeom>
          <a:noFill/>
          <a:ln/>
        </p:spPr>
        <p:txBody>
          <a:bodyPr wrap="squar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Вплив воєнного контексту на ринок праці та цифрові навички</a:t>
            </a:r>
            <a:endParaRPr lang="en-US" sz="3900" dirty="0"/>
          </a:p>
        </p:txBody>
      </p:sp>
      <p:sp>
        <p:nvSpPr>
          <p:cNvPr id="3" name="Text 1"/>
          <p:cNvSpPr/>
          <p:nvPr/>
        </p:nvSpPr>
        <p:spPr>
          <a:xfrm>
            <a:off x="793790" y="2292429"/>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Повномасштабне вторгнення Росії в Україну стало безпрецедентним стрес-тестом для ринку праці та одночасно каталізатором прискореної цифровізації.</a:t>
            </a:r>
            <a:endParaRPr lang="en-US" sz="15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04" y="3156823"/>
            <a:ext cx="297656" cy="297656"/>
          </a:xfrm>
          <a:prstGeom prst="rect">
            <a:avLst/>
          </a:prstGeom>
        </p:spPr>
      </p:pic>
      <p:sp>
        <p:nvSpPr>
          <p:cNvPr id="5" name="Text 2"/>
          <p:cNvSpPr/>
          <p:nvPr/>
        </p:nvSpPr>
        <p:spPr>
          <a:xfrm>
            <a:off x="1438632" y="3150751"/>
            <a:ext cx="5752505" cy="620316"/>
          </a:xfrm>
          <a:prstGeom prst="rect">
            <a:avLst/>
          </a:prstGeom>
          <a:noFill/>
          <a:ln/>
        </p:spPr>
        <p:txBody>
          <a:bodyPr wrap="squar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Масштабна внутрішня та зовнішня міграція</a:t>
            </a:r>
            <a:endParaRPr lang="en-US" sz="1950" dirty="0"/>
          </a:p>
        </p:txBody>
      </p:sp>
      <p:sp>
        <p:nvSpPr>
          <p:cNvPr id="6" name="Text 3"/>
          <p:cNvSpPr/>
          <p:nvPr/>
        </p:nvSpPr>
        <p:spPr>
          <a:xfrm>
            <a:off x="1438632" y="3890129"/>
            <a:ext cx="5752505" cy="158769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Переміщення мільйонів людей зруйнувало традиційні регіональні ринки праці та водночас сприяло формуванню нових компетенцій у переміщених осіб, що шукали роботу в нових умовах. Значна частина ВПО знайшла зайнятість через дистанційні цифрові інструменти.</a:t>
            </a:r>
            <a:endParaRPr lang="en-US" sz="1550" dirty="0"/>
          </a:p>
        </p:txBody>
      </p:sp>
      <p:pic>
        <p:nvPicPr>
          <p:cNvPr id="7"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3558" y="3156823"/>
            <a:ext cx="297656" cy="297656"/>
          </a:xfrm>
          <a:prstGeom prst="rect">
            <a:avLst/>
          </a:prstGeom>
        </p:spPr>
      </p:pic>
      <p:sp>
        <p:nvSpPr>
          <p:cNvPr id="8" name="Text 4"/>
          <p:cNvSpPr/>
          <p:nvPr/>
        </p:nvSpPr>
        <p:spPr>
          <a:xfrm>
            <a:off x="8083987" y="3150751"/>
            <a:ext cx="5130879"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Прискорення дистанційної зайнятості</a:t>
            </a:r>
            <a:endParaRPr lang="en-US" sz="1950" dirty="0"/>
          </a:p>
        </p:txBody>
      </p:sp>
      <p:sp>
        <p:nvSpPr>
          <p:cNvPr id="9" name="Text 5"/>
          <p:cNvSpPr/>
          <p:nvPr/>
        </p:nvSpPr>
        <p:spPr>
          <a:xfrm>
            <a:off x="8083987" y="3579971"/>
            <a:ext cx="5752624"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Дистанційна та гібридна форми роботи, які до 2022 року лише набирали популярності, стали нормою для значної частини офісних працівників. Це підвищило базові вимоги до цифрових компетенцій навіть у традиційних секторах.</a:t>
            </a:r>
            <a:endParaRPr lang="en-US" sz="1550" dirty="0"/>
          </a:p>
        </p:txBody>
      </p:sp>
      <p:pic>
        <p:nvPicPr>
          <p:cNvPr id="10"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04" y="5880735"/>
            <a:ext cx="297656" cy="297656"/>
          </a:xfrm>
          <a:prstGeom prst="rect">
            <a:avLst/>
          </a:prstGeom>
        </p:spPr>
      </p:pic>
      <p:sp>
        <p:nvSpPr>
          <p:cNvPr id="11" name="Text 6"/>
          <p:cNvSpPr/>
          <p:nvPr/>
        </p:nvSpPr>
        <p:spPr>
          <a:xfrm>
            <a:off x="1438632" y="5874663"/>
            <a:ext cx="4709279"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Зростання попиту на кібербезпеку</a:t>
            </a:r>
            <a:endParaRPr lang="en-US" sz="1950" dirty="0"/>
          </a:p>
        </p:txBody>
      </p:sp>
      <p:sp>
        <p:nvSpPr>
          <p:cNvPr id="12" name="Text 7"/>
          <p:cNvSpPr/>
          <p:nvPr/>
        </p:nvSpPr>
        <p:spPr>
          <a:xfrm>
            <a:off x="1438632" y="6303883"/>
            <a:ext cx="5752505"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Систематичні кібератаки на критичну інфраструктуру різко підвищили попит на фахівців з кібербезпеки. Це одна з найдефіцитніших спеціальностей на ринку праці України сьогодні.</a:t>
            </a:r>
            <a:endParaRPr lang="en-US" sz="1550" dirty="0"/>
          </a:p>
        </p:txBody>
      </p:sp>
      <p:pic>
        <p:nvPicPr>
          <p:cNvPr id="13" name="Image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3558" y="5880735"/>
            <a:ext cx="297656" cy="297656"/>
          </a:xfrm>
          <a:prstGeom prst="rect">
            <a:avLst/>
          </a:prstGeom>
        </p:spPr>
      </p:pic>
      <p:sp>
        <p:nvSpPr>
          <p:cNvPr id="14" name="Text 8"/>
          <p:cNvSpPr/>
          <p:nvPr/>
        </p:nvSpPr>
        <p:spPr>
          <a:xfrm>
            <a:off x="8083987" y="5874663"/>
            <a:ext cx="4657249"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Програми міжнародної підтримки</a:t>
            </a:r>
            <a:endParaRPr lang="en-US" sz="1950" dirty="0"/>
          </a:p>
        </p:txBody>
      </p:sp>
      <p:sp>
        <p:nvSpPr>
          <p:cNvPr id="15" name="Text 9"/>
          <p:cNvSpPr/>
          <p:nvPr/>
        </p:nvSpPr>
        <p:spPr>
          <a:xfrm>
            <a:off x="8083987" y="6303883"/>
            <a:ext cx="5752624"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Численні міжнародні організації (USAID, EU4Digital, GIZ) запустили програми підтримки цифрових навичок для українців, що відкрило нові можливості для навчання та сертифікації без значних фінансових витрат.</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1346597"/>
            <a:ext cx="10226754" cy="620078"/>
          </a:xfrm>
          <a:prstGeom prst="rect">
            <a:avLst/>
          </a:prstGeom>
          <a:noFill/>
          <a:ln/>
        </p:spPr>
        <p:txBody>
          <a:bodyPr wrap="non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Гендерний вимір цифрового розриву</a:t>
            </a:r>
            <a:endParaRPr lang="en-US" sz="3900" dirty="0"/>
          </a:p>
        </p:txBody>
      </p:sp>
      <p:sp>
        <p:nvSpPr>
          <p:cNvPr id="3" name="Shape 1"/>
          <p:cNvSpPr/>
          <p:nvPr/>
        </p:nvSpPr>
        <p:spPr>
          <a:xfrm>
            <a:off x="650915" y="2264331"/>
            <a:ext cx="6565106" cy="4618673"/>
          </a:xfrm>
          <a:prstGeom prst="roundRect">
            <a:avLst>
              <a:gd name="adj" fmla="val 645"/>
            </a:avLst>
          </a:prstGeom>
          <a:solidFill>
            <a:srgbClr val="F94CAF"/>
          </a:solidFill>
          <a:ln/>
        </p:spPr>
      </p:sp>
      <p:sp>
        <p:nvSpPr>
          <p:cNvPr id="4" name="Text 2"/>
          <p:cNvSpPr/>
          <p:nvPr/>
        </p:nvSpPr>
        <p:spPr>
          <a:xfrm>
            <a:off x="849273" y="2462689"/>
            <a:ext cx="2544247" cy="31015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Inconsolata Bold" pitchFamily="34" charset="0"/>
                <a:ea typeface="Inconsolata Bold" pitchFamily="34" charset="-122"/>
                <a:cs typeface="Inconsolata Bold" pitchFamily="34" charset="-120"/>
              </a:rPr>
              <a:t>Чому це важливо?</a:t>
            </a:r>
            <a:endParaRPr lang="en-US" sz="1950" dirty="0"/>
          </a:p>
        </p:txBody>
      </p:sp>
      <p:sp>
        <p:nvSpPr>
          <p:cNvPr id="5" name="Text 3"/>
          <p:cNvSpPr/>
          <p:nvPr/>
        </p:nvSpPr>
        <p:spPr>
          <a:xfrm>
            <a:off x="849273" y="2971205"/>
            <a:ext cx="6168390" cy="1905238"/>
          </a:xfrm>
          <a:prstGeom prst="rect">
            <a:avLst/>
          </a:prstGeom>
          <a:noFill/>
          <a:ln/>
        </p:spPr>
        <p:txBody>
          <a:bodyPr wrap="square" lIns="0" tIns="0" rIns="0" bIns="0" rtlCol="0" anchor="t"/>
          <a:lstStyle/>
          <a:p>
            <a:pPr marL="0" indent="0" algn="l">
              <a:lnSpc>
                <a:spcPts val="2500"/>
              </a:lnSpc>
              <a:buNone/>
            </a:pPr>
            <a:r>
              <a:rPr lang="en-US" sz="1550" dirty="0">
                <a:solidFill>
                  <a:srgbClr val="000000"/>
                </a:solidFill>
                <a:latin typeface="Fira Sans" pitchFamily="34" charset="0"/>
                <a:ea typeface="Fira Sans" pitchFamily="34" charset="-122"/>
                <a:cs typeface="Fira Sans" pitchFamily="34" charset="-120"/>
              </a:rPr>
              <a:t>Гендерна нерівність у сфері цифрових навичок та технологічних кар'єр — глобальна та українська проблема. Жінки становлять лише близько 20–25% фахівців у сфері ІКТ в Україні, попри те, що отримують вищу освіту частіше за чоловіків. Це означає недовикористання величезного людського потенціалу та поглиблення нерівності доходів.</a:t>
            </a:r>
            <a:endParaRPr lang="en-US" sz="1550" dirty="0"/>
          </a:p>
        </p:txBody>
      </p:sp>
      <p:sp>
        <p:nvSpPr>
          <p:cNvPr id="6" name="Text 4"/>
          <p:cNvSpPr/>
          <p:nvPr/>
        </p:nvSpPr>
        <p:spPr>
          <a:xfrm>
            <a:off x="849273" y="5055037"/>
            <a:ext cx="6168390" cy="1270159"/>
          </a:xfrm>
          <a:prstGeom prst="rect">
            <a:avLst/>
          </a:prstGeom>
          <a:noFill/>
          <a:ln/>
        </p:spPr>
        <p:txBody>
          <a:bodyPr wrap="square" lIns="0" tIns="0" rIns="0" bIns="0" rtlCol="0" anchor="t"/>
          <a:lstStyle/>
          <a:p>
            <a:pPr marL="0" indent="0" algn="l">
              <a:lnSpc>
                <a:spcPts val="2500"/>
              </a:lnSpc>
              <a:buNone/>
            </a:pPr>
            <a:r>
              <a:rPr lang="en-US" sz="1550" dirty="0">
                <a:solidFill>
                  <a:srgbClr val="000000"/>
                </a:solidFill>
                <a:latin typeface="Fira Sans" pitchFamily="34" charset="0"/>
                <a:ea typeface="Fira Sans" pitchFamily="34" charset="-122"/>
                <a:cs typeface="Fira Sans" pitchFamily="34" charset="-120"/>
              </a:rPr>
              <a:t>У воєнних умовах гендерний розрив набув нових вимірів: чоловіки мобілізовані, а жінки стали основною робочою силою у багатьох секторах, що підвищило актуальність їхньої цифрової підготовки.</a:t>
            </a:r>
            <a:endParaRPr lang="en-US" sz="1550" dirty="0"/>
          </a:p>
        </p:txBody>
      </p:sp>
      <p:sp>
        <p:nvSpPr>
          <p:cNvPr id="7" name="Text 5"/>
          <p:cNvSpPr/>
          <p:nvPr/>
        </p:nvSpPr>
        <p:spPr>
          <a:xfrm>
            <a:off x="7564874" y="2462689"/>
            <a:ext cx="2684502" cy="310158"/>
          </a:xfrm>
          <a:prstGeom prst="rect">
            <a:avLst/>
          </a:prstGeom>
          <a:noFill/>
          <a:ln/>
        </p:spPr>
        <p:txBody>
          <a:bodyPr wrap="none" lIns="0" tIns="0" rIns="0" bIns="0" rtlCol="0" anchor="t"/>
          <a:lstStyle/>
          <a:p>
            <a:pPr marL="0" indent="0" algn="l">
              <a:lnSpc>
                <a:spcPts val="2400"/>
              </a:lnSpc>
              <a:buNone/>
            </a:pPr>
            <a:r>
              <a:rPr lang="en-US" sz="1950" b="1" dirty="0">
                <a:solidFill>
                  <a:srgbClr val="F94CAF"/>
                </a:solidFill>
                <a:latin typeface="Inconsolata Bold" pitchFamily="34" charset="0"/>
                <a:ea typeface="Inconsolata Bold" pitchFamily="34" charset="-122"/>
                <a:cs typeface="Inconsolata Bold" pitchFamily="34" charset="-120"/>
              </a:rPr>
              <a:t>Бар'єри та рішення</a:t>
            </a:r>
            <a:endParaRPr lang="en-US" sz="1950" dirty="0"/>
          </a:p>
        </p:txBody>
      </p:sp>
      <p:sp>
        <p:nvSpPr>
          <p:cNvPr id="8" name="Text 6"/>
          <p:cNvSpPr/>
          <p:nvPr/>
        </p:nvSpPr>
        <p:spPr>
          <a:xfrm>
            <a:off x="7564874" y="2971205"/>
            <a:ext cx="6279356" cy="2044065"/>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Стереотипи</a:t>
            </a:r>
            <a:r>
              <a:rPr lang="en-US" sz="1550" dirty="0">
                <a:solidFill>
                  <a:srgbClr val="DAD1E6"/>
                </a:solidFill>
                <a:latin typeface="Fira Sans" pitchFamily="34" charset="0"/>
                <a:ea typeface="Fira Sans" pitchFamily="34" charset="-122"/>
                <a:cs typeface="Fira Sans" pitchFamily="34" charset="-120"/>
              </a:rPr>
              <a:t> — уявлення про ІТ як «чоловічу» сферу відлякує дівчат від технічних спеціальностей ще у школі</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Дефіцит рольових моделей</a:t>
            </a:r>
            <a:r>
              <a:rPr lang="en-US" sz="1550" dirty="0">
                <a:solidFill>
                  <a:srgbClr val="DAD1E6"/>
                </a:solidFill>
                <a:latin typeface="Fira Sans" pitchFamily="34" charset="0"/>
                <a:ea typeface="Fira Sans" pitchFamily="34" charset="-122"/>
                <a:cs typeface="Fira Sans" pitchFamily="34" charset="-120"/>
              </a:rPr>
              <a:t> — мало жінок-лідерів у технологічних компаніях як прикладів для наслідування</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Баланс роботи та сім'ї</a:t>
            </a:r>
            <a:r>
              <a:rPr lang="en-US" sz="1550" dirty="0">
                <a:solidFill>
                  <a:srgbClr val="DAD1E6"/>
                </a:solidFill>
                <a:latin typeface="Fira Sans" pitchFamily="34" charset="0"/>
                <a:ea typeface="Fira Sans" pitchFamily="34" charset="-122"/>
                <a:cs typeface="Fira Sans" pitchFamily="34" charset="-120"/>
              </a:rPr>
              <a:t> — нерівний розподіл домашніх обов'язків обмежує час на навчання та кар'єрний розвиток</a:t>
            </a:r>
            <a:endParaRPr lang="en-US" sz="1550" dirty="0"/>
          </a:p>
        </p:txBody>
      </p:sp>
      <p:sp>
        <p:nvSpPr>
          <p:cNvPr id="9" name="Text 7"/>
          <p:cNvSpPr/>
          <p:nvPr/>
        </p:nvSpPr>
        <p:spPr>
          <a:xfrm>
            <a:off x="7564874" y="5213628"/>
            <a:ext cx="2976562" cy="310158"/>
          </a:xfrm>
          <a:prstGeom prst="rect">
            <a:avLst/>
          </a:prstGeom>
          <a:noFill/>
          <a:ln/>
        </p:spPr>
        <p:txBody>
          <a:bodyPr wrap="none" lIns="0" tIns="0" rIns="0" bIns="0" rtlCol="0" anchor="t"/>
          <a:lstStyle/>
          <a:p>
            <a:pPr marL="0" indent="0" algn="l">
              <a:lnSpc>
                <a:spcPts val="2400"/>
              </a:lnSpc>
              <a:buNone/>
            </a:pPr>
            <a:r>
              <a:rPr lang="en-US" sz="1950" b="1" dirty="0">
                <a:solidFill>
                  <a:srgbClr val="F94CAF"/>
                </a:solidFill>
                <a:latin typeface="Inconsolata Bold" pitchFamily="34" charset="0"/>
                <a:ea typeface="Inconsolata Bold" pitchFamily="34" charset="-122"/>
                <a:cs typeface="Inconsolata Bold" pitchFamily="34" charset="-120"/>
              </a:rPr>
              <a:t>Позитивні ініціативи:</a:t>
            </a:r>
            <a:endParaRPr lang="en-US" sz="1950" dirty="0"/>
          </a:p>
        </p:txBody>
      </p:sp>
      <p:sp>
        <p:nvSpPr>
          <p:cNvPr id="10" name="Text 8"/>
          <p:cNvSpPr/>
          <p:nvPr/>
        </p:nvSpPr>
        <p:spPr>
          <a:xfrm>
            <a:off x="7564874" y="5722144"/>
            <a:ext cx="6279356" cy="1091446"/>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DAD1E6"/>
                </a:solidFill>
                <a:latin typeface="Fira Sans" pitchFamily="34" charset="0"/>
                <a:ea typeface="Fira Sans" pitchFamily="34" charset="-122"/>
                <a:cs typeface="Fira Sans" pitchFamily="34" charset="-120"/>
              </a:rPr>
              <a:t>TechWomen Ukraine, Girls in Tech програми</a:t>
            </a:r>
            <a:endParaRPr lang="en-US" sz="1550" dirty="0"/>
          </a:p>
          <a:p>
            <a:pPr marL="342900" indent="-342900" algn="l">
              <a:lnSpc>
                <a:spcPts val="2500"/>
              </a:lnSpc>
              <a:buSzPct val="100000"/>
              <a:buChar char="•"/>
            </a:pPr>
            <a:r>
              <a:rPr lang="en-US" sz="1550" dirty="0">
                <a:solidFill>
                  <a:srgbClr val="DAD1E6"/>
                </a:solidFill>
                <a:latin typeface="Fira Sans" pitchFamily="34" charset="0"/>
                <a:ea typeface="Fira Sans" pitchFamily="34" charset="-122"/>
                <a:cs typeface="Fira Sans" pitchFamily="34" charset="-120"/>
              </a:rPr>
              <a:t>Цілеспрямовані гранти для жінок у технологіях</a:t>
            </a:r>
            <a:endParaRPr lang="en-US" sz="1550" dirty="0"/>
          </a:p>
          <a:p>
            <a:pPr marL="342900" indent="-342900" algn="l">
              <a:lnSpc>
                <a:spcPts val="2500"/>
              </a:lnSpc>
              <a:buSzPct val="100000"/>
              <a:buChar char="•"/>
            </a:pPr>
            <a:r>
              <a:rPr lang="en-US" sz="1550" dirty="0">
                <a:solidFill>
                  <a:srgbClr val="DAD1E6"/>
                </a:solidFill>
                <a:latin typeface="Fira Sans" pitchFamily="34" charset="0"/>
                <a:ea typeface="Fira Sans" pitchFamily="34" charset="-122"/>
                <a:cs typeface="Fira Sans" pitchFamily="34" charset="-120"/>
              </a:rPr>
              <a:t>Гнучкі буткемпи для матерів та ВПО</a:t>
            </a:r>
            <a:endParaRPr lang="en-US" sz="1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1462326" y="1142167"/>
            <a:ext cx="8894207" cy="463868"/>
          </a:xfrm>
          <a:prstGeom prst="rect">
            <a:avLst/>
          </a:prstGeom>
          <a:noFill/>
          <a:ln/>
        </p:spPr>
        <p:txBody>
          <a:bodyPr wrap="none" lIns="0" tIns="0" rIns="0" bIns="0" rtlCol="0" anchor="t"/>
          <a:lstStyle/>
          <a:p>
            <a:pPr marL="0" indent="0" algn="l">
              <a:lnSpc>
                <a:spcPts val="3650"/>
              </a:lnSpc>
              <a:buNone/>
            </a:pPr>
            <a:r>
              <a:rPr lang="en-US" sz="2900" b="1" dirty="0">
                <a:solidFill>
                  <a:srgbClr val="F94CAF"/>
                </a:solidFill>
                <a:latin typeface="Inconsolata Bold" pitchFamily="34" charset="0"/>
                <a:ea typeface="Inconsolata Bold" pitchFamily="34" charset="-122"/>
                <a:cs typeface="Inconsolata Bold" pitchFamily="34" charset="-120"/>
              </a:rPr>
              <a:t>Прогнози та сценарії розвитку ринку праці</a:t>
            </a:r>
            <a:endParaRPr lang="en-US" sz="2900" dirty="0"/>
          </a:p>
        </p:txBody>
      </p:sp>
      <p:sp>
        <p:nvSpPr>
          <p:cNvPr id="3" name="Text 1"/>
          <p:cNvSpPr/>
          <p:nvPr/>
        </p:nvSpPr>
        <p:spPr>
          <a:xfrm>
            <a:off x="1462326" y="1827967"/>
            <a:ext cx="11705749" cy="207526"/>
          </a:xfrm>
          <a:prstGeom prst="rect">
            <a:avLst/>
          </a:prstGeom>
          <a:noFill/>
          <a:ln/>
        </p:spPr>
        <p:txBody>
          <a:bodyPr wrap="none" lIns="0" tIns="0" rIns="0" bIns="0" rtlCol="0" anchor="t"/>
          <a:lstStyle/>
          <a:p>
            <a:pPr marL="0" indent="0" algn="l">
              <a:lnSpc>
                <a:spcPts val="1600"/>
              </a:lnSpc>
              <a:buNone/>
            </a:pPr>
            <a:r>
              <a:rPr lang="en-US" sz="1150" dirty="0">
                <a:solidFill>
                  <a:srgbClr val="DAD1E6"/>
                </a:solidFill>
                <a:latin typeface="Fira Sans" pitchFamily="34" charset="0"/>
                <a:ea typeface="Fira Sans" pitchFamily="34" charset="-122"/>
                <a:cs typeface="Fira Sans" pitchFamily="34" charset="-120"/>
              </a:rPr>
              <a:t>Розуміння можливих сценаріїв розвитку ринку праці допомагає студентам, освітянам та роботодавцям приймати більш обґрунтовані стратегічні рішення.</a:t>
            </a:r>
            <a:endParaRPr lang="en-US" sz="1150" dirty="0"/>
          </a:p>
        </p:txBody>
      </p:sp>
      <p:sp>
        <p:nvSpPr>
          <p:cNvPr id="4" name="Shape 2"/>
          <p:cNvSpPr/>
          <p:nvPr/>
        </p:nvSpPr>
        <p:spPr>
          <a:xfrm>
            <a:off x="7307580" y="2160389"/>
            <a:ext cx="15240" cy="4926925"/>
          </a:xfrm>
          <a:prstGeom prst="roundRect">
            <a:avLst>
              <a:gd name="adj" fmla="val 146106"/>
            </a:avLst>
          </a:prstGeom>
          <a:solidFill>
            <a:srgbClr val="5C4E69"/>
          </a:solidFill>
          <a:ln/>
        </p:spPr>
      </p:sp>
      <p:sp>
        <p:nvSpPr>
          <p:cNvPr id="5" name="Shape 3"/>
          <p:cNvSpPr/>
          <p:nvPr/>
        </p:nvSpPr>
        <p:spPr>
          <a:xfrm>
            <a:off x="1447086" y="2160389"/>
            <a:ext cx="5852874" cy="1425178"/>
          </a:xfrm>
          <a:prstGeom prst="roundRect">
            <a:avLst>
              <a:gd name="adj" fmla="val 1562"/>
            </a:avLst>
          </a:prstGeom>
          <a:solidFill>
            <a:srgbClr val="433550"/>
          </a:solidFill>
          <a:ln/>
        </p:spPr>
      </p:sp>
      <p:sp>
        <p:nvSpPr>
          <p:cNvPr id="6" name="Text 4"/>
          <p:cNvSpPr/>
          <p:nvPr/>
        </p:nvSpPr>
        <p:spPr>
          <a:xfrm>
            <a:off x="4298752" y="2308741"/>
            <a:ext cx="2852857" cy="231815"/>
          </a:xfrm>
          <a:prstGeom prst="rect">
            <a:avLst/>
          </a:prstGeom>
          <a:noFill/>
          <a:ln/>
        </p:spPr>
        <p:txBody>
          <a:bodyPr wrap="none" lIns="0" tIns="0" rIns="0" bIns="0" rtlCol="0" anchor="t"/>
          <a:lstStyle/>
          <a:p>
            <a:pPr marL="0" indent="0" algn="r">
              <a:lnSpc>
                <a:spcPts val="1800"/>
              </a:lnSpc>
              <a:buNone/>
            </a:pPr>
            <a:r>
              <a:rPr lang="en-US" sz="1450" b="1" dirty="0">
                <a:solidFill>
                  <a:srgbClr val="000000"/>
                </a:solidFill>
                <a:latin typeface="Inconsolata Bold" pitchFamily="34" charset="0"/>
                <a:ea typeface="Inconsolata Bold" pitchFamily="34" charset="-122"/>
                <a:cs typeface="Inconsolata Bold" pitchFamily="34" charset="-120"/>
              </a:rPr>
              <a:t>🟢</a:t>
            </a:r>
            <a:r>
              <a:rPr lang="en-US" sz="1450" b="1" dirty="0">
                <a:solidFill>
                  <a:srgbClr val="DAD1E6"/>
                </a:solidFill>
                <a:latin typeface="Inconsolata Bold" pitchFamily="34" charset="0"/>
                <a:ea typeface="Inconsolata Bold" pitchFamily="34" charset="-122"/>
                <a:cs typeface="Inconsolata Bold" pitchFamily="34" charset="-120"/>
              </a:rPr>
              <a:t> Оптимістичний сценарій</a:t>
            </a:r>
            <a:endParaRPr lang="en-US" sz="1450" dirty="0"/>
          </a:p>
        </p:txBody>
      </p:sp>
      <p:sp>
        <p:nvSpPr>
          <p:cNvPr id="7" name="Text 5"/>
          <p:cNvSpPr/>
          <p:nvPr/>
        </p:nvSpPr>
        <p:spPr>
          <a:xfrm>
            <a:off x="1595437" y="2607112"/>
            <a:ext cx="5556171" cy="830104"/>
          </a:xfrm>
          <a:prstGeom prst="rect">
            <a:avLst/>
          </a:prstGeom>
          <a:noFill/>
          <a:ln/>
        </p:spPr>
        <p:txBody>
          <a:bodyPr wrap="square" lIns="0" tIns="0" rIns="0" bIns="0" rtlCol="0" anchor="t"/>
          <a:lstStyle/>
          <a:p>
            <a:pPr marL="0" indent="0" algn="r">
              <a:lnSpc>
                <a:spcPts val="1600"/>
              </a:lnSpc>
              <a:buNone/>
            </a:pPr>
            <a:r>
              <a:rPr lang="en-US" sz="1150" dirty="0">
                <a:solidFill>
                  <a:srgbClr val="DAD1E6"/>
                </a:solidFill>
                <a:latin typeface="Fira Sans" pitchFamily="34" charset="0"/>
                <a:ea typeface="Fira Sans" pitchFamily="34" charset="-122"/>
                <a:cs typeface="Fira Sans" pitchFamily="34" charset="-120"/>
              </a:rPr>
              <a:t>Успішна повоєнна реконструкція залучає значні іноземні інвестиції, інтеграція до ЄС відкриває нові ринки та стандарти, масова перекваліфікація через державні програми та міжнародну допомогу зменшує цифровий розрив. Україна стає регіональним хабом технологічних послуг та ІТ-аутсорсингу.</a:t>
            </a:r>
            <a:endParaRPr lang="en-US" sz="1150" dirty="0"/>
          </a:p>
        </p:txBody>
      </p:sp>
      <p:sp>
        <p:nvSpPr>
          <p:cNvPr id="8" name="Shape 6"/>
          <p:cNvSpPr/>
          <p:nvPr/>
        </p:nvSpPr>
        <p:spPr>
          <a:xfrm>
            <a:off x="7330440" y="3807500"/>
            <a:ext cx="5852874" cy="1632704"/>
          </a:xfrm>
          <a:prstGeom prst="rect">
            <a:avLst/>
          </a:prstGeom>
          <a:solidFill>
            <a:srgbClr val="433550"/>
          </a:solidFill>
          <a:ln/>
        </p:spPr>
      </p:sp>
      <p:sp>
        <p:nvSpPr>
          <p:cNvPr id="9" name="Text 7"/>
          <p:cNvSpPr/>
          <p:nvPr/>
        </p:nvSpPr>
        <p:spPr>
          <a:xfrm>
            <a:off x="7478792" y="3955852"/>
            <a:ext cx="2123718" cy="231815"/>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Inconsolata Bold" pitchFamily="34" charset="0"/>
                <a:ea typeface="Inconsolata Bold" pitchFamily="34" charset="-122"/>
                <a:cs typeface="Inconsolata Bold" pitchFamily="34" charset="-120"/>
              </a:rPr>
              <a:t>🟡</a:t>
            </a:r>
            <a:r>
              <a:rPr lang="en-US" sz="1450" b="1" dirty="0">
                <a:solidFill>
                  <a:srgbClr val="DAD1E6"/>
                </a:solidFill>
                <a:latin typeface="Inconsolata Bold" pitchFamily="34" charset="0"/>
                <a:ea typeface="Inconsolata Bold" pitchFamily="34" charset="-122"/>
                <a:cs typeface="Inconsolata Bold" pitchFamily="34" charset="-120"/>
              </a:rPr>
              <a:t> Базовий сценарій</a:t>
            </a:r>
            <a:endParaRPr lang="en-US" sz="1450" dirty="0"/>
          </a:p>
        </p:txBody>
      </p:sp>
      <p:sp>
        <p:nvSpPr>
          <p:cNvPr id="10" name="Text 8"/>
          <p:cNvSpPr/>
          <p:nvPr/>
        </p:nvSpPr>
        <p:spPr>
          <a:xfrm>
            <a:off x="7478792" y="4254222"/>
            <a:ext cx="5556171" cy="1037630"/>
          </a:xfrm>
          <a:prstGeom prst="rect">
            <a:avLst/>
          </a:prstGeom>
          <a:noFill/>
          <a:ln/>
        </p:spPr>
        <p:txBody>
          <a:bodyPr wrap="square" lIns="0" tIns="0" rIns="0" bIns="0" rtlCol="0" anchor="t"/>
          <a:lstStyle/>
          <a:p>
            <a:pPr marL="0" indent="0" algn="l">
              <a:lnSpc>
                <a:spcPts val="1600"/>
              </a:lnSpc>
              <a:buNone/>
            </a:pPr>
            <a:r>
              <a:rPr lang="en-US" sz="1150" dirty="0">
                <a:solidFill>
                  <a:srgbClr val="DAD1E6"/>
                </a:solidFill>
                <a:latin typeface="Fira Sans" pitchFamily="34" charset="0"/>
                <a:ea typeface="Fira Sans" pitchFamily="34" charset="-122"/>
                <a:cs typeface="Fira Sans" pitchFamily="34" charset="-120"/>
              </a:rPr>
              <a:t>Поступове відновлення економіки при збереженні значного дефіциту кваліфікованих кадрів через міграцію та мобілізацію. Цифровізація прискорюється, але нерівномірно — регіональні та галузеві розриви зберігаються. Університети поступово оновлюють програми, але відстають від темпів змін ринку.</a:t>
            </a:r>
            <a:endParaRPr lang="en-US" sz="1150" dirty="0"/>
          </a:p>
        </p:txBody>
      </p:sp>
      <p:sp>
        <p:nvSpPr>
          <p:cNvPr id="11" name="Shape 9"/>
          <p:cNvSpPr/>
          <p:nvPr/>
        </p:nvSpPr>
        <p:spPr>
          <a:xfrm>
            <a:off x="1447086" y="5662136"/>
            <a:ext cx="5852874" cy="1425178"/>
          </a:xfrm>
          <a:prstGeom prst="roundRect">
            <a:avLst>
              <a:gd name="adj" fmla="val 1562"/>
            </a:avLst>
          </a:prstGeom>
          <a:solidFill>
            <a:srgbClr val="433550"/>
          </a:solidFill>
          <a:ln/>
        </p:spPr>
      </p:sp>
      <p:sp>
        <p:nvSpPr>
          <p:cNvPr id="12" name="Text 10"/>
          <p:cNvSpPr/>
          <p:nvPr/>
        </p:nvSpPr>
        <p:spPr>
          <a:xfrm>
            <a:off x="4326731" y="5810488"/>
            <a:ext cx="2824877" cy="231815"/>
          </a:xfrm>
          <a:prstGeom prst="rect">
            <a:avLst/>
          </a:prstGeom>
          <a:noFill/>
          <a:ln/>
        </p:spPr>
        <p:txBody>
          <a:bodyPr wrap="none" lIns="0" tIns="0" rIns="0" bIns="0" rtlCol="0" anchor="t"/>
          <a:lstStyle/>
          <a:p>
            <a:pPr marL="0" indent="0" algn="r">
              <a:lnSpc>
                <a:spcPts val="1800"/>
              </a:lnSpc>
              <a:buNone/>
            </a:pPr>
            <a:r>
              <a:rPr lang="en-US" sz="1450" b="1" dirty="0">
                <a:solidFill>
                  <a:srgbClr val="000000"/>
                </a:solidFill>
                <a:latin typeface="Inconsolata Bold" pitchFamily="34" charset="0"/>
                <a:ea typeface="Inconsolata Bold" pitchFamily="34" charset="-122"/>
                <a:cs typeface="Inconsolata Bold" pitchFamily="34" charset="-120"/>
              </a:rPr>
              <a:t>🔴</a:t>
            </a:r>
            <a:r>
              <a:rPr lang="en-US" sz="1450" b="1" dirty="0">
                <a:solidFill>
                  <a:srgbClr val="DAD1E6"/>
                </a:solidFill>
                <a:latin typeface="Inconsolata Bold" pitchFamily="34" charset="0"/>
                <a:ea typeface="Inconsolata Bold" pitchFamily="34" charset="-122"/>
                <a:cs typeface="Inconsolata Bold" pitchFamily="34" charset="-120"/>
              </a:rPr>
              <a:t> Песимістичний сценарій</a:t>
            </a:r>
            <a:endParaRPr lang="en-US" sz="1450" dirty="0"/>
          </a:p>
        </p:txBody>
      </p:sp>
      <p:sp>
        <p:nvSpPr>
          <p:cNvPr id="13" name="Text 11"/>
          <p:cNvSpPr/>
          <p:nvPr/>
        </p:nvSpPr>
        <p:spPr>
          <a:xfrm>
            <a:off x="1595437" y="6108859"/>
            <a:ext cx="5556171" cy="830104"/>
          </a:xfrm>
          <a:prstGeom prst="rect">
            <a:avLst/>
          </a:prstGeom>
          <a:noFill/>
          <a:ln/>
        </p:spPr>
        <p:txBody>
          <a:bodyPr wrap="square" lIns="0" tIns="0" rIns="0" bIns="0" rtlCol="0" anchor="t"/>
          <a:lstStyle/>
          <a:p>
            <a:pPr marL="0" indent="0" algn="r">
              <a:lnSpc>
                <a:spcPts val="1600"/>
              </a:lnSpc>
              <a:buNone/>
            </a:pPr>
            <a:r>
              <a:rPr lang="en-US" sz="1150" dirty="0">
                <a:solidFill>
                  <a:srgbClr val="DAD1E6"/>
                </a:solidFill>
                <a:latin typeface="Fira Sans" pitchFamily="34" charset="0"/>
                <a:ea typeface="Fira Sans" pitchFamily="34" charset="-122"/>
                <a:cs typeface="Fira Sans" pitchFamily="34" charset="-120"/>
              </a:rPr>
              <a:t>Затяжний конфлікт, відтік кваліфікованих кадрів за кордон, стагнація інвестицій. Цифровий розрив поглиблюється, освітня система не встигає адаптуватися, безробіття серед випускників зростає попри формальний дефіцит кадрів у ключових секторах.</a:t>
            </a:r>
            <a:endParaRPr lang="en-US" sz="11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93790" y="697230"/>
            <a:ext cx="11068883" cy="620078"/>
          </a:xfrm>
          <a:prstGeom prst="rect">
            <a:avLst/>
          </a:prstGeom>
          <a:noFill/>
          <a:ln/>
        </p:spPr>
        <p:txBody>
          <a:bodyPr wrap="non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Практичні рекомендації для різних груп</a:t>
            </a:r>
            <a:endParaRPr lang="en-US" sz="3900" dirty="0"/>
          </a:p>
        </p:txBody>
      </p:sp>
      <p:sp>
        <p:nvSpPr>
          <p:cNvPr id="3" name="Text 1"/>
          <p:cNvSpPr/>
          <p:nvPr/>
        </p:nvSpPr>
        <p:spPr>
          <a:xfrm>
            <a:off x="793790" y="171414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На основі аналізу тенденцій попиту на цифрові навички та структурних трансформацій ринку праці можна сформулювати конкретні рекомендації для ключових стейкхолдерів.</a:t>
            </a:r>
            <a:endParaRPr lang="en-US" sz="1550" dirty="0"/>
          </a:p>
        </p:txBody>
      </p:sp>
      <p:sp>
        <p:nvSpPr>
          <p:cNvPr id="4" name="Shape 2"/>
          <p:cNvSpPr/>
          <p:nvPr/>
        </p:nvSpPr>
        <p:spPr>
          <a:xfrm>
            <a:off x="793790" y="2572464"/>
            <a:ext cx="4215289" cy="4959906"/>
          </a:xfrm>
          <a:prstGeom prst="roundRect">
            <a:avLst>
              <a:gd name="adj" fmla="val 706"/>
            </a:avLst>
          </a:prstGeom>
          <a:solidFill>
            <a:srgbClr val="241631"/>
          </a:solidFill>
          <a:ln w="22860">
            <a:solidFill>
              <a:srgbClr val="5C4E69"/>
            </a:solidFill>
            <a:prstDash val="solid"/>
          </a:ln>
        </p:spPr>
      </p:sp>
      <p:sp>
        <p:nvSpPr>
          <p:cNvPr id="5" name="Shape 3"/>
          <p:cNvSpPr/>
          <p:nvPr/>
        </p:nvSpPr>
        <p:spPr>
          <a:xfrm>
            <a:off x="816650" y="2595324"/>
            <a:ext cx="4169569" cy="595313"/>
          </a:xfrm>
          <a:prstGeom prst="roundRect">
            <a:avLst>
              <a:gd name="adj" fmla="val 393"/>
            </a:avLst>
          </a:prstGeom>
          <a:solidFill>
            <a:srgbClr val="433550"/>
          </a:solidFill>
          <a:ln/>
        </p:spPr>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2606" y="2744033"/>
            <a:ext cx="297656" cy="297656"/>
          </a:xfrm>
          <a:prstGeom prst="rect">
            <a:avLst/>
          </a:prstGeom>
        </p:spPr>
      </p:pic>
      <p:sp>
        <p:nvSpPr>
          <p:cNvPr id="7" name="Text 4"/>
          <p:cNvSpPr/>
          <p:nvPr/>
        </p:nvSpPr>
        <p:spPr>
          <a:xfrm>
            <a:off x="1015008" y="3388995"/>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Для студентів</a:t>
            </a:r>
            <a:endParaRPr lang="en-US" sz="1950" dirty="0"/>
          </a:p>
        </p:txBody>
      </p:sp>
      <p:sp>
        <p:nvSpPr>
          <p:cNvPr id="8" name="Text 5"/>
          <p:cNvSpPr/>
          <p:nvPr/>
        </p:nvSpPr>
        <p:spPr>
          <a:xfrm>
            <a:off x="1015008" y="3818215"/>
            <a:ext cx="3772853" cy="3492937"/>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Не чекайте кінця навчання — починайте будувати портфоліо вже зараз. Вивчіть актуальні вакансії за вашим напрямом та виявіть розрив між програмою та вимогами ринку. Інвестуйте в одну-дві спеціалізовані цифрові навички понад програму. Беріть участь у хакатонах, open-source проєктах та стажуваннях. Розвивайте англійську — це ключ до міжнародних можливостей.</a:t>
            </a:r>
            <a:endParaRPr lang="en-US" sz="1550" dirty="0"/>
          </a:p>
        </p:txBody>
      </p:sp>
      <p:sp>
        <p:nvSpPr>
          <p:cNvPr id="9" name="Shape 6"/>
          <p:cNvSpPr/>
          <p:nvPr/>
        </p:nvSpPr>
        <p:spPr>
          <a:xfrm>
            <a:off x="5207437" y="2572464"/>
            <a:ext cx="4215408" cy="4959906"/>
          </a:xfrm>
          <a:prstGeom prst="roundRect">
            <a:avLst>
              <a:gd name="adj" fmla="val 706"/>
            </a:avLst>
          </a:prstGeom>
          <a:solidFill>
            <a:srgbClr val="241631"/>
          </a:solidFill>
          <a:ln w="22860">
            <a:solidFill>
              <a:srgbClr val="5C4E69"/>
            </a:solidFill>
            <a:prstDash val="solid"/>
          </a:ln>
        </p:spPr>
      </p:sp>
      <p:sp>
        <p:nvSpPr>
          <p:cNvPr id="10" name="Shape 7"/>
          <p:cNvSpPr/>
          <p:nvPr/>
        </p:nvSpPr>
        <p:spPr>
          <a:xfrm>
            <a:off x="5230297" y="2595324"/>
            <a:ext cx="4169688" cy="595313"/>
          </a:xfrm>
          <a:prstGeom prst="roundRect">
            <a:avLst>
              <a:gd name="adj" fmla="val 393"/>
            </a:avLst>
          </a:prstGeom>
          <a:solidFill>
            <a:srgbClr val="433550"/>
          </a:solidFill>
          <a:ln/>
        </p:spPr>
      </p:sp>
      <p:pic>
        <p:nvPicPr>
          <p:cNvPr id="11"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166253" y="2744033"/>
            <a:ext cx="297656" cy="297656"/>
          </a:xfrm>
          <a:prstGeom prst="rect">
            <a:avLst/>
          </a:prstGeom>
        </p:spPr>
      </p:pic>
      <p:sp>
        <p:nvSpPr>
          <p:cNvPr id="12" name="Text 8"/>
          <p:cNvSpPr/>
          <p:nvPr/>
        </p:nvSpPr>
        <p:spPr>
          <a:xfrm>
            <a:off x="5428655" y="3388995"/>
            <a:ext cx="2480905"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Для викладачів</a:t>
            </a:r>
            <a:endParaRPr lang="en-US" sz="1950" dirty="0"/>
          </a:p>
        </p:txBody>
      </p:sp>
      <p:sp>
        <p:nvSpPr>
          <p:cNvPr id="13" name="Text 9"/>
          <p:cNvSpPr/>
          <p:nvPr/>
        </p:nvSpPr>
        <p:spPr>
          <a:xfrm>
            <a:off x="5428655" y="3818215"/>
            <a:ext cx="3772972" cy="3175397"/>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Систематично аналізуйте вакансії та галузеві тренди для актуалізації змісту курсів. Залучайте практиків-гостей із реального сектору. Впроваджуйте проєктне навчання з реальними замовниками. Пропонуйте студентам сучасні інструменти — хмарні сервіси, платформи для командної роботи, інструменти ШІ. Будуйте партнерства з роботодавцями для спільних програм.</a:t>
            </a:r>
            <a:endParaRPr lang="en-US" sz="1550" dirty="0"/>
          </a:p>
        </p:txBody>
      </p:sp>
      <p:sp>
        <p:nvSpPr>
          <p:cNvPr id="14" name="Shape 10"/>
          <p:cNvSpPr/>
          <p:nvPr/>
        </p:nvSpPr>
        <p:spPr>
          <a:xfrm>
            <a:off x="9621203" y="2572464"/>
            <a:ext cx="4215289" cy="4959906"/>
          </a:xfrm>
          <a:prstGeom prst="roundRect">
            <a:avLst>
              <a:gd name="adj" fmla="val 706"/>
            </a:avLst>
          </a:prstGeom>
          <a:solidFill>
            <a:srgbClr val="241631"/>
          </a:solidFill>
          <a:ln w="22860">
            <a:solidFill>
              <a:srgbClr val="5C4E69"/>
            </a:solidFill>
            <a:prstDash val="solid"/>
          </a:ln>
        </p:spPr>
      </p:sp>
      <p:sp>
        <p:nvSpPr>
          <p:cNvPr id="15" name="Shape 11"/>
          <p:cNvSpPr/>
          <p:nvPr/>
        </p:nvSpPr>
        <p:spPr>
          <a:xfrm>
            <a:off x="9644063" y="2595324"/>
            <a:ext cx="4169569" cy="595313"/>
          </a:xfrm>
          <a:prstGeom prst="roundRect">
            <a:avLst>
              <a:gd name="adj" fmla="val 393"/>
            </a:avLst>
          </a:prstGeom>
          <a:solidFill>
            <a:srgbClr val="433550"/>
          </a:solidFill>
          <a:ln/>
        </p:spPr>
      </p:sp>
      <p:pic>
        <p:nvPicPr>
          <p:cNvPr id="16"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11580019" y="2744033"/>
            <a:ext cx="297656" cy="297656"/>
          </a:xfrm>
          <a:prstGeom prst="rect">
            <a:avLst/>
          </a:prstGeom>
        </p:spPr>
      </p:pic>
      <p:sp>
        <p:nvSpPr>
          <p:cNvPr id="17" name="Text 12"/>
          <p:cNvSpPr/>
          <p:nvPr/>
        </p:nvSpPr>
        <p:spPr>
          <a:xfrm>
            <a:off x="9842421" y="3388995"/>
            <a:ext cx="3772853" cy="620316"/>
          </a:xfrm>
          <a:prstGeom prst="rect">
            <a:avLst/>
          </a:prstGeom>
          <a:noFill/>
          <a:ln/>
        </p:spPr>
        <p:txBody>
          <a:bodyPr wrap="squar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Для освітніх установ та держави</a:t>
            </a:r>
            <a:endParaRPr lang="en-US" sz="1950" dirty="0"/>
          </a:p>
        </p:txBody>
      </p:sp>
      <p:sp>
        <p:nvSpPr>
          <p:cNvPr id="18" name="Text 13"/>
          <p:cNvSpPr/>
          <p:nvPr/>
        </p:nvSpPr>
        <p:spPr>
          <a:xfrm>
            <a:off x="9842421" y="4128373"/>
            <a:ext cx="3772853" cy="3175397"/>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Запровадити механізми регулярного перегляду навчальних стандартів (не рідше ніж кожні 2–3 роки). Розвивати систему визнання неформальної освіти та мікросертифікатів. Стимулювати дуальну освіту через податкові механізми. Формувати загальнонаціональну систему моніторингу ринку праці та прогнозування попиту на навички.</a:t>
            </a:r>
            <a:endParaRPr lang="en-US" sz="15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1326475"/>
            <a:ext cx="4969193" cy="620078"/>
          </a:xfrm>
          <a:prstGeom prst="rect">
            <a:avLst/>
          </a:prstGeom>
          <a:noFill/>
          <a:ln/>
        </p:spPr>
        <p:txBody>
          <a:bodyPr wrap="non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Ключові висновки</a:t>
            </a:r>
            <a:endParaRPr lang="en-US" sz="3900" dirty="0"/>
          </a:p>
        </p:txBody>
      </p:sp>
      <p:sp>
        <p:nvSpPr>
          <p:cNvPr id="3" name="Shape 1"/>
          <p:cNvSpPr/>
          <p:nvPr/>
        </p:nvSpPr>
        <p:spPr>
          <a:xfrm>
            <a:off x="793790" y="2343388"/>
            <a:ext cx="446484" cy="446484"/>
          </a:xfrm>
          <a:prstGeom prst="roundRect">
            <a:avLst>
              <a:gd name="adj" fmla="val 6668"/>
            </a:avLst>
          </a:prstGeom>
          <a:solidFill>
            <a:srgbClr val="433550"/>
          </a:solidFill>
          <a:ln/>
        </p:spPr>
      </p:sp>
      <p:sp>
        <p:nvSpPr>
          <p:cNvPr id="4" name="Text 2"/>
          <p:cNvSpPr/>
          <p:nvPr/>
        </p:nvSpPr>
        <p:spPr>
          <a:xfrm>
            <a:off x="868204" y="2380595"/>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DAD1E6"/>
                </a:solidFill>
                <a:latin typeface="Inconsolata Bold" pitchFamily="34" charset="0"/>
                <a:ea typeface="Inconsolata Bold" pitchFamily="34" charset="-122"/>
                <a:cs typeface="Inconsolata Bold" pitchFamily="34" charset="-120"/>
              </a:rPr>
              <a:t>1</a:t>
            </a:r>
            <a:endParaRPr lang="en-US" sz="2300" dirty="0"/>
          </a:p>
        </p:txBody>
      </p:sp>
      <p:sp>
        <p:nvSpPr>
          <p:cNvPr id="5" name="Text 3"/>
          <p:cNvSpPr/>
          <p:nvPr/>
        </p:nvSpPr>
        <p:spPr>
          <a:xfrm>
            <a:off x="1438632" y="2411611"/>
            <a:ext cx="5752505" cy="620316"/>
          </a:xfrm>
          <a:prstGeom prst="rect">
            <a:avLst/>
          </a:prstGeom>
          <a:noFill/>
          <a:ln/>
        </p:spPr>
        <p:txBody>
          <a:bodyPr wrap="squar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Цифрові навички — нова базова грамотність</a:t>
            </a:r>
            <a:endParaRPr lang="en-US" sz="1950" dirty="0"/>
          </a:p>
        </p:txBody>
      </p:sp>
      <p:sp>
        <p:nvSpPr>
          <p:cNvPr id="6" name="Text 4"/>
          <p:cNvSpPr/>
          <p:nvPr/>
        </p:nvSpPr>
        <p:spPr>
          <a:xfrm>
            <a:off x="1438632" y="3150989"/>
            <a:ext cx="5752505"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Подібно до того, як у XX столітті базовою грамотністю було вміння читати і писати, у XXI столітті такою стає цифрова компетентність. Без неї повноцінне включення в ринок праці стає дедалі складнішим.</a:t>
            </a:r>
            <a:endParaRPr lang="en-US" sz="1550" dirty="0"/>
          </a:p>
        </p:txBody>
      </p:sp>
      <p:sp>
        <p:nvSpPr>
          <p:cNvPr id="7" name="Shape 5"/>
          <p:cNvSpPr/>
          <p:nvPr/>
        </p:nvSpPr>
        <p:spPr>
          <a:xfrm>
            <a:off x="7439144" y="2343388"/>
            <a:ext cx="446484" cy="446484"/>
          </a:xfrm>
          <a:prstGeom prst="roundRect">
            <a:avLst>
              <a:gd name="adj" fmla="val 6668"/>
            </a:avLst>
          </a:prstGeom>
          <a:solidFill>
            <a:srgbClr val="433550"/>
          </a:solidFill>
          <a:ln/>
        </p:spPr>
      </p:sp>
      <p:sp>
        <p:nvSpPr>
          <p:cNvPr id="8" name="Text 6"/>
          <p:cNvSpPr/>
          <p:nvPr/>
        </p:nvSpPr>
        <p:spPr>
          <a:xfrm>
            <a:off x="7513558" y="2380595"/>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DAD1E6"/>
                </a:solidFill>
                <a:latin typeface="Inconsolata Bold" pitchFamily="34" charset="0"/>
                <a:ea typeface="Inconsolata Bold" pitchFamily="34" charset="-122"/>
                <a:cs typeface="Inconsolata Bold" pitchFamily="34" charset="-120"/>
              </a:rPr>
              <a:t>2</a:t>
            </a:r>
            <a:endParaRPr lang="en-US" sz="2300" dirty="0"/>
          </a:p>
        </p:txBody>
      </p:sp>
      <p:sp>
        <p:nvSpPr>
          <p:cNvPr id="9" name="Text 7"/>
          <p:cNvSpPr/>
          <p:nvPr/>
        </p:nvSpPr>
        <p:spPr>
          <a:xfrm>
            <a:off x="8083987" y="2411611"/>
            <a:ext cx="5752624" cy="620316"/>
          </a:xfrm>
          <a:prstGeom prst="rect">
            <a:avLst/>
          </a:prstGeom>
          <a:noFill/>
          <a:ln/>
        </p:spPr>
        <p:txBody>
          <a:bodyPr wrap="squar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Розрив реальний і потребує системних відповідей</a:t>
            </a:r>
            <a:endParaRPr lang="en-US" sz="1950" dirty="0"/>
          </a:p>
        </p:txBody>
      </p:sp>
      <p:sp>
        <p:nvSpPr>
          <p:cNvPr id="10" name="Text 8"/>
          <p:cNvSpPr/>
          <p:nvPr/>
        </p:nvSpPr>
        <p:spPr>
          <a:xfrm>
            <a:off x="8083987" y="3150989"/>
            <a:ext cx="5752624"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Цифровий розрив між компетенціями випускників та вимогами ринку — не уявна, а задокументована проблема, яка потребує скоординованих дій університетів, держави та роботодавців, а не точкових рішень.</a:t>
            </a:r>
            <a:endParaRPr lang="en-US" sz="1550" dirty="0"/>
          </a:p>
        </p:txBody>
      </p:sp>
      <p:sp>
        <p:nvSpPr>
          <p:cNvPr id="11" name="Shape 9"/>
          <p:cNvSpPr/>
          <p:nvPr/>
        </p:nvSpPr>
        <p:spPr>
          <a:xfrm>
            <a:off x="793790" y="4817983"/>
            <a:ext cx="446484" cy="446484"/>
          </a:xfrm>
          <a:prstGeom prst="roundRect">
            <a:avLst>
              <a:gd name="adj" fmla="val 6668"/>
            </a:avLst>
          </a:prstGeom>
          <a:solidFill>
            <a:srgbClr val="433550"/>
          </a:solidFill>
          <a:ln/>
        </p:spPr>
      </p:sp>
      <p:sp>
        <p:nvSpPr>
          <p:cNvPr id="12" name="Text 10"/>
          <p:cNvSpPr/>
          <p:nvPr/>
        </p:nvSpPr>
        <p:spPr>
          <a:xfrm>
            <a:off x="868204" y="4855190"/>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DAD1E6"/>
                </a:solidFill>
                <a:latin typeface="Inconsolata Bold" pitchFamily="34" charset="0"/>
                <a:ea typeface="Inconsolata Bold" pitchFamily="34" charset="-122"/>
                <a:cs typeface="Inconsolata Bold" pitchFamily="34" charset="-120"/>
              </a:rPr>
              <a:t>3</a:t>
            </a:r>
            <a:endParaRPr lang="en-US" sz="2300" dirty="0"/>
          </a:p>
        </p:txBody>
      </p:sp>
      <p:sp>
        <p:nvSpPr>
          <p:cNvPr id="13" name="Text 11"/>
          <p:cNvSpPr/>
          <p:nvPr/>
        </p:nvSpPr>
        <p:spPr>
          <a:xfrm>
            <a:off x="1438632" y="4886206"/>
            <a:ext cx="5278398"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Структурна трансформація необоротна</a:t>
            </a:r>
            <a:endParaRPr lang="en-US" sz="1950" dirty="0"/>
          </a:p>
        </p:txBody>
      </p:sp>
      <p:sp>
        <p:nvSpPr>
          <p:cNvPr id="14" name="Text 12"/>
          <p:cNvSpPr/>
          <p:nvPr/>
        </p:nvSpPr>
        <p:spPr>
          <a:xfrm>
            <a:off x="1438632" y="5315426"/>
            <a:ext cx="5752505"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Технологічні зміни не зупиняться. Ринок праці продовжуватиме трансформуватися, і адаптація освітніх систем є необхідною умовою підтримання конкурентоспроможності випускників та економіки в цілому.</a:t>
            </a:r>
            <a:endParaRPr lang="en-US" sz="1550" dirty="0"/>
          </a:p>
        </p:txBody>
      </p:sp>
      <p:sp>
        <p:nvSpPr>
          <p:cNvPr id="15" name="Shape 13"/>
          <p:cNvSpPr/>
          <p:nvPr/>
        </p:nvSpPr>
        <p:spPr>
          <a:xfrm>
            <a:off x="7439144" y="4817983"/>
            <a:ext cx="446484" cy="446484"/>
          </a:xfrm>
          <a:prstGeom prst="roundRect">
            <a:avLst>
              <a:gd name="adj" fmla="val 6668"/>
            </a:avLst>
          </a:prstGeom>
          <a:solidFill>
            <a:srgbClr val="433550"/>
          </a:solidFill>
          <a:ln/>
        </p:spPr>
      </p:sp>
      <p:sp>
        <p:nvSpPr>
          <p:cNvPr id="16" name="Text 14"/>
          <p:cNvSpPr/>
          <p:nvPr/>
        </p:nvSpPr>
        <p:spPr>
          <a:xfrm>
            <a:off x="7513558" y="4855190"/>
            <a:ext cx="297656" cy="372070"/>
          </a:xfrm>
          <a:prstGeom prst="rect">
            <a:avLst/>
          </a:prstGeom>
          <a:noFill/>
          <a:ln/>
        </p:spPr>
        <p:txBody>
          <a:bodyPr wrap="none" lIns="0" tIns="0" rIns="0" bIns="0" rtlCol="0" anchor="t"/>
          <a:lstStyle/>
          <a:p>
            <a:pPr marL="0" indent="0" algn="ctr">
              <a:lnSpc>
                <a:spcPts val="2300"/>
              </a:lnSpc>
              <a:buNone/>
            </a:pPr>
            <a:r>
              <a:rPr lang="en-US" sz="2300" b="1" dirty="0">
                <a:solidFill>
                  <a:srgbClr val="DAD1E6"/>
                </a:solidFill>
                <a:latin typeface="Inconsolata Bold" pitchFamily="34" charset="0"/>
                <a:ea typeface="Inconsolata Bold" pitchFamily="34" charset="-122"/>
                <a:cs typeface="Inconsolata Bold" pitchFamily="34" charset="-120"/>
              </a:rPr>
              <a:t>4</a:t>
            </a:r>
            <a:endParaRPr lang="en-US" sz="2300" dirty="0"/>
          </a:p>
        </p:txBody>
      </p:sp>
      <p:sp>
        <p:nvSpPr>
          <p:cNvPr id="17" name="Text 15"/>
          <p:cNvSpPr/>
          <p:nvPr/>
        </p:nvSpPr>
        <p:spPr>
          <a:xfrm>
            <a:off x="8083987" y="4886206"/>
            <a:ext cx="4679990"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Україна має унікальні можливості</a:t>
            </a:r>
            <a:endParaRPr lang="en-US" sz="1950" dirty="0"/>
          </a:p>
        </p:txBody>
      </p:sp>
      <p:sp>
        <p:nvSpPr>
          <p:cNvPr id="18" name="Text 16"/>
          <p:cNvSpPr/>
          <p:nvPr/>
        </p:nvSpPr>
        <p:spPr>
          <a:xfrm>
            <a:off x="8083987" y="5315426"/>
            <a:ext cx="5752624" cy="158769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Попри виклики, Україна має сильну інженерну традицію, молоде та мотивоване населення, потужний ІТ-сектор і реальну перспективу євроінтеграції. Правильні інвестиції в цифрові навички можуть стати двигуном повоєнного відновлення.</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56517"/>
            <a:ext cx="10897552" cy="620078"/>
          </a:xfrm>
          <a:prstGeom prst="rect">
            <a:avLst/>
          </a:prstGeom>
          <a:noFill/>
          <a:ln/>
        </p:spPr>
        <p:txBody>
          <a:bodyPr wrap="non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Три ключові трансформаційні тенденції</a:t>
            </a:r>
            <a:endParaRPr lang="en-US" sz="3900" dirty="0"/>
          </a:p>
        </p:txBody>
      </p:sp>
      <p:sp>
        <p:nvSpPr>
          <p:cNvPr id="3" name="Text 1"/>
          <p:cNvSpPr/>
          <p:nvPr/>
        </p:nvSpPr>
        <p:spPr>
          <a:xfrm>
            <a:off x="793790" y="2673429"/>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Сучасний ринок праці перебуває під впливом трьох взаємопов'язаних мегатрендів, які докорінно змінюють вимоги до кваліфікації, умови зайнятості та стратегії підготовки фахівців.</a:t>
            </a:r>
            <a:endParaRPr lang="en-US" sz="1550" dirty="0"/>
          </a:p>
        </p:txBody>
      </p:sp>
      <p:sp>
        <p:nvSpPr>
          <p:cNvPr id="4" name="Shape 2"/>
          <p:cNvSpPr/>
          <p:nvPr/>
        </p:nvSpPr>
        <p:spPr>
          <a:xfrm>
            <a:off x="793790" y="3531751"/>
            <a:ext cx="4215289" cy="3041333"/>
          </a:xfrm>
          <a:prstGeom prst="roundRect">
            <a:avLst>
              <a:gd name="adj" fmla="val 979"/>
            </a:avLst>
          </a:prstGeom>
          <a:solidFill>
            <a:srgbClr val="433550"/>
          </a:solidFill>
          <a:ln/>
        </p:spPr>
      </p:sp>
      <p:sp>
        <p:nvSpPr>
          <p:cNvPr id="5" name="Text 3"/>
          <p:cNvSpPr/>
          <p:nvPr/>
        </p:nvSpPr>
        <p:spPr>
          <a:xfrm>
            <a:off x="992148" y="3730109"/>
            <a:ext cx="3747849" cy="31015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Inconsolata Bold" pitchFamily="34" charset="0"/>
                <a:ea typeface="Inconsolata Bold" pitchFamily="34" charset="-122"/>
                <a:cs typeface="Inconsolata Bold" pitchFamily="34" charset="-120"/>
              </a:rPr>
              <a:t>🖥️</a:t>
            </a:r>
            <a:r>
              <a:rPr lang="en-US" sz="1950" b="1" dirty="0">
                <a:solidFill>
                  <a:srgbClr val="DAD1E6"/>
                </a:solidFill>
                <a:latin typeface="Inconsolata Bold" pitchFamily="34" charset="0"/>
                <a:ea typeface="Inconsolata Bold" pitchFamily="34" charset="-122"/>
                <a:cs typeface="Inconsolata Bold" pitchFamily="34" charset="-120"/>
              </a:rPr>
              <a:t> Цифрова трансформація</a:t>
            </a:r>
            <a:endParaRPr lang="en-US" sz="1950" dirty="0"/>
          </a:p>
        </p:txBody>
      </p:sp>
      <p:sp>
        <p:nvSpPr>
          <p:cNvPr id="6" name="Text 4"/>
          <p:cNvSpPr/>
          <p:nvPr/>
        </p:nvSpPr>
        <p:spPr>
          <a:xfrm>
            <a:off x="992148" y="4159329"/>
            <a:ext cx="3818573" cy="190523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Розширення доступу до цифрових технологій як найбільша трансформаційна тенденція сучасності. Автоматизація, штучний інтелект та платформна економіка переформатовують зміст праці.</a:t>
            </a:r>
            <a:endParaRPr lang="en-US" sz="1550" dirty="0"/>
          </a:p>
        </p:txBody>
      </p:sp>
      <p:sp>
        <p:nvSpPr>
          <p:cNvPr id="7" name="Shape 5"/>
          <p:cNvSpPr/>
          <p:nvPr/>
        </p:nvSpPr>
        <p:spPr>
          <a:xfrm>
            <a:off x="5207437" y="3531751"/>
            <a:ext cx="4215408" cy="3041333"/>
          </a:xfrm>
          <a:prstGeom prst="roundRect">
            <a:avLst>
              <a:gd name="adj" fmla="val 979"/>
            </a:avLst>
          </a:prstGeom>
          <a:solidFill>
            <a:srgbClr val="433550"/>
          </a:solidFill>
          <a:ln/>
        </p:spPr>
      </p:sp>
      <p:sp>
        <p:nvSpPr>
          <p:cNvPr id="8" name="Text 6"/>
          <p:cNvSpPr/>
          <p:nvPr/>
        </p:nvSpPr>
        <p:spPr>
          <a:xfrm>
            <a:off x="5405795" y="3730109"/>
            <a:ext cx="3818692" cy="620316"/>
          </a:xfrm>
          <a:prstGeom prst="rect">
            <a:avLst/>
          </a:prstGeom>
          <a:noFill/>
          <a:ln/>
        </p:spPr>
        <p:txBody>
          <a:bodyPr wrap="square" lIns="0" tIns="0" rIns="0" bIns="0" rtlCol="0" anchor="t"/>
          <a:lstStyle/>
          <a:p>
            <a:pPr marL="0" indent="0" algn="l">
              <a:lnSpc>
                <a:spcPts val="2400"/>
              </a:lnSpc>
              <a:buNone/>
            </a:pPr>
            <a:r>
              <a:rPr lang="en-US" sz="1950" b="1" dirty="0">
                <a:solidFill>
                  <a:srgbClr val="000000"/>
                </a:solidFill>
                <a:latin typeface="Inconsolata Bold" pitchFamily="34" charset="0"/>
                <a:ea typeface="Inconsolata Bold" pitchFamily="34" charset="-122"/>
                <a:cs typeface="Inconsolata Bold" pitchFamily="34" charset="-120"/>
              </a:rPr>
              <a:t>📈</a:t>
            </a:r>
            <a:r>
              <a:rPr lang="en-US" sz="1950" b="1" dirty="0">
                <a:solidFill>
                  <a:srgbClr val="DAD1E6"/>
                </a:solidFill>
                <a:latin typeface="Inconsolata Bold" pitchFamily="34" charset="0"/>
                <a:ea typeface="Inconsolata Bold" pitchFamily="34" charset="-122"/>
                <a:cs typeface="Inconsolata Bold" pitchFamily="34" charset="-120"/>
              </a:rPr>
              <a:t> Зростання вартості життя</a:t>
            </a:r>
            <a:endParaRPr lang="en-US" sz="1950" dirty="0"/>
          </a:p>
        </p:txBody>
      </p:sp>
      <p:sp>
        <p:nvSpPr>
          <p:cNvPr id="9" name="Text 7"/>
          <p:cNvSpPr/>
          <p:nvPr/>
        </p:nvSpPr>
        <p:spPr>
          <a:xfrm>
            <a:off x="5405795" y="4469487"/>
            <a:ext cx="3818692" cy="190523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Головний тренд, пов'язаний з економічними умовами та ринком праці. Інфляція, енергетична криза та воєнні умови посилюють тиск на реальні доходи та зайнятість випускників.</a:t>
            </a:r>
            <a:endParaRPr lang="en-US" sz="1550" dirty="0"/>
          </a:p>
        </p:txBody>
      </p:sp>
      <p:sp>
        <p:nvSpPr>
          <p:cNvPr id="10" name="Shape 8"/>
          <p:cNvSpPr/>
          <p:nvPr/>
        </p:nvSpPr>
        <p:spPr>
          <a:xfrm>
            <a:off x="9621203" y="3531751"/>
            <a:ext cx="4215289" cy="3041333"/>
          </a:xfrm>
          <a:prstGeom prst="roundRect">
            <a:avLst>
              <a:gd name="adj" fmla="val 979"/>
            </a:avLst>
          </a:prstGeom>
          <a:solidFill>
            <a:srgbClr val="433550"/>
          </a:solidFill>
          <a:ln/>
        </p:spPr>
      </p:sp>
      <p:sp>
        <p:nvSpPr>
          <p:cNvPr id="11" name="Text 9"/>
          <p:cNvSpPr/>
          <p:nvPr/>
        </p:nvSpPr>
        <p:spPr>
          <a:xfrm>
            <a:off x="9819561" y="3730109"/>
            <a:ext cx="3818573" cy="620316"/>
          </a:xfrm>
          <a:prstGeom prst="rect">
            <a:avLst/>
          </a:prstGeom>
          <a:noFill/>
          <a:ln/>
        </p:spPr>
        <p:txBody>
          <a:bodyPr wrap="square" lIns="0" tIns="0" rIns="0" bIns="0" rtlCol="0" anchor="t"/>
          <a:lstStyle/>
          <a:p>
            <a:pPr marL="0" indent="0" algn="l">
              <a:lnSpc>
                <a:spcPts val="2400"/>
              </a:lnSpc>
              <a:buNone/>
            </a:pPr>
            <a:r>
              <a:rPr lang="en-US" sz="1950" b="1" dirty="0">
                <a:solidFill>
                  <a:srgbClr val="000000"/>
                </a:solidFill>
                <a:latin typeface="Inconsolata Bold" pitchFamily="34" charset="0"/>
                <a:ea typeface="Inconsolata Bold" pitchFamily="34" charset="-122"/>
                <a:cs typeface="Inconsolata Bold" pitchFamily="34" charset="-120"/>
              </a:rPr>
              <a:t>⚙️</a:t>
            </a:r>
            <a:r>
              <a:rPr lang="en-US" sz="1950" b="1" dirty="0">
                <a:solidFill>
                  <a:srgbClr val="DAD1E6"/>
                </a:solidFill>
                <a:latin typeface="Inconsolata Bold" pitchFamily="34" charset="0"/>
                <a:ea typeface="Inconsolata Bold" pitchFamily="34" charset="-122"/>
                <a:cs typeface="Inconsolata Bold" pitchFamily="34" charset="-120"/>
              </a:rPr>
              <a:t> Структурна трансформація</a:t>
            </a:r>
            <a:endParaRPr lang="en-US" sz="1950" dirty="0"/>
          </a:p>
        </p:txBody>
      </p:sp>
      <p:sp>
        <p:nvSpPr>
          <p:cNvPr id="12" name="Text 10"/>
          <p:cNvSpPr/>
          <p:nvPr/>
        </p:nvSpPr>
        <p:spPr>
          <a:xfrm>
            <a:off x="9819561" y="4469487"/>
            <a:ext cx="3818573" cy="158769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Глибока перебудова ринку праці: одні професії зникають, інші — масово з'являються. Попит на нові компетенції випереджає пропозицію освітньої системи.</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15089" y="943451"/>
            <a:ext cx="13200221" cy="1117283"/>
          </a:xfrm>
          <a:prstGeom prst="rect">
            <a:avLst/>
          </a:prstGeom>
          <a:noFill/>
          <a:ln/>
        </p:spPr>
        <p:txBody>
          <a:bodyPr wrap="square" lIns="0" tIns="0" rIns="0" bIns="0" rtlCol="0" anchor="t"/>
          <a:lstStyle/>
          <a:p>
            <a:pPr marL="0" indent="0" algn="l">
              <a:lnSpc>
                <a:spcPts val="4350"/>
              </a:lnSpc>
              <a:buNone/>
            </a:pPr>
            <a:r>
              <a:rPr lang="en-US" sz="3500" b="1" dirty="0">
                <a:solidFill>
                  <a:srgbClr val="F94CAF"/>
                </a:solidFill>
                <a:latin typeface="Inconsolata Bold" pitchFamily="34" charset="0"/>
                <a:ea typeface="Inconsolata Bold" pitchFamily="34" charset="-122"/>
                <a:cs typeface="Inconsolata Bold" pitchFamily="34" charset="-120"/>
              </a:rPr>
              <a:t>Питання для обговорення та подальшого дослідження</a:t>
            </a:r>
            <a:endParaRPr lang="en-US" sz="3500" dirty="0"/>
          </a:p>
        </p:txBody>
      </p:sp>
      <p:sp>
        <p:nvSpPr>
          <p:cNvPr id="3" name="Text 1"/>
          <p:cNvSpPr/>
          <p:nvPr/>
        </p:nvSpPr>
        <p:spPr>
          <a:xfrm>
            <a:off x="715089" y="2382798"/>
            <a:ext cx="13200221" cy="271820"/>
          </a:xfrm>
          <a:prstGeom prst="rect">
            <a:avLst/>
          </a:prstGeom>
          <a:noFill/>
          <a:ln/>
        </p:spPr>
        <p:txBody>
          <a:bodyPr wrap="none" lIns="0" tIns="0" rIns="0" bIns="0" rtlCol="0" anchor="t"/>
          <a:lstStyle/>
          <a:p>
            <a:pPr marL="0" indent="0" algn="l">
              <a:lnSpc>
                <a:spcPts val="2100"/>
              </a:lnSpc>
              <a:buNone/>
            </a:pPr>
            <a:r>
              <a:rPr lang="en-US" sz="1400" dirty="0">
                <a:solidFill>
                  <a:srgbClr val="DAD1E6"/>
                </a:solidFill>
                <a:latin typeface="Fira Sans" pitchFamily="34" charset="0"/>
                <a:ea typeface="Fira Sans" pitchFamily="34" charset="-122"/>
                <a:cs typeface="Fira Sans" pitchFamily="34" charset="-120"/>
              </a:rPr>
              <a:t>Для поглибленого розуміння теми пропонуємо такі питання для дискусії та самостійного дослідження:</a:t>
            </a:r>
            <a:endParaRPr lang="en-US" sz="1400" dirty="0"/>
          </a:p>
        </p:txBody>
      </p:sp>
      <p:sp>
        <p:nvSpPr>
          <p:cNvPr id="4" name="Text 2"/>
          <p:cNvSpPr/>
          <p:nvPr/>
        </p:nvSpPr>
        <p:spPr>
          <a:xfrm>
            <a:off x="715089" y="2996684"/>
            <a:ext cx="2790825" cy="286941"/>
          </a:xfrm>
          <a:prstGeom prst="rect">
            <a:avLst/>
          </a:prstGeom>
          <a:noFill/>
          <a:ln/>
        </p:spPr>
        <p:txBody>
          <a:bodyPr wrap="none" lIns="0" tIns="0" rIns="0" bIns="0" rtlCol="0" anchor="t"/>
          <a:lstStyle/>
          <a:p>
            <a:pPr marL="0" indent="0" algn="l">
              <a:lnSpc>
                <a:spcPts val="2150"/>
              </a:lnSpc>
              <a:buNone/>
            </a:pPr>
            <a:r>
              <a:rPr lang="en-US" sz="1750" b="1" dirty="0">
                <a:solidFill>
                  <a:srgbClr val="000000"/>
                </a:solidFill>
                <a:latin typeface="Inconsolata Bold" pitchFamily="34" charset="0"/>
                <a:ea typeface="Inconsolata Bold" pitchFamily="34" charset="-122"/>
                <a:cs typeface="Inconsolata Bold" pitchFamily="34" charset="-120"/>
              </a:rPr>
              <a:t>📚</a:t>
            </a:r>
            <a:r>
              <a:rPr lang="en-US" sz="1750" b="1" dirty="0">
                <a:solidFill>
                  <a:srgbClr val="F94CAF"/>
                </a:solidFill>
                <a:latin typeface="Inconsolata Bold" pitchFamily="34" charset="0"/>
                <a:ea typeface="Inconsolata Bold" pitchFamily="34" charset="-122"/>
                <a:cs typeface="Inconsolata Bold" pitchFamily="34" charset="-120"/>
              </a:rPr>
              <a:t> Аналітичні питання</a:t>
            </a:r>
            <a:endParaRPr lang="en-US" sz="1750" dirty="0"/>
          </a:p>
        </p:txBody>
      </p:sp>
      <p:pic>
        <p:nvPicPr>
          <p:cNvPr id="5" name="Image 0" descr="preencoded.png"/>
          <p:cNvPicPr>
            <a:picLocks noChangeAspect="1"/>
          </p:cNvPicPr>
          <p:nvPr/>
        </p:nvPicPr>
        <p:blipFill>
          <a:blip r:embed="rId3"/>
          <a:stretch>
            <a:fillRect/>
          </a:stretch>
        </p:blipFill>
        <p:spPr>
          <a:xfrm>
            <a:off x="692229" y="3441859"/>
            <a:ext cx="45720" cy="589359"/>
          </a:xfrm>
          <a:prstGeom prst="rect">
            <a:avLst/>
          </a:prstGeom>
        </p:spPr>
      </p:pic>
      <p:sp>
        <p:nvSpPr>
          <p:cNvPr id="6" name="Text 3"/>
          <p:cNvSpPr/>
          <p:nvPr/>
        </p:nvSpPr>
        <p:spPr>
          <a:xfrm>
            <a:off x="939522" y="3464719"/>
            <a:ext cx="6157674" cy="543639"/>
          </a:xfrm>
          <a:prstGeom prst="rect">
            <a:avLst/>
          </a:prstGeom>
          <a:noFill/>
          <a:ln/>
        </p:spPr>
        <p:txBody>
          <a:bodyPr wrap="square" lIns="0" tIns="0" rIns="0" bIns="0" rtlCol="0" anchor="t"/>
          <a:lstStyle/>
          <a:p>
            <a:pPr marL="0" indent="0" algn="l">
              <a:lnSpc>
                <a:spcPts val="2100"/>
              </a:lnSpc>
              <a:buNone/>
            </a:pPr>
            <a:r>
              <a:rPr lang="en-US" sz="1400" dirty="0">
                <a:solidFill>
                  <a:srgbClr val="DAD1E6"/>
                </a:solidFill>
                <a:latin typeface="Fira Sans" pitchFamily="34" charset="0"/>
                <a:ea typeface="Fira Sans" pitchFamily="34" charset="-122"/>
                <a:cs typeface="Fira Sans" pitchFamily="34" charset="-120"/>
              </a:rPr>
              <a:t>Які методи дослідження попиту на цифрові навички є найбільш надійними в українських умовах і чому?</a:t>
            </a:r>
            <a:endParaRPr lang="en-US" sz="1400" dirty="0"/>
          </a:p>
        </p:txBody>
      </p:sp>
      <p:pic>
        <p:nvPicPr>
          <p:cNvPr id="7" name="Image 1" descr="preencoded.png"/>
          <p:cNvPicPr>
            <a:picLocks noChangeAspect="1"/>
          </p:cNvPicPr>
          <p:nvPr/>
        </p:nvPicPr>
        <p:blipFill>
          <a:blip r:embed="rId3"/>
          <a:stretch>
            <a:fillRect/>
          </a:stretch>
        </p:blipFill>
        <p:spPr>
          <a:xfrm>
            <a:off x="692229" y="4307562"/>
            <a:ext cx="45720" cy="589359"/>
          </a:xfrm>
          <a:prstGeom prst="rect">
            <a:avLst/>
          </a:prstGeom>
        </p:spPr>
      </p:pic>
      <p:sp>
        <p:nvSpPr>
          <p:cNvPr id="8" name="Text 4"/>
          <p:cNvSpPr/>
          <p:nvPr/>
        </p:nvSpPr>
        <p:spPr>
          <a:xfrm>
            <a:off x="939522" y="4330422"/>
            <a:ext cx="6157674" cy="543639"/>
          </a:xfrm>
          <a:prstGeom prst="rect">
            <a:avLst/>
          </a:prstGeom>
          <a:noFill/>
          <a:ln/>
        </p:spPr>
        <p:txBody>
          <a:bodyPr wrap="square" lIns="0" tIns="0" rIns="0" bIns="0" rtlCol="0" anchor="t"/>
          <a:lstStyle/>
          <a:p>
            <a:pPr marL="0" indent="0" algn="l">
              <a:lnSpc>
                <a:spcPts val="2100"/>
              </a:lnSpc>
              <a:buNone/>
            </a:pPr>
            <a:r>
              <a:rPr lang="en-US" sz="1400" dirty="0">
                <a:solidFill>
                  <a:srgbClr val="DAD1E6"/>
                </a:solidFill>
                <a:latin typeface="Fira Sans" pitchFamily="34" charset="0"/>
                <a:ea typeface="Fira Sans" pitchFamily="34" charset="-122"/>
                <a:cs typeface="Fira Sans" pitchFamily="34" charset="-120"/>
              </a:rPr>
              <a:t>Як виміряти розмір цифрового розриву у конкретній галузі або регіоні України?</a:t>
            </a:r>
            <a:endParaRPr lang="en-US" sz="1400" dirty="0"/>
          </a:p>
        </p:txBody>
      </p:sp>
      <p:pic>
        <p:nvPicPr>
          <p:cNvPr id="9" name="Image 2" descr="preencoded.png"/>
          <p:cNvPicPr>
            <a:picLocks noChangeAspect="1"/>
          </p:cNvPicPr>
          <p:nvPr/>
        </p:nvPicPr>
        <p:blipFill>
          <a:blip r:embed="rId3"/>
          <a:stretch>
            <a:fillRect/>
          </a:stretch>
        </p:blipFill>
        <p:spPr>
          <a:xfrm>
            <a:off x="692229" y="5173266"/>
            <a:ext cx="45720" cy="589359"/>
          </a:xfrm>
          <a:prstGeom prst="rect">
            <a:avLst/>
          </a:prstGeom>
        </p:spPr>
      </p:pic>
      <p:sp>
        <p:nvSpPr>
          <p:cNvPr id="10" name="Text 5"/>
          <p:cNvSpPr/>
          <p:nvPr/>
        </p:nvSpPr>
        <p:spPr>
          <a:xfrm>
            <a:off x="939522" y="5196126"/>
            <a:ext cx="6157674" cy="543639"/>
          </a:xfrm>
          <a:prstGeom prst="rect">
            <a:avLst/>
          </a:prstGeom>
          <a:noFill/>
          <a:ln/>
        </p:spPr>
        <p:txBody>
          <a:bodyPr wrap="square" lIns="0" tIns="0" rIns="0" bIns="0" rtlCol="0" anchor="t"/>
          <a:lstStyle/>
          <a:p>
            <a:pPr marL="0" indent="0" algn="l">
              <a:lnSpc>
                <a:spcPts val="2100"/>
              </a:lnSpc>
              <a:buNone/>
            </a:pPr>
            <a:r>
              <a:rPr lang="en-US" sz="1400" dirty="0">
                <a:solidFill>
                  <a:srgbClr val="DAD1E6"/>
                </a:solidFill>
                <a:latin typeface="Fira Sans" pitchFamily="34" charset="0"/>
                <a:ea typeface="Fira Sans" pitchFamily="34" charset="-122"/>
                <a:cs typeface="Fira Sans" pitchFamily="34" charset="-120"/>
              </a:rPr>
              <a:t>Яка відповідальність університетів, держави та роботодавців у подоланні структурного безробіття серед випускників?</a:t>
            </a:r>
            <a:endParaRPr lang="en-US" sz="1400" dirty="0"/>
          </a:p>
        </p:txBody>
      </p:sp>
      <p:pic>
        <p:nvPicPr>
          <p:cNvPr id="11" name="Image 3" descr="preencoded.png"/>
          <p:cNvPicPr>
            <a:picLocks noChangeAspect="1"/>
          </p:cNvPicPr>
          <p:nvPr/>
        </p:nvPicPr>
        <p:blipFill>
          <a:blip r:embed="rId3"/>
          <a:stretch>
            <a:fillRect/>
          </a:stretch>
        </p:blipFill>
        <p:spPr>
          <a:xfrm>
            <a:off x="692229" y="6038969"/>
            <a:ext cx="45720" cy="589359"/>
          </a:xfrm>
          <a:prstGeom prst="rect">
            <a:avLst/>
          </a:prstGeom>
        </p:spPr>
      </p:pic>
      <p:sp>
        <p:nvSpPr>
          <p:cNvPr id="12" name="Text 6"/>
          <p:cNvSpPr/>
          <p:nvPr/>
        </p:nvSpPr>
        <p:spPr>
          <a:xfrm>
            <a:off x="939522" y="6061829"/>
            <a:ext cx="6157674" cy="543639"/>
          </a:xfrm>
          <a:prstGeom prst="rect">
            <a:avLst/>
          </a:prstGeom>
          <a:noFill/>
          <a:ln/>
        </p:spPr>
        <p:txBody>
          <a:bodyPr wrap="square" lIns="0" tIns="0" rIns="0" bIns="0" rtlCol="0" anchor="t"/>
          <a:lstStyle/>
          <a:p>
            <a:pPr marL="0" indent="0" algn="l">
              <a:lnSpc>
                <a:spcPts val="2100"/>
              </a:lnSpc>
              <a:buNone/>
            </a:pPr>
            <a:r>
              <a:rPr lang="en-US" sz="1400" dirty="0">
                <a:solidFill>
                  <a:srgbClr val="DAD1E6"/>
                </a:solidFill>
                <a:latin typeface="Fira Sans" pitchFamily="34" charset="0"/>
                <a:ea typeface="Fira Sans" pitchFamily="34" charset="-122"/>
                <a:cs typeface="Fira Sans" pitchFamily="34" charset="-120"/>
              </a:rPr>
              <a:t>Чи є зростання вартості життя стимулом чи бар'єром для інвестицій у цифрові навички?</a:t>
            </a:r>
            <a:endParaRPr lang="en-US" sz="1400" dirty="0"/>
          </a:p>
        </p:txBody>
      </p:sp>
      <p:sp>
        <p:nvSpPr>
          <p:cNvPr id="13" name="Shape 7"/>
          <p:cNvSpPr/>
          <p:nvPr/>
        </p:nvSpPr>
        <p:spPr>
          <a:xfrm>
            <a:off x="7412117" y="2835712"/>
            <a:ext cx="6639520" cy="4450437"/>
          </a:xfrm>
          <a:prstGeom prst="roundRect">
            <a:avLst>
              <a:gd name="adj" fmla="val 603"/>
            </a:avLst>
          </a:prstGeom>
          <a:solidFill>
            <a:srgbClr val="F94CAF"/>
          </a:solidFill>
          <a:ln/>
        </p:spPr>
      </p:sp>
      <p:sp>
        <p:nvSpPr>
          <p:cNvPr id="14" name="Text 8"/>
          <p:cNvSpPr/>
          <p:nvPr/>
        </p:nvSpPr>
        <p:spPr>
          <a:xfrm>
            <a:off x="7590830" y="2996684"/>
            <a:ext cx="3022759" cy="286941"/>
          </a:xfrm>
          <a:prstGeom prst="rect">
            <a:avLst/>
          </a:prstGeom>
          <a:noFill/>
          <a:ln/>
        </p:spPr>
        <p:txBody>
          <a:bodyPr wrap="none" lIns="0" tIns="0" rIns="0" bIns="0" rtlCol="0" anchor="t"/>
          <a:lstStyle/>
          <a:p>
            <a:pPr marL="0" indent="0" algn="l">
              <a:lnSpc>
                <a:spcPts val="2150"/>
              </a:lnSpc>
              <a:buNone/>
            </a:pPr>
            <a:r>
              <a:rPr lang="en-US" sz="1750" b="1" dirty="0">
                <a:solidFill>
                  <a:srgbClr val="000000"/>
                </a:solidFill>
                <a:latin typeface="Inconsolata Bold" pitchFamily="34" charset="0"/>
                <a:ea typeface="Inconsolata Bold" pitchFamily="34" charset="-122"/>
                <a:cs typeface="Inconsolata Bold" pitchFamily="34" charset="-120"/>
              </a:rPr>
              <a:t>🔬 Теми для досліджень</a:t>
            </a:r>
            <a:endParaRPr lang="en-US" sz="1750" dirty="0"/>
          </a:p>
        </p:txBody>
      </p:sp>
      <p:sp>
        <p:nvSpPr>
          <p:cNvPr id="15" name="Text 9"/>
          <p:cNvSpPr/>
          <p:nvPr/>
        </p:nvSpPr>
        <p:spPr>
          <a:xfrm>
            <a:off x="7590830" y="3444597"/>
            <a:ext cx="6282095" cy="2399824"/>
          </a:xfrm>
          <a:prstGeom prst="rect">
            <a:avLst/>
          </a:prstGeom>
          <a:noFill/>
          <a:ln/>
        </p:spPr>
        <p:txBody>
          <a:bodyPr wrap="square" lIns="0" tIns="0" rIns="0" bIns="0" rtlCol="0" anchor="t"/>
          <a:lstStyle/>
          <a:p>
            <a:pPr marL="342900" indent="-342900" algn="l">
              <a:lnSpc>
                <a:spcPts val="2100"/>
              </a:lnSpc>
              <a:buSzPct val="100000"/>
              <a:buChar char="•"/>
            </a:pPr>
            <a:r>
              <a:rPr lang="en-US" sz="1400" dirty="0">
                <a:solidFill>
                  <a:srgbClr val="000000"/>
                </a:solidFill>
                <a:latin typeface="Fira Sans" pitchFamily="34" charset="0"/>
                <a:ea typeface="Fira Sans" pitchFamily="34" charset="-122"/>
                <a:cs typeface="Fira Sans" pitchFamily="34" charset="-120"/>
              </a:rPr>
              <a:t>Порівняльний аналіз попиту на ІТ-навички в Україні та країнах ЄС</a:t>
            </a:r>
            <a:endParaRPr lang="en-US" sz="1400" dirty="0"/>
          </a:p>
          <a:p>
            <a:pPr marL="342900" indent="-342900" algn="l">
              <a:lnSpc>
                <a:spcPts val="2100"/>
              </a:lnSpc>
              <a:buSzPct val="100000"/>
              <a:buChar char="•"/>
            </a:pPr>
            <a:r>
              <a:rPr lang="en-US" sz="1400" dirty="0">
                <a:solidFill>
                  <a:srgbClr val="000000"/>
                </a:solidFill>
                <a:latin typeface="Fira Sans" pitchFamily="34" charset="0"/>
                <a:ea typeface="Fira Sans" pitchFamily="34" charset="-122"/>
                <a:cs typeface="Fira Sans" pitchFamily="34" charset="-120"/>
              </a:rPr>
              <a:t>Ефективність державних програм перекваліфікації в умовах воєнного часу</a:t>
            </a:r>
            <a:endParaRPr lang="en-US" sz="1400" dirty="0"/>
          </a:p>
          <a:p>
            <a:pPr marL="342900" indent="-342900" algn="l">
              <a:lnSpc>
                <a:spcPts val="2100"/>
              </a:lnSpc>
              <a:buSzPct val="100000"/>
              <a:buChar char="•"/>
            </a:pPr>
            <a:r>
              <a:rPr lang="en-US" sz="1400" dirty="0">
                <a:solidFill>
                  <a:srgbClr val="000000"/>
                </a:solidFill>
                <a:latin typeface="Fira Sans" pitchFamily="34" charset="0"/>
                <a:ea typeface="Fira Sans" pitchFamily="34" charset="-122"/>
                <a:cs typeface="Fira Sans" pitchFamily="34" charset="-120"/>
              </a:rPr>
              <a:t>Вплив генеративного ШІ на структуру попиту на навички у 2024–2027 роках</a:t>
            </a:r>
            <a:endParaRPr lang="en-US" sz="1400" dirty="0"/>
          </a:p>
          <a:p>
            <a:pPr marL="342900" indent="-342900" algn="l">
              <a:lnSpc>
                <a:spcPts val="2100"/>
              </a:lnSpc>
              <a:buSzPct val="100000"/>
              <a:buChar char="•"/>
            </a:pPr>
            <a:r>
              <a:rPr lang="en-US" sz="1400" dirty="0">
                <a:solidFill>
                  <a:srgbClr val="000000"/>
                </a:solidFill>
                <a:latin typeface="Fira Sans" pitchFamily="34" charset="0"/>
                <a:ea typeface="Fira Sans" pitchFamily="34" charset="-122"/>
                <a:cs typeface="Fira Sans" pitchFamily="34" charset="-120"/>
              </a:rPr>
              <a:t>Траєкторії зайнятості внутрішньо переміщених осіб із вищою освітою</a:t>
            </a:r>
            <a:endParaRPr lang="en-US" sz="1400" dirty="0"/>
          </a:p>
          <a:p>
            <a:pPr marL="342900" indent="-342900" algn="l">
              <a:lnSpc>
                <a:spcPts val="2100"/>
              </a:lnSpc>
              <a:buSzPct val="100000"/>
              <a:buChar char="•"/>
            </a:pPr>
            <a:r>
              <a:rPr lang="en-US" sz="1400" dirty="0">
                <a:solidFill>
                  <a:srgbClr val="000000"/>
                </a:solidFill>
                <a:latin typeface="Fira Sans" pitchFamily="34" charset="0"/>
                <a:ea typeface="Fira Sans" pitchFamily="34" charset="-122"/>
                <a:cs typeface="Fira Sans" pitchFamily="34" charset="-120"/>
              </a:rPr>
              <a:t>Роль мікросертифікатів у подоланні розриву між освітою та ринком праці</a:t>
            </a:r>
            <a:endParaRPr lang="en-US" sz="1400" dirty="0"/>
          </a:p>
        </p:txBody>
      </p:sp>
      <p:sp>
        <p:nvSpPr>
          <p:cNvPr id="16" name="Shape 10"/>
          <p:cNvSpPr/>
          <p:nvPr/>
        </p:nvSpPr>
        <p:spPr>
          <a:xfrm>
            <a:off x="7590830" y="6114857"/>
            <a:ext cx="6282095" cy="29885"/>
          </a:xfrm>
          <a:prstGeom prst="rect">
            <a:avLst/>
          </a:prstGeom>
          <a:solidFill>
            <a:srgbClr val="000000">
              <a:alpha val="50000"/>
            </a:srgbClr>
          </a:solidFill>
          <a:ln/>
        </p:spPr>
      </p:sp>
      <p:sp>
        <p:nvSpPr>
          <p:cNvPr id="17" name="Text 11"/>
          <p:cNvSpPr/>
          <p:nvPr/>
        </p:nvSpPr>
        <p:spPr>
          <a:xfrm>
            <a:off x="7590830" y="6325791"/>
            <a:ext cx="6282095" cy="815459"/>
          </a:xfrm>
          <a:prstGeom prst="rect">
            <a:avLst/>
          </a:prstGeom>
          <a:noFill/>
          <a:ln/>
        </p:spPr>
        <p:txBody>
          <a:bodyPr wrap="square" lIns="0" tIns="0" rIns="0" bIns="0" rtlCol="0" anchor="t"/>
          <a:lstStyle/>
          <a:p>
            <a:pPr marL="0" indent="0" algn="l">
              <a:lnSpc>
                <a:spcPts val="2100"/>
              </a:lnSpc>
              <a:buNone/>
            </a:pPr>
            <a:r>
              <a:rPr lang="en-US" sz="1400" b="1" dirty="0">
                <a:solidFill>
                  <a:srgbClr val="000000"/>
                </a:solidFill>
                <a:latin typeface="Fira Sans" pitchFamily="34" charset="0"/>
                <a:ea typeface="Fira Sans" pitchFamily="34" charset="-122"/>
                <a:cs typeface="Fira Sans" pitchFamily="34" charset="-120"/>
              </a:rPr>
              <a:t>Рекомендовані ресурси:</a:t>
            </a:r>
            <a:r>
              <a:rPr lang="en-US" sz="1400" dirty="0">
                <a:solidFill>
                  <a:srgbClr val="000000"/>
                </a:solidFill>
                <a:latin typeface="Fira Sans" pitchFamily="34" charset="0"/>
                <a:ea typeface="Fira Sans" pitchFamily="34" charset="-122"/>
                <a:cs typeface="Fira Sans" pitchFamily="34" charset="-120"/>
              </a:rPr>
              <a:t> World Economic Forum Future of Jobs Report, McKinsey Global Institute, UNDP Digital Economy Report, Держстат України, звіти Work.ua та Rabota.ua</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47249"/>
            <a:ext cx="13042821" cy="1240155"/>
          </a:xfrm>
          <a:prstGeom prst="rect">
            <a:avLst/>
          </a:prstGeom>
          <a:noFill/>
          <a:ln/>
        </p:spPr>
        <p:txBody>
          <a:bodyPr wrap="squar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Цифровізація як найбільша трансформаційна тенденція</a:t>
            </a:r>
            <a:endParaRPr lang="en-US" sz="3900" dirty="0"/>
          </a:p>
        </p:txBody>
      </p:sp>
      <p:sp>
        <p:nvSpPr>
          <p:cNvPr id="3" name="Text 1"/>
          <p:cNvSpPr/>
          <p:nvPr/>
        </p:nvSpPr>
        <p:spPr>
          <a:xfrm>
            <a:off x="793790" y="2484239"/>
            <a:ext cx="13042821"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Розширення доступу до цифрових технологій — це не просто технологічна зміна, а фундаментальна трансформація всієї економічної та соціальної системи. За даними Світового банку, до 2030 року понад 85% робочих місць вимагатимуть хоча б базових цифрових навичок. В Україні цей процес набув особливої динаміки після 2022 року, коли ІТ-сектор, дистанційна зайнятість та е-урядування стали критично важливими для функціонування економіки.</a:t>
            </a:r>
            <a:endParaRPr lang="en-US" sz="1550" dirty="0"/>
          </a:p>
        </p:txBody>
      </p:sp>
      <p:sp>
        <p:nvSpPr>
          <p:cNvPr id="4" name="Shape 2"/>
          <p:cNvSpPr/>
          <p:nvPr/>
        </p:nvSpPr>
        <p:spPr>
          <a:xfrm>
            <a:off x="793790" y="3977640"/>
            <a:ext cx="4215289" cy="3404592"/>
          </a:xfrm>
          <a:prstGeom prst="roundRect">
            <a:avLst>
              <a:gd name="adj" fmla="val 3223"/>
            </a:avLst>
          </a:prstGeom>
          <a:solidFill>
            <a:srgbClr val="241631"/>
          </a:solidFill>
          <a:ln w="22860">
            <a:solidFill>
              <a:srgbClr val="5C4E69"/>
            </a:solidFill>
            <a:prstDash val="solid"/>
          </a:ln>
        </p:spPr>
      </p:sp>
      <p:pic>
        <p:nvPicPr>
          <p:cNvPr id="5" name="Image 0" descr="preencoded.png"/>
          <p:cNvPicPr>
            <a:picLocks noChangeAspect="1"/>
          </p:cNvPicPr>
          <p:nvPr/>
        </p:nvPicPr>
        <p:blipFill>
          <a:blip r:embed="rId3"/>
          <a:stretch>
            <a:fillRect/>
          </a:stretch>
        </p:blipFill>
        <p:spPr>
          <a:xfrm>
            <a:off x="770930" y="3977640"/>
            <a:ext cx="91440" cy="3404592"/>
          </a:xfrm>
          <a:prstGeom prst="rect">
            <a:avLst/>
          </a:prstGeom>
        </p:spPr>
      </p:pic>
      <p:sp>
        <p:nvSpPr>
          <p:cNvPr id="6" name="Text 3"/>
          <p:cNvSpPr/>
          <p:nvPr/>
        </p:nvSpPr>
        <p:spPr>
          <a:xfrm>
            <a:off x="1083588" y="4198858"/>
            <a:ext cx="3704273" cy="620316"/>
          </a:xfrm>
          <a:prstGeom prst="rect">
            <a:avLst/>
          </a:prstGeom>
          <a:noFill/>
          <a:ln/>
        </p:spPr>
        <p:txBody>
          <a:bodyPr wrap="squar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Автоматизація рутинної праці</a:t>
            </a:r>
            <a:endParaRPr lang="en-US" sz="1950" dirty="0"/>
          </a:p>
        </p:txBody>
      </p:sp>
      <p:sp>
        <p:nvSpPr>
          <p:cNvPr id="7" name="Text 4"/>
          <p:cNvSpPr/>
          <p:nvPr/>
        </p:nvSpPr>
        <p:spPr>
          <a:xfrm>
            <a:off x="1083588" y="4938236"/>
            <a:ext cx="3704273" cy="222277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Технології штучного інтелекту та роботизації замінюють стандартизовані завдання в бухгалтерії, логістиці, виробництві, обслуговуванні клієнтів. Найбільш вразливі — низькокваліфіковані позиції з повторюваними операціями.</a:t>
            </a:r>
            <a:endParaRPr lang="en-US" sz="1550" dirty="0"/>
          </a:p>
        </p:txBody>
      </p:sp>
      <p:sp>
        <p:nvSpPr>
          <p:cNvPr id="8" name="Shape 5"/>
          <p:cNvSpPr/>
          <p:nvPr/>
        </p:nvSpPr>
        <p:spPr>
          <a:xfrm>
            <a:off x="5207437" y="3977640"/>
            <a:ext cx="4215408" cy="3404592"/>
          </a:xfrm>
          <a:prstGeom prst="roundRect">
            <a:avLst>
              <a:gd name="adj" fmla="val 3223"/>
            </a:avLst>
          </a:prstGeom>
          <a:solidFill>
            <a:srgbClr val="241631"/>
          </a:solidFill>
          <a:ln w="22860">
            <a:solidFill>
              <a:srgbClr val="5C4E69"/>
            </a:solidFill>
            <a:prstDash val="solid"/>
          </a:ln>
        </p:spPr>
      </p:sp>
      <p:pic>
        <p:nvPicPr>
          <p:cNvPr id="9" name="Image 1" descr="preencoded.png"/>
          <p:cNvPicPr>
            <a:picLocks noChangeAspect="1"/>
          </p:cNvPicPr>
          <p:nvPr/>
        </p:nvPicPr>
        <p:blipFill>
          <a:blip r:embed="rId3"/>
          <a:stretch>
            <a:fillRect/>
          </a:stretch>
        </p:blipFill>
        <p:spPr>
          <a:xfrm>
            <a:off x="5184577" y="3977640"/>
            <a:ext cx="91440" cy="3404592"/>
          </a:xfrm>
          <a:prstGeom prst="rect">
            <a:avLst/>
          </a:prstGeom>
        </p:spPr>
      </p:pic>
      <p:sp>
        <p:nvSpPr>
          <p:cNvPr id="10" name="Text 6"/>
          <p:cNvSpPr/>
          <p:nvPr/>
        </p:nvSpPr>
        <p:spPr>
          <a:xfrm>
            <a:off x="5497235" y="4198858"/>
            <a:ext cx="3704392" cy="620316"/>
          </a:xfrm>
          <a:prstGeom prst="rect">
            <a:avLst/>
          </a:prstGeom>
          <a:noFill/>
          <a:ln/>
        </p:spPr>
        <p:txBody>
          <a:bodyPr wrap="squar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Поява нових цифрових професій</a:t>
            </a:r>
            <a:endParaRPr lang="en-US" sz="1950" dirty="0"/>
          </a:p>
        </p:txBody>
      </p:sp>
      <p:sp>
        <p:nvSpPr>
          <p:cNvPr id="11" name="Text 7"/>
          <p:cNvSpPr/>
          <p:nvPr/>
        </p:nvSpPr>
        <p:spPr>
          <a:xfrm>
            <a:off x="5497235" y="4938236"/>
            <a:ext cx="3704392" cy="222277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Data Science, кібербезпека, UX/UI-дизайн, розробка застосунків, цифровий маркетинг, хмарні обчислення — ці спеціальності демонструють найбільш стрімке зростання попиту на ринку праці України та глобально.</a:t>
            </a:r>
            <a:endParaRPr lang="en-US" sz="1550" dirty="0"/>
          </a:p>
        </p:txBody>
      </p:sp>
      <p:sp>
        <p:nvSpPr>
          <p:cNvPr id="12" name="Shape 8"/>
          <p:cNvSpPr/>
          <p:nvPr/>
        </p:nvSpPr>
        <p:spPr>
          <a:xfrm>
            <a:off x="9621203" y="3977640"/>
            <a:ext cx="4215289" cy="3404592"/>
          </a:xfrm>
          <a:prstGeom prst="roundRect">
            <a:avLst>
              <a:gd name="adj" fmla="val 3223"/>
            </a:avLst>
          </a:prstGeom>
          <a:solidFill>
            <a:srgbClr val="241631"/>
          </a:solidFill>
          <a:ln w="22860">
            <a:solidFill>
              <a:srgbClr val="5C4E69"/>
            </a:solidFill>
            <a:prstDash val="solid"/>
          </a:ln>
        </p:spPr>
      </p:sp>
      <p:pic>
        <p:nvPicPr>
          <p:cNvPr id="13" name="Image 2" descr="preencoded.png"/>
          <p:cNvPicPr>
            <a:picLocks noChangeAspect="1"/>
          </p:cNvPicPr>
          <p:nvPr/>
        </p:nvPicPr>
        <p:blipFill>
          <a:blip r:embed="rId3"/>
          <a:stretch>
            <a:fillRect/>
          </a:stretch>
        </p:blipFill>
        <p:spPr>
          <a:xfrm>
            <a:off x="9598343" y="3977640"/>
            <a:ext cx="91440" cy="3404592"/>
          </a:xfrm>
          <a:prstGeom prst="rect">
            <a:avLst/>
          </a:prstGeom>
        </p:spPr>
      </p:pic>
      <p:sp>
        <p:nvSpPr>
          <p:cNvPr id="14" name="Text 9"/>
          <p:cNvSpPr/>
          <p:nvPr/>
        </p:nvSpPr>
        <p:spPr>
          <a:xfrm>
            <a:off x="9911001" y="4198858"/>
            <a:ext cx="3642598"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Платформізація зайнятості</a:t>
            </a:r>
            <a:endParaRPr lang="en-US" sz="1950" dirty="0"/>
          </a:p>
        </p:txBody>
      </p:sp>
      <p:sp>
        <p:nvSpPr>
          <p:cNvPr id="15" name="Text 10"/>
          <p:cNvSpPr/>
          <p:nvPr/>
        </p:nvSpPr>
        <p:spPr>
          <a:xfrm>
            <a:off x="9911001" y="4628078"/>
            <a:ext cx="3704273" cy="222277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Зростання гіг-економіки та фрілансу через цифрові платформи (Upwork, Fiverr, Freelancehunt) відкриває нові можливості для українських фахівців, але одночасно ставить питання соціального захисту та стабільності доходів.</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26106"/>
            <a:ext cx="13042821" cy="1240155"/>
          </a:xfrm>
          <a:prstGeom prst="rect">
            <a:avLst/>
          </a:prstGeom>
          <a:noFill/>
          <a:ln/>
        </p:spPr>
        <p:txBody>
          <a:bodyPr wrap="squar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Попит на цифрові навички: глобальний та український вимір</a:t>
            </a:r>
            <a:endParaRPr lang="en-US" sz="3900" dirty="0"/>
          </a:p>
        </p:txBody>
      </p:sp>
      <p:sp>
        <p:nvSpPr>
          <p:cNvPr id="3" name="Shape 1"/>
          <p:cNvSpPr/>
          <p:nvPr/>
        </p:nvSpPr>
        <p:spPr>
          <a:xfrm>
            <a:off x="650915" y="2763917"/>
            <a:ext cx="6565106" cy="4239458"/>
          </a:xfrm>
          <a:prstGeom prst="roundRect">
            <a:avLst>
              <a:gd name="adj" fmla="val 702"/>
            </a:avLst>
          </a:prstGeom>
          <a:solidFill>
            <a:srgbClr val="F94CAF"/>
          </a:solidFill>
          <a:ln/>
        </p:spPr>
      </p:sp>
      <p:sp>
        <p:nvSpPr>
          <p:cNvPr id="4" name="Text 2"/>
          <p:cNvSpPr/>
          <p:nvPr/>
        </p:nvSpPr>
        <p:spPr>
          <a:xfrm>
            <a:off x="849273" y="2962275"/>
            <a:ext cx="2887742" cy="31015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Inconsolata Bold" pitchFamily="34" charset="0"/>
                <a:ea typeface="Inconsolata Bold" pitchFamily="34" charset="-122"/>
                <a:cs typeface="Inconsolata Bold" pitchFamily="34" charset="-120"/>
              </a:rPr>
              <a:t>Глобальний контекст</a:t>
            </a:r>
            <a:endParaRPr lang="en-US" sz="1950" dirty="0"/>
          </a:p>
        </p:txBody>
      </p:sp>
      <p:sp>
        <p:nvSpPr>
          <p:cNvPr id="5" name="Text 3"/>
          <p:cNvSpPr/>
          <p:nvPr/>
        </p:nvSpPr>
        <p:spPr>
          <a:xfrm>
            <a:off x="849273" y="3470791"/>
            <a:ext cx="6168390" cy="1905238"/>
          </a:xfrm>
          <a:prstGeom prst="rect">
            <a:avLst/>
          </a:prstGeom>
          <a:noFill/>
          <a:ln/>
        </p:spPr>
        <p:txBody>
          <a:bodyPr wrap="square" lIns="0" tIns="0" rIns="0" bIns="0" rtlCol="0" anchor="t"/>
          <a:lstStyle/>
          <a:p>
            <a:pPr marL="0" indent="0" algn="l">
              <a:lnSpc>
                <a:spcPts val="2500"/>
              </a:lnSpc>
              <a:buNone/>
            </a:pPr>
            <a:r>
              <a:rPr lang="en-US" sz="1550" dirty="0">
                <a:solidFill>
                  <a:srgbClr val="000000"/>
                </a:solidFill>
                <a:latin typeface="Fira Sans" pitchFamily="34" charset="0"/>
                <a:ea typeface="Fira Sans" pitchFamily="34" charset="-122"/>
                <a:cs typeface="Fira Sans" pitchFamily="34" charset="-120"/>
              </a:rPr>
              <a:t>За даними McKinsey Global Institute, до 2030 року до 375 мільйонів працівників у світі потребуватимуть зміни виду зайнятості через автоматизацію. World Economic Forum прогнозує, що 65% дітей, які сьогодні навчаються у школі, працюватимуть на посадах, яких ще не існує. Попит на цифрові навички зростає у 3–4 рази швидше, ніж ринок праці загалом.</a:t>
            </a:r>
            <a:endParaRPr lang="en-US" sz="1550" dirty="0"/>
          </a:p>
        </p:txBody>
      </p:sp>
      <p:sp>
        <p:nvSpPr>
          <p:cNvPr id="6" name="Text 4"/>
          <p:cNvSpPr/>
          <p:nvPr/>
        </p:nvSpPr>
        <p:spPr>
          <a:xfrm>
            <a:off x="7564874" y="2962275"/>
            <a:ext cx="2937629" cy="310158"/>
          </a:xfrm>
          <a:prstGeom prst="rect">
            <a:avLst/>
          </a:prstGeom>
          <a:noFill/>
          <a:ln/>
        </p:spPr>
        <p:txBody>
          <a:bodyPr wrap="none" lIns="0" tIns="0" rIns="0" bIns="0" rtlCol="0" anchor="t"/>
          <a:lstStyle/>
          <a:p>
            <a:pPr marL="0" indent="0" algn="l">
              <a:lnSpc>
                <a:spcPts val="2400"/>
              </a:lnSpc>
              <a:buNone/>
            </a:pPr>
            <a:r>
              <a:rPr lang="en-US" sz="1950" b="1" dirty="0">
                <a:solidFill>
                  <a:srgbClr val="F94CAF"/>
                </a:solidFill>
                <a:latin typeface="Inconsolata Bold" pitchFamily="34" charset="0"/>
                <a:ea typeface="Inconsolata Bold" pitchFamily="34" charset="-122"/>
                <a:cs typeface="Inconsolata Bold" pitchFamily="34" charset="-120"/>
              </a:rPr>
              <a:t>Українська специфіка</a:t>
            </a:r>
            <a:endParaRPr lang="en-US" sz="1950" dirty="0"/>
          </a:p>
        </p:txBody>
      </p:sp>
      <p:sp>
        <p:nvSpPr>
          <p:cNvPr id="7" name="Text 5"/>
          <p:cNvSpPr/>
          <p:nvPr/>
        </p:nvSpPr>
        <p:spPr>
          <a:xfrm>
            <a:off x="7564874" y="3470791"/>
            <a:ext cx="6279356" cy="222277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Україна має одну з найбільших у Європі часток ІТ-фахівців відносно загальної кількості зайнятих. ІТ-галузь формує понад 4% ВВП та є одним із головних джерел валютних надходжень. Водночас цифровий розрив між регіонами, поколіннями та рівнями освіти залишається суттєвою проблемою. За даними Державної служби зайнятості, вакансії у сфері ІКТ складають понад 15% усіх розміщених пропозицій на провідних платформах.</a:t>
            </a:r>
            <a:endParaRPr lang="en-US" sz="1550" dirty="0"/>
          </a:p>
        </p:txBody>
      </p:sp>
      <p:sp>
        <p:nvSpPr>
          <p:cNvPr id="8" name="Text 6"/>
          <p:cNvSpPr/>
          <p:nvPr/>
        </p:nvSpPr>
        <p:spPr>
          <a:xfrm>
            <a:off x="7564874" y="5872163"/>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Пандемія COVID-19 та повномасштабне вторгнення прискорили цифровізацію державних послуг та освіти, підвищивши базові вимоги до цифрової грамотності для всіх категорій працівників.</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592580" y="399098"/>
            <a:ext cx="9178290" cy="453628"/>
          </a:xfrm>
          <a:prstGeom prst="rect">
            <a:avLst/>
          </a:prstGeom>
          <a:noFill/>
          <a:ln/>
        </p:spPr>
        <p:txBody>
          <a:bodyPr wrap="none" lIns="0" tIns="0" rIns="0" bIns="0" rtlCol="0" anchor="t"/>
          <a:lstStyle/>
          <a:p>
            <a:pPr marL="0" indent="0" algn="l">
              <a:lnSpc>
                <a:spcPts val="3550"/>
              </a:lnSpc>
              <a:buNone/>
            </a:pPr>
            <a:r>
              <a:rPr lang="en-US" sz="2850" b="1" dirty="0">
                <a:solidFill>
                  <a:srgbClr val="F94CAF"/>
                </a:solidFill>
                <a:latin typeface="Inconsolata Bold" pitchFamily="34" charset="0"/>
                <a:ea typeface="Inconsolata Bold" pitchFamily="34" charset="-122"/>
                <a:cs typeface="Inconsolata Bold" pitchFamily="34" charset="-120"/>
              </a:rPr>
              <a:t>Цифровий розрив: що це і чому це важливо</a:t>
            </a:r>
            <a:endParaRPr lang="en-US" sz="2850" dirty="0"/>
          </a:p>
        </p:txBody>
      </p:sp>
      <p:sp>
        <p:nvSpPr>
          <p:cNvPr id="3" name="Text 1"/>
          <p:cNvSpPr/>
          <p:nvPr/>
        </p:nvSpPr>
        <p:spPr>
          <a:xfrm>
            <a:off x="1592580" y="1064895"/>
            <a:ext cx="11445240" cy="401955"/>
          </a:xfrm>
          <a:prstGeom prst="rect">
            <a:avLst/>
          </a:prstGeom>
          <a:noFill/>
          <a:ln/>
        </p:spPr>
        <p:txBody>
          <a:bodyPr wrap="square" lIns="0" tIns="0" rIns="0" bIns="0" rtlCol="0" anchor="t"/>
          <a:lstStyle/>
          <a:p>
            <a:pPr marL="0" indent="0" algn="l">
              <a:lnSpc>
                <a:spcPts val="1550"/>
              </a:lnSpc>
              <a:buNone/>
            </a:pPr>
            <a:r>
              <a:rPr lang="en-US" sz="1100" dirty="0">
                <a:solidFill>
                  <a:srgbClr val="DAD1E6"/>
                </a:solidFill>
                <a:latin typeface="Fira Sans" pitchFamily="34" charset="0"/>
                <a:ea typeface="Fira Sans" pitchFamily="34" charset="-122"/>
                <a:cs typeface="Fira Sans" pitchFamily="34" charset="-120"/>
              </a:rPr>
              <a:t>Цифровий розрив (digital skills gap) — це невідповідність між навичками, якими володіють фахівці на ринку праці, та навичками, які реально вимагають роботодавці. Це явище є одним із найсерйозніших структурних викликів для системи вищої освіти.</a:t>
            </a:r>
            <a:endParaRPr lang="en-US" sz="1100" dirty="0"/>
          </a:p>
        </p:txBody>
      </p:sp>
      <p:pic>
        <p:nvPicPr>
          <p:cNvPr id="4" name="Image 0" descr="preencoded.png"/>
          <p:cNvPicPr>
            <a:picLocks noChangeAspect="1"/>
          </p:cNvPicPr>
          <p:nvPr/>
        </p:nvPicPr>
        <p:blipFill>
          <a:blip r:embed="rId3"/>
          <a:stretch>
            <a:fillRect/>
          </a:stretch>
        </p:blipFill>
        <p:spPr>
          <a:xfrm>
            <a:off x="1592580" y="1586151"/>
            <a:ext cx="10485120" cy="5852160"/>
          </a:xfrm>
          <a:prstGeom prst="rect">
            <a:avLst/>
          </a:prstGeom>
        </p:spPr>
      </p:pic>
      <p:pic>
        <p:nvPicPr>
          <p:cNvPr id="5" name="Image 1" descr="preencoded.png"/>
          <p:cNvPicPr>
            <a:picLocks noChangeAspect="1"/>
          </p:cNvPicPr>
          <p:nvPr/>
        </p:nvPicPr>
        <p:blipFill>
          <a:blip r:embed="rId4"/>
          <a:stretch>
            <a:fillRect/>
          </a:stretch>
        </p:blipFill>
        <p:spPr>
          <a:xfrm>
            <a:off x="1592580" y="1586151"/>
            <a:ext cx="10485120" cy="5852160"/>
          </a:xfrm>
          <a:prstGeom prst="rect">
            <a:avLst/>
          </a:prstGeom>
        </p:spPr>
      </p:pic>
      <p:sp>
        <p:nvSpPr>
          <p:cNvPr id="6" name="Text 2"/>
          <p:cNvSpPr/>
          <p:nvPr/>
        </p:nvSpPr>
        <p:spPr>
          <a:xfrm>
            <a:off x="1592580" y="7557611"/>
            <a:ext cx="11445240" cy="401955"/>
          </a:xfrm>
          <a:prstGeom prst="rect">
            <a:avLst/>
          </a:prstGeom>
          <a:noFill/>
          <a:ln/>
        </p:spPr>
        <p:txBody>
          <a:bodyPr wrap="square" lIns="0" tIns="0" rIns="0" bIns="0" rtlCol="0" anchor="t"/>
          <a:lstStyle/>
          <a:p>
            <a:pPr marL="0" indent="0" algn="l">
              <a:lnSpc>
                <a:spcPts val="1550"/>
              </a:lnSpc>
              <a:buNone/>
            </a:pPr>
            <a:r>
              <a:rPr lang="en-US" sz="1100" dirty="0">
                <a:solidFill>
                  <a:srgbClr val="DAD1E6"/>
                </a:solidFill>
                <a:latin typeface="Fira Sans" pitchFamily="34" charset="0"/>
                <a:ea typeface="Fira Sans" pitchFamily="34" charset="-122"/>
                <a:cs typeface="Fira Sans" pitchFamily="34" charset="-120"/>
              </a:rPr>
              <a:t>Ключова проблема полягає у тому, що попит роботодавців концентрується переважно на середньому та просунутому рівнях, тоді як освітні програми досі орієнтовані переважно на базовий рівень підготовки.</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10577"/>
            <a:ext cx="13042821" cy="1240155"/>
          </a:xfrm>
          <a:prstGeom prst="rect">
            <a:avLst/>
          </a:prstGeom>
          <a:noFill/>
          <a:ln/>
        </p:spPr>
        <p:txBody>
          <a:bodyPr wrap="squar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Працевлаштування випускників: виклики та реальність</a:t>
            </a:r>
            <a:endParaRPr lang="en-US" sz="3900" dirty="0"/>
          </a:p>
        </p:txBody>
      </p:sp>
      <p:sp>
        <p:nvSpPr>
          <p:cNvPr id="3" name="Text 1"/>
          <p:cNvSpPr/>
          <p:nvPr/>
        </p:nvSpPr>
        <p:spPr>
          <a:xfrm>
            <a:off x="793790" y="244756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Ситуація з працевлаштуванням випускників в Україні характеризується парадоксальним поєднанням: з одного боку — дефіцит кадрів у технологічних секторах, з іншого — надлишок випускників із застарілими або незатребуваними компетенціями.</a:t>
            </a:r>
            <a:endParaRPr lang="en-US" sz="15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90" y="3305889"/>
            <a:ext cx="496133" cy="496133"/>
          </a:xfrm>
          <a:prstGeom prst="rect">
            <a:avLst/>
          </a:prstGeom>
        </p:spPr>
      </p:pic>
      <p:sp>
        <p:nvSpPr>
          <p:cNvPr id="5" name="Text 2"/>
          <p:cNvSpPr/>
          <p:nvPr/>
        </p:nvSpPr>
        <p:spPr>
          <a:xfrm>
            <a:off x="1537930" y="3305889"/>
            <a:ext cx="3352324"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Невідповідність профілю</a:t>
            </a:r>
            <a:endParaRPr lang="en-US" sz="1950" dirty="0"/>
          </a:p>
        </p:txBody>
      </p:sp>
      <p:sp>
        <p:nvSpPr>
          <p:cNvPr id="6" name="Text 3"/>
          <p:cNvSpPr/>
          <p:nvPr/>
        </p:nvSpPr>
        <p:spPr>
          <a:xfrm>
            <a:off x="1537930" y="3735110"/>
            <a:ext cx="5653207" cy="158769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До 40% випускників українських університетів працевлаштовуються не за фахом або не можуть знайти роботу протягом першого року після закінчення навчання. Головна причина — розрив між академічними програмами та реальними вимогами ринку.</a:t>
            </a:r>
            <a:endParaRPr lang="en-US" sz="1550" dirty="0"/>
          </a:p>
        </p:txBody>
      </p:sp>
      <p:pic>
        <p:nvPicPr>
          <p:cNvPr id="7"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439144" y="3305889"/>
            <a:ext cx="496133" cy="496133"/>
          </a:xfrm>
          <a:prstGeom prst="rect">
            <a:avLst/>
          </a:prstGeom>
        </p:spPr>
      </p:pic>
      <p:sp>
        <p:nvSpPr>
          <p:cNvPr id="8" name="Text 4"/>
          <p:cNvSpPr/>
          <p:nvPr/>
        </p:nvSpPr>
        <p:spPr>
          <a:xfrm>
            <a:off x="8183285" y="3305889"/>
            <a:ext cx="4826079"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Зарплатні очікування vs реальність</a:t>
            </a:r>
            <a:endParaRPr lang="en-US" sz="1950" dirty="0"/>
          </a:p>
        </p:txBody>
      </p:sp>
      <p:sp>
        <p:nvSpPr>
          <p:cNvPr id="9" name="Text 5"/>
          <p:cNvSpPr/>
          <p:nvPr/>
        </p:nvSpPr>
        <p:spPr>
          <a:xfrm>
            <a:off x="8183285" y="3735110"/>
            <a:ext cx="5653326"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Очікування випускників щодо стартових зарплат часто перевищують реальні пропозиції роботодавців на 25–40%. Виключення становить ІТ-сектор, де дефіцит кадрів тисне зарплати вгору навіть для початківців.</a:t>
            </a:r>
            <a:endParaRPr lang="en-US" sz="1550" dirty="0"/>
          </a:p>
        </p:txBody>
      </p:sp>
      <p:pic>
        <p:nvPicPr>
          <p:cNvPr id="10"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793790" y="5719643"/>
            <a:ext cx="496133" cy="496133"/>
          </a:xfrm>
          <a:prstGeom prst="rect">
            <a:avLst/>
          </a:prstGeom>
        </p:spPr>
      </p:pic>
      <p:sp>
        <p:nvSpPr>
          <p:cNvPr id="11" name="Text 6"/>
          <p:cNvSpPr/>
          <p:nvPr/>
        </p:nvSpPr>
        <p:spPr>
          <a:xfrm>
            <a:off x="1537930" y="5719643"/>
            <a:ext cx="3422333"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Дефіцит м'яких навичок</a:t>
            </a:r>
            <a:endParaRPr lang="en-US" sz="1950" dirty="0"/>
          </a:p>
        </p:txBody>
      </p:sp>
      <p:sp>
        <p:nvSpPr>
          <p:cNvPr id="12" name="Text 7"/>
          <p:cNvSpPr/>
          <p:nvPr/>
        </p:nvSpPr>
        <p:spPr>
          <a:xfrm>
            <a:off x="1537930" y="6148864"/>
            <a:ext cx="5653207"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Роботодавці відзначають нестачу не лише технічних, але й soft skills: критичного мислення, командної роботи, управління часом та комунікаційних компетенцій. Університети приділяють цим навичкам недостатньо уваги.</a:t>
            </a:r>
            <a:endParaRPr lang="en-US" sz="1550" dirty="0"/>
          </a:p>
        </p:txBody>
      </p:sp>
      <p:pic>
        <p:nvPicPr>
          <p:cNvPr id="13"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7439144" y="5719643"/>
            <a:ext cx="496133" cy="496133"/>
          </a:xfrm>
          <a:prstGeom prst="rect">
            <a:avLst/>
          </a:prstGeom>
        </p:spPr>
      </p:pic>
      <p:sp>
        <p:nvSpPr>
          <p:cNvPr id="14" name="Text 8"/>
          <p:cNvSpPr/>
          <p:nvPr/>
        </p:nvSpPr>
        <p:spPr>
          <a:xfrm>
            <a:off x="8183285" y="5719643"/>
            <a:ext cx="3026450" cy="310158"/>
          </a:xfrm>
          <a:prstGeom prst="rect">
            <a:avLst/>
          </a:prstGeom>
          <a:noFill/>
          <a:ln/>
        </p:spPr>
        <p:txBody>
          <a:bodyPr wrap="none" lIns="0" tIns="0" rIns="0" bIns="0" rtlCol="0" anchor="t"/>
          <a:lstStyle/>
          <a:p>
            <a:pPr marL="0" indent="0" algn="l">
              <a:lnSpc>
                <a:spcPts val="2400"/>
              </a:lnSpc>
              <a:buNone/>
            </a:pPr>
            <a:r>
              <a:rPr lang="en-US" sz="1950" b="1" dirty="0">
                <a:solidFill>
                  <a:srgbClr val="DAD1E6"/>
                </a:solidFill>
                <a:latin typeface="Inconsolata Bold" pitchFamily="34" charset="0"/>
                <a:ea typeface="Inconsolata Bold" pitchFamily="34" charset="-122"/>
                <a:cs typeface="Inconsolata Bold" pitchFamily="34" charset="-120"/>
              </a:rPr>
              <a:t>ШІ як новий контекст</a:t>
            </a:r>
            <a:endParaRPr lang="en-US" sz="1950" dirty="0"/>
          </a:p>
        </p:txBody>
      </p:sp>
      <p:sp>
        <p:nvSpPr>
          <p:cNvPr id="15" name="Text 9"/>
          <p:cNvSpPr/>
          <p:nvPr/>
        </p:nvSpPr>
        <p:spPr>
          <a:xfrm>
            <a:off x="8183285" y="6148864"/>
            <a:ext cx="5653326" cy="127015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Стрімкий розвиток генеративного штучного інтелекту (ChatGPT, Copilot та ін.) вже починає змінювати вимоги навіть до ІТ-фахівців. Уміння працювати з інструментами ШІ стає обов'язковою базовою навичкою.</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898684"/>
            <a:ext cx="11403092" cy="620078"/>
          </a:xfrm>
          <a:prstGeom prst="rect">
            <a:avLst/>
          </a:prstGeom>
          <a:noFill/>
          <a:ln/>
        </p:spPr>
        <p:txBody>
          <a:bodyPr wrap="non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Зростання вартості життя та ринок праці</a:t>
            </a:r>
            <a:endParaRPr lang="en-US" sz="3900" dirty="0"/>
          </a:p>
        </p:txBody>
      </p:sp>
      <p:sp>
        <p:nvSpPr>
          <p:cNvPr id="3" name="Text 1"/>
          <p:cNvSpPr/>
          <p:nvPr/>
        </p:nvSpPr>
        <p:spPr>
          <a:xfrm>
            <a:off x="793790" y="191559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Інфляційний тиск та загальне зростання вартості життя є одним із визначальних чинників, що формують поведінку як працівників, так і роботодавців на сучасному ринку праці.</a:t>
            </a:r>
            <a:endParaRPr lang="en-US" sz="1550" dirty="0"/>
          </a:p>
        </p:txBody>
      </p:sp>
      <p:sp>
        <p:nvSpPr>
          <p:cNvPr id="4" name="Text 2"/>
          <p:cNvSpPr/>
          <p:nvPr/>
        </p:nvSpPr>
        <p:spPr>
          <a:xfrm>
            <a:off x="793790" y="2972276"/>
            <a:ext cx="4485680" cy="310158"/>
          </a:xfrm>
          <a:prstGeom prst="rect">
            <a:avLst/>
          </a:prstGeom>
          <a:noFill/>
          <a:ln/>
        </p:spPr>
        <p:txBody>
          <a:bodyPr wrap="none" lIns="0" tIns="0" rIns="0" bIns="0" rtlCol="0" anchor="t"/>
          <a:lstStyle/>
          <a:p>
            <a:pPr marL="0" indent="0" algn="l">
              <a:lnSpc>
                <a:spcPts val="2400"/>
              </a:lnSpc>
              <a:buNone/>
            </a:pPr>
            <a:r>
              <a:rPr lang="en-US" sz="1950" b="1" dirty="0">
                <a:solidFill>
                  <a:srgbClr val="F94CAF"/>
                </a:solidFill>
                <a:latin typeface="Inconsolata Bold" pitchFamily="34" charset="0"/>
                <a:ea typeface="Inconsolata Bold" pitchFamily="34" charset="-122"/>
                <a:cs typeface="Inconsolata Bold" pitchFamily="34" charset="-120"/>
              </a:rPr>
              <a:t>Механізми впливу на зайнятість</a:t>
            </a:r>
            <a:endParaRPr lang="en-US" sz="1950" dirty="0"/>
          </a:p>
        </p:txBody>
      </p:sp>
      <p:sp>
        <p:nvSpPr>
          <p:cNvPr id="5" name="Text 3"/>
          <p:cNvSpPr/>
          <p:nvPr/>
        </p:nvSpPr>
        <p:spPr>
          <a:xfrm>
            <a:off x="793790" y="3480792"/>
            <a:ext cx="6955631" cy="2540318"/>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Зростання вартості життя діє на ринок праці через кілька каналів одночасно. По-перше, воно підсилює тиск на підвищення заробітної плати — працівники вимагають індексації доходів, що збільшує витрати роботодавців. По-друге, змушує людей більш активно шукати додаткові джерела доходу — звідси зростання попиту на навчання новим навичкам та перекваліфікацію. По-третє, стимулює мобільність: фахівці активніше розглядають пропозиції з вищою зарплатою, включаючи міграцію та роботу на іноземних роботодавців дистанційно.</a:t>
            </a:r>
            <a:endParaRPr lang="en-US" sz="1550" dirty="0"/>
          </a:p>
        </p:txBody>
      </p:sp>
      <p:sp>
        <p:nvSpPr>
          <p:cNvPr id="6" name="Text 4"/>
          <p:cNvSpPr/>
          <p:nvPr/>
        </p:nvSpPr>
        <p:spPr>
          <a:xfrm>
            <a:off x="793790" y="6199703"/>
            <a:ext cx="6955631" cy="952619"/>
          </a:xfrm>
          <a:prstGeom prst="rect">
            <a:avLst/>
          </a:prstGeom>
          <a:noFill/>
          <a:ln/>
        </p:spPr>
        <p:txBody>
          <a:bodyPr wrap="square" lIns="0" tIns="0" rIns="0" bIns="0" rtlCol="0" anchor="t"/>
          <a:lstStyle/>
          <a:p>
            <a:pPr marL="0" indent="0" algn="l">
              <a:lnSpc>
                <a:spcPts val="2500"/>
              </a:lnSpc>
              <a:buNone/>
            </a:pPr>
            <a:r>
              <a:rPr lang="en-US" sz="1550" dirty="0">
                <a:solidFill>
                  <a:srgbClr val="DAD1E6"/>
                </a:solidFill>
                <a:latin typeface="Fira Sans" pitchFamily="34" charset="0"/>
                <a:ea typeface="Fira Sans" pitchFamily="34" charset="-122"/>
                <a:cs typeface="Fira Sans" pitchFamily="34" charset="-120"/>
              </a:rPr>
              <a:t>В українських реаліях ситуація ускладнюється воєнними умовами: переміщення населення, руйнування виробничої інфраструктури та бюджетний дефіцит створюють додатковий тиск на реальні доходи.</a:t>
            </a:r>
            <a:endParaRPr lang="en-US" sz="1550" dirty="0"/>
          </a:p>
        </p:txBody>
      </p:sp>
      <p:sp>
        <p:nvSpPr>
          <p:cNvPr id="7" name="Shape 5"/>
          <p:cNvSpPr/>
          <p:nvPr/>
        </p:nvSpPr>
        <p:spPr>
          <a:xfrm>
            <a:off x="8098274" y="2773918"/>
            <a:ext cx="5888712" cy="4556998"/>
          </a:xfrm>
          <a:prstGeom prst="roundRect">
            <a:avLst>
              <a:gd name="adj" fmla="val 653"/>
            </a:avLst>
          </a:prstGeom>
          <a:solidFill>
            <a:srgbClr val="F94CAF"/>
          </a:solidFill>
          <a:ln/>
        </p:spPr>
      </p:sp>
      <p:sp>
        <p:nvSpPr>
          <p:cNvPr id="8" name="Text 6"/>
          <p:cNvSpPr/>
          <p:nvPr/>
        </p:nvSpPr>
        <p:spPr>
          <a:xfrm>
            <a:off x="8296632" y="2972276"/>
            <a:ext cx="3938230" cy="31015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Inconsolata Bold" pitchFamily="34" charset="0"/>
                <a:ea typeface="Inconsolata Bold" pitchFamily="34" charset="-122"/>
                <a:cs typeface="Inconsolata Bold" pitchFamily="34" charset="-120"/>
              </a:rPr>
              <a:t>Ключові наслідки для освіти</a:t>
            </a:r>
            <a:endParaRPr lang="en-US" sz="1950" dirty="0"/>
          </a:p>
        </p:txBody>
      </p:sp>
      <p:sp>
        <p:nvSpPr>
          <p:cNvPr id="9" name="Text 7"/>
          <p:cNvSpPr/>
          <p:nvPr/>
        </p:nvSpPr>
        <p:spPr>
          <a:xfrm>
            <a:off x="8296632" y="3480792"/>
            <a:ext cx="5491996" cy="3066098"/>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000000"/>
                </a:solidFill>
                <a:latin typeface="Fira Sans" pitchFamily="34" charset="0"/>
                <a:ea typeface="Fira Sans" pitchFamily="34" charset="-122"/>
                <a:cs typeface="Fira Sans" pitchFamily="34" charset="-120"/>
              </a:rPr>
              <a:t>Зростання попиту на короткострокові курси перекваліфікації замість тривалих академічних програм</a:t>
            </a:r>
            <a:endParaRPr lang="en-US" sz="1550" dirty="0"/>
          </a:p>
          <a:p>
            <a:pPr marL="342900" indent="-342900" algn="l">
              <a:lnSpc>
                <a:spcPts val="2500"/>
              </a:lnSpc>
              <a:buSzPct val="100000"/>
              <a:buChar char="•"/>
            </a:pPr>
            <a:r>
              <a:rPr lang="en-US" sz="1550" dirty="0">
                <a:solidFill>
                  <a:srgbClr val="000000"/>
                </a:solidFill>
                <a:latin typeface="Fira Sans" pitchFamily="34" charset="0"/>
                <a:ea typeface="Fira Sans" pitchFamily="34" charset="-122"/>
                <a:cs typeface="Fira Sans" pitchFamily="34" charset="-120"/>
              </a:rPr>
              <a:t>Підвищення привабливості програм, що гарантують швидкий вихід на ринок праці</a:t>
            </a:r>
            <a:endParaRPr lang="en-US" sz="1550" dirty="0"/>
          </a:p>
          <a:p>
            <a:pPr marL="342900" indent="-342900" algn="l">
              <a:lnSpc>
                <a:spcPts val="2500"/>
              </a:lnSpc>
              <a:buSzPct val="100000"/>
              <a:buChar char="•"/>
            </a:pPr>
            <a:r>
              <a:rPr lang="en-US" sz="1550" dirty="0">
                <a:solidFill>
                  <a:srgbClr val="000000"/>
                </a:solidFill>
                <a:latin typeface="Fira Sans" pitchFamily="34" charset="0"/>
                <a:ea typeface="Fira Sans" pitchFamily="34" charset="-122"/>
                <a:cs typeface="Fira Sans" pitchFamily="34" charset="-120"/>
              </a:rPr>
              <a:t>Посилення інтересу до дистанційної роботи на міжнародних замовників</a:t>
            </a:r>
            <a:endParaRPr lang="en-US" sz="1550" dirty="0"/>
          </a:p>
          <a:p>
            <a:pPr marL="342900" indent="-342900" algn="l">
              <a:lnSpc>
                <a:spcPts val="2500"/>
              </a:lnSpc>
              <a:buSzPct val="100000"/>
              <a:buChar char="•"/>
            </a:pPr>
            <a:r>
              <a:rPr lang="en-US" sz="1550" dirty="0">
                <a:solidFill>
                  <a:srgbClr val="000000"/>
                </a:solidFill>
                <a:latin typeface="Fira Sans" pitchFamily="34" charset="0"/>
                <a:ea typeface="Fira Sans" pitchFamily="34" charset="-122"/>
                <a:cs typeface="Fira Sans" pitchFamily="34" charset="-120"/>
              </a:rPr>
              <a:t>Зростання попиту на навчання цифровим навичкам як інструменту підвищення доходу</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264682" y="464939"/>
            <a:ext cx="8315682" cy="479465"/>
          </a:xfrm>
          <a:prstGeom prst="rect">
            <a:avLst/>
          </a:prstGeom>
          <a:noFill/>
          <a:ln/>
        </p:spPr>
        <p:txBody>
          <a:bodyPr wrap="none" lIns="0" tIns="0" rIns="0" bIns="0" rtlCol="0" anchor="t"/>
          <a:lstStyle/>
          <a:p>
            <a:pPr marL="0" indent="0" algn="l">
              <a:lnSpc>
                <a:spcPts val="3750"/>
              </a:lnSpc>
              <a:buNone/>
            </a:pPr>
            <a:r>
              <a:rPr lang="en-US" sz="3000" b="1" dirty="0">
                <a:solidFill>
                  <a:srgbClr val="F94CAF"/>
                </a:solidFill>
                <a:latin typeface="Inconsolata Bold" pitchFamily="34" charset="0"/>
                <a:ea typeface="Inconsolata Bold" pitchFamily="34" charset="-122"/>
                <a:cs typeface="Inconsolata Bold" pitchFamily="34" charset="-120"/>
              </a:rPr>
              <a:t>Структурна трансформація ринку праці</a:t>
            </a:r>
            <a:endParaRPr lang="en-US" sz="3000" dirty="0"/>
          </a:p>
        </p:txBody>
      </p:sp>
      <p:sp>
        <p:nvSpPr>
          <p:cNvPr id="3" name="Text 1"/>
          <p:cNvSpPr/>
          <p:nvPr/>
        </p:nvSpPr>
        <p:spPr>
          <a:xfrm>
            <a:off x="1264682" y="1181695"/>
            <a:ext cx="12100917" cy="435293"/>
          </a:xfrm>
          <a:prstGeom prst="rect">
            <a:avLst/>
          </a:prstGeom>
          <a:noFill/>
          <a:ln/>
        </p:spPr>
        <p:txBody>
          <a:bodyPr wrap="square" lIns="0" tIns="0" rIns="0" bIns="0" rtlCol="0" anchor="t"/>
          <a:lstStyle/>
          <a:p>
            <a:pPr marL="0" indent="0" algn="l">
              <a:lnSpc>
                <a:spcPts val="1700"/>
              </a:lnSpc>
              <a:buNone/>
            </a:pPr>
            <a:r>
              <a:rPr lang="en-US" sz="1200" dirty="0">
                <a:solidFill>
                  <a:srgbClr val="DAD1E6"/>
                </a:solidFill>
                <a:latin typeface="Fira Sans" pitchFamily="34" charset="0"/>
                <a:ea typeface="Fira Sans" pitchFamily="34" charset="-122"/>
                <a:cs typeface="Fira Sans" pitchFamily="34" charset="-120"/>
              </a:rPr>
              <a:t>Структурна трансформація ринку праці — це глибинна, системна перебудова секторальної зайнятості, при якій одні галузі та професії скорочуються, а інші — зростають. Це не циклічне явище, а незворотній структурний зсув.</a:t>
            </a:r>
            <a:endParaRPr lang="en-US" sz="1200" dirty="0"/>
          </a:p>
        </p:txBody>
      </p:sp>
      <p:pic>
        <p:nvPicPr>
          <p:cNvPr id="4" name="Image 0" descr="preencoded.png"/>
          <p:cNvPicPr>
            <a:picLocks noChangeAspect="1"/>
          </p:cNvPicPr>
          <p:nvPr/>
        </p:nvPicPr>
        <p:blipFill>
          <a:blip r:embed="rId3"/>
          <a:stretch>
            <a:fillRect/>
          </a:stretch>
        </p:blipFill>
        <p:spPr>
          <a:xfrm>
            <a:off x="1264682" y="1750457"/>
            <a:ext cx="12100917" cy="5445323"/>
          </a:xfrm>
          <a:prstGeom prst="rect">
            <a:avLst/>
          </a:prstGeom>
        </p:spPr>
      </p:pic>
      <p:sp>
        <p:nvSpPr>
          <p:cNvPr id="5" name="Text 2"/>
          <p:cNvSpPr/>
          <p:nvPr/>
        </p:nvSpPr>
        <p:spPr>
          <a:xfrm>
            <a:off x="3087525" y="1726823"/>
            <a:ext cx="2117626" cy="654486"/>
          </a:xfrm>
          <a:prstGeom prst="rect">
            <a:avLst/>
          </a:prstGeom>
          <a:noFill/>
          <a:ln/>
        </p:spPr>
        <p:txBody>
          <a:bodyPr wrap="square" lIns="0" tIns="0" rIns="0" bIns="0" rtlCol="0" anchor="t"/>
          <a:lstStyle/>
          <a:p>
            <a:pPr marL="0" indent="0" algn="ctr">
              <a:lnSpc>
                <a:spcPts val="2550"/>
              </a:lnSpc>
              <a:buNone/>
            </a:pPr>
            <a:r>
              <a:rPr lang="en-US" sz="2050" b="1" dirty="0">
                <a:solidFill>
                  <a:srgbClr val="DAD1E6"/>
                </a:solidFill>
                <a:latin typeface="Inconsolata Bold" pitchFamily="34" charset="0"/>
                <a:ea typeface="Inconsolata Bold" pitchFamily="34" charset="-122"/>
                <a:cs typeface="Inconsolata Bold" pitchFamily="34" charset="-120"/>
              </a:rPr>
              <a:t>Технологічний поштовх</a:t>
            </a:r>
            <a:endParaRPr lang="en-US" sz="2050" dirty="0"/>
          </a:p>
        </p:txBody>
      </p:sp>
      <p:sp>
        <p:nvSpPr>
          <p:cNvPr id="6" name="Text 3"/>
          <p:cNvSpPr/>
          <p:nvPr/>
        </p:nvSpPr>
        <p:spPr>
          <a:xfrm>
            <a:off x="3087525" y="2474391"/>
            <a:ext cx="2117626" cy="695937"/>
          </a:xfrm>
          <a:prstGeom prst="rect">
            <a:avLst/>
          </a:prstGeom>
          <a:noFill/>
          <a:ln/>
        </p:spPr>
        <p:txBody>
          <a:bodyPr wrap="square" lIns="0" tIns="0" rIns="0" bIns="0" rtlCol="0" anchor="t"/>
          <a:lstStyle/>
          <a:p>
            <a:pPr marL="0" indent="0" algn="ctr">
              <a:lnSpc>
                <a:spcPts val="1800"/>
              </a:lnSpc>
              <a:buNone/>
            </a:pPr>
            <a:r>
              <a:rPr lang="en-US" sz="1600" dirty="0">
                <a:solidFill>
                  <a:srgbClr val="DAD1E6"/>
                </a:solidFill>
                <a:latin typeface="Fira Sans" pitchFamily="34" charset="0"/>
                <a:ea typeface="Fira Sans" pitchFamily="34" charset="-122"/>
                <a:cs typeface="Fira Sans" pitchFamily="34" charset="-120"/>
              </a:rPr>
              <a:t>Автоматизація та діджиталізація витісняють рутину</a:t>
            </a:r>
            <a:endParaRPr lang="en-US" sz="1600" dirty="0"/>
          </a:p>
        </p:txBody>
      </p:sp>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7631" y="3460120"/>
            <a:ext cx="469049" cy="469048"/>
          </a:xfrm>
          <a:prstGeom prst="rect">
            <a:avLst/>
          </a:prstGeom>
        </p:spPr>
      </p:pic>
      <p:sp>
        <p:nvSpPr>
          <p:cNvPr id="8" name="Text 4"/>
          <p:cNvSpPr/>
          <p:nvPr/>
        </p:nvSpPr>
        <p:spPr>
          <a:xfrm>
            <a:off x="5181880" y="5810815"/>
            <a:ext cx="2129261" cy="654486"/>
          </a:xfrm>
          <a:prstGeom prst="rect">
            <a:avLst/>
          </a:prstGeom>
          <a:noFill/>
          <a:ln/>
        </p:spPr>
        <p:txBody>
          <a:bodyPr wrap="square" lIns="0" tIns="0" rIns="0" bIns="0" rtlCol="0" anchor="t"/>
          <a:lstStyle/>
          <a:p>
            <a:pPr marL="0" indent="0" algn="ctr">
              <a:lnSpc>
                <a:spcPts val="2550"/>
              </a:lnSpc>
              <a:buNone/>
            </a:pPr>
            <a:r>
              <a:rPr lang="en-US" sz="2050" b="1" dirty="0">
                <a:solidFill>
                  <a:srgbClr val="DAD1E6"/>
                </a:solidFill>
                <a:latin typeface="Inconsolata Bold" pitchFamily="34" charset="0"/>
                <a:ea typeface="Inconsolata Bold" pitchFamily="34" charset="-122"/>
                <a:cs typeface="Inconsolata Bold" pitchFamily="34" charset="-120"/>
              </a:rPr>
              <a:t>Галузевий зсув</a:t>
            </a:r>
            <a:endParaRPr lang="en-US" sz="2050" dirty="0"/>
          </a:p>
        </p:txBody>
      </p:sp>
      <p:sp>
        <p:nvSpPr>
          <p:cNvPr id="9" name="Text 5"/>
          <p:cNvSpPr/>
          <p:nvPr/>
        </p:nvSpPr>
        <p:spPr>
          <a:xfrm>
            <a:off x="5181880" y="6558384"/>
            <a:ext cx="2129261" cy="695937"/>
          </a:xfrm>
          <a:prstGeom prst="rect">
            <a:avLst/>
          </a:prstGeom>
          <a:noFill/>
          <a:ln/>
        </p:spPr>
        <p:txBody>
          <a:bodyPr wrap="square" lIns="0" tIns="0" rIns="0" bIns="0" rtlCol="0" anchor="t"/>
          <a:lstStyle/>
          <a:p>
            <a:pPr marL="0" indent="0" algn="ctr">
              <a:lnSpc>
                <a:spcPts val="1800"/>
              </a:lnSpc>
              <a:buNone/>
            </a:pPr>
            <a:r>
              <a:rPr lang="en-US" sz="1600" dirty="0">
                <a:solidFill>
                  <a:srgbClr val="DAD1E6"/>
                </a:solidFill>
                <a:latin typeface="Fira Sans" pitchFamily="34" charset="0"/>
                <a:ea typeface="Fira Sans" pitchFamily="34" charset="-122"/>
                <a:cs typeface="Fira Sans" pitchFamily="34" charset="-120"/>
              </a:rPr>
              <a:t>Перерозподіл зайнятості між секторами</a:t>
            </a:r>
            <a:endParaRPr lang="en-US" sz="1600" dirty="0"/>
          </a:p>
        </p:txBody>
      </p:sp>
      <p:pic>
        <p:nvPicPr>
          <p:cNvPr id="10" name="Image 2" descr="preencoded.png"/>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6011986" y="5170510"/>
            <a:ext cx="469049" cy="469049"/>
          </a:xfrm>
          <a:prstGeom prst="rect">
            <a:avLst/>
          </a:prstGeom>
        </p:spPr>
      </p:pic>
      <p:sp>
        <p:nvSpPr>
          <p:cNvPr id="11" name="Text 6"/>
          <p:cNvSpPr/>
          <p:nvPr/>
        </p:nvSpPr>
        <p:spPr>
          <a:xfrm>
            <a:off x="7252964" y="1849721"/>
            <a:ext cx="2117626" cy="327243"/>
          </a:xfrm>
          <a:prstGeom prst="rect">
            <a:avLst/>
          </a:prstGeom>
          <a:noFill/>
          <a:ln/>
        </p:spPr>
        <p:txBody>
          <a:bodyPr wrap="none" lIns="0" tIns="0" rIns="0" bIns="0" rtlCol="0" anchor="t"/>
          <a:lstStyle/>
          <a:p>
            <a:pPr marL="0" indent="0" algn="ctr">
              <a:lnSpc>
                <a:spcPts val="2550"/>
              </a:lnSpc>
              <a:buNone/>
            </a:pPr>
            <a:r>
              <a:rPr lang="en-US" sz="2050" b="1" dirty="0">
                <a:solidFill>
                  <a:srgbClr val="DAD1E6"/>
                </a:solidFill>
                <a:latin typeface="Inconsolata Bold" pitchFamily="34" charset="0"/>
                <a:ea typeface="Inconsolata Bold" pitchFamily="34" charset="-122"/>
                <a:cs typeface="Inconsolata Bold" pitchFamily="34" charset="-120"/>
              </a:rPr>
              <a:t>Зміна вимог</a:t>
            </a:r>
            <a:endParaRPr lang="en-US" sz="2050" dirty="0"/>
          </a:p>
        </p:txBody>
      </p:sp>
      <p:sp>
        <p:nvSpPr>
          <p:cNvPr id="12" name="Text 7"/>
          <p:cNvSpPr/>
          <p:nvPr/>
        </p:nvSpPr>
        <p:spPr>
          <a:xfrm>
            <a:off x="7252964" y="2270046"/>
            <a:ext cx="2117626" cy="695937"/>
          </a:xfrm>
          <a:prstGeom prst="rect">
            <a:avLst/>
          </a:prstGeom>
          <a:noFill/>
          <a:ln/>
        </p:spPr>
        <p:txBody>
          <a:bodyPr wrap="square" lIns="0" tIns="0" rIns="0" bIns="0" rtlCol="0" anchor="t"/>
          <a:lstStyle/>
          <a:p>
            <a:pPr marL="0" indent="0" algn="ctr">
              <a:lnSpc>
                <a:spcPts val="1800"/>
              </a:lnSpc>
              <a:buNone/>
            </a:pPr>
            <a:r>
              <a:rPr lang="en-US" sz="1600" dirty="0">
                <a:solidFill>
                  <a:srgbClr val="DAD1E6"/>
                </a:solidFill>
                <a:latin typeface="Fira Sans" pitchFamily="34" charset="0"/>
                <a:ea typeface="Fira Sans" pitchFamily="34" charset="-122"/>
                <a:cs typeface="Fira Sans" pitchFamily="34" charset="-120"/>
              </a:rPr>
              <a:t>Нові профілі навичок для роботодавців</a:t>
            </a:r>
            <a:endParaRPr lang="en-US" sz="1600" dirty="0"/>
          </a:p>
        </p:txBody>
      </p:sp>
      <p:pic>
        <p:nvPicPr>
          <p:cNvPr id="13" name="Image 3" descr="preencoded.png"/>
          <p:cNvPicPr>
            <a:picLocks noChangeAspect="1"/>
          </p:cNvPicPr>
          <p:nvPr/>
        </p:nvPicPr>
        <p:blipFill>
          <a:blip r:embed="rId4">
            <a:extLst>
              <a:ext uri="{96DAC541-7B7A-43D3-8B79-37D633B846F1}">
                <asvg:svgBlip xmlns:asvg="http://schemas.microsoft.com/office/drawing/2016/SVG/main" r:embed="rId7"/>
              </a:ext>
            </a:extLst>
          </a:blip>
          <a:stretch>
            <a:fillRect/>
          </a:stretch>
        </p:blipFill>
        <p:spPr>
          <a:xfrm>
            <a:off x="8117977" y="3413579"/>
            <a:ext cx="469048" cy="469048"/>
          </a:xfrm>
          <a:prstGeom prst="rect">
            <a:avLst/>
          </a:prstGeom>
        </p:spPr>
      </p:pic>
      <p:sp>
        <p:nvSpPr>
          <p:cNvPr id="14" name="Text 8"/>
          <p:cNvSpPr/>
          <p:nvPr/>
        </p:nvSpPr>
        <p:spPr>
          <a:xfrm>
            <a:off x="9347320" y="5926805"/>
            <a:ext cx="2117625" cy="654486"/>
          </a:xfrm>
          <a:prstGeom prst="rect">
            <a:avLst/>
          </a:prstGeom>
          <a:noFill/>
          <a:ln/>
        </p:spPr>
        <p:txBody>
          <a:bodyPr wrap="square" lIns="0" tIns="0" rIns="0" bIns="0" rtlCol="0" anchor="t"/>
          <a:lstStyle/>
          <a:p>
            <a:pPr marL="0" indent="0" algn="ctr">
              <a:lnSpc>
                <a:spcPts val="2550"/>
              </a:lnSpc>
              <a:buNone/>
            </a:pPr>
            <a:r>
              <a:rPr lang="en-US" sz="2050" b="1" dirty="0">
                <a:solidFill>
                  <a:srgbClr val="DAD1E6"/>
                </a:solidFill>
                <a:latin typeface="Inconsolata Bold" pitchFamily="34" charset="0"/>
                <a:ea typeface="Inconsolata Bold" pitchFamily="34" charset="-122"/>
                <a:cs typeface="Inconsolata Bold" pitchFamily="34" charset="-120"/>
              </a:rPr>
              <a:t>Адаптація освіти</a:t>
            </a:r>
            <a:endParaRPr lang="en-US" sz="2050" dirty="0"/>
          </a:p>
        </p:txBody>
      </p:sp>
      <p:sp>
        <p:nvSpPr>
          <p:cNvPr id="15" name="Text 9"/>
          <p:cNvSpPr/>
          <p:nvPr/>
        </p:nvSpPr>
        <p:spPr>
          <a:xfrm>
            <a:off x="9347320" y="6674373"/>
            <a:ext cx="2117625" cy="463958"/>
          </a:xfrm>
          <a:prstGeom prst="rect">
            <a:avLst/>
          </a:prstGeom>
          <a:noFill/>
          <a:ln/>
        </p:spPr>
        <p:txBody>
          <a:bodyPr wrap="square" lIns="0" tIns="0" rIns="0" bIns="0" rtlCol="0" anchor="t"/>
          <a:lstStyle/>
          <a:p>
            <a:pPr marL="0" indent="0" algn="ctr">
              <a:lnSpc>
                <a:spcPts val="1800"/>
              </a:lnSpc>
              <a:buNone/>
            </a:pPr>
            <a:r>
              <a:rPr lang="en-US" sz="1600" dirty="0">
                <a:solidFill>
                  <a:srgbClr val="DAD1E6"/>
                </a:solidFill>
                <a:latin typeface="Fira Sans" pitchFamily="34" charset="0"/>
                <a:ea typeface="Fira Sans" pitchFamily="34" charset="-122"/>
                <a:cs typeface="Fira Sans" pitchFamily="34" charset="-120"/>
              </a:rPr>
              <a:t>Системи підготовки реагують на вимоги</a:t>
            </a:r>
            <a:endParaRPr lang="en-US" sz="1600" dirty="0"/>
          </a:p>
        </p:txBody>
      </p:sp>
      <p:pic>
        <p:nvPicPr>
          <p:cNvPr id="16" name="Image 4" descr="preencoded.png"/>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0177426" y="5170510"/>
            <a:ext cx="469048" cy="469049"/>
          </a:xfrm>
          <a:prstGeom prst="rect">
            <a:avLst/>
          </a:prstGeom>
        </p:spPr>
      </p:pic>
      <p:sp>
        <p:nvSpPr>
          <p:cNvPr id="17" name="Text 10"/>
          <p:cNvSpPr/>
          <p:nvPr/>
        </p:nvSpPr>
        <p:spPr>
          <a:xfrm>
            <a:off x="1264682" y="7329249"/>
            <a:ext cx="12100917" cy="435293"/>
          </a:xfrm>
          <a:prstGeom prst="rect">
            <a:avLst/>
          </a:prstGeom>
          <a:noFill/>
          <a:ln/>
        </p:spPr>
        <p:txBody>
          <a:bodyPr wrap="square" lIns="0" tIns="0" rIns="0" bIns="0" rtlCol="0" anchor="t"/>
          <a:lstStyle/>
          <a:p>
            <a:pPr marL="0" indent="0" algn="l">
              <a:lnSpc>
                <a:spcPts val="1700"/>
              </a:lnSpc>
              <a:buNone/>
            </a:pPr>
            <a:r>
              <a:rPr lang="en-US" sz="1200" dirty="0">
                <a:solidFill>
                  <a:srgbClr val="DAD1E6"/>
                </a:solidFill>
                <a:latin typeface="Fira Sans" pitchFamily="34" charset="0"/>
                <a:ea typeface="Fira Sans" pitchFamily="34" charset="-122"/>
                <a:cs typeface="Fira Sans" pitchFamily="34" charset="-120"/>
              </a:rPr>
              <a:t>Кожен із цих етапів вимагає координованої відповіді від держави, роботодавців та освітніх установ. Відставання будь-якого з учасників призводить до посилення структурного безробіття та цифрового розриву.</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613529"/>
            <a:ext cx="12086987" cy="620078"/>
          </a:xfrm>
          <a:prstGeom prst="rect">
            <a:avLst/>
          </a:prstGeom>
          <a:noFill/>
          <a:ln/>
        </p:spPr>
        <p:txBody>
          <a:bodyPr wrap="none" lIns="0" tIns="0" rIns="0" bIns="0" rtlCol="0" anchor="t"/>
          <a:lstStyle/>
          <a:p>
            <a:pPr marL="0" indent="0" algn="l">
              <a:lnSpc>
                <a:spcPts val="4850"/>
              </a:lnSpc>
              <a:buNone/>
            </a:pPr>
            <a:r>
              <a:rPr lang="en-US" sz="3900" b="1" dirty="0">
                <a:solidFill>
                  <a:srgbClr val="F94CAF"/>
                </a:solidFill>
                <a:latin typeface="Inconsolata Bold" pitchFamily="34" charset="0"/>
                <a:ea typeface="Inconsolata Bold" pitchFamily="34" charset="-122"/>
                <a:cs typeface="Inconsolata Bold" pitchFamily="34" charset="-120"/>
              </a:rPr>
              <a:t>Які сектори зростають, а які скорочуються?</a:t>
            </a:r>
            <a:endParaRPr lang="en-US" sz="3900" dirty="0"/>
          </a:p>
        </p:txBody>
      </p:sp>
      <p:sp>
        <p:nvSpPr>
          <p:cNvPr id="3" name="Text 1"/>
          <p:cNvSpPr/>
          <p:nvPr/>
        </p:nvSpPr>
        <p:spPr>
          <a:xfrm>
            <a:off x="793790" y="1729621"/>
            <a:ext cx="4584025" cy="31015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Inconsolata Bold" pitchFamily="34" charset="0"/>
                <a:ea typeface="Inconsolata Bold" pitchFamily="34" charset="-122"/>
                <a:cs typeface="Inconsolata Bold" pitchFamily="34" charset="-120"/>
              </a:rPr>
              <a:t>🚀</a:t>
            </a:r>
            <a:r>
              <a:rPr lang="en-US" sz="1950" b="1" dirty="0">
                <a:solidFill>
                  <a:srgbClr val="F94CAF"/>
                </a:solidFill>
                <a:latin typeface="Inconsolata Bold" pitchFamily="34" charset="0"/>
                <a:ea typeface="Inconsolata Bold" pitchFamily="34" charset="-122"/>
                <a:cs typeface="Inconsolata Bold" pitchFamily="34" charset="-120"/>
              </a:rPr>
              <a:t> Сектори зі зростанням попиту</a:t>
            </a:r>
            <a:endParaRPr lang="en-US" sz="1950" dirty="0"/>
          </a:p>
        </p:txBody>
      </p:sp>
      <p:sp>
        <p:nvSpPr>
          <p:cNvPr id="4" name="Text 2"/>
          <p:cNvSpPr/>
          <p:nvPr/>
        </p:nvSpPr>
        <p:spPr>
          <a:xfrm>
            <a:off x="793790" y="2238137"/>
            <a:ext cx="6279356" cy="4157543"/>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ІТ та технологічні послуги</a:t>
            </a:r>
            <a:r>
              <a:rPr lang="en-US" sz="1550" dirty="0">
                <a:solidFill>
                  <a:srgbClr val="DAD1E6"/>
                </a:solidFill>
                <a:latin typeface="Fira Sans" pitchFamily="34" charset="0"/>
                <a:ea typeface="Fira Sans" pitchFamily="34" charset="-122"/>
                <a:cs typeface="Fira Sans" pitchFamily="34" charset="-120"/>
              </a:rPr>
              <a:t> — розробка ПЗ, кібербезпека, хмарні рішення</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Охорона здоров'я та medtech</a:t>
            </a:r>
            <a:r>
              <a:rPr lang="en-US" sz="1550" dirty="0">
                <a:solidFill>
                  <a:srgbClr val="DAD1E6"/>
                </a:solidFill>
                <a:latin typeface="Fira Sans" pitchFamily="34" charset="0"/>
                <a:ea typeface="Fira Sans" pitchFamily="34" charset="-122"/>
                <a:cs typeface="Fira Sans" pitchFamily="34" charset="-120"/>
              </a:rPr>
              <a:t> — телемедицина, медичні технології, догляд</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Зелена економіка</a:t>
            </a:r>
            <a:r>
              <a:rPr lang="en-US" sz="1550" dirty="0">
                <a:solidFill>
                  <a:srgbClr val="DAD1E6"/>
                </a:solidFill>
                <a:latin typeface="Fira Sans" pitchFamily="34" charset="0"/>
                <a:ea typeface="Fira Sans" pitchFamily="34" charset="-122"/>
                <a:cs typeface="Fira Sans" pitchFamily="34" charset="-120"/>
              </a:rPr>
              <a:t> — відновлювана енергетика, екологічний менеджмент</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Логістика та е-комерція</a:t>
            </a:r>
            <a:r>
              <a:rPr lang="en-US" sz="1550" dirty="0">
                <a:solidFill>
                  <a:srgbClr val="DAD1E6"/>
                </a:solidFill>
                <a:latin typeface="Fira Sans" pitchFamily="34" charset="0"/>
                <a:ea typeface="Fira Sans" pitchFamily="34" charset="-122"/>
                <a:cs typeface="Fira Sans" pitchFamily="34" charset="-120"/>
              </a:rPr>
              <a:t> — цифрові ланцюжки постачань, останні кілометри</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Освіта та EdTech</a:t>
            </a:r>
            <a:r>
              <a:rPr lang="en-US" sz="1550" dirty="0">
                <a:solidFill>
                  <a:srgbClr val="DAD1E6"/>
                </a:solidFill>
                <a:latin typeface="Fira Sans" pitchFamily="34" charset="0"/>
                <a:ea typeface="Fira Sans" pitchFamily="34" charset="-122"/>
                <a:cs typeface="Fira Sans" pitchFamily="34" charset="-120"/>
              </a:rPr>
              <a:t> — дистанційне навчання, корпоративні тренінги</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Фінансові технології</a:t>
            </a:r>
            <a:r>
              <a:rPr lang="en-US" sz="1550" dirty="0">
                <a:solidFill>
                  <a:srgbClr val="DAD1E6"/>
                </a:solidFill>
                <a:latin typeface="Fira Sans" pitchFamily="34" charset="0"/>
                <a:ea typeface="Fira Sans" pitchFamily="34" charset="-122"/>
                <a:cs typeface="Fira Sans" pitchFamily="34" charset="-120"/>
              </a:rPr>
              <a:t> — платіжні системи, цифровий банкінг, страхування</a:t>
            </a:r>
            <a:endParaRPr lang="en-US" sz="1550" dirty="0"/>
          </a:p>
        </p:txBody>
      </p:sp>
      <p:sp>
        <p:nvSpPr>
          <p:cNvPr id="5" name="Text 3"/>
          <p:cNvSpPr/>
          <p:nvPr/>
        </p:nvSpPr>
        <p:spPr>
          <a:xfrm>
            <a:off x="7564874" y="1729621"/>
            <a:ext cx="5250299" cy="310158"/>
          </a:xfrm>
          <a:prstGeom prst="rect">
            <a:avLst/>
          </a:prstGeom>
          <a:noFill/>
          <a:ln/>
        </p:spPr>
        <p:txBody>
          <a:bodyPr wrap="none" lIns="0" tIns="0" rIns="0" bIns="0" rtlCol="0" anchor="t"/>
          <a:lstStyle/>
          <a:p>
            <a:pPr marL="0" indent="0" algn="l">
              <a:lnSpc>
                <a:spcPts val="2400"/>
              </a:lnSpc>
              <a:buNone/>
            </a:pPr>
            <a:r>
              <a:rPr lang="en-US" sz="1950" b="1" dirty="0">
                <a:solidFill>
                  <a:srgbClr val="000000"/>
                </a:solidFill>
                <a:latin typeface="Inconsolata Bold" pitchFamily="34" charset="0"/>
                <a:ea typeface="Inconsolata Bold" pitchFamily="34" charset="-122"/>
                <a:cs typeface="Inconsolata Bold" pitchFamily="34" charset="-120"/>
              </a:rPr>
              <a:t>📉</a:t>
            </a:r>
            <a:r>
              <a:rPr lang="en-US" sz="1950" b="1" dirty="0">
                <a:solidFill>
                  <a:srgbClr val="F94CAF"/>
                </a:solidFill>
                <a:latin typeface="Inconsolata Bold" pitchFamily="34" charset="0"/>
                <a:ea typeface="Inconsolata Bold" pitchFamily="34" charset="-122"/>
                <a:cs typeface="Inconsolata Bold" pitchFamily="34" charset="-120"/>
              </a:rPr>
              <a:t> Сектори зі скороченням зайнятості</a:t>
            </a:r>
            <a:endParaRPr lang="en-US" sz="1950" dirty="0"/>
          </a:p>
        </p:txBody>
      </p:sp>
      <p:sp>
        <p:nvSpPr>
          <p:cNvPr id="6" name="Text 4"/>
          <p:cNvSpPr/>
          <p:nvPr/>
        </p:nvSpPr>
        <p:spPr>
          <a:xfrm>
            <a:off x="7564874" y="2238137"/>
            <a:ext cx="6279356" cy="3135511"/>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Рутинна адміністративна праця</a:t>
            </a:r>
            <a:r>
              <a:rPr lang="en-US" sz="1550" dirty="0">
                <a:solidFill>
                  <a:srgbClr val="DAD1E6"/>
                </a:solidFill>
                <a:latin typeface="Fira Sans" pitchFamily="34" charset="0"/>
                <a:ea typeface="Fira Sans" pitchFamily="34" charset="-122"/>
                <a:cs typeface="Fira Sans" pitchFamily="34" charset="-120"/>
              </a:rPr>
              <a:t> — бухгалтерія, документообіг, касири</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Традиційне виробництво</a:t>
            </a:r>
            <a:r>
              <a:rPr lang="en-US" sz="1550" dirty="0">
                <a:solidFill>
                  <a:srgbClr val="DAD1E6"/>
                </a:solidFill>
                <a:latin typeface="Fira Sans" pitchFamily="34" charset="0"/>
                <a:ea typeface="Fira Sans" pitchFamily="34" charset="-122"/>
                <a:cs typeface="Fira Sans" pitchFamily="34" charset="-120"/>
              </a:rPr>
              <a:t> — низькотехнологічні фабричні операції</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Роздрібна торгівля офлайн</a:t>
            </a:r>
            <a:r>
              <a:rPr lang="en-US" sz="1550" dirty="0">
                <a:solidFill>
                  <a:srgbClr val="DAD1E6"/>
                </a:solidFill>
                <a:latin typeface="Fira Sans" pitchFamily="34" charset="0"/>
                <a:ea typeface="Fira Sans" pitchFamily="34" charset="-122"/>
                <a:cs typeface="Fira Sans" pitchFamily="34" charset="-120"/>
              </a:rPr>
              <a:t> — заміщення е-комерцією та автоматизацією</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Транспорт і кур'єрські послуги</a:t>
            </a:r>
            <a:r>
              <a:rPr lang="en-US" sz="1550" dirty="0">
                <a:solidFill>
                  <a:srgbClr val="DAD1E6"/>
                </a:solidFill>
                <a:latin typeface="Fira Sans" pitchFamily="34" charset="0"/>
                <a:ea typeface="Fira Sans" pitchFamily="34" charset="-122"/>
                <a:cs typeface="Fira Sans" pitchFamily="34" charset="-120"/>
              </a:rPr>
              <a:t> — середньострокова загроза від автономних систем</a:t>
            </a:r>
            <a:endParaRPr lang="en-US" sz="1550" dirty="0"/>
          </a:p>
          <a:p>
            <a:pPr marL="342900" indent="-342900" algn="l">
              <a:lnSpc>
                <a:spcPts val="2500"/>
              </a:lnSpc>
              <a:buSzPct val="100000"/>
              <a:buChar char="•"/>
            </a:pPr>
            <a:r>
              <a:rPr lang="en-US" sz="1550" b="1" dirty="0">
                <a:solidFill>
                  <a:srgbClr val="DAD1E6"/>
                </a:solidFill>
                <a:latin typeface="Fira Sans" pitchFamily="34" charset="0"/>
                <a:ea typeface="Fira Sans" pitchFamily="34" charset="-122"/>
                <a:cs typeface="Fira Sans" pitchFamily="34" charset="-120"/>
              </a:rPr>
              <a:t>Традиційні ЗМІ</a:t>
            </a:r>
            <a:r>
              <a:rPr lang="en-US" sz="1550" dirty="0">
                <a:solidFill>
                  <a:srgbClr val="DAD1E6"/>
                </a:solidFill>
                <a:latin typeface="Fira Sans" pitchFamily="34" charset="0"/>
                <a:ea typeface="Fira Sans" pitchFamily="34" charset="-122"/>
                <a:cs typeface="Fira Sans" pitchFamily="34" charset="-120"/>
              </a:rPr>
              <a:t> — скорочення через цифрові медіаплатформи</a:t>
            </a:r>
            <a:endParaRPr lang="en-US" sz="1550" dirty="0"/>
          </a:p>
        </p:txBody>
      </p:sp>
      <p:sp>
        <p:nvSpPr>
          <p:cNvPr id="7" name="Shape 5"/>
          <p:cNvSpPr/>
          <p:nvPr/>
        </p:nvSpPr>
        <p:spPr>
          <a:xfrm>
            <a:off x="7564874" y="5596890"/>
            <a:ext cx="6279356" cy="1795820"/>
          </a:xfrm>
          <a:prstGeom prst="roundRect">
            <a:avLst>
              <a:gd name="adj" fmla="val 1658"/>
            </a:avLst>
          </a:prstGeom>
          <a:solidFill>
            <a:srgbClr val="4A022B"/>
          </a:solidFill>
          <a:ln/>
        </p:spPr>
      </p:sp>
      <p:pic>
        <p:nvPicPr>
          <p:cNvPr id="8" name="Image 0" descr="preencoded.png"/>
          <p:cNvPicPr>
            <a:picLocks noChangeAspect="1"/>
          </p:cNvPicPr>
          <p:nvPr/>
        </p:nvPicPr>
        <p:blipFill>
          <a:blip r:embed="rId3"/>
          <a:stretch>
            <a:fillRect/>
          </a:stretch>
        </p:blipFill>
        <p:spPr>
          <a:xfrm>
            <a:off x="7763232" y="5892165"/>
            <a:ext cx="248007" cy="198358"/>
          </a:xfrm>
          <a:prstGeom prst="rect">
            <a:avLst/>
          </a:prstGeom>
        </p:spPr>
      </p:pic>
      <p:sp>
        <p:nvSpPr>
          <p:cNvPr id="9" name="Text 6"/>
          <p:cNvSpPr/>
          <p:nvPr/>
        </p:nvSpPr>
        <p:spPr>
          <a:xfrm>
            <a:off x="8209598" y="5844778"/>
            <a:ext cx="5436275" cy="1270159"/>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Fira Sans" pitchFamily="34" charset="0"/>
                <a:ea typeface="Fira Sans" pitchFamily="34" charset="-122"/>
                <a:cs typeface="Fira Sans" pitchFamily="34" charset="-120"/>
              </a:rPr>
              <a:t>В умовах України до цих тенденцій додається специфічний вплив воєнних дій: деіндустріалізація постраждалих регіонів та міграційні переміщення кваліфікованих кадрів.</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2788</Words>
  <Application>Microsoft Office PowerPoint</Application>
  <PresentationFormat>Довільний</PresentationFormat>
  <Paragraphs>213</Paragraphs>
  <Slides>20</Slides>
  <Notes>20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20</vt:i4>
      </vt:variant>
    </vt:vector>
  </HeadingPairs>
  <TitlesOfParts>
    <vt:vector size="25" baseType="lpstr">
      <vt:lpstr>Fira Sans</vt:lpstr>
      <vt:lpstr>Inconsolata Bold</vt:lpstr>
      <vt:lpstr>Arial</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subject/>
  <dc:creator>Микола Стороженко</dc:creator>
  <cp:lastModifiedBy>Микола Стороженко</cp:lastModifiedBy>
  <cp:revision>1</cp:revision>
  <dcterms:created xsi:type="dcterms:W3CDTF">2026-03-28T21:33:37Z</dcterms:created>
  <dcterms:modified xsi:type="dcterms:W3CDTF">2026-03-28T21:22:46Z</dcterms:modified>
</cp:coreProperties>
</file>