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Open Sans" charset="0"/>
      <p:regular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4CEB-47F9-45C2-BEEF-E5A9C98BF6CB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E30D-620E-4F1B-B71F-EBF1E5A2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6CE0-5416-4031-AA5E-44D9C31F7F56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D273-288F-41A4-945E-A77A9928F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AB96-5CF9-4178-B856-9EB49B1B6E44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577C-30F6-4ED9-82FA-904F6E17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2FB0-D400-4356-A14F-07B6C65FE756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ECBC-A4F1-4603-AEDE-E9CE1C15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FFB3-54B9-4231-A9BC-6D3693D40799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48AE-9F9D-4718-8014-DABB1DE4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F80A-8CE9-4365-87DF-F103C5E30DED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2754-B6F9-44F7-A26C-2A54142C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87C5-2A88-4B0B-BDE0-584093BBBC25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C438-8A41-4C52-BB6E-1A74AFDE2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F113-6274-4E62-A37B-5F02D42F95B5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83A3-0C8F-4B15-AD3D-A3BFA00B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B3DF-5AAD-4142-A0B2-7989CC007D56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49FD-8822-4F56-97BC-37474D979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24F6-80FB-4988-9396-1A2AADA35A67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7D14-0572-4957-89C4-E18BFC570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B701-9888-4A19-99BF-17790507961E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7DB7-768A-44E7-A9E5-7C6A6CF8E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EE9983-8A7F-4E65-B59B-D89C0733A75C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A3296-5E35-4857-9780-3F0DE1549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65375"/>
            <a:ext cx="5773738" cy="2403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68"/>
              </a:lnSpc>
              <a:spcAft>
                <a:spcPts val="0"/>
              </a:spcAft>
              <a:defRPr/>
            </a:pPr>
            <a:r>
              <a:rPr lang="en-US" sz="6332">
                <a:solidFill>
                  <a:srgbClr val="191769"/>
                </a:solidFill>
                <a:latin typeface="HK Grotesk Bold Bold"/>
                <a:cs typeface="+mn-cs"/>
              </a:rPr>
              <a:t>Джерела фактчекінгу. Вердикти</a:t>
            </a:r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 t="12527" b="12527"/>
          <a:stretch>
            <a:fillRect/>
          </a:stretch>
        </p:blipFill>
        <p:spPr bwMode="auto">
          <a:xfrm>
            <a:off x="3870325" y="8232775"/>
            <a:ext cx="4114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7985125" y="4122738"/>
            <a:ext cx="2057400" cy="2055812"/>
          </a:xfrm>
          <a:prstGeom prst="rect">
            <a:avLst/>
          </a:prstGeom>
          <a:solidFill>
            <a:srgbClr val="62A2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5927725" y="6178550"/>
            <a:ext cx="2057400" cy="2054225"/>
          </a:xfrm>
          <a:prstGeom prst="rect">
            <a:avLst/>
          </a:prstGeom>
          <a:solidFill>
            <a:srgbClr val="FFC9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3"/>
          <a:srcRect l="21957" r="21957"/>
          <a:stretch>
            <a:fillRect/>
          </a:stretch>
        </p:blipFill>
        <p:spPr bwMode="auto">
          <a:xfrm>
            <a:off x="14158913" y="6178550"/>
            <a:ext cx="4114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4"/>
          <a:srcRect l="2168" r="2168"/>
          <a:stretch>
            <a:fillRect/>
          </a:stretch>
        </p:blipFill>
        <p:spPr bwMode="auto">
          <a:xfrm>
            <a:off x="10042525" y="4116388"/>
            <a:ext cx="41163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5"/>
          <a:srcRect l="8896" t="11250" r="7719" b="26305"/>
          <a:stretch>
            <a:fillRect/>
          </a:stretch>
        </p:blipFill>
        <p:spPr bwMode="auto">
          <a:xfrm>
            <a:off x="7985125" y="8232775"/>
            <a:ext cx="411638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/>
          <p:cNvPicPr>
            <a:picLocks noChangeAspect="1"/>
          </p:cNvPicPr>
          <p:nvPr/>
        </p:nvPicPr>
        <p:blipFill>
          <a:blip r:embed="rId6"/>
          <a:srcRect b="25320"/>
          <a:stretch>
            <a:fillRect/>
          </a:stretch>
        </p:blipFill>
        <p:spPr bwMode="auto">
          <a:xfrm>
            <a:off x="7985125" y="6170613"/>
            <a:ext cx="2057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14158913" y="4122738"/>
            <a:ext cx="4114800" cy="2055812"/>
          </a:xfrm>
          <a:prstGeom prst="rect">
            <a:avLst/>
          </a:prstGeom>
          <a:solidFill>
            <a:srgbClr val="FDCB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12101513" y="8232775"/>
            <a:ext cx="2057400" cy="2054225"/>
          </a:xfrm>
          <a:prstGeom prst="rect">
            <a:avLst/>
          </a:prstGeom>
          <a:solidFill>
            <a:srgbClr val="2928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3" name="Picture 12"/>
          <p:cNvPicPr>
            <a:picLocks noChangeAspect="1"/>
          </p:cNvPicPr>
          <p:nvPr/>
        </p:nvPicPr>
        <p:blipFill>
          <a:blip r:embed="rId7"/>
          <a:srcRect l="15579" t="29016" r="9625" b="15041"/>
          <a:stretch>
            <a:fillRect/>
          </a:stretch>
        </p:blipFill>
        <p:spPr bwMode="auto">
          <a:xfrm>
            <a:off x="10042525" y="2068513"/>
            <a:ext cx="411638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12101513" y="0"/>
            <a:ext cx="2057400" cy="2068513"/>
          </a:xfrm>
          <a:prstGeom prst="rect">
            <a:avLst/>
          </a:prstGeom>
          <a:solidFill>
            <a:srgbClr val="469B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5" name="Picture 14"/>
          <p:cNvPicPr>
            <a:picLocks noChangeAspect="1"/>
          </p:cNvPicPr>
          <p:nvPr/>
        </p:nvPicPr>
        <p:blipFill>
          <a:blip r:embed="rId8"/>
          <a:srcRect l="12444" r="12444"/>
          <a:stretch>
            <a:fillRect/>
          </a:stretch>
        </p:blipFill>
        <p:spPr bwMode="auto">
          <a:xfrm>
            <a:off x="14158913" y="0"/>
            <a:ext cx="412908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0" y="0"/>
            <a:ext cx="7762875" cy="10287000"/>
          </a:xfrm>
          <a:prstGeom prst="rect">
            <a:avLst/>
          </a:prstGeom>
          <a:solidFill>
            <a:srgbClr val="DF68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17550" y="3665538"/>
            <a:ext cx="5708650" cy="3108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0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35" spc="-200">
                <a:solidFill>
                  <a:srgbClr val="FFFFFF"/>
                </a:solidFill>
                <a:latin typeface="HK Grotesk Bold Bold"/>
                <a:cs typeface="+mn-cs"/>
              </a:rPr>
              <a:t>ФАКТИЧНА ПОМИЛКА </a:t>
            </a:r>
          </a:p>
          <a:p>
            <a:pPr algn="ctr" fontAlgn="auto">
              <a:lnSpc>
                <a:spcPts val="803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18488" y="901700"/>
            <a:ext cx="9688512" cy="8559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77669" lvl="1" indent="-488835" fontAlgn="auto">
              <a:lnSpc>
                <a:spcPts val="4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528" spc="-113">
                <a:solidFill>
                  <a:srgbClr val="FFFFFF"/>
                </a:solidFill>
                <a:latin typeface="HK Grotesk Bold Bold"/>
                <a:cs typeface="+mn-cs"/>
              </a:rPr>
              <a:t> наведені спікером факти та документальні дані, причинно-наслідкові зв’язки, динаміка та перебіг подій/явищ в цілому відповідають дійсності, але містять незначні відхилення/похибки/неточності, які не спотворюють загальну картину в цілому; </a:t>
            </a:r>
          </a:p>
          <a:p>
            <a:pPr marL="977669" lvl="1" indent="-488835" fontAlgn="auto">
              <a:lnSpc>
                <a:spcPts val="4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528" spc="-113">
                <a:solidFill>
                  <a:srgbClr val="FFFFFF"/>
                </a:solidFill>
                <a:latin typeface="HK Grotesk Bold Bold"/>
                <a:cs typeface="+mn-cs"/>
              </a:rPr>
              <a:t>логіка викладення задовільна - присутня непослідовність у використанні аргументів; </a:t>
            </a:r>
          </a:p>
          <a:p>
            <a:pPr marL="977669" lvl="1" indent="-488835" fontAlgn="auto">
              <a:lnSpc>
                <a:spcPts val="45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528" spc="-113">
                <a:solidFill>
                  <a:srgbClr val="FFFFFF"/>
                </a:solidFill>
                <a:latin typeface="HK Grotesk Bold Bold"/>
                <a:cs typeface="+mn-cs"/>
              </a:rPr>
              <a:t>спікер демонструє задовільний рівень обізнаності по темі заяви. </a:t>
            </a:r>
          </a:p>
          <a:p>
            <a:pPr fontAlgn="auto">
              <a:lnSpc>
                <a:spcPts val="412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0" y="0"/>
            <a:ext cx="6577013" cy="10287000"/>
          </a:xfrm>
          <a:prstGeom prst="rect">
            <a:avLst/>
          </a:prstGeom>
          <a:solidFill>
            <a:srgbClr val="FFC9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1825" y="4159250"/>
            <a:ext cx="5945188" cy="1625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88" spc="-157">
                <a:solidFill>
                  <a:srgbClr val="191769"/>
                </a:solidFill>
                <a:latin typeface="HK Grotesk Bold Bold"/>
                <a:cs typeface="+mn-cs"/>
              </a:rPr>
              <a:t>МАНІПУЛЯЦІЯ </a:t>
            </a:r>
          </a:p>
          <a:p>
            <a:pPr fontAlgn="auto">
              <a:lnSpc>
                <a:spcPts val="628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7013" y="838200"/>
            <a:ext cx="11368087" cy="9117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86896" lvl="1" indent="-443448" fontAlgn="auto">
              <a:lnSpc>
                <a:spcPts val="41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107" spc="-102">
                <a:solidFill>
                  <a:srgbClr val="FFFFFF"/>
                </a:solidFill>
                <a:latin typeface="HK Grotesk Bold Bold"/>
                <a:cs typeface="+mn-cs"/>
              </a:rPr>
              <a:t> наведені спікером факти та документальні дані відповідають дійсності, але побудова причиннонаслідкових зв’язків між ними – викривлена/спотворена/умовна/надумана; </a:t>
            </a:r>
          </a:p>
          <a:p>
            <a:pPr marL="886896" lvl="1" indent="-443448" fontAlgn="auto">
              <a:lnSpc>
                <a:spcPts val="41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107" spc="-102">
                <a:solidFill>
                  <a:srgbClr val="FFFFFF"/>
                </a:solidFill>
                <a:latin typeface="HK Grotesk Bold Bold"/>
                <a:cs typeface="+mn-cs"/>
              </a:rPr>
              <a:t>наведені спікером факти та документальні дані, які відповідають дійсності, перемежовуються з викривленими/хибними/надуманими /неправдивими;</a:t>
            </a:r>
          </a:p>
          <a:p>
            <a:pPr marL="886896" lvl="1" indent="-443448" fontAlgn="auto">
              <a:lnSpc>
                <a:spcPts val="41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107" spc="-102">
                <a:solidFill>
                  <a:srgbClr val="FFFFFF"/>
                </a:solidFill>
                <a:latin typeface="HK Grotesk Bold Bold"/>
                <a:cs typeface="+mn-cs"/>
              </a:rPr>
              <a:t>логіка аргументації викривлена – робиться навмисний акцент на одних фактах/документальних даних (часто – другорядних) в збиток іншим; </a:t>
            </a:r>
          </a:p>
          <a:p>
            <a:pPr marL="886896" lvl="1" indent="-443448" fontAlgn="auto">
              <a:lnSpc>
                <a:spcPts val="41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107" spc="-102">
                <a:solidFill>
                  <a:srgbClr val="FFFFFF"/>
                </a:solidFill>
                <a:latin typeface="HK Grotesk Bold Bold"/>
                <a:cs typeface="+mn-cs"/>
              </a:rPr>
              <a:t>обізнаність спікера в темі заяви може бути як поверхнева/умовна, так і глибока (що якраз і дозволяє здійснювати фактичні маніпуляції) </a:t>
            </a:r>
          </a:p>
          <a:p>
            <a:pPr fontAlgn="auto">
              <a:lnSpc>
                <a:spcPts val="65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0" y="0"/>
            <a:ext cx="6115050" cy="10287000"/>
          </a:xfrm>
          <a:prstGeom prst="rect">
            <a:avLst/>
          </a:prstGeom>
          <a:solidFill>
            <a:srgbClr val="DF68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6400" y="4217988"/>
            <a:ext cx="5708650" cy="1984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1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35" spc="-178">
                <a:solidFill>
                  <a:srgbClr val="FFFFFF"/>
                </a:solidFill>
                <a:latin typeface="HK Grotesk Bold Bold"/>
                <a:cs typeface="+mn-cs"/>
              </a:rPr>
              <a:t>НЕПРАВДА </a:t>
            </a:r>
          </a:p>
          <a:p>
            <a:pPr fontAlgn="auto">
              <a:lnSpc>
                <a:spcPts val="803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46863" y="488950"/>
            <a:ext cx="11042650" cy="9385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69723" lvl="1" indent="-434862" fontAlgn="auto">
              <a:lnSpc>
                <a:spcPts val="40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028" spc="-100">
                <a:solidFill>
                  <a:srgbClr val="FFFFFF"/>
                </a:solidFill>
                <a:latin typeface="HK Grotesk Bold Bold"/>
                <a:cs typeface="+mn-cs"/>
              </a:rPr>
              <a:t>наведені спікером факти та документальні дані, причинно-наслідкові зв’язки, динаміка та перебіг подій/явищ НЕ відповідають дійсності - містять викривлення/грубі помилки/вигадані елементи; </a:t>
            </a:r>
          </a:p>
          <a:p>
            <a:pPr marL="869723" lvl="1" indent="-434862" fontAlgn="auto">
              <a:lnSpc>
                <a:spcPts val="40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028" spc="-100">
                <a:solidFill>
                  <a:srgbClr val="FFFFFF"/>
                </a:solidFill>
                <a:latin typeface="HK Grotesk Bold Bold"/>
                <a:cs typeface="+mn-cs"/>
              </a:rPr>
              <a:t>логіка аргументації спотворена – відсутня послідовність викладення, або вона є штучною; </a:t>
            </a:r>
          </a:p>
          <a:p>
            <a:pPr marL="869723" lvl="1" indent="-434862" fontAlgn="auto">
              <a:lnSpc>
                <a:spcPts val="40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028" spc="-100">
                <a:solidFill>
                  <a:srgbClr val="FFFFFF"/>
                </a:solidFill>
                <a:latin typeface="HK Grotesk Bold Bold"/>
                <a:cs typeface="+mn-cs"/>
              </a:rPr>
              <a:t>для надання аргументам ваги, присутні посилання на фахові джерела, які можуть не мати відношення до теми заяви, або взагалі не існувати, фрагментально – на дійсні факти/документальні дані; </a:t>
            </a:r>
          </a:p>
          <a:p>
            <a:pPr marL="869723" lvl="1" indent="-434862" fontAlgn="auto">
              <a:lnSpc>
                <a:spcPts val="40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028" spc="-100">
                <a:solidFill>
                  <a:srgbClr val="FFFFFF"/>
                </a:solidFill>
                <a:latin typeface="HK Grotesk Bold Bold"/>
                <a:cs typeface="+mn-cs"/>
              </a:rPr>
              <a:t>обізнаність спікера в темі заяви може бути, як поверхнева/умовна, так і глибока (що дозволяє надавати викривленим аргументам ваги).</a:t>
            </a:r>
          </a:p>
          <a:p>
            <a:pPr fontAlgn="auto">
              <a:lnSpc>
                <a:spcPts val="592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DF68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rcRect l="9972" r="9972"/>
          <a:stretch>
            <a:fillRect/>
          </a:stretch>
        </p:blipFill>
        <p:spPr bwMode="auto">
          <a:xfrm>
            <a:off x="4392613" y="5143500"/>
            <a:ext cx="47513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0" y="5143500"/>
            <a:ext cx="4572000" cy="5143500"/>
          </a:xfrm>
          <a:prstGeom prst="rect">
            <a:avLst/>
          </a:prstGeom>
          <a:solidFill>
            <a:srgbClr val="62A2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3"/>
          <a:srcRect l="7547" r="7547"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4895850" y="804863"/>
            <a:ext cx="3914775" cy="3533775"/>
            <a:chOff x="0" y="0"/>
            <a:chExt cx="5220146" cy="4710676"/>
          </a:xfrm>
        </p:grpSpPr>
        <p:sp>
          <p:nvSpPr>
            <p:cNvPr id="7" name="TextBox 7"/>
            <p:cNvSpPr txBox="1"/>
            <p:nvPr/>
          </p:nvSpPr>
          <p:spPr>
            <a:xfrm>
              <a:off x="0" y="16930"/>
              <a:ext cx="5220146" cy="69411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904"/>
                </a:lnSpc>
                <a:spcAft>
                  <a:spcPts val="0"/>
                </a:spcAft>
                <a:defRPr/>
              </a:pPr>
              <a:r>
                <a:rPr lang="en-US" sz="3517" u="sng" spc="-87">
                  <a:solidFill>
                    <a:srgbClr val="FFFFFF"/>
                  </a:solidFill>
                  <a:latin typeface="HK Grotesk Bold Bold"/>
                  <a:cs typeface="+mn-cs"/>
                </a:rPr>
                <a:t>Документи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1216"/>
              <a:ext cx="5220146" cy="350020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253"/>
                </a:lnSpc>
                <a:spcBef>
                  <a:spcPts val="3189"/>
                </a:spcBef>
                <a:spcAft>
                  <a:spcPts val="0"/>
                </a:spcAft>
                <a:defRPr/>
              </a:pPr>
              <a:r>
                <a:rPr lang="en-US" sz="2933">
                  <a:solidFill>
                    <a:srgbClr val="FFFFFF"/>
                  </a:solidFill>
                  <a:latin typeface="Open Sans"/>
                  <a:cs typeface="+mn-cs"/>
                </a:rPr>
                <a:t>Постанови, рішення, розпорядження від органів влади і органів місцевого самоврядування</a:t>
              </a:r>
            </a:p>
          </p:txBody>
        </p:sp>
      </p:grpSp>
      <p:grpSp>
        <p:nvGrpSpPr>
          <p:cNvPr id="14342" name="Group 9"/>
          <p:cNvGrpSpPr>
            <a:grpSpLocks/>
          </p:cNvGrpSpPr>
          <p:nvPr/>
        </p:nvGrpSpPr>
        <p:grpSpPr bwMode="auto">
          <a:xfrm>
            <a:off x="249238" y="6302375"/>
            <a:ext cx="4073525" cy="2784475"/>
            <a:chOff x="0" y="0"/>
            <a:chExt cx="5433356" cy="37133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2655"/>
              <a:ext cx="5433356" cy="69652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921"/>
                </a:lnSpc>
                <a:spcAft>
                  <a:spcPts val="0"/>
                </a:spcAft>
                <a:defRPr/>
              </a:pPr>
              <a:r>
                <a:rPr lang="en-US" sz="3533" u="sng" spc="-88">
                  <a:solidFill>
                    <a:srgbClr val="FFFFFF"/>
                  </a:solidFill>
                  <a:latin typeface="HK Grotesk Bold Bold"/>
                  <a:cs typeface="+mn-cs"/>
                </a:rPr>
                <a:t>Закони України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05246"/>
              <a:ext cx="5433356" cy="21488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398"/>
                </a:lnSpc>
                <a:spcBef>
                  <a:spcPts val="3298"/>
                </a:spcBef>
                <a:spcAft>
                  <a:spcPts val="0"/>
                </a:spcAft>
                <a:defRPr/>
              </a:pPr>
              <a:r>
                <a:rPr lang="en-US" sz="3033">
                  <a:solidFill>
                    <a:srgbClr val="FFFFFF"/>
                  </a:solidFill>
                  <a:latin typeface="Open Sans"/>
                  <a:cs typeface="+mn-cs"/>
                </a:rPr>
                <a:t>Закони України, Постанови Кабінету міністрів тощо</a:t>
              </a:r>
            </a:p>
          </p:txBody>
        </p:sp>
      </p:grpSp>
      <p:pic>
        <p:nvPicPr>
          <p:cNvPr id="14343" name="Picture 12"/>
          <p:cNvPicPr>
            <a:picLocks noChangeAspect="1"/>
          </p:cNvPicPr>
          <p:nvPr/>
        </p:nvPicPr>
        <p:blipFill>
          <a:blip r:embed="rId4"/>
          <a:srcRect l="15359" r="15359"/>
          <a:stretch>
            <a:fillRect/>
          </a:stretch>
        </p:blipFill>
        <p:spPr bwMode="auto">
          <a:xfrm>
            <a:off x="13536613" y="5143500"/>
            <a:ext cx="47513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/>
          <p:cNvPicPr>
            <a:picLocks noChangeAspect="1"/>
          </p:cNvPicPr>
          <p:nvPr/>
        </p:nvPicPr>
        <p:blipFill>
          <a:blip r:embed="rId5"/>
          <a:srcRect l="20393" r="20393"/>
          <a:stretch>
            <a:fillRect/>
          </a:stretch>
        </p:blipFill>
        <p:spPr bwMode="auto">
          <a:xfrm>
            <a:off x="9144000" y="0"/>
            <a:ext cx="457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13716000" y="0"/>
            <a:ext cx="4572000" cy="5143500"/>
          </a:xfrm>
          <a:prstGeom prst="rect">
            <a:avLst/>
          </a:prstGeom>
          <a:solidFill>
            <a:srgbClr val="FFC9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5"/>
          <p:cNvSpPr>
            <a:spLocks noChangeArrowheads="1"/>
          </p:cNvSpPr>
          <p:nvPr/>
        </p:nvSpPr>
        <p:spPr bwMode="auto">
          <a:xfrm>
            <a:off x="9144000" y="5143500"/>
            <a:ext cx="4572000" cy="5143500"/>
          </a:xfrm>
          <a:prstGeom prst="rect">
            <a:avLst/>
          </a:prstGeom>
          <a:solidFill>
            <a:srgbClr val="2928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7" name="Group 16"/>
          <p:cNvGrpSpPr>
            <a:grpSpLocks/>
          </p:cNvGrpSpPr>
          <p:nvPr/>
        </p:nvGrpSpPr>
        <p:grpSpPr bwMode="auto">
          <a:xfrm>
            <a:off x="9699625" y="5849938"/>
            <a:ext cx="3460750" cy="3689350"/>
            <a:chOff x="0" y="0"/>
            <a:chExt cx="4613432" cy="491786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46012"/>
              <a:ext cx="4613432" cy="59886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426"/>
                </a:lnSpc>
                <a:spcAft>
                  <a:spcPts val="0"/>
                </a:spcAft>
                <a:defRPr/>
              </a:pPr>
              <a:r>
                <a:rPr lang="en-US" sz="3086" u="sng" spc="-77">
                  <a:solidFill>
                    <a:srgbClr val="FFFFFF"/>
                  </a:solidFill>
                  <a:latin typeface="HK Grotesk Bold Bold"/>
                  <a:cs typeface="+mn-cs"/>
                </a:rPr>
                <a:t>Органи влади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331040"/>
              <a:ext cx="4613432" cy="35275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3528"/>
                </a:lnSpc>
                <a:spcBef>
                  <a:spcPts val="2646"/>
                </a:spcBef>
                <a:spcAft>
                  <a:spcPts val="0"/>
                </a:spcAft>
                <a:defRPr/>
              </a:pPr>
              <a:r>
                <a:rPr lang="en-US" sz="2433">
                  <a:solidFill>
                    <a:srgbClr val="FFFFFF"/>
                  </a:solidFill>
                  <a:latin typeface="Open Sans"/>
                  <a:cs typeface="+mn-cs"/>
                </a:rPr>
                <a:t>від сайтів Президента країни, Кабміну, Верховної Ради, міністерств, комітетів до сайтів обласних, міських рад та мерій.</a:t>
              </a:r>
            </a:p>
          </p:txBody>
        </p:sp>
      </p:grpSp>
      <p:sp>
        <p:nvSpPr>
          <p:cNvPr id="14348" name="AutoShape 19"/>
          <p:cNvSpPr>
            <a:spLocks noChangeArrowheads="1"/>
          </p:cNvSpPr>
          <p:nvPr/>
        </p:nvSpPr>
        <p:spPr bwMode="auto">
          <a:xfrm>
            <a:off x="13716000" y="0"/>
            <a:ext cx="4572000" cy="5143500"/>
          </a:xfrm>
          <a:prstGeom prst="rect">
            <a:avLst/>
          </a:prstGeom>
          <a:solidFill>
            <a:srgbClr val="FFC9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9" name="Group 20"/>
          <p:cNvGrpSpPr>
            <a:grpSpLocks/>
          </p:cNvGrpSpPr>
          <p:nvPr/>
        </p:nvGrpSpPr>
        <p:grpSpPr bwMode="auto">
          <a:xfrm>
            <a:off x="13954125" y="303213"/>
            <a:ext cx="3884613" cy="4579937"/>
            <a:chOff x="0" y="0"/>
            <a:chExt cx="5177486" cy="6108475"/>
          </a:xfrm>
        </p:grpSpPr>
        <p:sp>
          <p:nvSpPr>
            <p:cNvPr id="21" name="TextBox 21"/>
            <p:cNvSpPr txBox="1"/>
            <p:nvPr/>
          </p:nvSpPr>
          <p:spPr>
            <a:xfrm>
              <a:off x="0" y="27525"/>
              <a:ext cx="5177486" cy="15435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4533"/>
                </a:lnSpc>
                <a:spcAft>
                  <a:spcPts val="0"/>
                </a:spcAft>
                <a:defRPr/>
              </a:pPr>
              <a:r>
                <a:rPr lang="en-US" sz="4083" u="sng" spc="-102">
                  <a:solidFill>
                    <a:srgbClr val="FFFFFF"/>
                  </a:solidFill>
                  <a:latin typeface="HK Grotesk Bold Bold"/>
                  <a:cs typeface="+mn-cs"/>
                </a:rPr>
                <a:t>Міжнародні організації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026277"/>
              <a:ext cx="5177486" cy="402291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3066"/>
                </a:lnSpc>
                <a:spcBef>
                  <a:spcPts val="2300"/>
                </a:spcBef>
                <a:spcAft>
                  <a:spcPts val="0"/>
                </a:spcAft>
                <a:defRPr/>
              </a:pPr>
              <a:r>
                <a:rPr lang="en-US" sz="2115">
                  <a:solidFill>
                    <a:srgbClr val="FFFFFF"/>
                  </a:solidFill>
                  <a:latin typeface="Open Sans"/>
                  <a:cs typeface="+mn-cs"/>
                </a:rPr>
                <a:t>міжнародні ресурси таких установ, як Євростат, МВФ, Світовий банк, Європейський банк реконструкції та розвитку, ООН, ВООЗ, Інтерпол та інші, будь-які ресурси державних установ інших країн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0" y="1600200"/>
            <a:ext cx="15647988" cy="8686800"/>
          </a:xfrm>
          <a:prstGeom prst="rect">
            <a:avLst/>
          </a:prstGeom>
          <a:solidFill>
            <a:srgbClr val="469B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 l="26094" r="26094"/>
          <a:stretch>
            <a:fillRect/>
          </a:stretch>
        </p:blipFill>
        <p:spPr bwMode="auto">
          <a:xfrm>
            <a:off x="2495550" y="3082925"/>
            <a:ext cx="5180013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6898938" y="668338"/>
            <a:ext cx="720725" cy="720725"/>
            <a:chOff x="0" y="0"/>
            <a:chExt cx="962502" cy="962502"/>
          </a:xfrm>
        </p:grpSpPr>
        <p:grpSp>
          <p:nvGrpSpPr>
            <p:cNvPr id="15366" name="Group 5"/>
            <p:cNvGrpSpPr>
              <a:grpSpLocks noChangeAspect="1"/>
            </p:cNvGrpSpPr>
            <p:nvPr/>
          </p:nvGrpSpPr>
          <p:grpSpPr bwMode="auto">
            <a:xfrm>
              <a:off x="0" y="0"/>
              <a:ext cx="962502" cy="962502"/>
              <a:chOff x="-2540" y="-2540"/>
              <a:chExt cx="6355080" cy="6355080"/>
            </a:xfrm>
          </p:grpSpPr>
          <p:sp>
            <p:nvSpPr>
              <p:cNvPr id="15368" name="Freeform 6"/>
              <p:cNvSpPr>
                <a:spLocks/>
              </p:cNvSpPr>
              <p:nvPr/>
            </p:nvSpPr>
            <p:spPr bwMode="auto">
              <a:xfrm>
                <a:off x="-2540" y="-2540"/>
                <a:ext cx="6355080" cy="6355080"/>
              </a:xfrm>
              <a:custGeom>
                <a:avLst/>
                <a:gdLst/>
                <a:ahLst/>
                <a:cxnLst>
                  <a:cxn ang="0">
                    <a:pos x="3177540" y="6355080"/>
                  </a:cxn>
                  <a:cxn ang="0">
                    <a:pos x="930910" y="5424170"/>
                  </a:cxn>
                  <a:cxn ang="0">
                    <a:pos x="0" y="3177540"/>
                  </a:cxn>
                  <a:cxn ang="0">
                    <a:pos x="930910" y="930910"/>
                  </a:cxn>
                  <a:cxn ang="0">
                    <a:pos x="3177540" y="0"/>
                  </a:cxn>
                  <a:cxn ang="0">
                    <a:pos x="5424170" y="930910"/>
                  </a:cxn>
                  <a:cxn ang="0">
                    <a:pos x="6355080" y="3177540"/>
                  </a:cxn>
                  <a:cxn ang="0">
                    <a:pos x="5424170" y="5424170"/>
                  </a:cxn>
                  <a:cxn ang="0">
                    <a:pos x="3177540" y="6355080"/>
                  </a:cxn>
                  <a:cxn ang="0">
                    <a:pos x="3177540" y="190500"/>
                  </a:cxn>
                  <a:cxn ang="0">
                    <a:pos x="1065530" y="1065530"/>
                  </a:cxn>
                  <a:cxn ang="0">
                    <a:pos x="190500" y="3177540"/>
                  </a:cxn>
                  <a:cxn ang="0">
                    <a:pos x="1065530" y="5289550"/>
                  </a:cxn>
                  <a:cxn ang="0">
                    <a:pos x="3177540" y="6164580"/>
                  </a:cxn>
                  <a:cxn ang="0">
                    <a:pos x="5289550" y="5289550"/>
                  </a:cxn>
                  <a:cxn ang="0">
                    <a:pos x="6164580" y="3177540"/>
                  </a:cxn>
                  <a:cxn ang="0">
                    <a:pos x="5289550" y="1065530"/>
                  </a:cxn>
                  <a:cxn ang="0">
                    <a:pos x="3177540" y="190500"/>
                  </a:cxn>
                </a:cxnLst>
                <a:rect l="0" t="0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1917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522" y="292567"/>
              <a:ext cx="767458" cy="4197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2228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51">
                  <a:solidFill>
                    <a:srgbClr val="191769"/>
                  </a:solidFill>
                  <a:latin typeface="HK Grotesk Light"/>
                  <a:cs typeface="+mn-cs"/>
                </a:rPr>
                <a:t>К+К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58200" y="3217863"/>
            <a:ext cx="7189788" cy="5651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8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00" spc="-230">
                <a:solidFill>
                  <a:srgbClr val="FFFFFF"/>
                </a:solidFill>
                <a:latin typeface="HK Grotesk Bold Bold"/>
                <a:cs typeface="+mn-cs"/>
              </a:rPr>
              <a:t>Чи можуть експерти бути джерелом інформації?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9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016000" y="1028700"/>
            <a:ext cx="17259300" cy="9258300"/>
          </a:xfrm>
          <a:prstGeom prst="rect">
            <a:avLst/>
          </a:prstGeom>
          <a:solidFill>
            <a:srgbClr val="FDCB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32000" y="2089150"/>
            <a:ext cx="15227300" cy="19605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49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24" spc="-208">
                <a:solidFill>
                  <a:srgbClr val="191769"/>
                </a:solidFill>
                <a:latin typeface="HK Grotesk Bold Bold"/>
                <a:cs typeface="+mn-cs"/>
              </a:rPr>
              <a:t>Джерелом інформації для дослідження НЕ можуть бути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25538" y="4397375"/>
            <a:ext cx="3967162" cy="405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996"/>
              </a:lnSpc>
              <a:spcAft>
                <a:spcPts val="0"/>
              </a:spcAft>
              <a:defRPr/>
            </a:pPr>
            <a:r>
              <a:rPr lang="en-US" sz="3600" u="sng" spc="-89">
                <a:solidFill>
                  <a:srgbClr val="191769"/>
                </a:solidFill>
                <a:latin typeface="HK Grotesk Bold Bold"/>
                <a:cs typeface="+mn-cs"/>
              </a:rPr>
              <a:t>заяви визнаних фахівців, які посилаються на інших спеціалістів, а не на першоджерела, документи чи статистичні дані.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66063" y="4397375"/>
            <a:ext cx="5111750" cy="4556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996"/>
              </a:lnSpc>
              <a:spcAft>
                <a:spcPts val="0"/>
              </a:spcAft>
              <a:defRPr/>
            </a:pPr>
            <a:r>
              <a:rPr lang="en-US" sz="3600" u="sng" spc="-89">
                <a:solidFill>
                  <a:srgbClr val="191769"/>
                </a:solidFill>
                <a:latin typeface="HK Grotesk Bold Bold"/>
                <a:cs typeface="+mn-cs"/>
              </a:rPr>
              <a:t>вислови експертів (якщо вони не посилаються на першоджерела, та навіть з посиланням не можуть бути задіяні як прямий доказ; у разі нагальної потреби — лише для підсилення основних аргументів);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9888" y="4397375"/>
            <a:ext cx="4513262" cy="4556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996"/>
              </a:lnSpc>
              <a:spcAft>
                <a:spcPts val="0"/>
              </a:spcAft>
              <a:defRPr/>
            </a:pPr>
            <a:r>
              <a:rPr lang="en-US" sz="3600" u="sng" spc="-89">
                <a:solidFill>
                  <a:srgbClr val="191769"/>
                </a:solidFill>
                <a:latin typeface="HK Grotesk Bold Bold"/>
                <a:cs typeface="+mn-cs"/>
              </a:rPr>
              <a:t>публікації в ЗМІ, якщо самі видання є нефаховими, є фаховими, але не визнаними (навіть якщо в матеріалах використовуються документальні свідчення)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3574713" y="0"/>
            <a:ext cx="4713287" cy="5143500"/>
          </a:xfrm>
          <a:prstGeom prst="rect">
            <a:avLst/>
          </a:prstGeom>
          <a:solidFill>
            <a:srgbClr val="FFC9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8863013" y="5143500"/>
            <a:ext cx="4711700" cy="5143500"/>
          </a:xfrm>
          <a:prstGeom prst="rect">
            <a:avLst/>
          </a:prstGeom>
          <a:solidFill>
            <a:srgbClr val="DF68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4319250" y="1458913"/>
            <a:ext cx="3225800" cy="2225675"/>
            <a:chOff x="0" y="0"/>
            <a:chExt cx="4300772" cy="2968952"/>
          </a:xfrm>
        </p:grpSpPr>
        <p:sp>
          <p:nvSpPr>
            <p:cNvPr id="5" name="TextBox 5"/>
            <p:cNvSpPr txBox="1"/>
            <p:nvPr/>
          </p:nvSpPr>
          <p:spPr>
            <a:xfrm>
              <a:off x="0" y="160942"/>
              <a:ext cx="4300772" cy="178518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5201"/>
                </a:lnSpc>
                <a:spcAft>
                  <a:spcPts val="0"/>
                </a:spcAft>
                <a:defRPr/>
              </a:pPr>
              <a:r>
                <a:rPr lang="en-US" sz="4686" u="sng" spc="-117">
                  <a:solidFill>
                    <a:srgbClr val="191769"/>
                  </a:solidFill>
                  <a:latin typeface="HK Grotesk Bold Bold"/>
                  <a:cs typeface="+mn-cs"/>
                </a:rPr>
                <a:t>Робота із запитами</a:t>
              </a:r>
            </a:p>
          </p:txBody>
        </p:sp>
        <p:sp>
          <p:nvSpPr>
            <p:cNvPr id="17416" name="TextBox 6"/>
            <p:cNvSpPr txBox="1">
              <a:spLocks noChangeArrowheads="1"/>
            </p:cNvSpPr>
            <p:nvPr/>
          </p:nvSpPr>
          <p:spPr bwMode="auto">
            <a:xfrm>
              <a:off x="0" y="2537817"/>
              <a:ext cx="4300772" cy="43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2750"/>
                </a:lnSpc>
                <a:spcBef>
                  <a:spcPts val="2063"/>
                </a:spcBef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05963" y="6367463"/>
            <a:ext cx="3225800" cy="1966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165"/>
              </a:lnSpc>
              <a:spcAft>
                <a:spcPts val="0"/>
              </a:spcAft>
              <a:defRPr/>
            </a:pPr>
            <a:r>
              <a:rPr lang="en-US" sz="4653" spc="-116">
                <a:solidFill>
                  <a:srgbClr val="FFFFFF"/>
                </a:solidFill>
                <a:latin typeface="HK Grotesk Bold"/>
                <a:cs typeface="+mn-cs"/>
              </a:rPr>
              <a:t>Сайти органів влади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516188"/>
            <a:ext cx="6545263" cy="31083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2022"/>
              </a:lnSpc>
              <a:spcAft>
                <a:spcPts val="0"/>
              </a:spcAft>
              <a:defRPr/>
            </a:pPr>
            <a:r>
              <a:rPr lang="en-US" sz="12143">
                <a:solidFill>
                  <a:srgbClr val="FFFFFF"/>
                </a:solidFill>
                <a:latin typeface="HK Grotesk Bold"/>
                <a:cs typeface="+mn-cs"/>
              </a:rPr>
              <a:t>Офіційні джерела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9144000" cy="10287000"/>
          </a:xfrm>
          <a:prstGeom prst="rect">
            <a:avLst/>
          </a:prstGeom>
          <a:solidFill>
            <a:srgbClr val="DF68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406525" y="4038600"/>
            <a:ext cx="5708650" cy="2209800"/>
            <a:chOff x="0" y="0"/>
            <a:chExt cx="7610099" cy="2946856"/>
          </a:xfrm>
        </p:grpSpPr>
        <p:sp>
          <p:nvSpPr>
            <p:cNvPr id="18437" name="TextBox 4"/>
            <p:cNvSpPr txBox="1">
              <a:spLocks noChangeArrowheads="1"/>
            </p:cNvSpPr>
            <p:nvPr/>
          </p:nvSpPr>
          <p:spPr bwMode="auto">
            <a:xfrm>
              <a:off x="0" y="2443355"/>
              <a:ext cx="6444633" cy="30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1913"/>
                </a:lnSpc>
                <a:spcBef>
                  <a:spcPts val="1438"/>
                </a:spcBef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6658"/>
              <a:ext cx="7610099" cy="147978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803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35" spc="-200">
                  <a:solidFill>
                    <a:srgbClr val="FFFFFF"/>
                  </a:solidFill>
                  <a:latin typeface="HK Grotesk Bold Bold"/>
                  <a:cs typeface="+mn-cs"/>
                </a:rPr>
                <a:t>ВЕРДИКТИ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837738" y="2257425"/>
            <a:ext cx="7421562" cy="5291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9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28" spc="-148">
                <a:solidFill>
                  <a:srgbClr val="FFFFFF"/>
                </a:solidFill>
                <a:latin typeface="HK Grotesk Bold Bold"/>
                <a:cs typeface="+mn-cs"/>
              </a:rPr>
              <a:t>своєрідне резюмуюче комюніке роботи журналіста, що констатує наявність в його повідомленнях неправдивих фактів або маніпуляцій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0" y="1485900"/>
            <a:ext cx="17259300" cy="8801100"/>
          </a:xfrm>
          <a:prstGeom prst="rect">
            <a:avLst/>
          </a:prstGeom>
          <a:solidFill>
            <a:srgbClr val="62A2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9925" y="1714500"/>
            <a:ext cx="15919450" cy="2884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385"/>
              </a:lnSpc>
              <a:spcAft>
                <a:spcPts val="0"/>
              </a:spcAft>
              <a:defRPr/>
            </a:pPr>
            <a:r>
              <a:rPr lang="en-US" sz="8206" spc="-205">
                <a:solidFill>
                  <a:srgbClr val="FFFFFF"/>
                </a:solidFill>
                <a:latin typeface="HK Grotesk Bold Bold"/>
                <a:cs typeface="+mn-cs"/>
              </a:rPr>
              <a:t>Вердиктна лінійка – набір вердиктів, які фактчек-ресурс застосовує у свої роботі.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5399088"/>
            <a:ext cx="16946563" cy="4729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126"/>
              </a:lnSpc>
              <a:spcAft>
                <a:spcPts val="0"/>
              </a:spcAft>
              <a:defRPr/>
            </a:pPr>
            <a:r>
              <a:rPr lang="en-US" sz="3717" spc="-92">
                <a:solidFill>
                  <a:srgbClr val="FFFFFF"/>
                </a:solidFill>
                <a:latin typeface="HK Grotesk Bold Bold"/>
                <a:cs typeface="+mn-cs"/>
              </a:rPr>
              <a:t>- Animal Politiko – «Правда», «Введення в оману», «Протиріччя», «Безглуздий факт», «Практично брехня», «Правда для «панчох». </a:t>
            </a:r>
          </a:p>
          <a:p>
            <a:pPr algn="ctr" fontAlgn="auto">
              <a:lnSpc>
                <a:spcPts val="4126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4126"/>
              </a:lnSpc>
              <a:spcAft>
                <a:spcPts val="0"/>
              </a:spcAft>
              <a:defRPr/>
            </a:pPr>
            <a:r>
              <a:rPr lang="en-US" sz="3717" spc="-92">
                <a:solidFill>
                  <a:srgbClr val="FFFFFF"/>
                </a:solidFill>
                <a:latin typeface="HK Grotesk Bold Bold"/>
                <a:cs typeface="+mn-cs"/>
              </a:rPr>
              <a:t> - «БезБрехні» (Україна) – «Правда», «Фактична помилка», «Маніпуляція», «Неправда», «Фейк». </a:t>
            </a:r>
          </a:p>
          <a:p>
            <a:pPr algn="ctr" fontAlgn="auto">
              <a:lnSpc>
                <a:spcPts val="4126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4126"/>
              </a:lnSpc>
              <a:spcAft>
                <a:spcPts val="0"/>
              </a:spcAft>
              <a:defRPr/>
            </a:pPr>
            <a:r>
              <a:rPr lang="en-US" sz="3717" spc="-92">
                <a:solidFill>
                  <a:srgbClr val="FFFFFF"/>
                </a:solidFill>
                <a:latin typeface="HK Grotesk Bold Bold"/>
                <a:cs typeface="+mn-cs"/>
              </a:rPr>
              <a:t>- VokcCheсk (Україна) – «Правда», «Технічна помилка», «Перебільшення», «Маніпуляція», «Неправда». </a:t>
            </a:r>
          </a:p>
          <a:p>
            <a:pPr algn="ctr" fontAlgn="auto">
              <a:lnSpc>
                <a:spcPts val="4126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0" y="0"/>
            <a:ext cx="9144000" cy="10287000"/>
          </a:xfrm>
          <a:prstGeom prst="rect">
            <a:avLst/>
          </a:prstGeom>
          <a:solidFill>
            <a:srgbClr val="DF68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12863" y="1409700"/>
            <a:ext cx="6518275" cy="7620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6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35" spc="-215">
                <a:solidFill>
                  <a:srgbClr val="353131"/>
                </a:solidFill>
                <a:latin typeface="HK Grotesk Bold Bold"/>
                <a:cs typeface="+mn-cs"/>
              </a:rPr>
              <a:t>Критерії вердиктів </a:t>
            </a:r>
          </a:p>
          <a:p>
            <a:pPr algn="ctr" fontAlgn="auto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35" spc="-105">
                <a:solidFill>
                  <a:srgbClr val="FFFFFF"/>
                </a:solidFill>
                <a:latin typeface="HK Grotesk Bold Bold"/>
                <a:cs typeface="+mn-cs"/>
              </a:rPr>
              <a:t>детально описують принципи «оцінювання» результату дослідження, обґрунтовують присвоєння того чи іншого вердикту досліджуваній заяві/повідомленню. </a:t>
            </a:r>
          </a:p>
          <a:p>
            <a:pPr algn="ctr" fontAlgn="auto">
              <a:lnSpc>
                <a:spcPts val="863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23488" y="830263"/>
            <a:ext cx="7135812" cy="8740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2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28" spc="-155">
                <a:solidFill>
                  <a:srgbClr val="353131"/>
                </a:solidFill>
                <a:latin typeface="HK Grotesk Bold Bold"/>
                <a:cs typeface="+mn-cs"/>
              </a:rPr>
              <a:t>Ключові маркери критеріїв:</a:t>
            </a:r>
          </a:p>
          <a:p>
            <a:pPr marL="1344690" lvl="1" indent="-672345" fontAlgn="auto">
              <a:lnSpc>
                <a:spcPts val="62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6228" spc="-155">
                <a:solidFill>
                  <a:srgbClr val="FFFFFF"/>
                </a:solidFill>
                <a:latin typeface="HK Grotesk Bold Bold"/>
                <a:cs typeface="+mn-cs"/>
              </a:rPr>
              <a:t> достовірність факту, </a:t>
            </a:r>
          </a:p>
          <a:p>
            <a:pPr marL="1344690" lvl="1" indent="-672345" fontAlgn="auto">
              <a:lnSpc>
                <a:spcPts val="62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6228" spc="-155">
                <a:solidFill>
                  <a:srgbClr val="FFFFFF"/>
                </a:solidFill>
                <a:latin typeface="HK Grotesk Bold Bold"/>
                <a:cs typeface="+mn-cs"/>
              </a:rPr>
              <a:t>логічність причинно-наслідкових зв’язків,</a:t>
            </a:r>
          </a:p>
          <a:p>
            <a:pPr marL="1344690" lvl="1" indent="-672345" fontAlgn="auto">
              <a:lnSpc>
                <a:spcPts val="622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6228" spc="-155">
                <a:solidFill>
                  <a:srgbClr val="FFFFFF"/>
                </a:solidFill>
                <a:latin typeface="HK Grotesk Bold Bold"/>
                <a:cs typeface="+mn-cs"/>
              </a:rPr>
              <a:t> відповідність джерел. </a:t>
            </a:r>
          </a:p>
          <a:p>
            <a:pPr algn="ctr" fontAlgn="auto">
              <a:lnSpc>
                <a:spcPts val="622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0" y="22225"/>
            <a:ext cx="9144000" cy="10287000"/>
          </a:xfrm>
          <a:prstGeom prst="rect">
            <a:avLst/>
          </a:prstGeom>
          <a:solidFill>
            <a:srgbClr val="FFC9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58900" y="3646488"/>
            <a:ext cx="5708650" cy="2090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0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88" spc="-202">
                <a:solidFill>
                  <a:srgbClr val="191769"/>
                </a:solidFill>
                <a:latin typeface="HK Grotesk Bold Bold"/>
                <a:cs typeface="+mn-cs"/>
              </a:rPr>
              <a:t>ПРАВДА </a:t>
            </a:r>
          </a:p>
          <a:p>
            <a:pPr fontAlgn="auto">
              <a:lnSpc>
                <a:spcPts val="808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42488" y="1531938"/>
            <a:ext cx="7994650" cy="7289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08485" lvl="1" indent="-454243" fontAlgn="auto">
              <a:lnSpc>
                <a:spcPts val="42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207" spc="-105">
                <a:solidFill>
                  <a:srgbClr val="FFFFFF"/>
                </a:solidFill>
                <a:latin typeface="HK Grotesk Bold Bold"/>
                <a:cs typeface="+mn-cs"/>
              </a:rPr>
              <a:t>наведені спікером факти та документальні дані, причинно-наслідкові зв’язки, динаміка та перебіг подій/явищ відповідають дійсності;</a:t>
            </a:r>
          </a:p>
          <a:p>
            <a:pPr fontAlgn="auto">
              <a:lnSpc>
                <a:spcPts val="4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908485" lvl="1" indent="-454243" fontAlgn="auto">
              <a:lnSpc>
                <a:spcPts val="42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207" spc="-105">
                <a:solidFill>
                  <a:srgbClr val="FFFFFF"/>
                </a:solidFill>
                <a:latin typeface="HK Grotesk Bold Bold"/>
                <a:cs typeface="+mn-cs"/>
              </a:rPr>
              <a:t> присутня чітка логіка у використанні аргументації; </a:t>
            </a:r>
          </a:p>
          <a:p>
            <a:pPr fontAlgn="auto">
              <a:lnSpc>
                <a:spcPts val="4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marL="908485" lvl="1" indent="-454243" fontAlgn="auto">
              <a:lnSpc>
                <a:spcPts val="4207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4207" spc="-105">
                <a:solidFill>
                  <a:srgbClr val="FFFFFF"/>
                </a:solidFill>
                <a:latin typeface="HK Grotesk Bold Bold"/>
                <a:cs typeface="+mn-cs"/>
              </a:rPr>
              <a:t>спікер демонструє високий рівень обізнаності по темі заяви. </a:t>
            </a:r>
          </a:p>
          <a:p>
            <a:pPr fontAlgn="auto">
              <a:lnSpc>
                <a:spcPts val="65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446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HK Grotesk Bold Bold</vt:lpstr>
      <vt:lpstr>Open Sans</vt:lpstr>
      <vt:lpstr>HK Grotesk Light</vt:lpstr>
      <vt:lpstr>HK Grotesk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інформації. Вердикти</dc:title>
  <cp:lastModifiedBy>Юлия</cp:lastModifiedBy>
  <cp:revision>1</cp:revision>
  <dcterms:created xsi:type="dcterms:W3CDTF">2006-08-16T00:00:00Z</dcterms:created>
  <dcterms:modified xsi:type="dcterms:W3CDTF">2023-03-14T11:25:52Z</dcterms:modified>
</cp:coreProperties>
</file>