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7" r:id="rId3"/>
    <p:sldId id="259" r:id="rId4"/>
    <p:sldId id="260" r:id="rId5"/>
    <p:sldId id="261" r:id="rId6"/>
    <p:sldId id="262" r:id="rId7"/>
    <p:sldId id="263" r:id="rId8"/>
    <p:sldId id="264" r:id="rId9"/>
    <p:sldId id="265" r:id="rId10"/>
    <p:sldId id="266" r:id="rId11"/>
    <p:sldId id="267" r:id="rId12"/>
    <p:sldId id="269" r:id="rId13"/>
    <p:sldId id="268" r:id="rId14"/>
    <p:sldId id="271" r:id="rId15"/>
    <p:sldId id="270" r:id="rId16"/>
    <p:sldId id="275" r:id="rId17"/>
    <p:sldId id="276" r:id="rId18"/>
    <p:sldId id="277" r:id="rId19"/>
    <p:sldId id="278" r:id="rId20"/>
    <p:sldId id="272" r:id="rId21"/>
    <p:sldId id="273" r:id="rId22"/>
    <p:sldId id="279" r:id="rId23"/>
    <p:sldId id="274"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80" r:id="rId41"/>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9" d="100"/>
          <a:sy n="89" d="100"/>
        </p:scale>
        <p:origin x="90" y="1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FAE4C6-7C83-4D2E-9CD4-4678767B9D87}" type="datetimeFigureOut">
              <a:rPr lang="uk-UA" smtClean="0"/>
              <a:t>05.02.2020</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ED23FC-76AE-40DC-870F-E9B1B61176C4}" type="slidenum">
              <a:rPr lang="uk-UA" smtClean="0"/>
              <a:t>‹#›</a:t>
            </a:fld>
            <a:endParaRPr lang="uk-UA"/>
          </a:p>
        </p:txBody>
      </p:sp>
    </p:spTree>
    <p:extLst>
      <p:ext uri="{BB962C8B-B14F-4D97-AF65-F5344CB8AC3E}">
        <p14:creationId xmlns:p14="http://schemas.microsoft.com/office/powerpoint/2010/main" val="3601371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53ED23FC-76AE-40DC-870F-E9B1B61176C4}" type="slidenum">
              <a:rPr lang="uk-UA" smtClean="0"/>
              <a:t>12</a:t>
            </a:fld>
            <a:endParaRPr lang="uk-UA"/>
          </a:p>
        </p:txBody>
      </p:sp>
    </p:spTree>
    <p:extLst>
      <p:ext uri="{BB962C8B-B14F-4D97-AF65-F5344CB8AC3E}">
        <p14:creationId xmlns:p14="http://schemas.microsoft.com/office/powerpoint/2010/main" val="4027768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AD4A750E-3585-4808-BC50-803ADE44902F}" type="datetimeFigureOut">
              <a:rPr lang="uk-UA" smtClean="0"/>
              <a:t>05.02.2020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C3A1E5A-8547-4FE7-A8F3-7D5AE0271041}" type="slidenum">
              <a:rPr lang="uk-UA" smtClean="0"/>
              <a:t>‹#›</a:t>
            </a:fld>
            <a:endParaRPr lang="uk-UA"/>
          </a:p>
        </p:txBody>
      </p:sp>
    </p:spTree>
    <p:extLst>
      <p:ext uri="{BB962C8B-B14F-4D97-AF65-F5344CB8AC3E}">
        <p14:creationId xmlns:p14="http://schemas.microsoft.com/office/powerpoint/2010/main" val="4258382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AD4A750E-3585-4808-BC50-803ADE44902F}" type="datetimeFigureOut">
              <a:rPr lang="uk-UA" smtClean="0"/>
              <a:t>05.02.2020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C3A1E5A-8547-4FE7-A8F3-7D5AE0271041}" type="slidenum">
              <a:rPr lang="uk-UA" smtClean="0"/>
              <a:t>‹#›</a:t>
            </a:fld>
            <a:endParaRPr lang="uk-UA"/>
          </a:p>
        </p:txBody>
      </p:sp>
    </p:spTree>
    <p:extLst>
      <p:ext uri="{BB962C8B-B14F-4D97-AF65-F5344CB8AC3E}">
        <p14:creationId xmlns:p14="http://schemas.microsoft.com/office/powerpoint/2010/main" val="3692733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AD4A750E-3585-4808-BC50-803ADE44902F}" type="datetimeFigureOut">
              <a:rPr lang="uk-UA" smtClean="0"/>
              <a:t>05.02.2020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C3A1E5A-8547-4FE7-A8F3-7D5AE0271041}" type="slidenum">
              <a:rPr lang="uk-UA" smtClean="0"/>
              <a:t>‹#›</a:t>
            </a:fld>
            <a:endParaRPr lang="uk-UA"/>
          </a:p>
        </p:txBody>
      </p:sp>
    </p:spTree>
    <p:extLst>
      <p:ext uri="{BB962C8B-B14F-4D97-AF65-F5344CB8AC3E}">
        <p14:creationId xmlns:p14="http://schemas.microsoft.com/office/powerpoint/2010/main" val="1989551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AD4A750E-3585-4808-BC50-803ADE44902F}" type="datetimeFigureOut">
              <a:rPr lang="uk-UA" smtClean="0"/>
              <a:t>05.02.2020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C3A1E5A-8547-4FE7-A8F3-7D5AE0271041}" type="slidenum">
              <a:rPr lang="uk-UA" smtClean="0"/>
              <a:t>‹#›</a:t>
            </a:fld>
            <a:endParaRPr lang="uk-UA"/>
          </a:p>
        </p:txBody>
      </p:sp>
    </p:spTree>
    <p:extLst>
      <p:ext uri="{BB962C8B-B14F-4D97-AF65-F5344CB8AC3E}">
        <p14:creationId xmlns:p14="http://schemas.microsoft.com/office/powerpoint/2010/main" val="3191604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D4A750E-3585-4808-BC50-803ADE44902F}" type="datetimeFigureOut">
              <a:rPr lang="uk-UA" smtClean="0"/>
              <a:t>05.02.2020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C3A1E5A-8547-4FE7-A8F3-7D5AE0271041}" type="slidenum">
              <a:rPr lang="uk-UA" smtClean="0"/>
              <a:t>‹#›</a:t>
            </a:fld>
            <a:endParaRPr lang="uk-UA"/>
          </a:p>
        </p:txBody>
      </p:sp>
    </p:spTree>
    <p:extLst>
      <p:ext uri="{BB962C8B-B14F-4D97-AF65-F5344CB8AC3E}">
        <p14:creationId xmlns:p14="http://schemas.microsoft.com/office/powerpoint/2010/main" val="3795788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AD4A750E-3585-4808-BC50-803ADE44902F}" type="datetimeFigureOut">
              <a:rPr lang="uk-UA" smtClean="0"/>
              <a:t>05.02.2020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C3A1E5A-8547-4FE7-A8F3-7D5AE0271041}" type="slidenum">
              <a:rPr lang="uk-UA" smtClean="0"/>
              <a:t>‹#›</a:t>
            </a:fld>
            <a:endParaRPr lang="uk-UA"/>
          </a:p>
        </p:txBody>
      </p:sp>
    </p:spTree>
    <p:extLst>
      <p:ext uri="{BB962C8B-B14F-4D97-AF65-F5344CB8AC3E}">
        <p14:creationId xmlns:p14="http://schemas.microsoft.com/office/powerpoint/2010/main" val="2590502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AD4A750E-3585-4808-BC50-803ADE44902F}" type="datetimeFigureOut">
              <a:rPr lang="uk-UA" smtClean="0"/>
              <a:t>05.02.2020</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DC3A1E5A-8547-4FE7-A8F3-7D5AE0271041}" type="slidenum">
              <a:rPr lang="uk-UA" smtClean="0"/>
              <a:t>‹#›</a:t>
            </a:fld>
            <a:endParaRPr lang="uk-UA"/>
          </a:p>
        </p:txBody>
      </p:sp>
    </p:spTree>
    <p:extLst>
      <p:ext uri="{BB962C8B-B14F-4D97-AF65-F5344CB8AC3E}">
        <p14:creationId xmlns:p14="http://schemas.microsoft.com/office/powerpoint/2010/main" val="390469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AD4A750E-3585-4808-BC50-803ADE44902F}" type="datetimeFigureOut">
              <a:rPr lang="uk-UA" smtClean="0"/>
              <a:t>05.02.2020</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DC3A1E5A-8547-4FE7-A8F3-7D5AE0271041}" type="slidenum">
              <a:rPr lang="uk-UA" smtClean="0"/>
              <a:t>‹#›</a:t>
            </a:fld>
            <a:endParaRPr lang="uk-UA"/>
          </a:p>
        </p:txBody>
      </p:sp>
    </p:spTree>
    <p:extLst>
      <p:ext uri="{BB962C8B-B14F-4D97-AF65-F5344CB8AC3E}">
        <p14:creationId xmlns:p14="http://schemas.microsoft.com/office/powerpoint/2010/main" val="681487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D4A750E-3585-4808-BC50-803ADE44902F}" type="datetimeFigureOut">
              <a:rPr lang="uk-UA" smtClean="0"/>
              <a:t>05.02.2020</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DC3A1E5A-8547-4FE7-A8F3-7D5AE0271041}" type="slidenum">
              <a:rPr lang="uk-UA" smtClean="0"/>
              <a:t>‹#›</a:t>
            </a:fld>
            <a:endParaRPr lang="uk-UA"/>
          </a:p>
        </p:txBody>
      </p:sp>
    </p:spTree>
    <p:extLst>
      <p:ext uri="{BB962C8B-B14F-4D97-AF65-F5344CB8AC3E}">
        <p14:creationId xmlns:p14="http://schemas.microsoft.com/office/powerpoint/2010/main" val="589584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D4A750E-3585-4808-BC50-803ADE44902F}" type="datetimeFigureOut">
              <a:rPr lang="uk-UA" smtClean="0"/>
              <a:t>05.02.2020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C3A1E5A-8547-4FE7-A8F3-7D5AE0271041}" type="slidenum">
              <a:rPr lang="uk-UA" smtClean="0"/>
              <a:t>‹#›</a:t>
            </a:fld>
            <a:endParaRPr lang="uk-UA"/>
          </a:p>
        </p:txBody>
      </p:sp>
    </p:spTree>
    <p:extLst>
      <p:ext uri="{BB962C8B-B14F-4D97-AF65-F5344CB8AC3E}">
        <p14:creationId xmlns:p14="http://schemas.microsoft.com/office/powerpoint/2010/main" val="1727160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D4A750E-3585-4808-BC50-803ADE44902F}" type="datetimeFigureOut">
              <a:rPr lang="uk-UA" smtClean="0"/>
              <a:t>05.02.2020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C3A1E5A-8547-4FE7-A8F3-7D5AE0271041}" type="slidenum">
              <a:rPr lang="uk-UA" smtClean="0"/>
              <a:t>‹#›</a:t>
            </a:fld>
            <a:endParaRPr lang="uk-UA"/>
          </a:p>
        </p:txBody>
      </p:sp>
    </p:spTree>
    <p:extLst>
      <p:ext uri="{BB962C8B-B14F-4D97-AF65-F5344CB8AC3E}">
        <p14:creationId xmlns:p14="http://schemas.microsoft.com/office/powerpoint/2010/main" val="1295827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4A750E-3585-4808-BC50-803ADE44902F}" type="datetimeFigureOut">
              <a:rPr lang="uk-UA" smtClean="0"/>
              <a:t>05.02.2020</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3A1E5A-8547-4FE7-A8F3-7D5AE0271041}" type="slidenum">
              <a:rPr lang="uk-UA" smtClean="0"/>
              <a:t>‹#›</a:t>
            </a:fld>
            <a:endParaRPr lang="uk-UA"/>
          </a:p>
        </p:txBody>
      </p:sp>
    </p:spTree>
    <p:extLst>
      <p:ext uri="{BB962C8B-B14F-4D97-AF65-F5344CB8AC3E}">
        <p14:creationId xmlns:p14="http://schemas.microsoft.com/office/powerpoint/2010/main" val="16920358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uk.wikipedia.org/wiki/%D0%9D%D1%96%D0%BC%D0%B5%D1%86%D1%8C%D0%BA%D0%B8%D0%B9_%D1%81%D0%BE%D1%8E%D0%B7" TargetMode="External"/><Relationship Id="rId13" Type="http://schemas.openxmlformats.org/officeDocument/2006/relationships/hyperlink" Target="http://uk.wikipedia.org/wiki/%D0%9D%D1%96%D0%BC%D0%B5%D1%86%D1%8C%D0%BA%D0%B0_%D1%96%D0%BC%D0%BF%D0%B5%D1%80%D1%96%D1%8F" TargetMode="External"/><Relationship Id="rId3" Type="http://schemas.openxmlformats.org/officeDocument/2006/relationships/hyperlink" Target="http://uk.wikipedia.org/wiki/1844" TargetMode="External"/><Relationship Id="rId7" Type="http://schemas.openxmlformats.org/officeDocument/2006/relationships/hyperlink" Target="http://uk.wikipedia.org/wiki/%D0%9A%D0%BE%D1%80%D0%BE%D0%BB%D1%96%D0%B2%D1%81%D1%82%D0%B2%D0%BE_%D0%9F%D1%80%D1%83%D1%81%D1%81%D1%96%D1%8F" TargetMode="External"/><Relationship Id="rId12" Type="http://schemas.openxmlformats.org/officeDocument/2006/relationships/hyperlink" Target="http://uk.wikipedia.org/wiki/%D0%A2%D1%8E%D1%80%D1%96%D0%BD%D0%B3%D1%96%D1%8F" TargetMode="External"/><Relationship Id="rId2" Type="http://schemas.openxmlformats.org/officeDocument/2006/relationships/hyperlink" Target="http://uk.wikipedia.org/wiki/15_%D0%B6%D0%BE%D0%B2%D1%82%D0%BD%D1%8F" TargetMode="External"/><Relationship Id="rId16"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hyperlink" Target="http://uk.wikipedia.org/wiki/%D0%A1%D0%B0%D0%BA%D1%81%D0%BE%D0%BD%D1%96%D1%8F-%D0%90%D0%BD%D0%B3%D0%B0%D0%BB%D1%8C%D1%82" TargetMode="External"/><Relationship Id="rId11" Type="http://schemas.openxmlformats.org/officeDocument/2006/relationships/hyperlink" Target="http://uk.wikipedia.org/wiki/%D0%92%D0%B5%D0%B9%D0%BC%D0%B0%D1%80" TargetMode="External"/><Relationship Id="rId5" Type="http://schemas.openxmlformats.org/officeDocument/2006/relationships/hyperlink" Target="http://uk.wikipedia.org/w/index.php?title=%D0%91%D1%83%D1%80%D0%B3%D0%B5%D0%BD%D0%BB%D0%B0%D0%BD%D0%B4_(%D1%80%D0%B0%D0%B9%D0%BE%D0%BD)&amp;action=edit&amp;redlink=1" TargetMode="External"/><Relationship Id="rId15" Type="http://schemas.openxmlformats.org/officeDocument/2006/relationships/image" Target="../media/image7.png"/><Relationship Id="rId10" Type="http://schemas.openxmlformats.org/officeDocument/2006/relationships/hyperlink" Target="http://uk.wikipedia.org/wiki/1900" TargetMode="External"/><Relationship Id="rId4" Type="http://schemas.openxmlformats.org/officeDocument/2006/relationships/hyperlink" Target="http://uk.wikipedia.org/wiki/%D0%A0%D0%B5%D0%BA%D0%B5%D0%BD" TargetMode="External"/><Relationship Id="rId9" Type="http://schemas.openxmlformats.org/officeDocument/2006/relationships/hyperlink" Target="http://uk.wikipedia.org/wiki/25_%D1%81%D0%B5%D1%80%D0%BF%D0%BD%D1%8F" TargetMode="External"/><Relationship Id="rId14" Type="http://schemas.openxmlformats.org/officeDocument/2006/relationships/image" Target="../media/image6.jpeg"/></Relationships>
</file>

<file path=ppt/slides/_rels/slide14.xml.rels><?xml version="1.0" encoding="UTF-8" standalone="yes"?>
<Relationships xmlns="http://schemas.openxmlformats.org/package/2006/relationships"><Relationship Id="rId2" Type="http://schemas.openxmlformats.org/officeDocument/2006/relationships/hyperlink" Target="http://ukrcenter.com/library/read.asp?id=5780&amp;read=tru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uk.wikipedia.org/wiki/%D0%9F%D0%B0%D1%81%D1%82%D0%BE%D1%80" TargetMode="External"/><Relationship Id="rId2" Type="http://schemas.openxmlformats.org/officeDocument/2006/relationships/hyperlink" Target="http://uk.wikipedia.org/wiki/%D0%9B%D1%8E%D1%82%D0%B5%D1%80%D0%B0%D0%BD%D1%81%D1%82%D0%B2%D0%BE" TargetMode="External"/><Relationship Id="rId1" Type="http://schemas.openxmlformats.org/officeDocument/2006/relationships/slideLayout" Target="../slideLayouts/slideLayout2.xml"/><Relationship Id="rId4" Type="http://schemas.openxmlformats.org/officeDocument/2006/relationships/hyperlink" Target="http://uk.wikipedia.org/wiki/%D0%A4%D1%80%D1%96%D0%B4%D1%80%D1%96%D1%85_%D0%92%D1%96%D0%BB%D1%8C%D0%B3%D0%B5%D0%BB%D1%8C%D0%BC_IV"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uk.wikipedia.org/wiki/%D0%A0%D1%96%D1%85%D0%B0%D1%80%D0%B4_%D0%92%D0%B0%D0%B3%D0%BD%D0%B5%D1%80"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uk.wikipedia.org/wiki/%D0%9C%D0%B0%D1%82%D0%B5%D1%80%D1%96%D0%B0%D0%BB%D1%96%D0%B7%D0%BC" TargetMode="External"/><Relationship Id="rId3" Type="http://schemas.openxmlformats.org/officeDocument/2006/relationships/hyperlink" Target="http://uk.wikipedia.org/wiki/%D0%86%D1%80%D1%80%D0%B0%D1%86%D1%96%D0%BE%D0%BD%D0%B0%D0%BB%D1%96%D0%B7%D0%BC" TargetMode="External"/><Relationship Id="rId7" Type="http://schemas.openxmlformats.org/officeDocument/2006/relationships/hyperlink" Target="http://uk.wikipedia.org/wiki/%D0%A4%D1%96%D0%BB%D0%BE%D1%81%D0%BE%D1%84%D1%96%D1%8F" TargetMode="Externa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hyperlink" Target="http://uk.wikipedia.org/wiki/%D0%A3%D1%82%D0%B8%D0%BB%D1%96%D1%82%D0%B0%D1%80%D0%B8%D0%B7%D0%BC" TargetMode="External"/><Relationship Id="rId11" Type="http://schemas.openxmlformats.org/officeDocument/2006/relationships/hyperlink" Target="http://uk.wikipedia.org/wiki/%D0%90%D1%84%D0%BE%D1%80%D0%B8%D0%B7%D0%BC" TargetMode="External"/><Relationship Id="rId5" Type="http://schemas.openxmlformats.org/officeDocument/2006/relationships/hyperlink" Target="http://uk.wikipedia.org/wiki/%D0%9C%D0%BE%D1%80%D0%B0%D0%BB%D1%8C" TargetMode="External"/><Relationship Id="rId10" Type="http://schemas.openxmlformats.org/officeDocument/2006/relationships/hyperlink" Target="http://uk.wikipedia.org/wiki/%D0%A0%D0%BE%D0%BC%D0%B0%D0%BD%D1%82%D0%B8%D0%B7%D0%BC" TargetMode="External"/><Relationship Id="rId4" Type="http://schemas.openxmlformats.org/officeDocument/2006/relationships/hyperlink" Target="http://uk.wikipedia.org/wiki/%D0%92%D0%BE%D0%BB%D1%8E%D0%BD%D1%82%D0%B0%D1%80%D0%B8%D0%B7%D0%BC" TargetMode="External"/><Relationship Id="rId9" Type="http://schemas.openxmlformats.org/officeDocument/2006/relationships/hyperlink" Target="http://uk.wikipedia.org/wiki/%D0%9D%D1%96%D0%BC%D0%B5%D1%86%D1%8C%D0%BA%D0%B8%D0%B9_%D1%96%D0%B4%D0%B5%D0%B0%D0%BB%D1%96%D0%B7%D0%BC"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uk.wikipedia.org/wiki/%D0%A5%D1%80%D0%B8%D1%81%D1%82%D0%B8%D1%8F%D0%BD%D1%81%D1%82%D0%B2%D0%BE" TargetMode="External"/><Relationship Id="rId3" Type="http://schemas.openxmlformats.org/officeDocument/2006/relationships/hyperlink" Target="http://uk.wikipedia.org/wiki/%D0%9F%D1%80%D0%BE%D0%BF%D0%B0%D0%B3%D0%B0%D0%BD%D0%B4%D0%B0" TargetMode="External"/><Relationship Id="rId7" Type="http://schemas.openxmlformats.org/officeDocument/2006/relationships/hyperlink" Target="http://uk.wikipedia.org/w/index.php?title=%D0%A1%D1%82%D0%B0%D0%B4%D0%BD%D0%B8%D0%B9_%D1%96%D0%BD%D1%81%D1%82%D0%B8%D0%BD%D0%BA%D1%82&amp;action=edit&amp;redlink=1" TargetMode="External"/><Relationship Id="rId2" Type="http://schemas.openxmlformats.org/officeDocument/2006/relationships/hyperlink" Target="http://uk.wikipedia.org/wiki/%D0%9C%D0%B0%D1%80%D0%BA%D1%81%D0%B8%D0%B7%D0%BC-%D0%BB%D0%B5%D0%BD%D1%96%D0%BD%D1%96%D0%B7%D0%BC" TargetMode="External"/><Relationship Id="rId1" Type="http://schemas.openxmlformats.org/officeDocument/2006/relationships/slideLayout" Target="../slideLayouts/slideLayout2.xml"/><Relationship Id="rId6" Type="http://schemas.openxmlformats.org/officeDocument/2006/relationships/hyperlink" Target="http://uk.wikipedia.org/wiki/%D0%9D%D0%B0%D0%B4%D0%BB%D1%8E%D0%B4%D0%B8%D0%BD%D0%B0" TargetMode="External"/><Relationship Id="rId5" Type="http://schemas.openxmlformats.org/officeDocument/2006/relationships/hyperlink" Target="http://uk.wikipedia.org/wiki/%D0%9D%D0%B0%D1%86%D0%B8%D0%B7%D0%BC" TargetMode="External"/><Relationship Id="rId10" Type="http://schemas.openxmlformats.org/officeDocument/2006/relationships/hyperlink" Target="http://uk.wikipedia.org/w/index.php?title=%D0%90%D0%BD%D1%82%D0%B8%D1%85%D1%80%D0%B8%D1%81%D1%82%D0%B8%D1%8F%D0%BD%D0%B8%D0%BD&amp;action=edit&amp;redlink=1" TargetMode="External"/><Relationship Id="rId4" Type="http://schemas.openxmlformats.org/officeDocument/2006/relationships/hyperlink" Target="http://uk.wikipedia.org/wiki/%D0%A4%D0%B0%D1%88%D0%B8%D0%B7%D0%BC" TargetMode="External"/><Relationship Id="rId9" Type="http://schemas.openxmlformats.org/officeDocument/2006/relationships/hyperlink" Target="http://uk.wikipedia.org/wiki/%D0%90%D1%82%D0%B5%D1%97%D0%B7%D0%BC"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uk.wikipedia.org/wiki/1939" TargetMode="External"/><Relationship Id="rId13" Type="http://schemas.openxmlformats.org/officeDocument/2006/relationships/image" Target="../media/image11.png"/><Relationship Id="rId3" Type="http://schemas.openxmlformats.org/officeDocument/2006/relationships/hyperlink" Target="http://uk.wikipedia.org/wiki/1856" TargetMode="External"/><Relationship Id="rId7" Type="http://schemas.openxmlformats.org/officeDocument/2006/relationships/hyperlink" Target="http://uk.wikipedia.org/wiki/23_%D0%B2%D0%B5%D1%80%D0%B5%D1%81%D0%BD%D1%8F" TargetMode="External"/><Relationship Id="rId12" Type="http://schemas.openxmlformats.org/officeDocument/2006/relationships/image" Target="../media/image10.png"/><Relationship Id="rId2" Type="http://schemas.openxmlformats.org/officeDocument/2006/relationships/hyperlink" Target="http://uk.wikipedia.org/wiki/6_%D1%82%D1%80%D0%B0%D0%B2%D0%BD%D1%8F" TargetMode="External"/><Relationship Id="rId1" Type="http://schemas.openxmlformats.org/officeDocument/2006/relationships/slideLayout" Target="../slideLayouts/slideLayout2.xml"/><Relationship Id="rId6" Type="http://schemas.openxmlformats.org/officeDocument/2006/relationships/hyperlink" Target="http://uk.wikipedia.org/wiki/%D0%90%D0%B2%D1%81%D1%82%D1%80%D0%BE-%D0%A3%D0%B3%D0%BE%D1%80%D1%89%D0%B8%D0%BD%D0%B0" TargetMode="External"/><Relationship Id="rId11" Type="http://schemas.openxmlformats.org/officeDocument/2006/relationships/image" Target="../media/image9.jpeg"/><Relationship Id="rId5" Type="http://schemas.openxmlformats.org/officeDocument/2006/relationships/hyperlink" Target="http://en.wikipedia.org/wiki/P%C5%99%C3%ADbor" TargetMode="External"/><Relationship Id="rId10" Type="http://schemas.openxmlformats.org/officeDocument/2006/relationships/hyperlink" Target="http://uk.wikipedia.org/wiki/%D0%90%D0%BD%D0%B3%D0%BB%D1%96%D1%8F" TargetMode="External"/><Relationship Id="rId4" Type="http://schemas.openxmlformats.org/officeDocument/2006/relationships/hyperlink" Target="http://uk.wikipedia.org/w/index.php?title=%D0%9F%D1%80%D0%B6%D0%B8%D0%B1%D0%BE%D1%80&amp;action=edit&amp;redlink=1" TargetMode="External"/><Relationship Id="rId9" Type="http://schemas.openxmlformats.org/officeDocument/2006/relationships/hyperlink" Target="http://uk.wikipedia.org/wiki/%D0%9B%D0%BE%D0%BD%D0%B4%D0%BE%D0%BD" TargetMode="External"/><Relationship Id="rId14" Type="http://schemas.openxmlformats.org/officeDocument/2006/relationships/image" Target="../media/image12.png"/></Relationships>
</file>

<file path=ppt/slides/_rels/slide25.xml.rels><?xml version="1.0" encoding="UTF-8" standalone="yes"?>
<Relationships xmlns="http://schemas.openxmlformats.org/package/2006/relationships"><Relationship Id="rId8" Type="http://schemas.openxmlformats.org/officeDocument/2006/relationships/hyperlink" Target="http://uk.wikipedia.org/w/index.php?title=%D0%9F%D1%81%D0%B8%D1%85%D0%BE%D0%BB%D0%BE%D0%B3%D1%96%D1%8F_%D0%BC%D0%B0%D1%81_%D1%82%D0%B0_%D0%B0%D0%BD%D0%B0%D0%BB%D1%96%D0%B7_%D0%BB%D1%8E%D0%B4%D1%81%D1%8C%D0%BA%D0%BE%D0%B3%D0%BE_%C2%AB%D0%AF%C2%BB&amp;action=edit&amp;redlink=1" TargetMode="External"/><Relationship Id="rId3" Type="http://schemas.openxmlformats.org/officeDocument/2006/relationships/hyperlink" Target="http://uk.wikipedia.org/w/index.php?title=%D0%9F%D1%81%D0%B8%D1%85%D0%BE%D0%BF%D0%B0%D1%82%D0%BE%D0%BB%D0%BE%D0%B3%D1%96%D1%8F_%D0%BF%D0%BE%D0%B2%D1%81%D1%8F%D0%BA%D0%B4%D0%B5%D0%BD%D0%BD%D0%BE%D0%B3%D0%BE_%D0%B6%D0%B8%D1%82%D1%82%D1%8F&amp;action=edit&amp;redlink=1" TargetMode="External"/><Relationship Id="rId7" Type="http://schemas.openxmlformats.org/officeDocument/2006/relationships/hyperlink" Target="http://uk.wikipedia.org/w/index.php?title=%D0%9F%D0%BE_%D1%82%D0%BE%D0%B9_%D0%B1%D1%96%D0%BA_%D0%BF%D1%80%D0%B8%D0%BD%D1%86%D0%B8%D0%BF%D1%83_%D0%B7%D0%B0%D0%B4%D0%BE%D0%B2%D0%BE%D0%BB%D0%B5%D0%BD%D0%BD%D1%8F&amp;action=edit&amp;redlink=1" TargetMode="External"/><Relationship Id="rId2" Type="http://schemas.openxmlformats.org/officeDocument/2006/relationships/hyperlink" Target="http://uk.wikipedia.org/w/index.php?title=%D0%A2%D0%BB%D1%83%D0%BC%D0%B0%D1%87%D0%B5%D0%BD%D0%BD%D1%8F_%D1%81%D0%BD%D1%96%D0%B2_(%D0%BA%D0%BD%D0%B8%D0%B3%D0%B0)&amp;action=edit&amp;redlink=1" TargetMode="External"/><Relationship Id="rId1" Type="http://schemas.openxmlformats.org/officeDocument/2006/relationships/slideLayout" Target="../slideLayouts/slideLayout2.xml"/><Relationship Id="rId6" Type="http://schemas.openxmlformats.org/officeDocument/2006/relationships/hyperlink" Target="http://uk.wikipedia.org/w/index.php?title=%D0%9B%D0%B5%D0%BA%D1%86%D1%96%D1%97_%D0%B4%D0%BE_%D0%B2%D1%81%D1%82%D1%83%D0%BF%D1%83_%D0%B2_%D0%BF%D1%81%D0%B8%D1%85%D0%BE%D0%B0%D0%BD%D0%B0%D0%BB%D1%96%D0%B7&amp;action=edit&amp;redlink=1" TargetMode="External"/><Relationship Id="rId5" Type="http://schemas.openxmlformats.org/officeDocument/2006/relationships/hyperlink" Target="http://uk.wikipedia.org/w/index.php?title=%D0%A2%D0%BE%D1%82%D0%B5%D0%BC_%D1%96_%D1%82%D0%B0%D0%B1%D1%83&amp;action=edit&amp;redlink=1" TargetMode="External"/><Relationship Id="rId4" Type="http://schemas.openxmlformats.org/officeDocument/2006/relationships/hyperlink" Target="http://uk.wikipedia.org/wiki/%D0%9B%D0%B5%D0%BE%D0%BD%D0%B0%D1%80%D0%B4%D0%BE_%D0%B4%D0%B0_%D0%92%D1%96%D0%BD%D1%87%D1%96_%E2%80%94_%D0%A1%D0%BF%D0%BE%D0%B3%D0%B0%D0%B4_%D0%B4%D0%B8%D1%82%D0%B8%D0%BD%D1%81%D1%82%D0%B2%D0%B0" TargetMode="External"/><Relationship Id="rId9" Type="http://schemas.openxmlformats.org/officeDocument/2006/relationships/hyperlink" Target="http://uk.wikipedia.org/w/index.php?title=%D0%AF_%D1%82%D0%B0_%D0%92%D0%BE%D0%BD%D0%BE&amp;action=edit&amp;redlink=1"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uk.wikipedia.org/w/index.php?title=%D0%9F%D1%81%D0%B8%D1%85%D0%BE%D0%BB%D0%BE%D0%B3%D1%96%D1%8F_%D0%BC%D0%B0%D1%81_%D1%82%D0%B0_%D0%B0%D0%BD%D0%B0%D0%BB%D1%96%D0%B7_%D0%BB%D1%8E%D0%B4%D1%81%D1%8C%D0%BA%D0%BE%D0%B3%D0%BE_%C2%AB%D0%AF%C2%BB&amp;action=edit&amp;redlink=1" TargetMode="External"/><Relationship Id="rId3" Type="http://schemas.openxmlformats.org/officeDocument/2006/relationships/hyperlink" Target="http://uk.wikipedia.org/w/index.php?title=%D0%9F%D1%81%D0%B8%D1%85%D0%BE%D0%BF%D0%B0%D1%82%D0%BE%D0%BB%D0%BE%D0%B3%D1%96%D1%8F_%D0%BF%D0%BE%D0%B2%D1%81%D1%8F%D0%BA%D0%B4%D0%B5%D0%BD%D0%BD%D0%BE%D0%B3%D0%BE_%D0%B6%D0%B8%D1%82%D1%82%D1%8F&amp;action=edit&amp;redlink=1" TargetMode="External"/><Relationship Id="rId7" Type="http://schemas.openxmlformats.org/officeDocument/2006/relationships/hyperlink" Target="http://uk.wikipedia.org/w/index.php?title=%D0%9F%D0%BE_%D1%82%D0%BE%D0%B9_%D0%B1%D1%96%D0%BA_%D0%BF%D1%80%D0%B8%D0%BD%D1%86%D0%B8%D0%BF%D1%83_%D0%B7%D0%B0%D0%B4%D0%BE%D0%B2%D0%BE%D0%BB%D0%B5%D0%BD%D0%BD%D1%8F&amp;action=edit&amp;redlink=1" TargetMode="External"/><Relationship Id="rId2" Type="http://schemas.openxmlformats.org/officeDocument/2006/relationships/hyperlink" Target="http://uk.wikipedia.org/w/index.php?title=%D0%A2%D0%BB%D1%83%D0%BC%D0%B0%D1%87%D0%B5%D0%BD%D0%BD%D1%8F_%D1%81%D0%BD%D1%96%D0%B2_(%D0%BA%D0%BD%D0%B8%D0%B3%D0%B0)&amp;action=edit&amp;redlink=1" TargetMode="External"/><Relationship Id="rId1" Type="http://schemas.openxmlformats.org/officeDocument/2006/relationships/slideLayout" Target="../slideLayouts/slideLayout2.xml"/><Relationship Id="rId6" Type="http://schemas.openxmlformats.org/officeDocument/2006/relationships/hyperlink" Target="http://uk.wikipedia.org/w/index.php?title=%D0%9B%D0%B5%D0%BA%D1%86%D1%96%D1%97_%D0%B4%D0%BE_%D0%B2%D1%81%D1%82%D1%83%D0%BF%D1%83_%D0%B2_%D0%BF%D1%81%D0%B8%D1%85%D0%BE%D0%B0%D0%BD%D0%B0%D0%BB%D1%96%D0%B7&amp;action=edit&amp;redlink=1" TargetMode="External"/><Relationship Id="rId5" Type="http://schemas.openxmlformats.org/officeDocument/2006/relationships/hyperlink" Target="http://uk.wikipedia.org/w/index.php?title=%D0%A2%D0%BE%D1%82%D0%B5%D0%BC_%D1%96_%D1%82%D0%B0%D0%B1%D1%83&amp;action=edit&amp;redlink=1" TargetMode="External"/><Relationship Id="rId4" Type="http://schemas.openxmlformats.org/officeDocument/2006/relationships/hyperlink" Target="http://uk.wikipedia.org/wiki/%D0%9B%D0%B5%D0%BE%D0%BD%D0%B0%D1%80%D0%B4%D0%BE_%D0%B4%D0%B0_%D0%92%D1%96%D0%BD%D1%87%D1%96_%E2%80%94_%D0%A1%D0%BF%D0%BE%D0%B3%D0%B0%D0%B4_%D0%B4%D0%B8%D1%82%D0%B8%D0%BD%D1%81%D1%82%D0%B2%D0%B0" TargetMode="External"/><Relationship Id="rId9" Type="http://schemas.openxmlformats.org/officeDocument/2006/relationships/hyperlink" Target="http://uk.wikipedia.org/w/index.php?title=%D0%AF_%D1%82%D0%B0_%D0%92%D0%BE%D0%BD%D0%BE&amp;action=edit&amp;redlink=1"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uk.wikipedia.org/wiki/%D0%97%D1%96%D0%B3%D0%BC%D1%83%D0%BD%D0%B4_%D0%A4%D1%80%D0%B5%D0%B9%D0%B4"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auditorium.ru/" TargetMode="External"/><Relationship Id="rId2" Type="http://schemas.openxmlformats.org/officeDocument/2006/relationships/hyperlink" Target="http://www.iep.utm/" TargetMode="External"/><Relationship Id="rId1" Type="http://schemas.openxmlformats.org/officeDocument/2006/relationships/slideLayout" Target="../slideLayouts/slideLayout2.xml"/><Relationship Id="rId5" Type="http://schemas.openxmlformats.org/officeDocument/2006/relationships/hyperlink" Target="http://www.i-u.ru/biblio" TargetMode="External"/><Relationship Id="rId4" Type="http://schemas.openxmlformats.org/officeDocument/2006/relationships/hyperlink" Target="http://filosof.com.ua/"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uk.wikipedia.org/wiki/%D0%9D%D1%96%D0%BC%D0%B5%D1%87%D1%87%D0%B8%D0%BD%D0%B0" TargetMode="External"/><Relationship Id="rId3" Type="http://schemas.openxmlformats.org/officeDocument/2006/relationships/hyperlink" Target="http://uk.wikipedia.org/wiki/1788" TargetMode="External"/><Relationship Id="rId7" Type="http://schemas.openxmlformats.org/officeDocument/2006/relationships/hyperlink" Target="http://uk.wikipedia.org/wiki/%D0%A4%D1%80%D0%B0%D0%BD%D0%BA%D1%84%D1%83%D1%80%D1%82-%D0%BD%D0%B0-%D0%9C%D0%B0%D0%B9%D0%BD%D1%96" TargetMode="External"/><Relationship Id="rId2" Type="http://schemas.openxmlformats.org/officeDocument/2006/relationships/hyperlink" Target="http://uk.wikipedia.org/wiki/22_%D1%81%D1%96%D1%87%D0%BD%D1%8F" TargetMode="External"/><Relationship Id="rId1" Type="http://schemas.openxmlformats.org/officeDocument/2006/relationships/slideLayout" Target="../slideLayouts/slideLayout2.xml"/><Relationship Id="rId6" Type="http://schemas.openxmlformats.org/officeDocument/2006/relationships/hyperlink" Target="http://uk.wikipedia.org/wiki/1860" TargetMode="External"/><Relationship Id="rId5" Type="http://schemas.openxmlformats.org/officeDocument/2006/relationships/hyperlink" Target="http://uk.wikipedia.org/wiki/21_%D0%B2%D0%B5%D1%80%D0%B5%D1%81%D0%BD%D1%8F" TargetMode="External"/><Relationship Id="rId10" Type="http://schemas.openxmlformats.org/officeDocument/2006/relationships/image" Target="../media/image5.png"/><Relationship Id="rId4" Type="http://schemas.openxmlformats.org/officeDocument/2006/relationships/hyperlink" Target="http://uk.wikipedia.org/wiki/%D0%93%D0%B4%D0%B0%D0%BD%D1%81%D1%8C%D0%BA" TargetMode="External"/><Relationship Id="rId9" Type="http://schemas.openxmlformats.org/officeDocument/2006/relationships/hyperlink" Target="http://uk.wikipedia.org/wiki/%D0%A4%D1%96%D0%BB%D0%BE%D1%81%D0%BE%D1%84"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uk.wikipedia.org/wiki/%D0%92%D0%BE%D0%BB%D1%8F" TargetMode="External"/><Relationship Id="rId13" Type="http://schemas.openxmlformats.org/officeDocument/2006/relationships/hyperlink" Target="http://uk.wikipedia.org/wiki/%D2%90%D0%B5%D1%82%D0%B5" TargetMode="External"/><Relationship Id="rId3" Type="http://schemas.openxmlformats.org/officeDocument/2006/relationships/hyperlink" Target="http://uk.wikipedia.org/wiki/%D0%95%D1%81%D1%82%D0%B5%D1%82%D0%B8%D0%BA%D0%B0" TargetMode="External"/><Relationship Id="rId7" Type="http://schemas.openxmlformats.org/officeDocument/2006/relationships/hyperlink" Target="http://uk.wikipedia.org/wiki/%D0%9F%D1%81%D0%B8%D1%85%D0%BE%D0%BB%D0%BE%D0%B3%D1%96%D1%8F" TargetMode="External"/><Relationship Id="rId12" Type="http://schemas.openxmlformats.org/officeDocument/2006/relationships/hyperlink" Target="http://uk.wikipedia.org/wiki/%D0%A3%D0%BF%D0%B0%D0%BD%D1%96%D1%88%D0%B0%D0%B4%D0%B8" TargetMode="External"/><Relationship Id="rId2" Type="http://schemas.openxmlformats.org/officeDocument/2006/relationships/hyperlink" Target="http://uk.wikipedia.org/wiki/%D0%9C%D0%B5%D1%82%D0%B0%D1%84%D1%96%D0%B7%D0%B8%D0%BA%D0%B0" TargetMode="External"/><Relationship Id="rId1" Type="http://schemas.openxmlformats.org/officeDocument/2006/relationships/slideLayout" Target="../slideLayouts/slideLayout2.xml"/><Relationship Id="rId6" Type="http://schemas.openxmlformats.org/officeDocument/2006/relationships/hyperlink" Target="http://uk.wikipedia.org/wiki/%D0%9C%D0%BE%D1%80%D0%B0%D0%BB%D1%8C" TargetMode="External"/><Relationship Id="rId11" Type="http://schemas.openxmlformats.org/officeDocument/2006/relationships/hyperlink" Target="http://uk.wikipedia.org/wiki/%D0%9A%D0%B0%D0%BD%D1%82" TargetMode="External"/><Relationship Id="rId5" Type="http://schemas.openxmlformats.org/officeDocument/2006/relationships/hyperlink" Target="http://uk.wikipedia.org/wiki/%D0%A4%D0%B5%D0%BD%D0%BE%D0%BC%D0%B5%D0%BD%D0%BE%D0%BB%D0%BE%D0%B3%D1%96%D1%8F" TargetMode="External"/><Relationship Id="rId10" Type="http://schemas.openxmlformats.org/officeDocument/2006/relationships/hyperlink" Target="http://uk.wikipedia.org/wiki/%D0%9F%D0%BB%D0%B0%D1%82%D0%BE%D0%BD" TargetMode="External"/><Relationship Id="rId4" Type="http://schemas.openxmlformats.org/officeDocument/2006/relationships/hyperlink" Target="http://uk.wikipedia.org/wiki/%D0%95%D1%82%D0%B8%D0%BA%D0%B0" TargetMode="External"/><Relationship Id="rId9" Type="http://schemas.openxmlformats.org/officeDocument/2006/relationships/hyperlink" Target="http://uk.wikipedia.org/wiki/%D0%9F%D0%B5%D1%81%D0%B8%D0%BC%D1%96%D0%B7%D0%BC"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uk.wikipedia.org/wiki/%D0%93%D0%B5%D1%82%D1%82%D1%96%D0%BD%D0%B3%D0%B5%D0%BD%D1%81%D1%8C%D0%BA%D0%B8%D0%B9_%D1%83%D0%BD%D1%96%D0%B2%D0%B5%D1%80%D1%81%D0%B8%D1%82%D0%B5%D1%8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40000"/>
              <a:lumOff val="60000"/>
            </a:schemeClr>
          </a:solidFill>
        </p:spPr>
        <p:txBody>
          <a:bodyPr>
            <a:normAutofit fontScale="90000"/>
          </a:bodyPr>
          <a:lstStyle/>
          <a:p>
            <a:r>
              <a:rPr lang="uk-UA" b="1" dirty="0" smtClean="0"/>
              <a:t>Лекція </a:t>
            </a:r>
            <a:r>
              <a:rPr lang="uk-UA" b="1" dirty="0" smtClean="0"/>
              <a:t>6. </a:t>
            </a:r>
            <a:r>
              <a:rPr lang="uk-UA" b="1" dirty="0" smtClean="0"/>
              <a:t>Філософія життя</a:t>
            </a:r>
            <a:r>
              <a:rPr lang="en-US" b="1" dirty="0" smtClean="0"/>
              <a:t>. </a:t>
            </a:r>
            <a:r>
              <a:rPr lang="uk-UA" b="1" dirty="0" smtClean="0"/>
              <a:t>Фрейдизм.</a:t>
            </a:r>
            <a:endParaRPr lang="uk-UA" b="1" dirty="0"/>
          </a:p>
        </p:txBody>
      </p:sp>
      <p:sp>
        <p:nvSpPr>
          <p:cNvPr id="4" name="Объект 3"/>
          <p:cNvSpPr>
            <a:spLocks noGrp="1"/>
          </p:cNvSpPr>
          <p:nvPr>
            <p:ph idx="1"/>
          </p:nvPr>
        </p:nvSpPr>
        <p:spPr>
          <a:xfrm>
            <a:off x="457200" y="1600199"/>
            <a:ext cx="8604000" cy="5364000"/>
          </a:xfrm>
          <a:solidFill>
            <a:schemeClr val="accent2">
              <a:lumMod val="20000"/>
              <a:lumOff val="80000"/>
            </a:schemeClr>
          </a:solidFill>
        </p:spPr>
        <p:txBody>
          <a:bodyPr>
            <a:normAutofit/>
          </a:bodyPr>
          <a:lstStyle/>
          <a:p>
            <a:pPr marL="0" indent="0">
              <a:buNone/>
            </a:pPr>
            <a:r>
              <a:rPr lang="uk-UA" dirty="0" smtClean="0"/>
              <a:t>			</a:t>
            </a:r>
            <a:r>
              <a:rPr lang="uk-UA" b="1" dirty="0" smtClean="0"/>
              <a:t>План</a:t>
            </a:r>
          </a:p>
          <a:p>
            <a:r>
              <a:rPr lang="uk-UA" sz="2000" dirty="0"/>
              <a:t>1.	</a:t>
            </a:r>
            <a:r>
              <a:rPr lang="uk-UA" sz="2000" b="1" dirty="0"/>
              <a:t>Філософські погляди А. </a:t>
            </a:r>
            <a:r>
              <a:rPr lang="uk-UA" sz="2000" b="1" dirty="0" err="1"/>
              <a:t>Шопенгауера</a:t>
            </a:r>
            <a:r>
              <a:rPr lang="uk-UA" sz="2000" b="1" dirty="0"/>
              <a:t> (1786-1861</a:t>
            </a:r>
            <a:r>
              <a:rPr lang="uk-UA" sz="2000" dirty="0"/>
              <a:t>):</a:t>
            </a:r>
          </a:p>
          <a:p>
            <a:r>
              <a:rPr lang="uk-UA" sz="2000" dirty="0"/>
              <a:t>–	соціальний волюнтаризм та песимізм;</a:t>
            </a:r>
          </a:p>
          <a:p>
            <a:r>
              <a:rPr lang="uk-UA" sz="2000" dirty="0"/>
              <a:t>–	людина і суспільство: проблема взаємодії;</a:t>
            </a:r>
          </a:p>
          <a:p>
            <a:r>
              <a:rPr lang="uk-UA" sz="2000" dirty="0"/>
              <a:t>–	“Афоризми життєвої мудрості”.</a:t>
            </a:r>
          </a:p>
          <a:p>
            <a:r>
              <a:rPr lang="uk-UA" sz="2000" dirty="0"/>
              <a:t>2.	</a:t>
            </a:r>
            <a:r>
              <a:rPr lang="uk-UA" sz="2000" b="1" dirty="0"/>
              <a:t>Філософські погляди Ф. </a:t>
            </a:r>
            <a:r>
              <a:rPr lang="uk-UA" sz="2000" b="1" dirty="0" smtClean="0"/>
              <a:t>Ніцше</a:t>
            </a:r>
            <a:r>
              <a:rPr lang="en-US" sz="2000" b="1" dirty="0" smtClean="0"/>
              <a:t> (1844-1900)</a:t>
            </a:r>
            <a:r>
              <a:rPr lang="uk-UA" sz="2000" b="1" dirty="0" smtClean="0"/>
              <a:t>:</a:t>
            </a:r>
            <a:endParaRPr lang="uk-UA" sz="2000" b="1" dirty="0"/>
          </a:p>
          <a:p>
            <a:r>
              <a:rPr lang="uk-UA" sz="2000" dirty="0"/>
              <a:t>–	“воля до влади”;</a:t>
            </a:r>
          </a:p>
          <a:p>
            <a:r>
              <a:rPr lang="uk-UA" sz="2000" dirty="0"/>
              <a:t>–	культ Надлюдини;</a:t>
            </a:r>
          </a:p>
          <a:p>
            <a:r>
              <a:rPr lang="uk-UA" sz="2000" dirty="0"/>
              <a:t>–	критика релігії – “Бог помер”;</a:t>
            </a:r>
          </a:p>
          <a:p>
            <a:r>
              <a:rPr lang="uk-UA" sz="2000" dirty="0"/>
              <a:t>–	відношення до держави.</a:t>
            </a:r>
          </a:p>
          <a:p>
            <a:r>
              <a:rPr lang="uk-UA" sz="2000" dirty="0"/>
              <a:t>–	проблема інтерпретування філософії Ф. </a:t>
            </a:r>
            <a:r>
              <a:rPr lang="uk-UA" sz="2000" dirty="0" smtClean="0"/>
              <a:t>Ніцше.</a:t>
            </a:r>
          </a:p>
          <a:p>
            <a:r>
              <a:rPr lang="uk-UA" sz="2000" dirty="0" smtClean="0"/>
              <a:t>3. </a:t>
            </a:r>
            <a:r>
              <a:rPr lang="uk-UA" sz="2000" b="1" dirty="0"/>
              <a:t>Філософія </a:t>
            </a:r>
            <a:r>
              <a:rPr lang="uk-UA" sz="2000" b="1" dirty="0" err="1"/>
              <a:t>З.Фрейда</a:t>
            </a:r>
            <a:r>
              <a:rPr lang="uk-UA" sz="2000" b="1" dirty="0"/>
              <a:t>. </a:t>
            </a:r>
            <a:r>
              <a:rPr lang="uk-UA" sz="2000" b="1" dirty="0" err="1"/>
              <a:t>Неофрейдизм</a:t>
            </a:r>
            <a:r>
              <a:rPr lang="uk-UA" sz="2000" b="1" dirty="0">
                <a:cs typeface="Arial" panose="020B0604020202020204" pitchFamily="34" charset="0"/>
              </a:rPr>
              <a:t>.</a:t>
            </a:r>
          </a:p>
          <a:p>
            <a:endParaRPr lang="uk-UA" sz="2000" dirty="0"/>
          </a:p>
          <a:p>
            <a:pPr marL="0" indent="0">
              <a:buNone/>
            </a:pPr>
            <a:endParaRPr lang="uk-UA" dirty="0"/>
          </a:p>
        </p:txBody>
      </p:sp>
    </p:spTree>
    <p:extLst>
      <p:ext uri="{BB962C8B-B14F-4D97-AF65-F5344CB8AC3E}">
        <p14:creationId xmlns:p14="http://schemas.microsoft.com/office/powerpoint/2010/main" val="97058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74638"/>
            <a:ext cx="8147248" cy="634082"/>
          </a:xfrm>
          <a:solidFill>
            <a:schemeClr val="accent1"/>
          </a:solidFill>
        </p:spPr>
        <p:txBody>
          <a:bodyPr>
            <a:normAutofit fontScale="90000"/>
          </a:bodyPr>
          <a:lstStyle/>
          <a:p>
            <a:r>
              <a:rPr lang="uk-UA" b="1" dirty="0" smtClean="0"/>
              <a:t>Теорія пізнання А.</a:t>
            </a:r>
            <a:r>
              <a:rPr lang="uk-UA" b="1" dirty="0" err="1" smtClean="0"/>
              <a:t>Шопенгауера</a:t>
            </a:r>
            <a:endParaRPr lang="uk-UA" b="1" dirty="0"/>
          </a:p>
        </p:txBody>
      </p:sp>
      <p:sp>
        <p:nvSpPr>
          <p:cNvPr id="3" name="Объект 2"/>
          <p:cNvSpPr>
            <a:spLocks noGrp="1"/>
          </p:cNvSpPr>
          <p:nvPr>
            <p:ph idx="1"/>
          </p:nvPr>
        </p:nvSpPr>
        <p:spPr>
          <a:xfrm>
            <a:off x="179512" y="980727"/>
            <a:ext cx="8928000" cy="5832000"/>
          </a:xfrm>
          <a:solidFill>
            <a:schemeClr val="accent5">
              <a:lumMod val="40000"/>
              <a:lumOff val="60000"/>
            </a:schemeClr>
          </a:solidFill>
        </p:spPr>
        <p:txBody>
          <a:bodyPr/>
          <a:lstStyle/>
          <a:p>
            <a:pPr marL="0" indent="0">
              <a:buNone/>
            </a:pPr>
            <a:r>
              <a:rPr lang="uk-UA" dirty="0" smtClean="0"/>
              <a:t>1.Пануюча в світі </a:t>
            </a:r>
            <a:r>
              <a:rPr lang="uk-UA" b="1" dirty="0" smtClean="0"/>
              <a:t>Воля</a:t>
            </a:r>
            <a:r>
              <a:rPr lang="uk-UA" dirty="0" smtClean="0"/>
              <a:t>  виключає наявність закономірностей розвитку природи та суспільства, що робить неможливим їх пізнання.</a:t>
            </a:r>
          </a:p>
          <a:p>
            <a:pPr marL="0" indent="0">
              <a:buNone/>
            </a:pPr>
            <a:r>
              <a:rPr lang="uk-UA" dirty="0" smtClean="0"/>
              <a:t>2.Науково пізнання має пристосувальну функцію.</a:t>
            </a:r>
          </a:p>
          <a:p>
            <a:pPr marL="0" indent="0">
              <a:buNone/>
            </a:pPr>
            <a:r>
              <a:rPr lang="uk-UA" dirty="0" smtClean="0"/>
              <a:t>Наука не шукає істину, а слугує пануючий </a:t>
            </a:r>
            <a:r>
              <a:rPr lang="uk-UA" b="1" dirty="0" smtClean="0"/>
              <a:t>Волі</a:t>
            </a:r>
            <a:r>
              <a:rPr lang="uk-UA" dirty="0" smtClean="0"/>
              <a:t>.</a:t>
            </a:r>
          </a:p>
          <a:p>
            <a:pPr marL="0" indent="0">
              <a:buNone/>
            </a:pPr>
            <a:r>
              <a:rPr lang="uk-UA" dirty="0" smtClean="0"/>
              <a:t>3.</a:t>
            </a:r>
            <a:r>
              <a:rPr lang="ru-RU" dirty="0" smtClean="0"/>
              <a:t> </a:t>
            </a:r>
            <a:r>
              <a:rPr lang="ru-RU" dirty="0" err="1" smtClean="0"/>
              <a:t>Інтелект</a:t>
            </a:r>
            <a:r>
              <a:rPr lang="ru-RU" dirty="0" smtClean="0"/>
              <a:t> </a:t>
            </a:r>
            <a:r>
              <a:rPr lang="ru-RU" dirty="0" err="1" smtClean="0"/>
              <a:t>пізнає</a:t>
            </a:r>
            <a:r>
              <a:rPr lang="ru-RU" dirty="0" smtClean="0"/>
              <a:t> не </a:t>
            </a:r>
            <a:r>
              <a:rPr lang="ru-RU" dirty="0" err="1" smtClean="0"/>
              <a:t>самі</a:t>
            </a:r>
            <a:r>
              <a:rPr lang="ru-RU" dirty="0" smtClean="0"/>
              <a:t> </a:t>
            </a:r>
            <a:r>
              <a:rPr lang="ru-RU" dirty="0" err="1" smtClean="0"/>
              <a:t>речі</a:t>
            </a:r>
            <a:r>
              <a:rPr lang="ru-RU" dirty="0" smtClean="0"/>
              <a:t>, а </a:t>
            </a:r>
            <a:r>
              <a:rPr lang="ru-RU" dirty="0" err="1" smtClean="0"/>
              <a:t>тільки</a:t>
            </a:r>
            <a:r>
              <a:rPr lang="ru-RU" dirty="0" smtClean="0"/>
              <a:t> </a:t>
            </a:r>
            <a:r>
              <a:rPr lang="ru-RU" dirty="0" err="1" smtClean="0"/>
              <a:t>їх</a:t>
            </a:r>
            <a:r>
              <a:rPr lang="ru-RU" dirty="0" smtClean="0"/>
              <a:t> </a:t>
            </a:r>
            <a:r>
              <a:rPr lang="ru-RU" dirty="0" err="1" smtClean="0"/>
              <a:t>відносини</a:t>
            </a:r>
            <a:r>
              <a:rPr lang="ru-RU" dirty="0" smtClean="0"/>
              <a:t>, </a:t>
            </a:r>
            <a:r>
              <a:rPr lang="ru-RU" dirty="0" err="1" smtClean="0"/>
              <a:t>від</a:t>
            </a:r>
            <a:r>
              <a:rPr lang="ru-RU" dirty="0" smtClean="0"/>
              <a:t> </a:t>
            </a:r>
            <a:r>
              <a:rPr lang="ru-RU" dirty="0" err="1" smtClean="0"/>
              <a:t>яких</a:t>
            </a:r>
            <a:r>
              <a:rPr lang="ru-RU" dirty="0" smtClean="0"/>
              <a:t> </a:t>
            </a:r>
            <a:r>
              <a:rPr lang="ru-RU" dirty="0" err="1" smtClean="0"/>
              <a:t>залежить</a:t>
            </a:r>
            <a:r>
              <a:rPr lang="ru-RU" dirty="0" smtClean="0"/>
              <a:t> </a:t>
            </a:r>
            <a:r>
              <a:rPr lang="ru-RU" dirty="0" err="1" smtClean="0"/>
              <a:t>задоволення</a:t>
            </a:r>
            <a:r>
              <a:rPr lang="ru-RU" dirty="0" smtClean="0"/>
              <a:t> потреб </a:t>
            </a:r>
            <a:r>
              <a:rPr lang="ru-RU" dirty="0" err="1" smtClean="0"/>
              <a:t>панівної</a:t>
            </a:r>
            <a:r>
              <a:rPr lang="ru-RU" dirty="0" smtClean="0"/>
              <a:t> </a:t>
            </a:r>
            <a:r>
              <a:rPr lang="ru-RU" b="1" dirty="0" err="1" smtClean="0"/>
              <a:t>Волі</a:t>
            </a:r>
            <a:r>
              <a:rPr lang="ru-RU" dirty="0" smtClean="0"/>
              <a:t>.</a:t>
            </a:r>
          </a:p>
          <a:p>
            <a:pPr marL="0" indent="0">
              <a:buNone/>
            </a:pPr>
            <a:endParaRPr lang="uk-UA" dirty="0" smtClean="0"/>
          </a:p>
          <a:p>
            <a:pPr marL="0" indent="0">
              <a:buNone/>
            </a:pPr>
            <a:endParaRPr lang="uk-UA" dirty="0"/>
          </a:p>
        </p:txBody>
      </p:sp>
    </p:spTree>
    <p:extLst>
      <p:ext uri="{BB962C8B-B14F-4D97-AF65-F5344CB8AC3E}">
        <p14:creationId xmlns:p14="http://schemas.microsoft.com/office/powerpoint/2010/main" val="1769888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74638"/>
            <a:ext cx="8219256" cy="634082"/>
          </a:xfrm>
          <a:solidFill>
            <a:srgbClr val="92D050"/>
          </a:solidFill>
        </p:spPr>
        <p:txBody>
          <a:bodyPr>
            <a:normAutofit fontScale="90000"/>
          </a:bodyPr>
          <a:lstStyle/>
          <a:p>
            <a:r>
              <a:rPr lang="ru-RU" dirty="0" err="1" smtClean="0"/>
              <a:t>А.Шопенгауер</a:t>
            </a:r>
            <a:r>
              <a:rPr lang="ru-RU" dirty="0" smtClean="0"/>
              <a:t> </a:t>
            </a:r>
            <a:r>
              <a:rPr lang="ru-RU" dirty="0" err="1" smtClean="0"/>
              <a:t>вважав</a:t>
            </a:r>
            <a:r>
              <a:rPr lang="ru-RU" dirty="0" smtClean="0"/>
              <a:t>, </a:t>
            </a:r>
            <a:r>
              <a:rPr lang="ru-RU" dirty="0" err="1" smtClean="0"/>
              <a:t>що</a:t>
            </a:r>
            <a:r>
              <a:rPr lang="ru-RU" dirty="0" smtClean="0"/>
              <a:t> :</a:t>
            </a:r>
            <a:endParaRPr lang="uk-UA" dirty="0"/>
          </a:p>
        </p:txBody>
      </p:sp>
      <p:sp>
        <p:nvSpPr>
          <p:cNvPr id="3" name="Объект 2"/>
          <p:cNvSpPr>
            <a:spLocks noGrp="1"/>
          </p:cNvSpPr>
          <p:nvPr>
            <p:ph idx="1"/>
          </p:nvPr>
        </p:nvSpPr>
        <p:spPr>
          <a:xfrm>
            <a:off x="323528" y="980727"/>
            <a:ext cx="8676000" cy="5796000"/>
          </a:xfrm>
          <a:solidFill>
            <a:schemeClr val="accent3">
              <a:lumMod val="40000"/>
              <a:lumOff val="60000"/>
            </a:schemeClr>
          </a:solidFill>
        </p:spPr>
        <p:txBody>
          <a:bodyPr>
            <a:normAutofit fontScale="92500" lnSpcReduction="20000"/>
          </a:bodyPr>
          <a:lstStyle/>
          <a:p>
            <a:pPr marL="0" indent="0">
              <a:buNone/>
            </a:pPr>
            <a:r>
              <a:rPr lang="uk-UA" sz="2800" dirty="0" smtClean="0"/>
              <a:t>1. Законом життя в суспільстві є війна всіх проти всіх.</a:t>
            </a:r>
          </a:p>
          <a:p>
            <a:pPr marL="0" indent="0">
              <a:buNone/>
            </a:pPr>
            <a:r>
              <a:rPr lang="uk-UA" sz="2800" dirty="0" smtClean="0"/>
              <a:t>2. Суспільство, в якому ми живемо, найгірше з усіх можливих (песимізм).</a:t>
            </a:r>
          </a:p>
          <a:p>
            <a:pPr marL="0" indent="0">
              <a:buNone/>
            </a:pPr>
            <a:r>
              <a:rPr lang="uk-UA" sz="2800" dirty="0" smtClean="0"/>
              <a:t>3.Счастье - це ілюзія, міраж.</a:t>
            </a:r>
          </a:p>
          <a:p>
            <a:pPr marL="0" indent="0">
              <a:buNone/>
            </a:pPr>
            <a:r>
              <a:rPr lang="uk-UA" sz="2800" dirty="0" smtClean="0"/>
              <a:t>4. Закликає до аскетизму і нірвани.</a:t>
            </a:r>
          </a:p>
          <a:p>
            <a:pPr marL="0" indent="0">
              <a:buNone/>
            </a:pPr>
            <a:r>
              <a:rPr lang="uk-UA" sz="2800" dirty="0" smtClean="0"/>
              <a:t>5. Три вищих цінності в житті людини - здоров'я, молодість, свобода. Цінуються, коли втрачаються людиною.</a:t>
            </a:r>
          </a:p>
          <a:p>
            <a:pPr marL="0" indent="0">
              <a:buNone/>
            </a:pPr>
            <a:r>
              <a:rPr lang="uk-UA" sz="2800" dirty="0" smtClean="0"/>
              <a:t>6. Найвище благо людина може знайти тільки на самоті.</a:t>
            </a:r>
          </a:p>
          <a:p>
            <a:pPr marL="0" indent="0">
              <a:buNone/>
            </a:pPr>
            <a:r>
              <a:rPr lang="uk-UA" sz="2800" dirty="0" smtClean="0"/>
              <a:t>7. Життєвий девіз А.</a:t>
            </a:r>
            <a:r>
              <a:rPr lang="uk-UA" sz="2800" dirty="0" err="1" smtClean="0"/>
              <a:t>Шопенгауера</a:t>
            </a:r>
            <a:r>
              <a:rPr lang="uk-UA" sz="2800" dirty="0" smtClean="0"/>
              <a:t> - "не любити, не ненавидіти, нічого не оскаржувати, нікому не довіряти".</a:t>
            </a:r>
          </a:p>
          <a:p>
            <a:pPr marL="0" indent="0">
              <a:buNone/>
            </a:pPr>
            <a:r>
              <a:rPr lang="uk-UA" sz="2800" dirty="0" smtClean="0"/>
              <a:t>8. "Любов - це пастка природи для продовження роду". Любов заснована лише на інстинктах.</a:t>
            </a:r>
          </a:p>
          <a:p>
            <a:pPr marL="0" indent="0">
              <a:buNone/>
            </a:pPr>
            <a:r>
              <a:rPr lang="uk-UA" sz="2800" dirty="0" smtClean="0"/>
              <a:t>9. Зло розглядає як позитивний момент. Зло мобілізує, підвищує активність, силу і волю людини.</a:t>
            </a:r>
          </a:p>
          <a:p>
            <a:pPr marL="0" indent="0">
              <a:buNone/>
            </a:pPr>
            <a:r>
              <a:rPr lang="uk-UA" sz="2800" dirty="0" smtClean="0"/>
              <a:t>10. </a:t>
            </a:r>
            <a:r>
              <a:rPr lang="ru-RU" sz="2800" dirty="0" err="1" smtClean="0"/>
              <a:t>Музика</a:t>
            </a:r>
            <a:r>
              <a:rPr lang="ru-RU" sz="2800" dirty="0" smtClean="0"/>
              <a:t> - </a:t>
            </a:r>
            <a:r>
              <a:rPr lang="ru-RU" sz="2800" dirty="0" err="1" smtClean="0"/>
              <a:t>найвища</a:t>
            </a:r>
            <a:r>
              <a:rPr lang="ru-RU" sz="2800" dirty="0" smtClean="0"/>
              <a:t> форма </a:t>
            </a:r>
            <a:r>
              <a:rPr lang="ru-RU" sz="2800" dirty="0" err="1" smtClean="0"/>
              <a:t>вираження</a:t>
            </a:r>
            <a:r>
              <a:rPr lang="ru-RU" sz="2800" dirty="0" smtClean="0"/>
              <a:t> </a:t>
            </a:r>
            <a:r>
              <a:rPr lang="ru-RU" sz="2800" dirty="0" err="1" smtClean="0"/>
              <a:t>мистецтва</a:t>
            </a:r>
            <a:r>
              <a:rPr lang="ru-RU" sz="2800" dirty="0" smtClean="0"/>
              <a:t>.</a:t>
            </a:r>
            <a:endParaRPr lang="uk-UA" sz="2800" dirty="0"/>
          </a:p>
        </p:txBody>
      </p:sp>
    </p:spTree>
    <p:extLst>
      <p:ext uri="{BB962C8B-B14F-4D97-AF65-F5344CB8AC3E}">
        <p14:creationId xmlns:p14="http://schemas.microsoft.com/office/powerpoint/2010/main" val="3494766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0"/>
            <a:ext cx="7920880" cy="908720"/>
          </a:xfrm>
          <a:solidFill>
            <a:schemeClr val="accent4">
              <a:lumMod val="60000"/>
              <a:lumOff val="40000"/>
            </a:schemeClr>
          </a:solidFill>
        </p:spPr>
        <p:txBody>
          <a:bodyPr>
            <a:normAutofit/>
          </a:bodyPr>
          <a:lstStyle/>
          <a:p>
            <a:r>
              <a:rPr lang="uk-UA" sz="3600" b="1" dirty="0"/>
              <a:t>Песимізм </a:t>
            </a:r>
            <a:r>
              <a:rPr lang="uk-UA" sz="3600" b="1" dirty="0" smtClean="0"/>
              <a:t> А. </a:t>
            </a:r>
            <a:r>
              <a:rPr lang="uk-UA" sz="3600" b="1" dirty="0" err="1" smtClean="0"/>
              <a:t>Шопенгауера</a:t>
            </a:r>
            <a:r>
              <a:rPr lang="uk-UA" sz="3600" dirty="0"/>
              <a:t>. </a:t>
            </a:r>
          </a:p>
        </p:txBody>
      </p:sp>
      <p:sp>
        <p:nvSpPr>
          <p:cNvPr id="3" name="Объект 2"/>
          <p:cNvSpPr>
            <a:spLocks noGrp="1"/>
          </p:cNvSpPr>
          <p:nvPr>
            <p:ph idx="1"/>
          </p:nvPr>
        </p:nvSpPr>
        <p:spPr>
          <a:xfrm>
            <a:off x="251520" y="980727"/>
            <a:ext cx="8784000" cy="5904000"/>
          </a:xfrm>
          <a:blipFill>
            <a:blip r:embed="rId3"/>
            <a:tile tx="0" ty="0" sx="100000" sy="100000" flip="none" algn="tl"/>
          </a:blipFill>
        </p:spPr>
        <p:txBody>
          <a:bodyPr>
            <a:normAutofit fontScale="77500" lnSpcReduction="20000"/>
          </a:bodyPr>
          <a:lstStyle/>
          <a:p>
            <a:pPr marL="0" indent="0" algn="just">
              <a:buNone/>
            </a:pPr>
            <a:r>
              <a:rPr lang="uk-UA" dirty="0" smtClean="0"/>
              <a:t>1.   </a:t>
            </a:r>
            <a:r>
              <a:rPr lang="uk-UA" sz="3600" dirty="0" smtClean="0"/>
              <a:t>Людське </a:t>
            </a:r>
            <a:r>
              <a:rPr lang="uk-UA" sz="3600" dirty="0"/>
              <a:t>життя неодмінно протікає між бажанням і задоволенням. </a:t>
            </a:r>
            <a:endParaRPr lang="uk-UA" sz="3600" dirty="0" smtClean="0"/>
          </a:p>
          <a:p>
            <a:pPr marL="0" indent="0" algn="just">
              <a:buNone/>
            </a:pPr>
            <a:r>
              <a:rPr lang="uk-UA" sz="3600" dirty="0" smtClean="0"/>
              <a:t>2.   Бажання </a:t>
            </a:r>
            <a:r>
              <a:rPr lang="uk-UA" sz="3600" dirty="0"/>
              <a:t>за своєю природою — страждання, </a:t>
            </a:r>
            <a:r>
              <a:rPr lang="uk-UA" sz="3600" dirty="0" smtClean="0"/>
              <a:t> задоволення </a:t>
            </a:r>
            <a:r>
              <a:rPr lang="uk-UA" sz="3600" dirty="0"/>
              <a:t>страждання швидко переповнює людину, ціль видається примарною, володіння нею втрачає привабливість</a:t>
            </a:r>
            <a:r>
              <a:rPr lang="uk-UA" sz="3600" dirty="0" smtClean="0"/>
              <a:t>.</a:t>
            </a:r>
          </a:p>
          <a:p>
            <a:pPr marL="514350" indent="-514350" algn="just">
              <a:buAutoNum type="arabicPeriod" startAt="3"/>
            </a:pPr>
            <a:r>
              <a:rPr lang="uk-UA" sz="3600" dirty="0" smtClean="0"/>
              <a:t>Як </a:t>
            </a:r>
            <a:r>
              <a:rPr lang="uk-UA" sz="3600" dirty="0"/>
              <a:t>тільки потреба задоволена, в життя </a:t>
            </a:r>
            <a:r>
              <a:rPr lang="uk-UA" sz="3600" dirty="0" smtClean="0"/>
              <a:t>приходять перенасичення </a:t>
            </a:r>
            <a:r>
              <a:rPr lang="uk-UA" sz="3600" dirty="0"/>
              <a:t>і нудьга, які залишають відбиток відчаю навіть на забезпечених і щасливих. </a:t>
            </a:r>
            <a:endParaRPr lang="uk-UA" sz="3600" dirty="0" smtClean="0"/>
          </a:p>
          <a:p>
            <a:pPr marL="514350" indent="-514350" algn="just">
              <a:buAutoNum type="arabicPeriod" startAt="3"/>
            </a:pPr>
            <a:r>
              <a:rPr lang="uk-UA" sz="3600" dirty="0" smtClean="0"/>
              <a:t>Те</a:t>
            </a:r>
            <a:r>
              <a:rPr lang="uk-UA" sz="3600" dirty="0"/>
              <a:t>, що називають щастям, завжди негативна характеристика і зводиться лише до позбавлення страждання. Але далі або нове страждання, або нудьга. </a:t>
            </a:r>
            <a:endParaRPr lang="uk-UA" sz="3600" dirty="0" smtClean="0"/>
          </a:p>
          <a:p>
            <a:pPr marL="514350" indent="-514350" algn="just">
              <a:buAutoNum type="arabicPeriod" startAt="3"/>
            </a:pPr>
            <a:r>
              <a:rPr lang="uk-UA" sz="3600" dirty="0" smtClean="0"/>
              <a:t>Страждання </a:t>
            </a:r>
            <a:r>
              <a:rPr lang="uk-UA" sz="3600" dirty="0"/>
              <a:t>притаманне життю, і від випадку залежить усунення не страждання, а лише його конкретної форми.</a:t>
            </a:r>
          </a:p>
        </p:txBody>
      </p:sp>
    </p:spTree>
    <p:extLst>
      <p:ext uri="{BB962C8B-B14F-4D97-AF65-F5344CB8AC3E}">
        <p14:creationId xmlns:p14="http://schemas.microsoft.com/office/powerpoint/2010/main" val="790428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20000"/>
              <a:lumOff val="80000"/>
            </a:schemeClr>
          </a:solidFill>
        </p:spPr>
        <p:txBody>
          <a:bodyPr>
            <a:normAutofit/>
          </a:bodyPr>
          <a:lstStyle/>
          <a:p>
            <a:pPr algn="l"/>
            <a:r>
              <a:rPr lang="ru-RU" sz="3200" b="1" smtClean="0"/>
              <a:t>(34)Фрідріх</a:t>
            </a:r>
            <a:r>
              <a:rPr lang="ru-RU" sz="3200" b="1" dirty="0" smtClean="0"/>
              <a:t>   </a:t>
            </a:r>
            <a:r>
              <a:rPr lang="ru-RU" sz="3200" b="1" dirty="0" err="1" smtClean="0"/>
              <a:t>Ніцше</a:t>
            </a:r>
            <a:r>
              <a:rPr lang="ru-RU" sz="3200" b="1" dirty="0" smtClean="0"/>
              <a:t> </a:t>
            </a:r>
            <a:r>
              <a:rPr lang="ru-RU" sz="2400" dirty="0" smtClean="0"/>
              <a:t>( 15 </a:t>
            </a:r>
            <a:r>
              <a:rPr lang="ru-RU" sz="2400" dirty="0" err="1" smtClean="0"/>
              <a:t>жовтня</a:t>
            </a:r>
            <a:r>
              <a:rPr lang="ru-RU" sz="2400" dirty="0" smtClean="0"/>
              <a:t> 1844 - 25 </a:t>
            </a:r>
            <a:r>
              <a:rPr lang="ru-RU" sz="2400" dirty="0" err="1" smtClean="0"/>
              <a:t>серпня</a:t>
            </a:r>
            <a:r>
              <a:rPr lang="ru-RU" sz="2400" dirty="0" smtClean="0"/>
              <a:t> 1900) – </a:t>
            </a:r>
            <a:r>
              <a:rPr lang="ru-RU" sz="2400" dirty="0" err="1" smtClean="0"/>
              <a:t>німецький</a:t>
            </a:r>
            <a:r>
              <a:rPr lang="ru-RU" sz="2400" dirty="0" smtClean="0"/>
              <a:t> </a:t>
            </a:r>
            <a:r>
              <a:rPr lang="ru-RU" sz="2400" dirty="0" err="1"/>
              <a:t>філософ</a:t>
            </a:r>
            <a:r>
              <a:rPr lang="ru-RU" sz="2400" dirty="0"/>
              <a:t>, </a:t>
            </a:r>
            <a:r>
              <a:rPr lang="uk-UA" sz="2400" dirty="0"/>
              <a:t> психолог і класичний філолог</a:t>
            </a:r>
            <a:r>
              <a:rPr lang="uk-UA" sz="3200" dirty="0" smtClean="0"/>
              <a:t>.</a:t>
            </a:r>
            <a:endParaRPr lang="uk-UA" sz="32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4159061272"/>
              </p:ext>
            </p:extLst>
          </p:nvPr>
        </p:nvGraphicFramePr>
        <p:xfrm>
          <a:off x="457200" y="1760061"/>
          <a:ext cx="8229600" cy="4206240"/>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0">
                <a:tc gridSpan="2">
                  <a:txBody>
                    <a:bodyPr/>
                    <a:lstStyle/>
                    <a:p>
                      <a:pPr algn="ctr" fontAlgn="t"/>
                      <a:r>
                        <a:rPr lang="en-US" i="1" dirty="0">
                          <a:effectLst/>
                        </a:rPr>
                        <a:t>Friedrich Wilhelm Nietzsche</a:t>
                      </a:r>
                      <a:endParaRPr lang="en-US" dirty="0">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chemeClr val="accent2">
                        <a:lumMod val="40000"/>
                        <a:lumOff val="60000"/>
                      </a:schemeClr>
                    </a:solidFill>
                  </a:tcPr>
                </a:tc>
                <a:tc hMerge="1">
                  <a:txBody>
                    <a:bodyPr/>
                    <a:lstStyle/>
                    <a:p>
                      <a:endParaRPr lang="uk-UA"/>
                    </a:p>
                  </a:txBody>
                  <a:tcPr/>
                </a:tc>
                <a:extLst>
                  <a:ext uri="{0D108BD9-81ED-4DB2-BD59-A6C34878D82A}">
                    <a16:rowId xmlns:a16="http://schemas.microsoft.com/office/drawing/2014/main" val="10000"/>
                  </a:ext>
                </a:extLst>
              </a:tr>
              <a:tr h="0">
                <a:tc gridSpan="2">
                  <a:txBody>
                    <a:bodyPr/>
                    <a:lstStyle/>
                    <a:p>
                      <a:pPr algn="ctr" fontAlgn="t"/>
                      <a:r>
                        <a:rPr lang="ru-RU" dirty="0">
                          <a:effectLst/>
                        </a:rPr>
                        <a:t/>
                      </a:r>
                      <a:br>
                        <a:rPr lang="ru-RU" dirty="0">
                          <a:effectLst/>
                        </a:rPr>
                      </a:br>
                      <a:r>
                        <a:rPr lang="ru-RU" dirty="0" err="1">
                          <a:effectLst/>
                        </a:rPr>
                        <a:t>Фрідріх</a:t>
                      </a:r>
                      <a:r>
                        <a:rPr lang="ru-RU" dirty="0">
                          <a:effectLst/>
                        </a:rPr>
                        <a:t> </a:t>
                      </a:r>
                      <a:r>
                        <a:rPr lang="ru-RU" dirty="0" err="1">
                          <a:effectLst/>
                        </a:rPr>
                        <a:t>Ніцше</a:t>
                      </a:r>
                      <a:r>
                        <a:rPr lang="ru-RU" dirty="0">
                          <a:effectLst/>
                        </a:rPr>
                        <a:t> у </a:t>
                      </a:r>
                      <a:r>
                        <a:rPr lang="ru-RU" dirty="0" err="1">
                          <a:effectLst/>
                        </a:rPr>
                        <a:t>Базелі</a:t>
                      </a:r>
                      <a:r>
                        <a:rPr lang="ru-RU" dirty="0">
                          <a:effectLst/>
                        </a:rPr>
                        <a:t> 1875 р.</a:t>
                      </a: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chemeClr val="accent2">
                        <a:lumMod val="40000"/>
                        <a:lumOff val="60000"/>
                      </a:schemeClr>
                    </a:solidFill>
                  </a:tcPr>
                </a:tc>
                <a:tc hMerge="1">
                  <a:txBody>
                    <a:bodyPr/>
                    <a:lstStyle/>
                    <a:p>
                      <a:endParaRPr lang="uk-UA"/>
                    </a:p>
                  </a:txBody>
                  <a:tcPr/>
                </a:tc>
                <a:extLst>
                  <a:ext uri="{0D108BD9-81ED-4DB2-BD59-A6C34878D82A}">
                    <a16:rowId xmlns:a16="http://schemas.microsoft.com/office/drawing/2014/main" val="10001"/>
                  </a:ext>
                </a:extLst>
              </a:tr>
              <a:tr h="0">
                <a:tc>
                  <a:txBody>
                    <a:bodyPr/>
                    <a:lstStyle/>
                    <a:p>
                      <a:pPr algn="l" fontAlgn="t"/>
                      <a:r>
                        <a:rPr lang="uk-UA">
                          <a:effectLst/>
                        </a:rPr>
                        <a:t>Дата народження</a:t>
                      </a: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chemeClr val="accent2">
                        <a:lumMod val="40000"/>
                        <a:lumOff val="60000"/>
                      </a:schemeClr>
                    </a:solidFill>
                  </a:tcPr>
                </a:tc>
                <a:tc>
                  <a:txBody>
                    <a:bodyPr/>
                    <a:lstStyle/>
                    <a:p>
                      <a:pPr fontAlgn="t"/>
                      <a:r>
                        <a:rPr lang="uk-UA" u="none" strike="noStrike" dirty="0">
                          <a:solidFill>
                            <a:srgbClr val="0B0080"/>
                          </a:solidFill>
                          <a:effectLst/>
                          <a:hlinkClick r:id="rId2" tooltip="15 жовтня"/>
                        </a:rPr>
                        <a:t>15 </a:t>
                      </a:r>
                      <a:r>
                        <a:rPr lang="uk-UA" u="none" strike="noStrike" dirty="0" err="1">
                          <a:solidFill>
                            <a:srgbClr val="0B0080"/>
                          </a:solidFill>
                          <a:effectLst/>
                          <a:hlinkClick r:id="rId2" tooltip="15 жовтня"/>
                        </a:rPr>
                        <a:t>жовт</a:t>
                      </a:r>
                      <a:r>
                        <a:rPr lang="uk-UA" u="none" strike="noStrike" dirty="0">
                          <a:solidFill>
                            <a:srgbClr val="0B0080"/>
                          </a:solidFill>
                          <a:effectLst/>
                          <a:hlinkClick r:id="rId2" tooltip="15 жовтня"/>
                        </a:rPr>
                        <a:t>ня</a:t>
                      </a:r>
                      <a:r>
                        <a:rPr lang="uk-UA" dirty="0">
                          <a:effectLst/>
                        </a:rPr>
                        <a:t> </a:t>
                      </a:r>
                      <a:r>
                        <a:rPr lang="uk-UA" u="none" strike="noStrike" dirty="0">
                          <a:solidFill>
                            <a:srgbClr val="0B0080"/>
                          </a:solidFill>
                          <a:effectLst/>
                          <a:hlinkClick r:id="rId3" tooltip="1844"/>
                        </a:rPr>
                        <a:t>1844</a:t>
                      </a:r>
                      <a:endParaRPr lang="uk-UA" dirty="0">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2"/>
                  </a:ext>
                </a:extLst>
              </a:tr>
              <a:tr h="0">
                <a:tc>
                  <a:txBody>
                    <a:bodyPr/>
                    <a:lstStyle/>
                    <a:p>
                      <a:pPr algn="l" fontAlgn="t"/>
                      <a:r>
                        <a:rPr lang="uk-UA">
                          <a:effectLst/>
                        </a:rPr>
                        <a:t>Місце народження</a:t>
                      </a: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chemeClr val="accent2">
                        <a:lumMod val="40000"/>
                        <a:lumOff val="60000"/>
                      </a:schemeClr>
                    </a:solidFill>
                  </a:tcPr>
                </a:tc>
                <a:tc>
                  <a:txBody>
                    <a:bodyPr/>
                    <a:lstStyle/>
                    <a:p>
                      <a:pPr fontAlgn="t"/>
                      <a:r>
                        <a:rPr lang="ru-RU" dirty="0">
                          <a:effectLst/>
                        </a:rPr>
                        <a:t>село </a:t>
                      </a:r>
                      <a:r>
                        <a:rPr lang="ru-RU" u="none" strike="noStrike" dirty="0" err="1">
                          <a:solidFill>
                            <a:srgbClr val="0B0080"/>
                          </a:solidFill>
                          <a:effectLst/>
                          <a:hlinkClick r:id="rId4" tooltip="Рекен"/>
                        </a:rPr>
                        <a:t>Рекен</a:t>
                      </a:r>
                      <a:r>
                        <a:rPr lang="ru-RU" dirty="0">
                          <a:effectLst/>
                        </a:rPr>
                        <a:t>, (</a:t>
                      </a:r>
                      <a:r>
                        <a:rPr lang="ru-RU" dirty="0" err="1">
                          <a:effectLst/>
                        </a:rPr>
                        <a:t>нині</a:t>
                      </a:r>
                      <a:r>
                        <a:rPr lang="ru-RU" dirty="0">
                          <a:effectLst/>
                        </a:rPr>
                        <a:t> </a:t>
                      </a:r>
                      <a:r>
                        <a:rPr lang="ru-RU" dirty="0" smtClean="0">
                          <a:effectLst/>
                        </a:rPr>
                        <a:t>район </a:t>
                      </a:r>
                      <a:r>
                        <a:rPr lang="ru-RU" u="none" strike="noStrike" dirty="0" err="1" smtClean="0">
                          <a:solidFill>
                            <a:srgbClr val="A55858"/>
                          </a:solidFill>
                          <a:effectLst/>
                          <a:hlinkClick r:id="rId5" tooltip="Бургенланд (район) (ще не написана)"/>
                        </a:rPr>
                        <a:t>Бургенланд</a:t>
                      </a:r>
                      <a:r>
                        <a:rPr lang="ru-RU" dirty="0">
                          <a:effectLst/>
                        </a:rPr>
                        <a:t> земля </a:t>
                      </a:r>
                      <a:r>
                        <a:rPr lang="ru-RU" u="none" strike="noStrike" dirty="0" err="1">
                          <a:solidFill>
                            <a:srgbClr val="0B0080"/>
                          </a:solidFill>
                          <a:effectLst/>
                          <a:hlinkClick r:id="rId6" tooltip="Саксонія-Ангальт"/>
                        </a:rPr>
                        <a:t>Саксонія-Ангальт</a:t>
                      </a:r>
                      <a:r>
                        <a:rPr lang="ru-RU" dirty="0">
                          <a:effectLst/>
                        </a:rPr>
                        <a:t>), </a:t>
                      </a:r>
                      <a:r>
                        <a:rPr lang="ru-RU" u="none" strike="noStrike" dirty="0" err="1">
                          <a:solidFill>
                            <a:srgbClr val="0B0080"/>
                          </a:solidFill>
                          <a:effectLst/>
                          <a:hlinkClick r:id="rId7" tooltip="Королівство Пруссія"/>
                        </a:rPr>
                        <a:t>Королівство</a:t>
                      </a:r>
                      <a:r>
                        <a:rPr lang="ru-RU" u="none" strike="noStrike" dirty="0">
                          <a:solidFill>
                            <a:srgbClr val="0B0080"/>
                          </a:solidFill>
                          <a:effectLst/>
                          <a:hlinkClick r:id="rId7" tooltip="Королівство Пруссія"/>
                        </a:rPr>
                        <a:t> </a:t>
                      </a:r>
                      <a:r>
                        <a:rPr lang="ru-RU" u="none" strike="noStrike" dirty="0" err="1">
                          <a:solidFill>
                            <a:srgbClr val="0B0080"/>
                          </a:solidFill>
                          <a:effectLst/>
                          <a:hlinkClick r:id="rId7" tooltip="Королівство Пруссія"/>
                        </a:rPr>
                        <a:t>Пруссія</a:t>
                      </a:r>
                      <a:r>
                        <a:rPr lang="ru-RU" dirty="0">
                          <a:effectLst/>
                        </a:rPr>
                        <a:t>, </a:t>
                      </a:r>
                      <a:r>
                        <a:rPr lang="ru-RU" u="none" strike="noStrike" dirty="0" err="1">
                          <a:solidFill>
                            <a:srgbClr val="0B0080"/>
                          </a:solidFill>
                          <a:effectLst/>
                          <a:hlinkClick r:id="rId8" tooltip="Німецький союз"/>
                        </a:rPr>
                        <a:t>Німецький</a:t>
                      </a:r>
                      <a:r>
                        <a:rPr lang="ru-RU" u="none" strike="noStrike" dirty="0">
                          <a:solidFill>
                            <a:srgbClr val="0B0080"/>
                          </a:solidFill>
                          <a:effectLst/>
                          <a:hlinkClick r:id="rId8" tooltip="Німецький союз"/>
                        </a:rPr>
                        <a:t> союз</a:t>
                      </a:r>
                      <a:endParaRPr lang="ru-RU" dirty="0">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3"/>
                  </a:ext>
                </a:extLst>
              </a:tr>
              <a:tr h="0">
                <a:tc>
                  <a:txBody>
                    <a:bodyPr/>
                    <a:lstStyle/>
                    <a:p>
                      <a:pPr algn="l" fontAlgn="t"/>
                      <a:r>
                        <a:rPr lang="uk-UA">
                          <a:effectLst/>
                        </a:rPr>
                        <a:t>Дата смерті</a:t>
                      </a: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chemeClr val="accent2">
                        <a:lumMod val="40000"/>
                        <a:lumOff val="60000"/>
                      </a:schemeClr>
                    </a:solidFill>
                  </a:tcPr>
                </a:tc>
                <a:tc>
                  <a:txBody>
                    <a:bodyPr/>
                    <a:lstStyle/>
                    <a:p>
                      <a:pPr fontAlgn="t"/>
                      <a:r>
                        <a:rPr lang="ru-RU" u="none" strike="noStrike" dirty="0">
                          <a:solidFill>
                            <a:srgbClr val="0B0080"/>
                          </a:solidFill>
                          <a:effectLst/>
                          <a:hlinkClick r:id="rId9" tooltip="25 серпня"/>
                        </a:rPr>
                        <a:t>25 </a:t>
                      </a:r>
                      <a:r>
                        <a:rPr lang="ru-RU" u="none" strike="noStrike" dirty="0" err="1">
                          <a:solidFill>
                            <a:srgbClr val="0B0080"/>
                          </a:solidFill>
                          <a:effectLst/>
                          <a:hlinkClick r:id="rId9" tooltip="25 серпня"/>
                        </a:rPr>
                        <a:t>серпня</a:t>
                      </a:r>
                      <a:r>
                        <a:rPr lang="ru-RU" dirty="0">
                          <a:effectLst/>
                        </a:rPr>
                        <a:t> </a:t>
                      </a:r>
                      <a:r>
                        <a:rPr lang="ru-RU" u="none" strike="noStrike" dirty="0">
                          <a:solidFill>
                            <a:srgbClr val="0B0080"/>
                          </a:solidFill>
                          <a:effectLst/>
                          <a:hlinkClick r:id="rId10" tooltip="1900"/>
                        </a:rPr>
                        <a:t>1900</a:t>
                      </a:r>
                      <a:r>
                        <a:rPr lang="ru-RU" dirty="0">
                          <a:effectLst/>
                        </a:rPr>
                        <a:t> (55 </a:t>
                      </a:r>
                      <a:r>
                        <a:rPr lang="ru-RU" dirty="0" err="1">
                          <a:effectLst/>
                        </a:rPr>
                        <a:t>років</a:t>
                      </a:r>
                      <a:r>
                        <a:rPr lang="ru-RU" dirty="0">
                          <a:effectLst/>
                        </a:rPr>
                        <a:t>)</a:t>
                      </a: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4"/>
                  </a:ext>
                </a:extLst>
              </a:tr>
              <a:tr h="0">
                <a:tc>
                  <a:txBody>
                    <a:bodyPr/>
                    <a:lstStyle/>
                    <a:p>
                      <a:pPr algn="l" fontAlgn="t"/>
                      <a:r>
                        <a:rPr lang="uk-UA">
                          <a:effectLst/>
                        </a:rPr>
                        <a:t>Місце смерті</a:t>
                      </a: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chemeClr val="accent2">
                        <a:lumMod val="40000"/>
                        <a:lumOff val="60000"/>
                      </a:schemeClr>
                    </a:solidFill>
                  </a:tcPr>
                </a:tc>
                <a:tc>
                  <a:txBody>
                    <a:bodyPr/>
                    <a:lstStyle/>
                    <a:p>
                      <a:pPr fontAlgn="t"/>
                      <a:r>
                        <a:rPr lang="uk-UA" u="none" strike="noStrike" dirty="0" err="1">
                          <a:solidFill>
                            <a:srgbClr val="0B0080"/>
                          </a:solidFill>
                          <a:effectLst/>
                          <a:hlinkClick r:id="rId11" tooltip="Веймар"/>
                        </a:rPr>
                        <a:t>Веймар</a:t>
                      </a:r>
                      <a:r>
                        <a:rPr lang="uk-UA" dirty="0">
                          <a:effectLst/>
                        </a:rPr>
                        <a:t> (нині </a:t>
                      </a:r>
                      <a:r>
                        <a:rPr lang="uk-UA" dirty="0" err="1">
                          <a:effectLst/>
                        </a:rPr>
                        <a:t>земля</a:t>
                      </a:r>
                      <a:r>
                        <a:rPr lang="uk-UA" u="none" strike="noStrike" dirty="0" err="1">
                          <a:solidFill>
                            <a:srgbClr val="0B0080"/>
                          </a:solidFill>
                          <a:effectLst/>
                          <a:hlinkClick r:id="rId12" tooltip="Тюрінгія"/>
                        </a:rPr>
                        <a:t>Тюрінгія</a:t>
                      </a:r>
                      <a:r>
                        <a:rPr lang="uk-UA" dirty="0">
                          <a:effectLst/>
                        </a:rPr>
                        <a:t>), </a:t>
                      </a:r>
                      <a:r>
                        <a:rPr lang="uk-UA" u="none" strike="noStrike" dirty="0">
                          <a:solidFill>
                            <a:srgbClr val="0B0080"/>
                          </a:solidFill>
                          <a:effectLst/>
                          <a:hlinkClick r:id="rId13" tooltip="Німецька імперія"/>
                        </a:rPr>
                        <a:t>Німецька імперія</a:t>
                      </a:r>
                      <a:endParaRPr lang="uk-UA" dirty="0">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5"/>
                  </a:ext>
                </a:extLst>
              </a:tr>
              <a:tr h="0">
                <a:tc>
                  <a:txBody>
                    <a:bodyPr/>
                    <a:lstStyle/>
                    <a:p>
                      <a:pPr algn="l" fontAlgn="t"/>
                      <a:r>
                        <a:rPr lang="uk-UA">
                          <a:effectLst/>
                        </a:rPr>
                        <a:t>Громадянство</a:t>
                      </a: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chemeClr val="accent2">
                        <a:lumMod val="40000"/>
                        <a:lumOff val="60000"/>
                      </a:schemeClr>
                    </a:solidFill>
                  </a:tcPr>
                </a:tc>
                <a:tc>
                  <a:txBody>
                    <a:bodyPr/>
                    <a:lstStyle/>
                    <a:p>
                      <a:pPr fontAlgn="t"/>
                      <a:r>
                        <a:rPr lang="uk-UA" dirty="0">
                          <a:effectLst/>
                        </a:rPr>
                        <a:t> </a:t>
                      </a:r>
                      <a:r>
                        <a:rPr lang="uk-UA" u="none" strike="noStrike" dirty="0">
                          <a:solidFill>
                            <a:srgbClr val="0B0080"/>
                          </a:solidFill>
                          <a:effectLst/>
                          <a:hlinkClick r:id="rId7" tooltip="Королівство Пруссія"/>
                        </a:rPr>
                        <a:t>Королівство </a:t>
                      </a:r>
                      <a:r>
                        <a:rPr lang="uk-UA" u="none" strike="noStrike" dirty="0" err="1">
                          <a:solidFill>
                            <a:srgbClr val="0B0080"/>
                          </a:solidFill>
                          <a:effectLst/>
                          <a:hlinkClick r:id="rId7" tooltip="Королівство Пруссія"/>
                        </a:rPr>
                        <a:t>Пруссія</a:t>
                      </a:r>
                      <a:r>
                        <a:rPr lang="uk-UA" dirty="0" err="1">
                          <a:effectLst/>
                        </a:rPr>
                        <a:t> →  </a:t>
                      </a:r>
                      <a:r>
                        <a:rPr lang="uk-UA" u="none" strike="noStrike" dirty="0">
                          <a:solidFill>
                            <a:srgbClr val="0B0080"/>
                          </a:solidFill>
                          <a:effectLst/>
                          <a:hlinkClick r:id="rId13" tooltip="Німецька імперія"/>
                        </a:rPr>
                        <a:t>Німецька імперія</a:t>
                      </a:r>
                      <a:endParaRPr lang="uk-UA" dirty="0">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6"/>
                  </a:ext>
                </a:extLst>
              </a:tr>
            </a:tbl>
          </a:graphicData>
        </a:graphic>
      </p:graphicFrame>
      <p:pic>
        <p:nvPicPr>
          <p:cNvPr id="3074" name="Picture 2" descr="Фрідріх Ніцше у Базелі 1875 р."/>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57200" y="1760538"/>
            <a:ext cx="1905000" cy="2581275"/>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Flag of Prussia 1892-1918.sv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57200" y="1760538"/>
            <a:ext cx="1905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Німецька імперія"/>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7200" y="1760538"/>
            <a:ext cx="190500" cy="123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11468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19256" cy="864000"/>
          </a:xfrm>
          <a:solidFill>
            <a:srgbClr val="FFFF00"/>
          </a:solidFill>
        </p:spPr>
        <p:txBody>
          <a:bodyPr/>
          <a:lstStyle/>
          <a:p>
            <a:r>
              <a:rPr lang="uk-UA" dirty="0" smtClean="0"/>
              <a:t>Основні роботи Ф.Ніцше</a:t>
            </a:r>
            <a:endParaRPr lang="uk-UA" dirty="0"/>
          </a:p>
        </p:txBody>
      </p:sp>
      <p:sp>
        <p:nvSpPr>
          <p:cNvPr id="3" name="Объект 2"/>
          <p:cNvSpPr>
            <a:spLocks noGrp="1"/>
          </p:cNvSpPr>
          <p:nvPr>
            <p:ph idx="1"/>
          </p:nvPr>
        </p:nvSpPr>
        <p:spPr>
          <a:xfrm>
            <a:off x="107504" y="908720"/>
            <a:ext cx="9036496" cy="5580000"/>
          </a:xfrm>
        </p:spPr>
        <p:style>
          <a:lnRef idx="1">
            <a:schemeClr val="accent6"/>
          </a:lnRef>
          <a:fillRef idx="2">
            <a:schemeClr val="accent6"/>
          </a:fillRef>
          <a:effectRef idx="1">
            <a:schemeClr val="accent6"/>
          </a:effectRef>
          <a:fontRef idx="minor">
            <a:schemeClr val="dk1"/>
          </a:fontRef>
        </p:style>
        <p:txBody>
          <a:bodyPr>
            <a:normAutofit fontScale="70000" lnSpcReduction="20000"/>
          </a:bodyPr>
          <a:lstStyle/>
          <a:p>
            <a:pPr>
              <a:buFont typeface="Arial"/>
              <a:buChar char="•"/>
            </a:pPr>
            <a:r>
              <a:rPr lang="uk-UA" b="0" i="0" dirty="0" smtClean="0">
                <a:solidFill>
                  <a:srgbClr val="252525"/>
                </a:solidFill>
                <a:effectLst/>
                <a:latin typeface="Arial"/>
              </a:rPr>
              <a:t>Походження трагедії з духу музики (1872)</a:t>
            </a:r>
          </a:p>
          <a:p>
            <a:pPr>
              <a:buFont typeface="Arial"/>
              <a:buChar char="•"/>
            </a:pPr>
            <a:r>
              <a:rPr lang="uk-UA" b="0" i="0" dirty="0" smtClean="0">
                <a:solidFill>
                  <a:srgbClr val="252525"/>
                </a:solidFill>
                <a:effectLst/>
                <a:latin typeface="Arial"/>
              </a:rPr>
              <a:t>Філософія в трагічну епоху Греції (1873)</a:t>
            </a:r>
          </a:p>
          <a:p>
            <a:pPr>
              <a:buFont typeface="Arial"/>
              <a:buChar char="•"/>
            </a:pPr>
            <a:r>
              <a:rPr lang="uk-UA" b="0" i="0" dirty="0" smtClean="0">
                <a:solidFill>
                  <a:srgbClr val="252525"/>
                </a:solidFill>
                <a:effectLst/>
                <a:latin typeface="Arial"/>
              </a:rPr>
              <a:t>Про істину й неправду в </a:t>
            </a:r>
            <a:r>
              <a:rPr lang="uk-UA" b="0" i="0" dirty="0" err="1" smtClean="0">
                <a:solidFill>
                  <a:srgbClr val="252525"/>
                </a:solidFill>
                <a:effectLst/>
                <a:latin typeface="Arial"/>
              </a:rPr>
              <a:t>позаморальному</a:t>
            </a:r>
            <a:r>
              <a:rPr lang="uk-UA" b="0" i="0" dirty="0" smtClean="0">
                <a:solidFill>
                  <a:srgbClr val="252525"/>
                </a:solidFill>
                <a:effectLst/>
                <a:latin typeface="Arial"/>
              </a:rPr>
              <a:t> розумінні (1873)</a:t>
            </a:r>
          </a:p>
          <a:p>
            <a:pPr>
              <a:buFont typeface="Arial"/>
              <a:buChar char="•"/>
            </a:pPr>
            <a:r>
              <a:rPr lang="uk-UA" b="0" i="0" dirty="0" smtClean="0">
                <a:solidFill>
                  <a:srgbClr val="252525"/>
                </a:solidFill>
                <a:effectLst/>
                <a:latin typeface="Arial"/>
              </a:rPr>
              <a:t>Наука й мудрість у боротьбі (1875)</a:t>
            </a:r>
          </a:p>
          <a:p>
            <a:pPr>
              <a:buFont typeface="Arial"/>
              <a:buChar char="•"/>
            </a:pPr>
            <a:r>
              <a:rPr lang="uk-UA" b="0" i="0" dirty="0" smtClean="0">
                <a:solidFill>
                  <a:srgbClr val="252525"/>
                </a:solidFill>
                <a:effectLst/>
                <a:latin typeface="Arial"/>
              </a:rPr>
              <a:t>Несвоєчасні міркування (1873–1876)</a:t>
            </a:r>
          </a:p>
          <a:p>
            <a:pPr>
              <a:buFont typeface="Arial"/>
              <a:buChar char="•"/>
            </a:pPr>
            <a:r>
              <a:rPr lang="uk-UA" b="0" i="0" dirty="0" smtClean="0">
                <a:solidFill>
                  <a:srgbClr val="252525"/>
                </a:solidFill>
                <a:effectLst/>
                <a:latin typeface="Arial"/>
              </a:rPr>
              <a:t>Людське, занадто людське (1880)</a:t>
            </a:r>
          </a:p>
          <a:p>
            <a:pPr>
              <a:buFont typeface="Arial"/>
              <a:buChar char="•"/>
            </a:pPr>
            <a:r>
              <a:rPr lang="uk-UA" b="0" i="0" dirty="0" smtClean="0">
                <a:solidFill>
                  <a:srgbClr val="252525"/>
                </a:solidFill>
                <a:effectLst/>
                <a:latin typeface="Arial"/>
              </a:rPr>
              <a:t>Світанок (або Ранкова зоря) (1881)</a:t>
            </a:r>
          </a:p>
          <a:p>
            <a:pPr>
              <a:buFont typeface="Arial"/>
              <a:buChar char="•"/>
            </a:pPr>
            <a:r>
              <a:rPr lang="uk-UA" b="0" i="0" dirty="0" smtClean="0">
                <a:solidFill>
                  <a:srgbClr val="252525"/>
                </a:solidFill>
                <a:effectLst/>
                <a:latin typeface="Arial"/>
              </a:rPr>
              <a:t>Весела наука (1882)</a:t>
            </a:r>
          </a:p>
          <a:p>
            <a:pPr>
              <a:buFont typeface="Arial"/>
              <a:buChar char="•"/>
            </a:pPr>
            <a:r>
              <a:rPr lang="uk-UA" b="0" i="0" u="none" strike="noStrike" dirty="0" smtClean="0">
                <a:solidFill>
                  <a:srgbClr val="663366"/>
                </a:solidFill>
                <a:effectLst/>
                <a:latin typeface="Arial"/>
                <a:hlinkClick r:id="rId2"/>
              </a:rPr>
              <a:t>Так говорив Заратустра</a:t>
            </a:r>
            <a:r>
              <a:rPr lang="uk-UA" b="0" i="0" dirty="0" smtClean="0">
                <a:solidFill>
                  <a:srgbClr val="252525"/>
                </a:solidFill>
                <a:effectLst/>
                <a:latin typeface="Arial"/>
              </a:rPr>
              <a:t> (1883–1885)- </a:t>
            </a:r>
          </a:p>
          <a:p>
            <a:pPr>
              <a:buFont typeface="Arial"/>
              <a:buChar char="•"/>
            </a:pPr>
            <a:r>
              <a:rPr lang="uk-UA" b="0" i="0" dirty="0" smtClean="0">
                <a:solidFill>
                  <a:srgbClr val="252525"/>
                </a:solidFill>
                <a:effectLst/>
                <a:latin typeface="Arial"/>
              </a:rPr>
              <a:t>По той бік добра і зла (1886)</a:t>
            </a:r>
          </a:p>
          <a:p>
            <a:pPr>
              <a:buFont typeface="Arial"/>
              <a:buChar char="•"/>
            </a:pPr>
            <a:r>
              <a:rPr lang="uk-UA" b="0" i="0" dirty="0" smtClean="0">
                <a:solidFill>
                  <a:srgbClr val="252525"/>
                </a:solidFill>
                <a:effectLst/>
                <a:latin typeface="Arial"/>
              </a:rPr>
              <a:t>Генеалогія моралі (1887)</a:t>
            </a:r>
          </a:p>
          <a:p>
            <a:pPr>
              <a:buFont typeface="Arial"/>
              <a:buChar char="•"/>
            </a:pPr>
            <a:r>
              <a:rPr lang="uk-UA" b="0" i="0" dirty="0" smtClean="0">
                <a:solidFill>
                  <a:srgbClr val="252525"/>
                </a:solidFill>
                <a:effectLst/>
                <a:latin typeface="Arial"/>
              </a:rPr>
              <a:t>Казус Вагнер (1888)</a:t>
            </a:r>
          </a:p>
          <a:p>
            <a:pPr>
              <a:buFont typeface="Arial"/>
              <a:buChar char="•"/>
            </a:pPr>
            <a:r>
              <a:rPr lang="uk-UA" b="0" i="0" dirty="0" smtClean="0">
                <a:solidFill>
                  <a:srgbClr val="252525"/>
                </a:solidFill>
                <a:effectLst/>
                <a:latin typeface="Arial"/>
              </a:rPr>
              <a:t>Сутінки Богів (1889)</a:t>
            </a:r>
          </a:p>
          <a:p>
            <a:pPr>
              <a:buFont typeface="Arial"/>
              <a:buChar char="•"/>
            </a:pPr>
            <a:r>
              <a:rPr lang="uk-UA" b="0" i="0" dirty="0" smtClean="0">
                <a:solidFill>
                  <a:srgbClr val="252525"/>
                </a:solidFill>
                <a:effectLst/>
                <a:latin typeface="Arial"/>
              </a:rPr>
              <a:t>Антихрист (вступ до незавершеної книги Жадання влади) (1895) </a:t>
            </a:r>
            <a:r>
              <a:rPr lang="uk-UA" b="0" i="0" u="none" strike="noStrike" dirty="0" smtClean="0">
                <a:solidFill>
                  <a:srgbClr val="663366"/>
                </a:solidFill>
                <a:effectLst/>
                <a:latin typeface="Arial"/>
              </a:rPr>
              <a:t>((</a:t>
            </a:r>
            <a:r>
              <a:rPr lang="uk-UA" b="0" i="0" u="none" strike="noStrike" dirty="0" smtClean="0">
                <a:effectLst/>
                <a:latin typeface="Arial"/>
              </a:rPr>
              <a:t>уривок)</a:t>
            </a:r>
            <a:endParaRPr lang="uk-UA" b="0" i="0" dirty="0" smtClean="0">
              <a:effectLst/>
              <a:latin typeface="Arial"/>
            </a:endParaRPr>
          </a:p>
          <a:p>
            <a:pPr>
              <a:buFont typeface="Arial"/>
              <a:buChar char="•"/>
            </a:pPr>
            <a:r>
              <a:rPr lang="uk-UA" b="0" i="0" dirty="0" smtClean="0">
                <a:solidFill>
                  <a:srgbClr val="252525"/>
                </a:solidFill>
                <a:effectLst/>
                <a:latin typeface="Arial"/>
              </a:rPr>
              <a:t>Ніцше проти Вагнера (1895)</a:t>
            </a:r>
          </a:p>
          <a:p>
            <a:pPr marL="0" indent="0">
              <a:buNone/>
            </a:pPr>
            <a:endParaRPr lang="uk-UA" dirty="0"/>
          </a:p>
        </p:txBody>
      </p:sp>
    </p:spTree>
    <p:extLst>
      <p:ext uri="{BB962C8B-B14F-4D97-AF65-F5344CB8AC3E}">
        <p14:creationId xmlns:p14="http://schemas.microsoft.com/office/powerpoint/2010/main" val="2384270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67544" y="0"/>
            <a:ext cx="8219256" cy="792000"/>
          </a:xfrm>
          <a:solidFill>
            <a:schemeClr val="accent6">
              <a:lumMod val="20000"/>
              <a:lumOff val="80000"/>
            </a:schemeClr>
          </a:solidFill>
        </p:spPr>
        <p:txBody>
          <a:bodyPr/>
          <a:lstStyle/>
          <a:p>
            <a:r>
              <a:rPr lang="uk-UA" dirty="0" smtClean="0"/>
              <a:t>Біографія Ф.Ніцше</a:t>
            </a:r>
            <a:endParaRPr lang="uk-UA" dirty="0"/>
          </a:p>
        </p:txBody>
      </p:sp>
      <p:sp>
        <p:nvSpPr>
          <p:cNvPr id="5" name="Объект 4"/>
          <p:cNvSpPr>
            <a:spLocks noGrp="1"/>
          </p:cNvSpPr>
          <p:nvPr>
            <p:ph idx="1"/>
          </p:nvPr>
        </p:nvSpPr>
        <p:spPr>
          <a:xfrm>
            <a:off x="107504" y="1052736"/>
            <a:ext cx="8964040" cy="5760007"/>
          </a:xfrm>
          <a:solidFill>
            <a:schemeClr val="accent6">
              <a:lumMod val="40000"/>
              <a:lumOff val="60000"/>
            </a:schemeClr>
          </a:solidFill>
        </p:spPr>
        <p:txBody>
          <a:bodyPr>
            <a:normAutofit/>
          </a:bodyPr>
          <a:lstStyle/>
          <a:p>
            <a:pPr marL="0" indent="0" algn="just">
              <a:buNone/>
            </a:pPr>
            <a:r>
              <a:rPr lang="uk-UA" dirty="0" smtClean="0"/>
              <a:t>Народився в сім</a:t>
            </a:r>
            <a:r>
              <a:rPr lang="en-US" dirty="0" smtClean="0"/>
              <a:t>’</a:t>
            </a:r>
            <a:r>
              <a:rPr lang="uk-UA" dirty="0" smtClean="0"/>
              <a:t>ї пастора  та дочки пастора. І дідусь</a:t>
            </a:r>
            <a:r>
              <a:rPr lang="uk-UA" dirty="0"/>
              <a:t>, і тато </a:t>
            </a:r>
            <a:r>
              <a:rPr lang="uk-UA" dirty="0" smtClean="0"/>
              <a:t>Фрідріха Ніцше -  </a:t>
            </a:r>
            <a:r>
              <a:rPr lang="uk-UA" dirty="0"/>
              <a:t>Карл </a:t>
            </a:r>
            <a:r>
              <a:rPr lang="uk-UA" dirty="0" err="1"/>
              <a:t>Людвиг</a:t>
            </a:r>
            <a:r>
              <a:rPr lang="uk-UA" dirty="0"/>
              <a:t> Ніцше (1813–1849), </a:t>
            </a:r>
            <a:r>
              <a:rPr lang="uk-UA" dirty="0" smtClean="0"/>
              <a:t>були</a:t>
            </a:r>
            <a:r>
              <a:rPr lang="uk-UA" dirty="0"/>
              <a:t> </a:t>
            </a:r>
            <a:r>
              <a:rPr lang="uk-UA" dirty="0" smtClean="0">
                <a:hlinkClick r:id="rId2" tooltip="Лютеранство"/>
              </a:rPr>
              <a:t>лютеранськими</a:t>
            </a:r>
            <a:r>
              <a:rPr lang="uk-UA" dirty="0" smtClean="0"/>
              <a:t> </a:t>
            </a:r>
            <a:r>
              <a:rPr lang="uk-UA" dirty="0"/>
              <a:t> </a:t>
            </a:r>
            <a:r>
              <a:rPr lang="uk-UA" dirty="0">
                <a:hlinkClick r:id="rId3" tooltip="Пастор"/>
              </a:rPr>
              <a:t>пасторами</a:t>
            </a:r>
            <a:r>
              <a:rPr lang="uk-UA" dirty="0"/>
              <a:t>, </a:t>
            </a:r>
            <a:endParaRPr lang="uk-UA" dirty="0" smtClean="0"/>
          </a:p>
          <a:p>
            <a:pPr marL="0" indent="0" algn="just">
              <a:buNone/>
            </a:pPr>
            <a:r>
              <a:rPr lang="uk-UA" dirty="0" smtClean="0"/>
              <a:t>тому</a:t>
            </a:r>
            <a:r>
              <a:rPr lang="uk-UA" dirty="0"/>
              <a:t>, після його народження, батьки вважали, що сімейна традиція знайде своє продовження, тим паче, що за материнською лінією також були пастори. При хрещенні батько дав синові ім'я Фрідріха Вільгельма, оскільки вважав прусського короля </a:t>
            </a:r>
            <a:r>
              <a:rPr lang="uk-UA" dirty="0">
                <a:hlinkClick r:id="rId4" tooltip="Фрідріх Вільгельм IV"/>
              </a:rPr>
              <a:t>Фрідріха Вільгельма Четвертого</a:t>
            </a:r>
            <a:r>
              <a:rPr lang="uk-UA" dirty="0"/>
              <a:t> своїм благодійником.</a:t>
            </a:r>
          </a:p>
        </p:txBody>
      </p:sp>
    </p:spTree>
    <p:extLst>
      <p:ext uri="{BB962C8B-B14F-4D97-AF65-F5344CB8AC3E}">
        <p14:creationId xmlns:p14="http://schemas.microsoft.com/office/powerpoint/2010/main" val="3834809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359024" y="332343"/>
            <a:ext cx="8784976" cy="5355312"/>
          </a:xfrm>
          <a:prstGeom prst="rect">
            <a:avLst/>
          </a:prstGeom>
          <a:solidFill>
            <a:schemeClr val="accent2">
              <a:lumMod val="20000"/>
              <a:lumOff val="80000"/>
            </a:schemeClr>
          </a:solidFill>
        </p:spPr>
        <p:txBody>
          <a:bodyPr wrap="square">
            <a:spAutoFit/>
          </a:bodyPr>
          <a:lstStyle/>
          <a:p>
            <a:pPr algn="just"/>
            <a:r>
              <a:rPr lang="uk-UA" dirty="0" smtClean="0"/>
              <a:t>Коли Фрідріху було 5 років, помер його батько. Родина переїхала до </a:t>
            </a:r>
            <a:r>
              <a:rPr lang="uk-UA" dirty="0" err="1" smtClean="0"/>
              <a:t>Наумбурга</a:t>
            </a:r>
            <a:r>
              <a:rPr lang="uk-UA" dirty="0" smtClean="0"/>
              <a:t>, до бабусі та двох старших сестер матері. Після того, як помер дворічний Йозеф, Фрідріх залишився єдиним чоловіком в сім'ї серед п'яти жінок. Маленький Фрідріх був дуже розумною дитиною. В першому класі майже за всіма предметами був відмінником. У той час він був дуже релігійним. Свідки розповідали, що, коли Фрідріх читав цитати з Біблії, всі оточуючі плакали. Тому він отримує прізвисько «маленький пастор».</a:t>
            </a:r>
          </a:p>
          <a:p>
            <a:pPr algn="just"/>
            <a:endParaRPr lang="uk-UA" dirty="0" smtClean="0"/>
          </a:p>
          <a:p>
            <a:pPr algn="just"/>
            <a:r>
              <a:rPr lang="uk-UA" dirty="0" smtClean="0"/>
              <a:t> У 10 років він писав вірші та музичні твори, а в 14 почав писати автобіографію. Фрідріх полюбляв давні мови: грецьку мову, латину. У 1864 році в Бонні він обирає для свого навчання богослов'я та класичну філологію. Хоча перше він обирає лише для спокою матері, оскільки на той час вже не був релігійною людиною (відмовляється від відвідування богослужінь у церкві). Наступного року його вчитель бере Фрідріха із собою до Лейпцига. Цей період став важливим для Ніцше як в позитивному, так і в негативному значенні. У Ніцше з'являються перші сумніви щодо філології. Він називає її «побічною дитиною богині філософії від якогось ідіота або кретина». Нарешті, саме в Лейпцигу Ніцше знайомиться з двома людьми. З першим із них Ніцше зустрівся не особисто, а через книгу — «Світ як воля та уявлення» </a:t>
            </a:r>
            <a:r>
              <a:rPr lang="uk-UA" u="sng" dirty="0" smtClean="0">
                <a:solidFill>
                  <a:schemeClr val="tx2"/>
                </a:solidFill>
              </a:rPr>
              <a:t>А. </a:t>
            </a:r>
            <a:r>
              <a:rPr lang="uk-UA" u="sng" dirty="0" err="1" smtClean="0">
                <a:solidFill>
                  <a:schemeClr val="tx2"/>
                </a:solidFill>
              </a:rPr>
              <a:t>Шопенгауера</a:t>
            </a:r>
            <a:r>
              <a:rPr lang="uk-UA" dirty="0" smtClean="0"/>
              <a:t>. Ніцше у захваті від цього твору. </a:t>
            </a:r>
            <a:r>
              <a:rPr lang="ru-RU" dirty="0"/>
              <a:t>Друга </a:t>
            </a:r>
            <a:r>
              <a:rPr lang="ru-RU" dirty="0" err="1"/>
              <a:t>людина</a:t>
            </a:r>
            <a:r>
              <a:rPr lang="ru-RU" dirty="0"/>
              <a:t> — </a:t>
            </a:r>
            <a:r>
              <a:rPr lang="ru-RU" dirty="0" err="1"/>
              <a:t>це</a:t>
            </a:r>
            <a:r>
              <a:rPr lang="ru-RU" dirty="0"/>
              <a:t> </a:t>
            </a:r>
            <a:r>
              <a:rPr lang="ru-RU" u="sng" dirty="0" err="1">
                <a:solidFill>
                  <a:schemeClr val="accent1">
                    <a:lumMod val="60000"/>
                    <a:lumOff val="40000"/>
                  </a:schemeClr>
                </a:solidFill>
                <a:hlinkClick r:id="rId2" tooltip="Ріхард Вагнер"/>
              </a:rPr>
              <a:t>Ріхард</a:t>
            </a:r>
            <a:r>
              <a:rPr lang="ru-RU" u="sng" dirty="0">
                <a:solidFill>
                  <a:schemeClr val="accent1">
                    <a:lumMod val="60000"/>
                    <a:lumOff val="40000"/>
                  </a:schemeClr>
                </a:solidFill>
                <a:hlinkClick r:id="rId2" tooltip="Ріхард Вагнер"/>
              </a:rPr>
              <a:t> Вагнер</a:t>
            </a:r>
            <a:r>
              <a:rPr lang="ru-RU" dirty="0"/>
              <a:t>, </a:t>
            </a:r>
            <a:r>
              <a:rPr lang="ru-RU" dirty="0" err="1"/>
              <a:t>який</a:t>
            </a:r>
            <a:r>
              <a:rPr lang="ru-RU" dirty="0"/>
              <a:t> </a:t>
            </a:r>
            <a:r>
              <a:rPr lang="ru-RU" dirty="0" err="1"/>
              <a:t>відіграє</a:t>
            </a:r>
            <a:r>
              <a:rPr lang="ru-RU" dirty="0"/>
              <a:t> для </a:t>
            </a:r>
            <a:r>
              <a:rPr lang="ru-RU" dirty="0" err="1"/>
              <a:t>Ніцше</a:t>
            </a:r>
            <a:r>
              <a:rPr lang="ru-RU" dirty="0"/>
              <a:t> не </a:t>
            </a:r>
            <a:r>
              <a:rPr lang="ru-RU" dirty="0" err="1"/>
              <a:t>тільки</a:t>
            </a:r>
            <a:r>
              <a:rPr lang="ru-RU" dirty="0"/>
              <a:t> роль друга, але й роль батька. </a:t>
            </a:r>
            <a:endParaRPr lang="uk-UA" dirty="0"/>
          </a:p>
        </p:txBody>
      </p:sp>
    </p:spTree>
    <p:extLst>
      <p:ext uri="{BB962C8B-B14F-4D97-AF65-F5344CB8AC3E}">
        <p14:creationId xmlns:p14="http://schemas.microsoft.com/office/powerpoint/2010/main" val="378963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373616" cy="764704"/>
          </a:xfrm>
          <a:solidFill>
            <a:schemeClr val="accent3">
              <a:lumMod val="75000"/>
            </a:schemeClr>
          </a:solidFill>
        </p:spPr>
        <p:txBody>
          <a:bodyPr>
            <a:noAutofit/>
          </a:bodyPr>
          <a:lstStyle/>
          <a:p>
            <a:r>
              <a:rPr lang="uk-UA" sz="2000" b="1" dirty="0" smtClean="0"/>
              <a:t>У 1869 році він близький до захисту дисертації. Проте, ще не закінчивши навчання, йому пропонують місце професора класичної філології</a:t>
            </a:r>
            <a:endParaRPr lang="uk-UA" sz="2000" dirty="0"/>
          </a:p>
        </p:txBody>
      </p:sp>
      <p:sp>
        <p:nvSpPr>
          <p:cNvPr id="3" name="Объект 2"/>
          <p:cNvSpPr>
            <a:spLocks noGrp="1"/>
          </p:cNvSpPr>
          <p:nvPr>
            <p:ph idx="1"/>
          </p:nvPr>
        </p:nvSpPr>
        <p:spPr>
          <a:xfrm>
            <a:off x="323528" y="908720"/>
            <a:ext cx="8801128" cy="5977714"/>
          </a:xfrm>
          <a:solidFill>
            <a:schemeClr val="accent3">
              <a:lumMod val="40000"/>
              <a:lumOff val="60000"/>
            </a:schemeClr>
          </a:solidFill>
        </p:spPr>
        <p:txBody>
          <a:bodyPr>
            <a:normAutofit fontScale="62500" lnSpcReduction="20000"/>
          </a:bodyPr>
          <a:lstStyle/>
          <a:p>
            <a:pPr marL="0" indent="0" algn="just">
              <a:buNone/>
            </a:pPr>
            <a:r>
              <a:rPr lang="uk-UA" dirty="0" smtClean="0"/>
              <a:t>	Це цікаво ще й тому, що в цей час він остаточно відмовляється від філології, у листі своєму другові пише, що їй місце — серед іншого мотлоху наших предків. Його поважають співробітники, лекції відвідує багато студентів. </a:t>
            </a:r>
          </a:p>
          <a:p>
            <a:pPr marL="0" indent="0" algn="just">
              <a:buNone/>
            </a:pPr>
            <a:r>
              <a:rPr lang="uk-UA" dirty="0" smtClean="0"/>
              <a:t>У 1870 році починається </a:t>
            </a:r>
            <a:r>
              <a:rPr lang="uk-UA" dirty="0" err="1" smtClean="0"/>
              <a:t>Франко-пруська</a:t>
            </a:r>
            <a:r>
              <a:rPr lang="uk-UA" dirty="0" smtClean="0"/>
              <a:t> війна. Ніцше йде на війну добровольцем, але у нього одночасно починаються дизентерія та дифтерія, тому він змушений повернутися додому. За два місяці він продовжує читати лекції. Одночасно він пише книгу «Народження трагедії з духу музики». У ній йдеться про те, що в Древній Греції трагедія виникла з двох протилежних принципів — «</a:t>
            </a:r>
            <a:r>
              <a:rPr lang="uk-UA" dirty="0" err="1" smtClean="0"/>
              <a:t>діонісійського</a:t>
            </a:r>
            <a:r>
              <a:rPr lang="uk-UA" dirty="0" smtClean="0"/>
              <a:t>» та «</a:t>
            </a:r>
            <a:r>
              <a:rPr lang="uk-UA" dirty="0" err="1" smtClean="0"/>
              <a:t>аполлонського</a:t>
            </a:r>
            <a:r>
              <a:rPr lang="uk-UA" dirty="0" smtClean="0"/>
              <a:t>». Занепад трагедії був пов'язаним із «сократичним духом», раціоналізмом. </a:t>
            </a:r>
          </a:p>
          <a:p>
            <a:pPr marL="0" indent="0" algn="just">
              <a:buNone/>
            </a:pPr>
            <a:r>
              <a:rPr lang="uk-UA" dirty="0" smtClean="0"/>
              <a:t>	Вагнер високо оцінив цей твір, писав, що не читав нічого </a:t>
            </a:r>
            <a:r>
              <a:rPr lang="uk-UA" dirty="0" err="1" smtClean="0"/>
              <a:t>дивовижнішого</a:t>
            </a:r>
            <a:r>
              <a:rPr lang="uk-UA" dirty="0" smtClean="0"/>
              <a:t> від цієї книги. Але у всіх інших книга не знаходить визнання. Тож, книга стає для автора справжньою катастрофою — він губить свій авторитет гарного професора, його лекції все рідше відвідують студенти.</a:t>
            </a:r>
          </a:p>
          <a:p>
            <a:pPr marL="0" indent="0" algn="just">
              <a:buNone/>
            </a:pPr>
            <a:r>
              <a:rPr lang="uk-UA" dirty="0" smtClean="0"/>
              <a:t>Через чотири роки до свого завершення підходить дружба між Ніцше і Вагнером. І це також стало важкою втратою для Фрідріха. Одночасно серйозно погіршується здоров'я Ніцше. Медики не прийшли згоди щодо хвороби, на яку страждав Ніцше. Більшість з них називає спадкову хворобу.</a:t>
            </a:r>
            <a:endParaRPr lang="uk-UA" dirty="0"/>
          </a:p>
        </p:txBody>
      </p:sp>
    </p:spTree>
    <p:extLst>
      <p:ext uri="{BB962C8B-B14F-4D97-AF65-F5344CB8AC3E}">
        <p14:creationId xmlns:p14="http://schemas.microsoft.com/office/powerpoint/2010/main" val="37942539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0"/>
            <a:ext cx="8291264" cy="1417638"/>
          </a:xfrm>
          <a:solidFill>
            <a:schemeClr val="accent3">
              <a:lumMod val="20000"/>
              <a:lumOff val="80000"/>
            </a:schemeClr>
          </a:solidFill>
        </p:spPr>
        <p:txBody>
          <a:bodyPr>
            <a:normAutofit/>
          </a:bodyPr>
          <a:lstStyle/>
          <a:p>
            <a:r>
              <a:rPr lang="uk-UA" sz="2800" dirty="0" smtClean="0"/>
              <a:t>Наступні 10 років Ніцше проводить як вільний філософ. Він подорожує в пошуках придатного для його стану клімату. Проте так і не знаходить його.</a:t>
            </a:r>
            <a:endParaRPr lang="uk-UA" sz="2800" dirty="0"/>
          </a:p>
        </p:txBody>
      </p:sp>
      <p:sp>
        <p:nvSpPr>
          <p:cNvPr id="3" name="Объект 2"/>
          <p:cNvSpPr>
            <a:spLocks noGrp="1"/>
          </p:cNvSpPr>
          <p:nvPr>
            <p:ph idx="1"/>
          </p:nvPr>
        </p:nvSpPr>
        <p:spPr>
          <a:xfrm>
            <a:off x="107504" y="1340767"/>
            <a:ext cx="9144000" cy="5292000"/>
          </a:xfrm>
          <a:solidFill>
            <a:srgbClr val="FFFF00"/>
          </a:solidFill>
        </p:spPr>
        <p:txBody>
          <a:bodyPr>
            <a:normAutofit fontScale="77500" lnSpcReduction="20000"/>
          </a:bodyPr>
          <a:lstStyle/>
          <a:p>
            <a:pPr marL="0" indent="0" algn="just">
              <a:buNone/>
            </a:pPr>
            <a:r>
              <a:rPr lang="uk-UA" dirty="0" smtClean="0"/>
              <a:t>Незважаючи на стан здоров'я, він продовжує писати. У 1880 році з'являється «Ранкова зоря», «Людське, надто людське». У 1882 році — «Весела наука». Цей твір вважається прелюдією до найвідомішої книги Ніцше — «Так говорив Заратустра». Оцінюючи цю книгу, думки різко розходяться. Деякі вважають її справжнім одкровенням. Інші — погано написаною книгою без почуття гумору, у якій проявляється лише егоїзм автора. Філософія Ніцше у Заратустрі побудована на двох головних ідеях: «вічне повернення» та «надлюдина». Сенс життя — це воля до влади. Шлях до надлюдини проходить три етапи: «верблюд», «лев», «дитина». Спочатку в людини є лише віра, що дісталася у спадок, потім настає нігілізм — відмова від цієї віри, і, врешті-решт, людина розуміє, що «бог помер», що не існує абсолютної моралі чи релігії. Лише тоді людина по-справжньому звільняється та може керувати собою самостійно. Сам Ніцше називав книгу п'ятим Євангелієм. Тому він був розчарований, коли твір не прийняв читач (як і інші його книги при житті автора).</a:t>
            </a:r>
            <a:endParaRPr lang="uk-UA" dirty="0"/>
          </a:p>
        </p:txBody>
      </p:sp>
    </p:spTree>
    <p:extLst>
      <p:ext uri="{BB962C8B-B14F-4D97-AF65-F5344CB8AC3E}">
        <p14:creationId xmlns:p14="http://schemas.microsoft.com/office/powerpoint/2010/main" val="2669833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989688" cy="1301006"/>
          </a:xfrm>
          <a:solidFill>
            <a:schemeClr val="accent5">
              <a:lumMod val="20000"/>
              <a:lumOff val="80000"/>
            </a:schemeClr>
          </a:solidFill>
        </p:spPr>
        <p:txBody>
          <a:bodyPr>
            <a:noAutofit/>
          </a:bodyPr>
          <a:lstStyle/>
          <a:p>
            <a:pPr algn="l"/>
            <a:r>
              <a:rPr lang="uk-UA" sz="2400" dirty="0" smtClean="0"/>
              <a:t>У 1885 році сестра Ніцше одружується з запеклим антисемітом, переймає думки чоловіка. Вона видавала книги Фрідріха після його смерті, й при цьому друкувала їх у певному ракурсі.</a:t>
            </a:r>
            <a:endParaRPr lang="uk-UA" sz="2400" dirty="0"/>
          </a:p>
        </p:txBody>
      </p:sp>
      <p:sp>
        <p:nvSpPr>
          <p:cNvPr id="3" name="Объект 2"/>
          <p:cNvSpPr>
            <a:spLocks noGrp="1"/>
          </p:cNvSpPr>
          <p:nvPr>
            <p:ph idx="1"/>
          </p:nvPr>
        </p:nvSpPr>
        <p:spPr>
          <a:xfrm>
            <a:off x="457200" y="1600199"/>
            <a:ext cx="8568000" cy="4788000"/>
          </a:xfrm>
          <a:solidFill>
            <a:schemeClr val="accent1">
              <a:lumMod val="40000"/>
              <a:lumOff val="60000"/>
            </a:schemeClr>
          </a:solidFill>
        </p:spPr>
        <p:txBody>
          <a:bodyPr>
            <a:normAutofit fontScale="85000" lnSpcReduction="10000"/>
          </a:bodyPr>
          <a:lstStyle/>
          <a:p>
            <a:pPr marL="0" indent="0">
              <a:buNone/>
            </a:pPr>
            <a:r>
              <a:rPr lang="uk-UA" dirty="0" smtClean="0"/>
              <a:t>Після видання «Заратустри» у Ніцше справи йдуть дедалі гірше. Поступово дає про себе знати наближення божевілля. У січні 1889 року в результаті нервового приступу в </a:t>
            </a:r>
            <a:r>
              <a:rPr lang="uk-UA" dirty="0" err="1" smtClean="0"/>
              <a:t>Тюрині</a:t>
            </a:r>
            <a:r>
              <a:rPr lang="uk-UA" dirty="0" smtClean="0"/>
              <a:t>, його було відправлено до психіатричної клініки в </a:t>
            </a:r>
            <a:r>
              <a:rPr lang="uk-UA" dirty="0" err="1" smtClean="0"/>
              <a:t>Єнському</a:t>
            </a:r>
            <a:r>
              <a:rPr lang="uk-UA" dirty="0" smtClean="0"/>
              <a:t> університеті. Його мати наглядала за ним, а після її смерті це робили його сестри. А тим часом до Ніцше приходить слава і популярність. Проте сам він цього вже не міг розуміти, бо помер.</a:t>
            </a:r>
          </a:p>
          <a:p>
            <a:pPr marL="0" indent="0">
              <a:buNone/>
            </a:pPr>
            <a:r>
              <a:rPr lang="uk-UA" dirty="0" smtClean="0"/>
              <a:t>	Фрідріх Ніцше пішов із життя 25 серпня 1900 року у </a:t>
            </a:r>
            <a:r>
              <a:rPr lang="uk-UA" dirty="0" err="1" smtClean="0"/>
              <a:t>Веймарі</a:t>
            </a:r>
            <a:r>
              <a:rPr lang="uk-UA" dirty="0" smtClean="0"/>
              <a:t>. Похований поруч із старовинною церквою </a:t>
            </a:r>
            <a:r>
              <a:rPr lang="en-US" dirty="0" smtClean="0"/>
              <a:t>XII </a:t>
            </a:r>
            <a:r>
              <a:rPr lang="uk-UA" dirty="0" smtClean="0"/>
              <a:t>століття в рідному </a:t>
            </a:r>
            <a:r>
              <a:rPr lang="uk-UA" dirty="0" err="1" smtClean="0"/>
              <a:t>Рекені</a:t>
            </a:r>
            <a:r>
              <a:rPr lang="uk-UA" dirty="0" smtClean="0"/>
              <a:t>, в сімейній усипальниці.</a:t>
            </a:r>
            <a:endParaRPr lang="uk-UA" dirty="0"/>
          </a:p>
        </p:txBody>
      </p:sp>
    </p:spTree>
    <p:extLst>
      <p:ext uri="{BB962C8B-B14F-4D97-AF65-F5344CB8AC3E}">
        <p14:creationId xmlns:p14="http://schemas.microsoft.com/office/powerpoint/2010/main" val="821437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FFFF00"/>
          </a:solidFill>
        </p:spPr>
        <p:txBody>
          <a:bodyPr>
            <a:normAutofit fontScale="90000"/>
          </a:bodyPr>
          <a:lstStyle/>
          <a:p>
            <a:r>
              <a:rPr lang="uk-UA" b="1" dirty="0" smtClean="0"/>
              <a:t>Основні поняття</a:t>
            </a:r>
            <a:r>
              <a:rPr lang="en-US" b="1" dirty="0" smtClean="0"/>
              <a:t/>
            </a:r>
            <a:br>
              <a:rPr lang="en-US" b="1" dirty="0" smtClean="0"/>
            </a:br>
            <a:r>
              <a:rPr lang="uk-UA" b="1" dirty="0" smtClean="0"/>
              <a:t>філософії життя</a:t>
            </a:r>
            <a:r>
              <a:rPr lang="uk-UA" dirty="0" smtClean="0"/>
              <a:t>:</a:t>
            </a:r>
            <a:endParaRPr lang="uk-UA" dirty="0"/>
          </a:p>
        </p:txBody>
      </p:sp>
      <p:sp>
        <p:nvSpPr>
          <p:cNvPr id="3" name="Объект 2"/>
          <p:cNvSpPr>
            <a:spLocks noGrp="1"/>
          </p:cNvSpPr>
          <p:nvPr>
            <p:ph idx="1"/>
          </p:nvPr>
        </p:nvSpPr>
        <p:spPr>
          <a:blipFill>
            <a:blip r:embed="rId2"/>
            <a:tile tx="0" ty="0" sx="100000" sy="100000" flip="none" algn="tl"/>
          </a:blipFill>
        </p:spPr>
        <p:txBody>
          <a:bodyPr>
            <a:normAutofit/>
          </a:bodyPr>
          <a:lstStyle/>
          <a:p>
            <a:pPr marL="0" indent="0" algn="just">
              <a:buNone/>
            </a:pPr>
            <a:r>
              <a:rPr lang="uk-UA" sz="5400" dirty="0" smtClean="0"/>
              <a:t>	</a:t>
            </a:r>
            <a:r>
              <a:rPr lang="uk-UA" sz="4800" dirty="0" smtClean="0"/>
              <a:t>життя</a:t>
            </a:r>
            <a:r>
              <a:rPr lang="uk-UA" sz="4800" dirty="0"/>
              <a:t>, </a:t>
            </a:r>
            <a:r>
              <a:rPr lang="uk-UA" sz="4800" dirty="0" smtClean="0"/>
              <a:t>людина, воля, світова воля, влада, смерть</a:t>
            </a:r>
            <a:r>
              <a:rPr lang="uk-UA" sz="4800" dirty="0"/>
              <a:t>, сенс життя, Надлюдина, “переоцінка цінностей</a:t>
            </a:r>
            <a:r>
              <a:rPr lang="uk-UA" sz="4800" dirty="0" smtClean="0"/>
              <a:t>”.</a:t>
            </a:r>
            <a:endParaRPr lang="uk-UA" sz="4800" dirty="0"/>
          </a:p>
          <a:p>
            <a:endParaRPr lang="uk-UA" sz="5400" dirty="0"/>
          </a:p>
        </p:txBody>
      </p:sp>
    </p:spTree>
    <p:extLst>
      <p:ext uri="{BB962C8B-B14F-4D97-AF65-F5344CB8AC3E}">
        <p14:creationId xmlns:p14="http://schemas.microsoft.com/office/powerpoint/2010/main" val="23745447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8229600" cy="612000"/>
          </a:xfrm>
          <a:blipFill>
            <a:blip r:embed="rId2"/>
            <a:tile tx="0" ty="0" sx="100000" sy="100000" flip="none" algn="tl"/>
          </a:blipFill>
        </p:spPr>
        <p:txBody>
          <a:bodyPr>
            <a:normAutofit fontScale="90000"/>
          </a:bodyPr>
          <a:lstStyle/>
          <a:p>
            <a:r>
              <a:rPr lang="ru-RU" dirty="0" err="1" smtClean="0"/>
              <a:t>Основн</a:t>
            </a:r>
            <a:r>
              <a:rPr lang="uk-UA" dirty="0" smtClean="0"/>
              <a:t>і ідеї філософії Ф.Ніцше</a:t>
            </a:r>
            <a:endParaRPr lang="uk-UA" dirty="0"/>
          </a:p>
        </p:txBody>
      </p:sp>
      <p:sp>
        <p:nvSpPr>
          <p:cNvPr id="3" name="Объект 2"/>
          <p:cNvSpPr>
            <a:spLocks noGrp="1"/>
          </p:cNvSpPr>
          <p:nvPr>
            <p:ph idx="1"/>
          </p:nvPr>
        </p:nvSpPr>
        <p:spPr>
          <a:xfrm>
            <a:off x="107504" y="836712"/>
            <a:ext cx="8579296" cy="5289451"/>
          </a:xfrm>
          <a:solidFill>
            <a:srgbClr val="FFFF00"/>
          </a:solidFill>
        </p:spPr>
        <p:txBody>
          <a:bodyPr>
            <a:normAutofit fontScale="55000" lnSpcReduction="20000"/>
          </a:bodyPr>
          <a:lstStyle/>
          <a:p>
            <a:r>
              <a:rPr lang="ru-RU" dirty="0" smtClean="0"/>
              <a:t>1. </a:t>
            </a:r>
            <a:r>
              <a:rPr lang="ru-RU" dirty="0" err="1" smtClean="0"/>
              <a:t>Життя</a:t>
            </a:r>
            <a:r>
              <a:rPr lang="ru-RU" dirty="0" smtClean="0"/>
              <a:t> - </a:t>
            </a:r>
            <a:r>
              <a:rPr lang="ru-RU" dirty="0" err="1" smtClean="0"/>
              <a:t>це</a:t>
            </a:r>
            <a:r>
              <a:rPr lang="ru-RU" dirty="0" smtClean="0"/>
              <a:t> </a:t>
            </a:r>
            <a:r>
              <a:rPr lang="ru-RU" dirty="0" err="1" smtClean="0"/>
              <a:t>прагнення</a:t>
            </a:r>
            <a:r>
              <a:rPr lang="ru-RU" dirty="0" smtClean="0"/>
              <a:t> </a:t>
            </a:r>
            <a:r>
              <a:rPr lang="ru-RU" dirty="0" err="1" smtClean="0"/>
              <a:t>волі</a:t>
            </a:r>
            <a:r>
              <a:rPr lang="ru-RU" dirty="0" smtClean="0"/>
              <a:t> до </a:t>
            </a:r>
            <a:r>
              <a:rPr lang="ru-RU" dirty="0" err="1" smtClean="0"/>
              <a:t>влади</a:t>
            </a:r>
            <a:r>
              <a:rPr lang="ru-RU" dirty="0" smtClean="0"/>
              <a:t> (над собою </a:t>
            </a:r>
            <a:r>
              <a:rPr lang="ru-RU" dirty="0" err="1" smtClean="0"/>
              <a:t>насамперед</a:t>
            </a:r>
            <a:r>
              <a:rPr lang="ru-RU" dirty="0" smtClean="0"/>
              <a:t>) і </a:t>
            </a:r>
            <a:r>
              <a:rPr lang="ru-RU" dirty="0" err="1" smtClean="0"/>
              <a:t>накопичення</a:t>
            </a:r>
            <a:r>
              <a:rPr lang="ru-RU" dirty="0" smtClean="0"/>
              <a:t> </a:t>
            </a:r>
            <a:r>
              <a:rPr lang="ru-RU" dirty="0" err="1" smtClean="0"/>
              <a:t>сили</a:t>
            </a:r>
            <a:r>
              <a:rPr lang="ru-RU" dirty="0" smtClean="0"/>
              <a:t>,  </a:t>
            </a:r>
            <a:r>
              <a:rPr lang="ru-RU" dirty="0" err="1" smtClean="0"/>
              <a:t>подолання</a:t>
            </a:r>
            <a:r>
              <a:rPr lang="ru-RU" dirty="0" smtClean="0"/>
              <a:t> </a:t>
            </a:r>
            <a:r>
              <a:rPr lang="ru-RU" dirty="0" err="1" smtClean="0"/>
              <a:t>перешкод</a:t>
            </a:r>
            <a:r>
              <a:rPr lang="ru-RU" dirty="0" smtClean="0"/>
              <a:t>.</a:t>
            </a:r>
          </a:p>
          <a:p>
            <a:r>
              <a:rPr lang="ru-RU" dirty="0" smtClean="0"/>
              <a:t>2. Влада над </a:t>
            </a:r>
            <a:r>
              <a:rPr lang="ru-RU" dirty="0" err="1" smtClean="0"/>
              <a:t>собо</a:t>
            </a:r>
            <a:r>
              <a:rPr lang="ru-RU" dirty="0" smtClean="0"/>
              <a:t> </a:t>
            </a:r>
            <a:r>
              <a:rPr lang="ru-RU" dirty="0" err="1" smtClean="0"/>
              <a:t>вище</a:t>
            </a:r>
            <a:r>
              <a:rPr lang="ru-RU" dirty="0" smtClean="0"/>
              <a:t> </a:t>
            </a:r>
            <a:r>
              <a:rPr lang="ru-RU" dirty="0" err="1" smtClean="0"/>
              <a:t>влади</a:t>
            </a:r>
            <a:r>
              <a:rPr lang="ru-RU" dirty="0" smtClean="0"/>
              <a:t>  над  </a:t>
            </a:r>
            <a:r>
              <a:rPr lang="ru-RU" dirty="0" err="1" smtClean="0"/>
              <a:t>іншими</a:t>
            </a:r>
            <a:r>
              <a:rPr lang="ru-RU" dirty="0" smtClean="0"/>
              <a:t> людьми.</a:t>
            </a:r>
          </a:p>
          <a:p>
            <a:r>
              <a:rPr lang="ru-RU" dirty="0" smtClean="0"/>
              <a:t>3. </a:t>
            </a:r>
            <a:r>
              <a:rPr lang="ru-RU" dirty="0" err="1" smtClean="0"/>
              <a:t>Страждання</a:t>
            </a:r>
            <a:r>
              <a:rPr lang="ru-RU" dirty="0" smtClean="0"/>
              <a:t> </a:t>
            </a:r>
            <a:r>
              <a:rPr lang="ru-RU" dirty="0" err="1" smtClean="0"/>
              <a:t>необхідні</a:t>
            </a:r>
            <a:r>
              <a:rPr lang="ru-RU" dirty="0" smtClean="0"/>
              <a:t>, вони </a:t>
            </a:r>
            <a:r>
              <a:rPr lang="ru-RU" dirty="0" err="1" smtClean="0"/>
              <a:t>сприяють</a:t>
            </a:r>
            <a:r>
              <a:rPr lang="ru-RU" dirty="0" smtClean="0"/>
              <a:t> </a:t>
            </a:r>
            <a:r>
              <a:rPr lang="ru-RU" dirty="0" err="1" smtClean="0"/>
              <a:t>зростанню</a:t>
            </a:r>
            <a:r>
              <a:rPr lang="ru-RU" dirty="0" smtClean="0"/>
              <a:t> </a:t>
            </a:r>
            <a:r>
              <a:rPr lang="ru-RU" dirty="0" err="1" smtClean="0"/>
              <a:t>влади</a:t>
            </a:r>
            <a:r>
              <a:rPr lang="ru-RU" dirty="0" smtClean="0"/>
              <a:t> над </a:t>
            </a:r>
            <a:r>
              <a:rPr lang="ru-RU" dirty="0" err="1" smtClean="0"/>
              <a:t>собо</a:t>
            </a:r>
            <a:r>
              <a:rPr lang="ru-RU" dirty="0" smtClean="0"/>
              <a:t>. </a:t>
            </a:r>
            <a:r>
              <a:rPr lang="ru-RU" dirty="0" err="1" smtClean="0"/>
              <a:t>Співчуття</a:t>
            </a:r>
            <a:r>
              <a:rPr lang="ru-RU" dirty="0" smtClean="0"/>
              <a:t> до </a:t>
            </a:r>
            <a:r>
              <a:rPr lang="ru-RU" dirty="0" err="1" smtClean="0"/>
              <a:t>страждань</a:t>
            </a:r>
            <a:r>
              <a:rPr lang="ru-RU" dirty="0" smtClean="0"/>
              <a:t> </a:t>
            </a:r>
            <a:r>
              <a:rPr lang="ru-RU" dirty="0" err="1" smtClean="0"/>
              <a:t>розслаблює</a:t>
            </a:r>
            <a:r>
              <a:rPr lang="ru-RU" dirty="0" smtClean="0"/>
              <a:t> </a:t>
            </a:r>
            <a:r>
              <a:rPr lang="ru-RU" dirty="0" err="1" smtClean="0"/>
              <a:t>людину</a:t>
            </a:r>
            <a:r>
              <a:rPr lang="ru-RU" dirty="0" smtClean="0"/>
              <a:t>, </a:t>
            </a:r>
            <a:r>
              <a:rPr lang="ru-RU" dirty="0" err="1" smtClean="0"/>
              <a:t>зменшує</a:t>
            </a:r>
            <a:r>
              <a:rPr lang="ru-RU" dirty="0" smtClean="0"/>
              <a:t> </a:t>
            </a:r>
            <a:r>
              <a:rPr lang="ru-RU" dirty="0" err="1" smtClean="0"/>
              <a:t>її</a:t>
            </a:r>
            <a:r>
              <a:rPr lang="ru-RU" dirty="0" smtClean="0"/>
              <a:t> волю до </a:t>
            </a:r>
            <a:r>
              <a:rPr lang="ru-RU" dirty="0" err="1" smtClean="0"/>
              <a:t>влади</a:t>
            </a:r>
            <a:r>
              <a:rPr lang="ru-RU" dirty="0" smtClean="0"/>
              <a:t> над собою.</a:t>
            </a:r>
          </a:p>
          <a:p>
            <a:r>
              <a:rPr lang="ru-RU" dirty="0" smtClean="0"/>
              <a:t>4. Людина - </a:t>
            </a:r>
            <a:r>
              <a:rPr lang="ru-RU" dirty="0" err="1" smtClean="0"/>
              <a:t>це</a:t>
            </a:r>
            <a:r>
              <a:rPr lang="ru-RU" dirty="0" smtClean="0"/>
              <a:t> канат над </a:t>
            </a:r>
            <a:r>
              <a:rPr lang="ru-RU" dirty="0" err="1" smtClean="0"/>
              <a:t>прірвою</a:t>
            </a:r>
            <a:r>
              <a:rPr lang="ru-RU" dirty="0" smtClean="0"/>
              <a:t> </a:t>
            </a:r>
            <a:r>
              <a:rPr lang="ru-RU" dirty="0" err="1" smtClean="0"/>
              <a:t>між</a:t>
            </a:r>
            <a:r>
              <a:rPr lang="ru-RU" dirty="0" smtClean="0"/>
              <a:t> </a:t>
            </a:r>
            <a:r>
              <a:rPr lang="ru-RU" dirty="0" err="1" smtClean="0"/>
              <a:t>твариною</a:t>
            </a:r>
            <a:r>
              <a:rPr lang="ru-RU" dirty="0" smtClean="0"/>
              <a:t> і </a:t>
            </a:r>
            <a:r>
              <a:rPr lang="ru-RU" dirty="0" err="1" smtClean="0"/>
              <a:t>Надлюдиною</a:t>
            </a:r>
            <a:r>
              <a:rPr lang="ru-RU" dirty="0" smtClean="0"/>
              <a:t>.</a:t>
            </a:r>
          </a:p>
          <a:p>
            <a:r>
              <a:rPr lang="ru-RU" dirty="0" smtClean="0"/>
              <a:t>Людина - той, </a:t>
            </a:r>
            <a:r>
              <a:rPr lang="ru-RU" dirty="0" err="1" smtClean="0"/>
              <a:t>хто</a:t>
            </a:r>
            <a:r>
              <a:rPr lang="ru-RU" dirty="0" smtClean="0"/>
              <a:t> </a:t>
            </a:r>
            <a:r>
              <a:rPr lang="ru-RU" dirty="0" err="1" smtClean="0"/>
              <a:t>намагається</a:t>
            </a:r>
            <a:r>
              <a:rPr lang="ru-RU" dirty="0" smtClean="0"/>
              <a:t> </a:t>
            </a:r>
            <a:r>
              <a:rPr lang="ru-RU" dirty="0" err="1" smtClean="0"/>
              <a:t>подолати</a:t>
            </a:r>
            <a:r>
              <a:rPr lang="ru-RU" dirty="0" smtClean="0"/>
              <a:t> </a:t>
            </a:r>
            <a:r>
              <a:rPr lang="ru-RU" dirty="0" err="1" smtClean="0"/>
              <a:t>цю</a:t>
            </a:r>
            <a:r>
              <a:rPr lang="ru-RU" dirty="0" smtClean="0"/>
              <a:t> </a:t>
            </a:r>
            <a:r>
              <a:rPr lang="ru-RU" dirty="0" err="1" smtClean="0"/>
              <a:t>прірву</a:t>
            </a:r>
            <a:r>
              <a:rPr lang="ru-RU" dirty="0" smtClean="0"/>
              <a:t>, </a:t>
            </a:r>
            <a:r>
              <a:rPr lang="ru-RU" dirty="0" err="1" smtClean="0"/>
              <a:t>незважаючи</a:t>
            </a:r>
            <a:r>
              <a:rPr lang="ru-RU" dirty="0" smtClean="0"/>
              <a:t> на </a:t>
            </a:r>
            <a:r>
              <a:rPr lang="ru-RU" dirty="0" err="1" smtClean="0"/>
              <a:t>всі</a:t>
            </a:r>
            <a:r>
              <a:rPr lang="ru-RU" dirty="0" smtClean="0"/>
              <a:t> </a:t>
            </a:r>
            <a:r>
              <a:rPr lang="ru-RU" dirty="0" err="1" smtClean="0"/>
              <a:t>труднощі</a:t>
            </a:r>
            <a:r>
              <a:rPr lang="ru-RU" dirty="0" smtClean="0"/>
              <a:t>. </a:t>
            </a:r>
            <a:r>
              <a:rPr lang="ru-RU" dirty="0" err="1" smtClean="0"/>
              <a:t>Сенс</a:t>
            </a:r>
            <a:r>
              <a:rPr lang="ru-RU" dirty="0" smtClean="0"/>
              <a:t> </a:t>
            </a:r>
            <a:r>
              <a:rPr lang="ru-RU" dirty="0" err="1" smtClean="0"/>
              <a:t>життя</a:t>
            </a:r>
            <a:r>
              <a:rPr lang="ru-RU" dirty="0" smtClean="0"/>
              <a:t> </a:t>
            </a:r>
            <a:r>
              <a:rPr lang="ru-RU" dirty="0" err="1" smtClean="0"/>
              <a:t>людини</a:t>
            </a:r>
            <a:r>
              <a:rPr lang="ru-RU" dirty="0" smtClean="0"/>
              <a:t> - стати </a:t>
            </a:r>
            <a:r>
              <a:rPr lang="ru-RU" dirty="0" err="1" smtClean="0"/>
              <a:t>Надлюдиною</a:t>
            </a:r>
            <a:r>
              <a:rPr lang="ru-RU" dirty="0" smtClean="0"/>
              <a:t>.</a:t>
            </a:r>
          </a:p>
          <a:p>
            <a:r>
              <a:rPr lang="ru-RU" dirty="0" smtClean="0"/>
              <a:t>5. «Те, </a:t>
            </a:r>
            <a:r>
              <a:rPr lang="ru-RU" dirty="0" err="1" smtClean="0"/>
              <a:t>що</a:t>
            </a:r>
            <a:r>
              <a:rPr lang="ru-RU" dirty="0" smtClean="0"/>
              <a:t> </a:t>
            </a:r>
            <a:r>
              <a:rPr lang="ru-RU" dirty="0" err="1" smtClean="0"/>
              <a:t>падає</a:t>
            </a:r>
            <a:r>
              <a:rPr lang="ru-RU" dirty="0" smtClean="0"/>
              <a:t> - </a:t>
            </a:r>
            <a:r>
              <a:rPr lang="ru-RU" dirty="0" err="1" smtClean="0"/>
              <a:t>штовхни</a:t>
            </a:r>
            <a:r>
              <a:rPr lang="ru-RU" dirty="0" smtClean="0"/>
              <a:t>« («падающее – толкни») - </a:t>
            </a:r>
            <a:r>
              <a:rPr lang="ru-RU" dirty="0" err="1" smtClean="0"/>
              <a:t>заклик</a:t>
            </a:r>
            <a:r>
              <a:rPr lang="ru-RU" dirty="0" smtClean="0"/>
              <a:t> </a:t>
            </a:r>
            <a:r>
              <a:rPr lang="ru-RU" dirty="0" err="1" smtClean="0"/>
              <a:t>прибирати</a:t>
            </a:r>
            <a:r>
              <a:rPr lang="ru-RU" dirty="0" smtClean="0"/>
              <a:t> все </a:t>
            </a:r>
            <a:r>
              <a:rPr lang="ru-RU" dirty="0" err="1" smtClean="0"/>
              <a:t>віджиле</a:t>
            </a:r>
            <a:r>
              <a:rPr lang="ru-RU" dirty="0" smtClean="0"/>
              <a:t>, </a:t>
            </a:r>
            <a:r>
              <a:rPr lang="ru-RU" dirty="0" err="1" smtClean="0"/>
              <a:t>старе</a:t>
            </a:r>
            <a:r>
              <a:rPr lang="ru-RU" dirty="0" smtClean="0"/>
              <a:t> на шляху до нового, </a:t>
            </a:r>
            <a:r>
              <a:rPr lang="ru-RU" dirty="0" err="1" smtClean="0"/>
              <a:t>що</a:t>
            </a:r>
            <a:r>
              <a:rPr lang="ru-RU" dirty="0" smtClean="0"/>
              <a:t> </a:t>
            </a:r>
            <a:r>
              <a:rPr lang="ru-RU" dirty="0" err="1" smtClean="0"/>
              <a:t>народжується</a:t>
            </a:r>
            <a:r>
              <a:rPr lang="ru-RU" dirty="0" smtClean="0"/>
              <a:t>.</a:t>
            </a:r>
          </a:p>
          <a:p>
            <a:r>
              <a:rPr lang="ru-RU" dirty="0" smtClean="0"/>
              <a:t>6. Культура, </a:t>
            </a:r>
            <a:r>
              <a:rPr lang="ru-RU" dirty="0" err="1" smtClean="0"/>
              <a:t>цивілізація</a:t>
            </a:r>
            <a:r>
              <a:rPr lang="ru-RU" dirty="0" smtClean="0"/>
              <a:t> </a:t>
            </a:r>
            <a:r>
              <a:rPr lang="ru-RU" dirty="0" err="1" smtClean="0"/>
              <a:t>ведуть</a:t>
            </a:r>
            <a:r>
              <a:rPr lang="ru-RU" dirty="0" smtClean="0"/>
              <a:t> до </a:t>
            </a:r>
            <a:r>
              <a:rPr lang="ru-RU" dirty="0" err="1" smtClean="0"/>
              <a:t>регресу</a:t>
            </a:r>
            <a:r>
              <a:rPr lang="ru-RU" dirty="0" smtClean="0"/>
              <a:t>, </a:t>
            </a:r>
            <a:r>
              <a:rPr lang="ru-RU" dirty="0" err="1" smtClean="0"/>
              <a:t>бо</a:t>
            </a:r>
            <a:r>
              <a:rPr lang="ru-RU" dirty="0" smtClean="0"/>
              <a:t> вона </a:t>
            </a:r>
            <a:r>
              <a:rPr lang="ru-RU" dirty="0" err="1" smtClean="0"/>
              <a:t>знаменує</a:t>
            </a:r>
            <a:r>
              <a:rPr lang="ru-RU" dirty="0" smtClean="0"/>
              <a:t> перемогу </a:t>
            </a:r>
            <a:r>
              <a:rPr lang="ru-RU" dirty="0" err="1" smtClean="0"/>
              <a:t>слабких</a:t>
            </a:r>
            <a:r>
              <a:rPr lang="ru-RU" dirty="0" smtClean="0"/>
              <a:t> над </a:t>
            </a:r>
            <a:r>
              <a:rPr lang="ru-RU" dirty="0" err="1" smtClean="0"/>
              <a:t>сильними</a:t>
            </a:r>
            <a:r>
              <a:rPr lang="ru-RU" dirty="0" smtClean="0"/>
              <a:t>.</a:t>
            </a:r>
          </a:p>
          <a:p>
            <a:r>
              <a:rPr lang="ru-RU" dirty="0" smtClean="0"/>
              <a:t>7. </a:t>
            </a:r>
            <a:r>
              <a:rPr lang="ru-RU" dirty="0" err="1" smtClean="0"/>
              <a:t>Проголошує</a:t>
            </a:r>
            <a:r>
              <a:rPr lang="ru-RU" dirty="0" smtClean="0"/>
              <a:t> </a:t>
            </a:r>
            <a:r>
              <a:rPr lang="ru-RU" dirty="0" err="1" smtClean="0"/>
              <a:t>нову</a:t>
            </a:r>
            <a:r>
              <a:rPr lang="ru-RU" dirty="0" smtClean="0"/>
              <a:t> мораль. </a:t>
            </a:r>
            <a:r>
              <a:rPr lang="ru-RU" dirty="0" err="1" smtClean="0"/>
              <a:t>Її</a:t>
            </a:r>
            <a:r>
              <a:rPr lang="ru-RU" dirty="0" smtClean="0"/>
              <a:t> суть:</a:t>
            </a:r>
          </a:p>
          <a:p>
            <a:r>
              <a:rPr lang="ru-RU" dirty="0" smtClean="0"/>
              <a:t>  а) </a:t>
            </a:r>
            <a:r>
              <a:rPr lang="ru-RU" dirty="0" err="1" smtClean="0"/>
              <a:t>нерівність</a:t>
            </a:r>
            <a:r>
              <a:rPr lang="ru-RU" dirty="0" smtClean="0"/>
              <a:t> людей </a:t>
            </a:r>
            <a:r>
              <a:rPr lang="ru-RU" dirty="0" err="1" smtClean="0"/>
              <a:t>обумовлено</a:t>
            </a:r>
            <a:r>
              <a:rPr lang="ru-RU" dirty="0" smtClean="0"/>
              <a:t> </a:t>
            </a:r>
            <a:r>
              <a:rPr lang="ru-RU" dirty="0" err="1" smtClean="0"/>
              <a:t>розходженням</a:t>
            </a:r>
            <a:r>
              <a:rPr lang="ru-RU" dirty="0" smtClean="0"/>
              <a:t> </a:t>
            </a:r>
            <a:r>
              <a:rPr lang="ru-RU" dirty="0" err="1" smtClean="0"/>
              <a:t>їх</a:t>
            </a:r>
            <a:r>
              <a:rPr lang="ru-RU" dirty="0" smtClean="0"/>
              <a:t> </a:t>
            </a:r>
            <a:r>
              <a:rPr lang="ru-RU" dirty="0" err="1" smtClean="0"/>
              <a:t>життєвих</a:t>
            </a:r>
            <a:r>
              <a:rPr lang="ru-RU" dirty="0" smtClean="0"/>
              <a:t> сил і волею до </a:t>
            </a:r>
            <a:r>
              <a:rPr lang="ru-RU" dirty="0" err="1" smtClean="0"/>
              <a:t>влади</a:t>
            </a:r>
            <a:r>
              <a:rPr lang="ru-RU" dirty="0" smtClean="0"/>
              <a:t> (над собою і </a:t>
            </a:r>
            <a:r>
              <a:rPr lang="ru-RU" dirty="0" err="1" smtClean="0"/>
              <a:t>обставинами</a:t>
            </a:r>
            <a:r>
              <a:rPr lang="ru-RU" dirty="0" smtClean="0"/>
              <a:t>);</a:t>
            </a:r>
          </a:p>
          <a:p>
            <a:r>
              <a:rPr lang="ru-RU" dirty="0" smtClean="0"/>
              <a:t>  б) сильна </a:t>
            </a:r>
            <a:r>
              <a:rPr lang="ru-RU" dirty="0" err="1" smtClean="0"/>
              <a:t>особистість</a:t>
            </a:r>
            <a:r>
              <a:rPr lang="ru-RU" dirty="0" smtClean="0"/>
              <a:t> </a:t>
            </a:r>
            <a:r>
              <a:rPr lang="ru-RU" dirty="0" err="1" smtClean="0"/>
              <a:t>живе</a:t>
            </a:r>
            <a:r>
              <a:rPr lang="ru-RU" dirty="0" smtClean="0"/>
              <a:t> за </a:t>
            </a:r>
            <a:r>
              <a:rPr lang="ru-RU" dirty="0" err="1" smtClean="0"/>
              <a:t>своїми</a:t>
            </a:r>
            <a:r>
              <a:rPr lang="ru-RU" dirty="0" smtClean="0"/>
              <a:t> законами (по той </a:t>
            </a:r>
            <a:r>
              <a:rPr lang="ru-RU" dirty="0" err="1" smtClean="0"/>
              <a:t>бік</a:t>
            </a:r>
            <a:r>
              <a:rPr lang="ru-RU" dirty="0" smtClean="0"/>
              <a:t> добра і зла).</a:t>
            </a:r>
          </a:p>
          <a:p>
            <a:r>
              <a:rPr lang="ru-RU" dirty="0" smtClean="0"/>
              <a:t>8. </a:t>
            </a:r>
            <a:r>
              <a:rPr lang="ru-RU" dirty="0" err="1" smtClean="0"/>
              <a:t>Критикує</a:t>
            </a:r>
            <a:r>
              <a:rPr lang="ru-RU" dirty="0" smtClean="0"/>
              <a:t> </a:t>
            </a:r>
            <a:r>
              <a:rPr lang="ru-RU" dirty="0" err="1" smtClean="0"/>
              <a:t>християнство</a:t>
            </a:r>
            <a:r>
              <a:rPr lang="ru-RU" dirty="0" smtClean="0"/>
              <a:t> за культ в </a:t>
            </a:r>
            <a:r>
              <a:rPr lang="ru-RU" dirty="0" err="1" smtClean="0"/>
              <a:t>ньому</a:t>
            </a:r>
            <a:r>
              <a:rPr lang="ru-RU" dirty="0" smtClean="0"/>
              <a:t> </a:t>
            </a:r>
            <a:r>
              <a:rPr lang="ru-RU" dirty="0" err="1" smtClean="0"/>
              <a:t>слабкості</a:t>
            </a:r>
            <a:r>
              <a:rPr lang="ru-RU" dirty="0" smtClean="0"/>
              <a:t> і </a:t>
            </a:r>
            <a:r>
              <a:rPr lang="ru-RU" dirty="0" err="1" smtClean="0"/>
              <a:t>смиренності</a:t>
            </a:r>
            <a:r>
              <a:rPr lang="ru-RU" dirty="0" smtClean="0"/>
              <a:t>. «Бог помер!»</a:t>
            </a:r>
          </a:p>
          <a:p>
            <a:r>
              <a:rPr lang="ru-RU" dirty="0" smtClean="0"/>
              <a:t>9. </a:t>
            </a:r>
            <a:r>
              <a:rPr lang="ru-RU" dirty="0" err="1" smtClean="0"/>
              <a:t>Ніцше</a:t>
            </a:r>
            <a:r>
              <a:rPr lang="ru-RU" dirty="0" smtClean="0"/>
              <a:t> </a:t>
            </a:r>
            <a:r>
              <a:rPr lang="ru-RU" dirty="0" err="1" smtClean="0"/>
              <a:t>визначає</a:t>
            </a:r>
            <a:r>
              <a:rPr lang="ru-RU" dirty="0" smtClean="0"/>
              <a:t>:</a:t>
            </a:r>
          </a:p>
          <a:p>
            <a:r>
              <a:rPr lang="ru-RU" dirty="0" smtClean="0"/>
              <a:t>- </a:t>
            </a:r>
            <a:r>
              <a:rPr lang="ru-RU" dirty="0" err="1" smtClean="0"/>
              <a:t>Любов</a:t>
            </a:r>
            <a:r>
              <a:rPr lang="ru-RU" dirty="0" smtClean="0"/>
              <a:t> як "факел, </a:t>
            </a:r>
            <a:r>
              <a:rPr lang="ru-RU" dirty="0" err="1" smtClean="0"/>
              <a:t>який</a:t>
            </a:r>
            <a:r>
              <a:rPr lang="ru-RU" dirty="0" smtClean="0"/>
              <a:t> </a:t>
            </a:r>
            <a:r>
              <a:rPr lang="ru-RU" dirty="0" err="1" smtClean="0"/>
              <a:t>висвітлює</a:t>
            </a:r>
            <a:r>
              <a:rPr lang="ru-RU" dirty="0" smtClean="0"/>
              <a:t> ваш шлях на вершину«.</a:t>
            </a:r>
          </a:p>
          <a:p>
            <a:r>
              <a:rPr lang="ru-RU" dirty="0" smtClean="0"/>
              <a:t>- Державу як "</a:t>
            </a:r>
            <a:r>
              <a:rPr lang="ru-RU" dirty="0" err="1" smtClean="0"/>
              <a:t>найхолодніше</a:t>
            </a:r>
            <a:r>
              <a:rPr lang="ru-RU" dirty="0" smtClean="0"/>
              <a:t> з </a:t>
            </a:r>
            <a:r>
              <a:rPr lang="ru-RU" dirty="0" err="1" smtClean="0"/>
              <a:t>усіх</a:t>
            </a:r>
            <a:r>
              <a:rPr lang="ru-RU" dirty="0" smtClean="0"/>
              <a:t> </a:t>
            </a:r>
            <a:r>
              <a:rPr lang="ru-RU" dirty="0" err="1" smtClean="0"/>
              <a:t>чудовиськ</a:t>
            </a:r>
            <a:r>
              <a:rPr lang="ru-RU" dirty="0" smtClean="0"/>
              <a:t>".</a:t>
            </a:r>
            <a:endParaRPr lang="uk-UA" dirty="0"/>
          </a:p>
        </p:txBody>
      </p:sp>
    </p:spTree>
    <p:extLst>
      <p:ext uri="{BB962C8B-B14F-4D97-AF65-F5344CB8AC3E}">
        <p14:creationId xmlns:p14="http://schemas.microsoft.com/office/powerpoint/2010/main" val="4028638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FFFF00"/>
          </a:solidFill>
        </p:spPr>
        <p:txBody>
          <a:bodyPr/>
          <a:lstStyle/>
          <a:p>
            <a:r>
              <a:rPr lang="uk-UA" dirty="0" smtClean="0"/>
              <a:t>Філософія Ф.Ніцше</a:t>
            </a:r>
            <a:endParaRPr lang="uk-UA" dirty="0"/>
          </a:p>
        </p:txBody>
      </p:sp>
      <p:sp>
        <p:nvSpPr>
          <p:cNvPr id="3" name="Объект 2"/>
          <p:cNvSpPr>
            <a:spLocks noGrp="1"/>
          </p:cNvSpPr>
          <p:nvPr>
            <p:ph idx="1"/>
          </p:nvPr>
        </p:nvSpPr>
        <p:spPr>
          <a:xfrm>
            <a:off x="0" y="1340767"/>
            <a:ext cx="9072000" cy="5508000"/>
          </a:xfrm>
          <a:blipFill>
            <a:blip r:embed="rId2"/>
            <a:tile tx="0" ty="0" sx="100000" sy="100000" flip="none" algn="tl"/>
          </a:blipFill>
        </p:spPr>
        <p:txBody>
          <a:bodyPr>
            <a:normAutofit/>
          </a:bodyPr>
          <a:lstStyle/>
          <a:p>
            <a:pPr marL="0" indent="0">
              <a:buNone/>
            </a:pPr>
            <a:r>
              <a:rPr lang="uk-UA" dirty="0" smtClean="0"/>
              <a:t>Будується на</a:t>
            </a:r>
            <a:r>
              <a:rPr lang="uk-UA" dirty="0"/>
              <a:t> </a:t>
            </a:r>
            <a:endParaRPr lang="uk-UA" dirty="0" smtClean="0"/>
          </a:p>
          <a:p>
            <a:pPr marL="0" indent="0">
              <a:buNone/>
            </a:pPr>
            <a:r>
              <a:rPr lang="uk-UA" u="sng" dirty="0" err="1" smtClean="0">
                <a:hlinkClick r:id="rId3" tooltip="Ірраціоналізм"/>
              </a:rPr>
              <a:t>ірраціоналізмі</a:t>
            </a:r>
            <a:r>
              <a:rPr lang="uk-UA" dirty="0" err="1"/>
              <a:t> та</a:t>
            </a:r>
            <a:r>
              <a:rPr lang="uk-UA" dirty="0"/>
              <a:t> </a:t>
            </a:r>
            <a:r>
              <a:rPr lang="uk-UA" dirty="0">
                <a:hlinkClick r:id="rId4" tooltip="Волюнтаризм"/>
              </a:rPr>
              <a:t>волюнтаризмі</a:t>
            </a:r>
            <a:r>
              <a:rPr lang="uk-UA" dirty="0"/>
              <a:t> — </a:t>
            </a:r>
            <a:r>
              <a:rPr lang="uk-UA" dirty="0" smtClean="0"/>
              <a:t>двох наріжних каменях ніцшеанства.</a:t>
            </a:r>
          </a:p>
          <a:p>
            <a:pPr marL="0" indent="0">
              <a:buNone/>
            </a:pPr>
            <a:r>
              <a:rPr lang="uk-UA" sz="2800" dirty="0" smtClean="0"/>
              <a:t>	Був </a:t>
            </a:r>
            <a:r>
              <a:rPr lang="uk-UA" sz="2800" dirty="0"/>
              <a:t>агресивним критиком </a:t>
            </a:r>
            <a:r>
              <a:rPr lang="uk-UA" sz="2800" dirty="0" smtClean="0"/>
              <a:t>традиційної </a:t>
            </a:r>
            <a:r>
              <a:rPr lang="uk-UA" sz="2800" dirty="0" smtClean="0">
                <a:hlinkClick r:id="rId5" tooltip="Мораль"/>
              </a:rPr>
              <a:t>моралі</a:t>
            </a:r>
            <a:r>
              <a:rPr lang="uk-UA" sz="2800" dirty="0" smtClean="0"/>
              <a:t>,</a:t>
            </a:r>
          </a:p>
          <a:p>
            <a:pPr marL="0" indent="0">
              <a:buNone/>
            </a:pPr>
            <a:r>
              <a:rPr lang="uk-UA" sz="2800" dirty="0"/>
              <a:t> </a:t>
            </a:r>
            <a:r>
              <a:rPr lang="uk-UA" sz="2800" dirty="0">
                <a:hlinkClick r:id="rId6" tooltip="Утилітаризм"/>
              </a:rPr>
              <a:t>утилітаризму</a:t>
            </a:r>
            <a:r>
              <a:rPr lang="uk-UA" sz="2800" dirty="0"/>
              <a:t>, тодішньої </a:t>
            </a:r>
            <a:r>
              <a:rPr lang="uk-UA" sz="2800" dirty="0">
                <a:hlinkClick r:id="rId7" tooltip="Філософія"/>
              </a:rPr>
              <a:t>філософії</a:t>
            </a:r>
            <a:r>
              <a:rPr lang="uk-UA" sz="2800" dirty="0"/>
              <a:t>, </a:t>
            </a:r>
            <a:r>
              <a:rPr lang="uk-UA" sz="2800" dirty="0">
                <a:hlinkClick r:id="rId8" tooltip="Матеріалізм"/>
              </a:rPr>
              <a:t>матеріалізму</a:t>
            </a:r>
            <a:r>
              <a:rPr lang="uk-UA" sz="2800" dirty="0" smtClean="0"/>
              <a:t>,</a:t>
            </a:r>
          </a:p>
          <a:p>
            <a:pPr marL="0" indent="0">
              <a:buNone/>
            </a:pPr>
            <a:r>
              <a:rPr lang="uk-UA" sz="2800" u="sng" dirty="0" smtClean="0">
                <a:hlinkClick r:id="rId9" tooltip="Німецький ідеалізм"/>
              </a:rPr>
              <a:t>німецького </a:t>
            </a:r>
            <a:r>
              <a:rPr lang="uk-UA" sz="2800" u="sng" dirty="0">
                <a:hlinkClick r:id="rId9" tooltip="Німецький ідеалізм"/>
              </a:rPr>
              <a:t>ідеалізму</a:t>
            </a:r>
            <a:r>
              <a:rPr lang="uk-UA" sz="2800" dirty="0"/>
              <a:t>, </a:t>
            </a:r>
            <a:r>
              <a:rPr lang="uk-UA" sz="2800" dirty="0" err="1"/>
              <a:t>німецького </a:t>
            </a:r>
            <a:r>
              <a:rPr lang="uk-UA" sz="2800" dirty="0" err="1">
                <a:hlinkClick r:id="rId10" tooltip="Романтизм"/>
              </a:rPr>
              <a:t>ро</a:t>
            </a:r>
            <a:r>
              <a:rPr lang="uk-UA" sz="2800" dirty="0">
                <a:hlinkClick r:id="rId10" tooltip="Романтизм"/>
              </a:rPr>
              <a:t>мантизму</a:t>
            </a:r>
            <a:r>
              <a:rPr lang="uk-UA" sz="2800" dirty="0"/>
              <a:t> та сучасного йому життя в цілому. Він є одним із найбільш читаних мислителів. Ніцше створив велику </a:t>
            </a:r>
            <a:r>
              <a:rPr lang="uk-UA" sz="2800" dirty="0" err="1"/>
              <a:t>кількість </a:t>
            </a:r>
            <a:r>
              <a:rPr lang="uk-UA" sz="2800" dirty="0" err="1">
                <a:hlinkClick r:id="rId11" tooltip="Афоризм"/>
              </a:rPr>
              <a:t>а</a:t>
            </a:r>
            <a:r>
              <a:rPr lang="uk-UA" sz="2800" dirty="0">
                <a:hlinkClick r:id="rId11" tooltip="Афоризм"/>
              </a:rPr>
              <a:t>форизмів</a:t>
            </a:r>
            <a:r>
              <a:rPr lang="uk-UA" sz="2800" dirty="0"/>
              <a:t> і експериментальних форм письма</a:t>
            </a:r>
            <a:r>
              <a:rPr lang="uk-UA" sz="2800" dirty="0" smtClean="0"/>
              <a:t>.</a:t>
            </a:r>
          </a:p>
          <a:p>
            <a:pPr marL="0" indent="0">
              <a:buNone/>
            </a:pPr>
            <a:r>
              <a:rPr lang="ru-RU" sz="2800" dirty="0" err="1" smtClean="0"/>
              <a:t>Його</a:t>
            </a:r>
            <a:r>
              <a:rPr lang="ru-RU" sz="2800" dirty="0" smtClean="0"/>
              <a:t> </a:t>
            </a:r>
            <a:r>
              <a:rPr lang="ru-RU" sz="2800" dirty="0" err="1"/>
              <a:t>творчість</a:t>
            </a:r>
            <a:r>
              <a:rPr lang="ru-RU" sz="2800" dirty="0"/>
              <a:t> </a:t>
            </a:r>
            <a:r>
              <a:rPr lang="ru-RU" sz="2800" dirty="0" err="1"/>
              <a:t>була</a:t>
            </a:r>
            <a:r>
              <a:rPr lang="ru-RU" sz="2800" dirty="0"/>
              <a:t> й </a:t>
            </a:r>
            <a:r>
              <a:rPr lang="ru-RU" sz="2800" dirty="0" err="1"/>
              <a:t>залишається</a:t>
            </a:r>
            <a:r>
              <a:rPr lang="ru-RU" sz="2800" dirty="0"/>
              <a:t> предметом </a:t>
            </a:r>
            <a:r>
              <a:rPr lang="ru-RU" sz="2800" dirty="0" err="1"/>
              <a:t>палких</a:t>
            </a:r>
            <a:r>
              <a:rPr lang="ru-RU" sz="2800" dirty="0"/>
              <a:t> </a:t>
            </a:r>
            <a:r>
              <a:rPr lang="ru-RU" sz="2800" dirty="0" err="1"/>
              <a:t>суперечок</a:t>
            </a:r>
            <a:r>
              <a:rPr lang="ru-RU" sz="2800" dirty="0"/>
              <a:t>.</a:t>
            </a:r>
            <a:endParaRPr lang="uk-UA" sz="2800" dirty="0" smtClean="0"/>
          </a:p>
          <a:p>
            <a:pPr marL="0" indent="0">
              <a:buNone/>
            </a:pPr>
            <a:endParaRPr lang="uk-UA" dirty="0"/>
          </a:p>
        </p:txBody>
      </p:sp>
    </p:spTree>
    <p:extLst>
      <p:ext uri="{BB962C8B-B14F-4D97-AF65-F5344CB8AC3E}">
        <p14:creationId xmlns:p14="http://schemas.microsoft.com/office/powerpoint/2010/main" val="2358850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95536" y="0"/>
            <a:ext cx="8064896" cy="1052736"/>
          </a:xfrm>
          <a:solidFill>
            <a:schemeClr val="accent6"/>
          </a:solidFill>
        </p:spPr>
        <p:txBody>
          <a:bodyPr/>
          <a:lstStyle/>
          <a:p>
            <a:r>
              <a:rPr lang="uk-UA" dirty="0" smtClean="0"/>
              <a:t>Афоризми Ф.</a:t>
            </a:r>
            <a:r>
              <a:rPr lang="uk-UA" dirty="0"/>
              <a:t>Н</a:t>
            </a:r>
            <a:r>
              <a:rPr lang="uk-UA" dirty="0" smtClean="0"/>
              <a:t>іцше</a:t>
            </a:r>
            <a:endParaRPr lang="uk-UA" dirty="0"/>
          </a:p>
        </p:txBody>
      </p:sp>
      <p:sp>
        <p:nvSpPr>
          <p:cNvPr id="5" name="Объект 4"/>
          <p:cNvSpPr>
            <a:spLocks noGrp="1"/>
          </p:cNvSpPr>
          <p:nvPr>
            <p:ph idx="1"/>
          </p:nvPr>
        </p:nvSpPr>
        <p:spPr>
          <a:xfrm>
            <a:off x="395536" y="1124743"/>
            <a:ext cx="8784000" cy="5724000"/>
          </a:xfrm>
          <a:solidFill>
            <a:schemeClr val="accent6">
              <a:lumMod val="60000"/>
              <a:lumOff val="40000"/>
            </a:schemeClr>
          </a:solidFill>
        </p:spPr>
        <p:txBody>
          <a:bodyPr/>
          <a:lstStyle/>
          <a:p>
            <a:pPr marL="514350" indent="-514350">
              <a:buAutoNum type="arabicPeriod"/>
            </a:pPr>
            <a:r>
              <a:rPr lang="ru-RU" dirty="0" smtClean="0"/>
              <a:t>«</a:t>
            </a:r>
            <a:r>
              <a:rPr lang="ru-RU" dirty="0" err="1"/>
              <a:t>Надлюдина</a:t>
            </a:r>
            <a:r>
              <a:rPr lang="ru-RU" dirty="0"/>
              <a:t> — </a:t>
            </a:r>
            <a:r>
              <a:rPr lang="ru-RU" dirty="0" err="1"/>
              <a:t>це</a:t>
            </a:r>
            <a:r>
              <a:rPr lang="ru-RU" dirty="0"/>
              <a:t> море, де </a:t>
            </a:r>
            <a:r>
              <a:rPr lang="ru-RU" dirty="0" err="1"/>
              <a:t>потоне</a:t>
            </a:r>
            <a:r>
              <a:rPr lang="ru-RU" dirty="0"/>
              <a:t> </a:t>
            </a:r>
            <a:r>
              <a:rPr lang="ru-RU" dirty="0" err="1"/>
              <a:t>презирство</a:t>
            </a:r>
            <a:r>
              <a:rPr lang="ru-RU" dirty="0"/>
              <a:t> ваше. </a:t>
            </a:r>
            <a:r>
              <a:rPr lang="ru-RU" dirty="0" err="1"/>
              <a:t>Надлюдина</a:t>
            </a:r>
            <a:r>
              <a:rPr lang="ru-RU" dirty="0"/>
              <a:t> — </a:t>
            </a:r>
            <a:r>
              <a:rPr lang="ru-RU" dirty="0" err="1"/>
              <a:t>це</a:t>
            </a:r>
            <a:r>
              <a:rPr lang="ru-RU" dirty="0"/>
              <a:t> </a:t>
            </a:r>
            <a:r>
              <a:rPr lang="ru-RU" dirty="0" err="1"/>
              <a:t>блискавка</a:t>
            </a:r>
            <a:r>
              <a:rPr lang="ru-RU" dirty="0"/>
              <a:t>, </a:t>
            </a:r>
            <a:r>
              <a:rPr lang="ru-RU" dirty="0" err="1"/>
              <a:t>це</a:t>
            </a:r>
            <a:r>
              <a:rPr lang="ru-RU" dirty="0"/>
              <a:t> </a:t>
            </a:r>
            <a:r>
              <a:rPr lang="ru-RU" dirty="0" err="1"/>
              <a:t>божевілля</a:t>
            </a:r>
            <a:r>
              <a:rPr lang="ru-RU" dirty="0" smtClean="0"/>
              <a:t>!»</a:t>
            </a:r>
          </a:p>
          <a:p>
            <a:pPr marL="514350" indent="-514350">
              <a:buAutoNum type="arabicPeriod"/>
            </a:pPr>
            <a:r>
              <a:rPr lang="uk-UA" dirty="0"/>
              <a:t>«Велич людини в тому, що вона є мостом, а не ціллю; і любові в ній гідне лише те, що вона є переходом і знищенням. Я люблю того, хто не вміє жити інакше, окрім як в ім'я власної загибелі, тому що він іде через міст</a:t>
            </a:r>
            <a:r>
              <a:rPr lang="uk-UA" dirty="0" smtClean="0"/>
              <a:t>».</a:t>
            </a:r>
          </a:p>
          <a:p>
            <a:pPr marL="514350" indent="-514350">
              <a:buAutoNum type="arabicPeriod"/>
            </a:pPr>
            <a:r>
              <a:rPr lang="ru-RU" dirty="0"/>
              <a:t>«Хай буде </a:t>
            </a:r>
            <a:r>
              <a:rPr lang="ru-RU" dirty="0" err="1"/>
              <a:t>надлюдина</a:t>
            </a:r>
            <a:r>
              <a:rPr lang="ru-RU" dirty="0"/>
              <a:t> </a:t>
            </a:r>
            <a:r>
              <a:rPr lang="ru-RU" dirty="0" err="1"/>
              <a:t>смислом</a:t>
            </a:r>
            <a:r>
              <a:rPr lang="ru-RU" dirty="0"/>
              <a:t> </a:t>
            </a:r>
            <a:r>
              <a:rPr lang="ru-RU" dirty="0" err="1"/>
              <a:t>землі</a:t>
            </a:r>
            <a:r>
              <a:rPr lang="ru-RU" dirty="0"/>
              <a:t>!»</a:t>
            </a:r>
            <a:endParaRPr lang="uk-UA" dirty="0"/>
          </a:p>
        </p:txBody>
      </p:sp>
    </p:spTree>
    <p:extLst>
      <p:ext uri="{BB962C8B-B14F-4D97-AF65-F5344CB8AC3E}">
        <p14:creationId xmlns:p14="http://schemas.microsoft.com/office/powerpoint/2010/main" val="35240715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3142"/>
            <a:ext cx="8712000" cy="396000"/>
          </a:xfrm>
          <a:solidFill>
            <a:schemeClr val="accent2">
              <a:lumMod val="60000"/>
              <a:lumOff val="40000"/>
            </a:schemeClr>
          </a:solidFill>
        </p:spPr>
        <p:txBody>
          <a:bodyPr>
            <a:noAutofit/>
          </a:bodyPr>
          <a:lstStyle/>
          <a:p>
            <a:r>
              <a:rPr lang="uk-UA" sz="3200" dirty="0" smtClean="0"/>
              <a:t/>
            </a:r>
            <a:br>
              <a:rPr lang="uk-UA" sz="3200" dirty="0" smtClean="0"/>
            </a:br>
            <a:r>
              <a:rPr lang="uk-UA" sz="3200" b="1" dirty="0" smtClean="0"/>
              <a:t>Проблема інтерпретування філософії Ф. Ніцше</a:t>
            </a:r>
            <a:br>
              <a:rPr lang="uk-UA" sz="3200" b="1" dirty="0" smtClean="0"/>
            </a:br>
            <a:endParaRPr lang="uk-UA" sz="3200" b="1" dirty="0"/>
          </a:p>
        </p:txBody>
      </p:sp>
      <p:sp>
        <p:nvSpPr>
          <p:cNvPr id="3" name="Объект 2"/>
          <p:cNvSpPr>
            <a:spLocks noGrp="1"/>
          </p:cNvSpPr>
          <p:nvPr>
            <p:ph idx="1"/>
          </p:nvPr>
        </p:nvSpPr>
        <p:spPr>
          <a:xfrm>
            <a:off x="107504" y="476672"/>
            <a:ext cx="9108008" cy="6372031"/>
          </a:xfrm>
          <a:solidFill>
            <a:schemeClr val="accent2">
              <a:lumMod val="40000"/>
              <a:lumOff val="60000"/>
            </a:schemeClr>
          </a:solidFill>
        </p:spPr>
        <p:txBody>
          <a:bodyPr>
            <a:normAutofit fontScale="92500"/>
          </a:bodyPr>
          <a:lstStyle/>
          <a:p>
            <a:pPr marL="0" indent="0">
              <a:buNone/>
            </a:pPr>
            <a:r>
              <a:rPr lang="uk-UA" dirty="0" smtClean="0"/>
              <a:t>	</a:t>
            </a:r>
            <a:r>
              <a:rPr lang="uk-UA" dirty="0" err="1" smtClean="0"/>
              <a:t>Радянська</a:t>
            </a:r>
            <a:r>
              <a:rPr lang="uk-UA" dirty="0" err="1"/>
              <a:t> </a:t>
            </a:r>
            <a:r>
              <a:rPr lang="uk-UA" dirty="0" err="1">
                <a:hlinkClick r:id="rId2" tooltip="Марксизм-ленінізм"/>
              </a:rPr>
              <a:t>марксистсько-ленінська</a:t>
            </a:r>
            <a:r>
              <a:rPr lang="uk-UA" dirty="0" err="1"/>
              <a:t> і</a:t>
            </a:r>
            <a:r>
              <a:rPr lang="uk-UA" dirty="0"/>
              <a:t>деологічна </a:t>
            </a:r>
            <a:endParaRPr lang="uk-UA" dirty="0" smtClean="0"/>
          </a:p>
          <a:p>
            <a:pPr marL="0" indent="0">
              <a:buNone/>
            </a:pPr>
            <a:r>
              <a:rPr lang="uk-UA" dirty="0" smtClean="0">
                <a:hlinkClick r:id="rId3" tooltip="Пропаганда"/>
              </a:rPr>
              <a:t>пропаганда</a:t>
            </a:r>
            <a:r>
              <a:rPr lang="uk-UA" dirty="0"/>
              <a:t> називала Фрідріха Ніцше провісником </a:t>
            </a:r>
            <a:endParaRPr lang="uk-UA" dirty="0" smtClean="0"/>
          </a:p>
          <a:p>
            <a:pPr marL="0" indent="0">
              <a:buNone/>
            </a:pPr>
            <a:r>
              <a:rPr lang="uk-UA" dirty="0" smtClean="0">
                <a:hlinkClick r:id="rId4" tooltip="Фашизм"/>
              </a:rPr>
              <a:t>фашизму</a:t>
            </a:r>
            <a:r>
              <a:rPr lang="uk-UA" dirty="0"/>
              <a:t>, але сучасні філософи одностайно сходяться на думці, що Ніцше не був ані фашистом, ані </a:t>
            </a:r>
            <a:r>
              <a:rPr lang="uk-UA" dirty="0">
                <a:hlinkClick r:id="rId5" tooltip="Нацизм"/>
              </a:rPr>
              <a:t>нацистом</a:t>
            </a:r>
            <a:r>
              <a:rPr lang="uk-UA" dirty="0"/>
              <a:t>. </a:t>
            </a:r>
            <a:r>
              <a:rPr lang="uk-UA" dirty="0" smtClean="0"/>
              <a:t>Це </a:t>
            </a:r>
            <a:r>
              <a:rPr lang="uk-UA" dirty="0"/>
              <a:t>підтверджує той факт, що німецький філософ писав про </a:t>
            </a:r>
            <a:r>
              <a:rPr lang="uk-UA" dirty="0">
                <a:hlinkClick r:id="rId6" tooltip="Надлюдина"/>
              </a:rPr>
              <a:t>«надлюдину»</a:t>
            </a:r>
            <a:r>
              <a:rPr lang="uk-UA" dirty="0"/>
              <a:t> як про окремий </a:t>
            </a:r>
            <a:r>
              <a:rPr lang="uk-UA" dirty="0" smtClean="0"/>
              <a:t>суб'єкт </a:t>
            </a:r>
            <a:r>
              <a:rPr lang="uk-UA" dirty="0"/>
              <a:t>людської спільноти. Всупереч цьому фашизм розглядається як колективне явище або інакше </a:t>
            </a:r>
            <a:r>
              <a:rPr lang="uk-UA" dirty="0">
                <a:hlinkClick r:id="rId7" tooltip="Стадний інстинкт (ще не написана)"/>
              </a:rPr>
              <a:t>стадний інстинкт</a:t>
            </a:r>
            <a:r>
              <a:rPr lang="uk-UA" dirty="0"/>
              <a:t>.</a:t>
            </a:r>
          </a:p>
          <a:p>
            <a:pPr marL="0" indent="0">
              <a:buNone/>
            </a:pPr>
            <a:r>
              <a:rPr lang="uk-UA" dirty="0" smtClean="0"/>
              <a:t>	Ніцше </a:t>
            </a:r>
            <a:r>
              <a:rPr lang="uk-UA" dirty="0"/>
              <a:t>розкривав концепцію надлюдини через гостру критику </a:t>
            </a:r>
            <a:r>
              <a:rPr lang="uk-UA" dirty="0">
                <a:hlinkClick r:id="rId8" tooltip="Християнство"/>
              </a:rPr>
              <a:t>християнської релігії</a:t>
            </a:r>
            <a:r>
              <a:rPr lang="uk-UA" dirty="0"/>
              <a:t>, до своєї смерті встиг видати першу </a:t>
            </a:r>
            <a:r>
              <a:rPr lang="uk-UA" dirty="0" smtClean="0"/>
              <a:t>частину </a:t>
            </a:r>
            <a:r>
              <a:rPr lang="uk-UA" dirty="0" smtClean="0">
                <a:hlinkClick r:id="rId9" tooltip="Атеїзм"/>
              </a:rPr>
              <a:t>атеїстичної</a:t>
            </a:r>
            <a:r>
              <a:rPr lang="uk-UA" dirty="0"/>
              <a:t> книги «</a:t>
            </a:r>
            <a:r>
              <a:rPr lang="uk-UA" i="1" dirty="0" err="1">
                <a:hlinkClick r:id="rId10" tooltip="Антихристиянин (ще не написана)"/>
              </a:rPr>
              <a:t>Антихристиянин</a:t>
            </a:r>
            <a:r>
              <a:rPr lang="uk-UA" dirty="0"/>
              <a:t>» (</a:t>
            </a:r>
            <a:r>
              <a:rPr lang="uk-UA" i="1" dirty="0"/>
              <a:t>«Антихрист»</a:t>
            </a:r>
            <a:r>
              <a:rPr lang="uk-UA" dirty="0"/>
              <a:t>).</a:t>
            </a:r>
          </a:p>
        </p:txBody>
      </p:sp>
      <p:sp>
        <p:nvSpPr>
          <p:cNvPr id="5" name="Прямоугольник 4"/>
          <p:cNvSpPr/>
          <p:nvPr/>
        </p:nvSpPr>
        <p:spPr>
          <a:xfrm>
            <a:off x="2665067" y="3244334"/>
            <a:ext cx="3813865" cy="369332"/>
          </a:xfrm>
          <a:prstGeom prst="rect">
            <a:avLst/>
          </a:prstGeom>
        </p:spPr>
        <p:txBody>
          <a:bodyPr wrap="none">
            <a:spAutoFit/>
          </a:bodyPr>
          <a:lstStyle/>
          <a:p>
            <a:pPr>
              <a:defRPr/>
            </a:pPr>
            <a:r>
              <a:rPr lang="uk-UA" b="1" dirty="0"/>
              <a:t>Філософія </a:t>
            </a:r>
            <a:r>
              <a:rPr lang="uk-UA" b="1" dirty="0" err="1"/>
              <a:t>З.Фрейда</a:t>
            </a:r>
            <a:r>
              <a:rPr lang="uk-UA" b="1" dirty="0"/>
              <a:t>. </a:t>
            </a:r>
            <a:r>
              <a:rPr lang="uk-UA" b="1" dirty="0" err="1"/>
              <a:t>Неофрейдизм</a:t>
            </a:r>
            <a:r>
              <a:rPr lang="uk-UA" b="1" dirty="0">
                <a:cs typeface="Arial" panose="020B0604020202020204" pitchFamily="34" charset="0"/>
              </a:rPr>
              <a:t>.</a:t>
            </a:r>
          </a:p>
        </p:txBody>
      </p:sp>
    </p:spTree>
    <p:extLst>
      <p:ext uri="{BB962C8B-B14F-4D97-AF65-F5344CB8AC3E}">
        <p14:creationId xmlns:p14="http://schemas.microsoft.com/office/powerpoint/2010/main" val="18594293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Заголовок 1"/>
          <p:cNvSpPr>
            <a:spLocks noGrp="1"/>
          </p:cNvSpPr>
          <p:nvPr>
            <p:ph type="title"/>
          </p:nvPr>
        </p:nvSpPr>
        <p:spPr/>
        <p:txBody>
          <a:bodyPr/>
          <a:lstStyle/>
          <a:p>
            <a:r>
              <a:rPr lang="ru-RU" b="1" dirty="0" smtClean="0"/>
              <a:t>Зигмунд Фрейд</a:t>
            </a:r>
            <a:endParaRPr lang="uk-UA" b="1" dirty="0" smtClean="0"/>
          </a:p>
        </p:txBody>
      </p:sp>
      <p:graphicFrame>
        <p:nvGraphicFramePr>
          <p:cNvPr id="4" name="Объект 3"/>
          <p:cNvGraphicFramePr>
            <a:graphicFrameLocks noGrp="1"/>
          </p:cNvGraphicFramePr>
          <p:nvPr>
            <p:ph idx="1"/>
            <p:extLst/>
          </p:nvPr>
        </p:nvGraphicFramePr>
        <p:xfrm>
          <a:off x="467544" y="2924175"/>
          <a:ext cx="8137674" cy="3474720"/>
        </p:xfrm>
        <a:graphic>
          <a:graphicData uri="http://schemas.openxmlformats.org/drawingml/2006/table">
            <a:tbl>
              <a:tblPr/>
              <a:tblGrid>
                <a:gridCol w="4141872">
                  <a:extLst>
                    <a:ext uri="{9D8B030D-6E8A-4147-A177-3AD203B41FA5}">
                      <a16:colId xmlns:a16="http://schemas.microsoft.com/office/drawing/2014/main" val="20000"/>
                    </a:ext>
                  </a:extLst>
                </a:gridCol>
                <a:gridCol w="3995802">
                  <a:extLst>
                    <a:ext uri="{9D8B030D-6E8A-4147-A177-3AD203B41FA5}">
                      <a16:colId xmlns:a16="http://schemas.microsoft.com/office/drawing/2014/main" val="20001"/>
                    </a:ext>
                  </a:extLst>
                </a:gridCol>
              </a:tblGrid>
              <a:tr h="308154">
                <a:tc>
                  <a:txBody>
                    <a:bodyPr/>
                    <a:lstStyle/>
                    <a:p>
                      <a:pPr algn="l" fontAlgn="t"/>
                      <a:r>
                        <a:rPr lang="uk-UA" dirty="0">
                          <a:effectLst/>
                        </a:rPr>
                        <a:t>Дата народження</a:t>
                      </a: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uk-UA" u="none" strike="noStrike">
                          <a:solidFill>
                            <a:srgbClr val="0B0080"/>
                          </a:solidFill>
                          <a:effectLst/>
                          <a:hlinkClick r:id="rId2" tooltip="6 травня"/>
                        </a:rPr>
                        <a:t>6 травня</a:t>
                      </a:r>
                      <a:r>
                        <a:rPr lang="uk-UA">
                          <a:effectLst/>
                        </a:rPr>
                        <a:t> </a:t>
                      </a:r>
                      <a:r>
                        <a:rPr lang="uk-UA" u="none" strike="noStrike">
                          <a:solidFill>
                            <a:srgbClr val="0B0080"/>
                          </a:solidFill>
                          <a:effectLst/>
                          <a:hlinkClick r:id="rId3" tooltip="1856"/>
                        </a:rPr>
                        <a:t>1856</a:t>
                      </a:r>
                      <a:endParaRPr lang="uk-UA">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10000"/>
                  </a:ext>
                </a:extLst>
              </a:tr>
              <a:tr h="308154">
                <a:tc>
                  <a:txBody>
                    <a:bodyPr/>
                    <a:lstStyle/>
                    <a:p>
                      <a:pPr algn="l" fontAlgn="t"/>
                      <a:r>
                        <a:rPr lang="uk-UA" dirty="0">
                          <a:effectLst/>
                        </a:rPr>
                        <a:t>Місце народження</a:t>
                      </a: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uk-UA">
                          <a:effectLst/>
                        </a:rPr>
                        <a:t> </a:t>
                      </a:r>
                      <a:r>
                        <a:rPr lang="uk-UA" u="none" strike="noStrike">
                          <a:solidFill>
                            <a:srgbClr val="A55858"/>
                          </a:solidFill>
                          <a:effectLst/>
                          <a:hlinkClick r:id="rId4" tooltip="Пржибор (ще не написана)"/>
                        </a:rPr>
                        <a:t>Пржибор</a:t>
                      </a:r>
                      <a:r>
                        <a:rPr lang="en-US" u="none" strike="noStrike">
                          <a:solidFill>
                            <a:srgbClr val="663366"/>
                          </a:solidFill>
                          <a:effectLst/>
                          <a:hlinkClick r:id="rId5" tooltip="en:Příbor"/>
                        </a:rPr>
                        <a:t>en</a:t>
                      </a:r>
                      <a:r>
                        <a:rPr lang="en-US">
                          <a:effectLst/>
                        </a:rPr>
                        <a:t>, </a:t>
                      </a:r>
                      <a:r>
                        <a:rPr lang="uk-UA" u="none" strike="noStrike">
                          <a:solidFill>
                            <a:srgbClr val="0B0080"/>
                          </a:solidFill>
                          <a:effectLst/>
                          <a:hlinkClick r:id="rId6" tooltip="Австро-Угорщина"/>
                        </a:rPr>
                        <a:t>Австро-Угорщина</a:t>
                      </a:r>
                      <a:endParaRPr lang="uk-UA">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10001"/>
                  </a:ext>
                </a:extLst>
              </a:tr>
              <a:tr h="308154">
                <a:tc>
                  <a:txBody>
                    <a:bodyPr/>
                    <a:lstStyle/>
                    <a:p>
                      <a:pPr algn="l" fontAlgn="t"/>
                      <a:r>
                        <a:rPr lang="uk-UA" dirty="0">
                          <a:effectLst/>
                        </a:rPr>
                        <a:t>Дата смерті</a:t>
                      </a: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ru-RU" u="none" strike="noStrike">
                          <a:solidFill>
                            <a:srgbClr val="0B0080"/>
                          </a:solidFill>
                          <a:effectLst/>
                          <a:hlinkClick r:id="rId7" tooltip="23 вересня"/>
                        </a:rPr>
                        <a:t>23 вересня</a:t>
                      </a:r>
                      <a:r>
                        <a:rPr lang="ru-RU">
                          <a:effectLst/>
                        </a:rPr>
                        <a:t> </a:t>
                      </a:r>
                      <a:r>
                        <a:rPr lang="ru-RU" u="none" strike="noStrike">
                          <a:solidFill>
                            <a:srgbClr val="0B0080"/>
                          </a:solidFill>
                          <a:effectLst/>
                          <a:hlinkClick r:id="rId8" tooltip="1939"/>
                        </a:rPr>
                        <a:t>1939</a:t>
                      </a:r>
                      <a:r>
                        <a:rPr lang="ru-RU">
                          <a:effectLst/>
                        </a:rPr>
                        <a:t> (83 роки)</a:t>
                      </a: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10002"/>
                  </a:ext>
                </a:extLst>
              </a:tr>
              <a:tr h="308154">
                <a:tc>
                  <a:txBody>
                    <a:bodyPr/>
                    <a:lstStyle/>
                    <a:p>
                      <a:pPr algn="l" fontAlgn="t"/>
                      <a:r>
                        <a:rPr lang="uk-UA">
                          <a:effectLst/>
                        </a:rPr>
                        <a:t>Місце смерті</a:t>
                      </a: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uk-UA">
                          <a:effectLst/>
                        </a:rPr>
                        <a:t> </a:t>
                      </a:r>
                      <a:r>
                        <a:rPr lang="uk-UA" u="none" strike="noStrike">
                          <a:solidFill>
                            <a:srgbClr val="0B0080"/>
                          </a:solidFill>
                          <a:effectLst/>
                          <a:hlinkClick r:id="rId9" tooltip="Лондон"/>
                        </a:rPr>
                        <a:t>Лондон</a:t>
                      </a:r>
                      <a:r>
                        <a:rPr lang="uk-UA">
                          <a:effectLst/>
                        </a:rPr>
                        <a:t>, </a:t>
                      </a:r>
                      <a:r>
                        <a:rPr lang="uk-UA" u="none" strike="noStrike">
                          <a:solidFill>
                            <a:srgbClr val="0B0080"/>
                          </a:solidFill>
                          <a:effectLst/>
                          <a:hlinkClick r:id="rId10" tooltip="Англія"/>
                        </a:rPr>
                        <a:t>Англія</a:t>
                      </a:r>
                      <a:endParaRPr lang="uk-UA">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10003"/>
                  </a:ext>
                </a:extLst>
              </a:tr>
              <a:tr h="308154">
                <a:tc>
                  <a:txBody>
                    <a:bodyPr/>
                    <a:lstStyle/>
                    <a:p>
                      <a:pPr algn="l" fontAlgn="t"/>
                      <a:r>
                        <a:rPr lang="ru-RU" dirty="0" err="1" smtClean="0">
                          <a:effectLst/>
                        </a:rPr>
                        <a:t>Рід</a:t>
                      </a:r>
                      <a:r>
                        <a:rPr lang="ru-RU" baseline="0" dirty="0" smtClean="0">
                          <a:effectLst/>
                        </a:rPr>
                        <a:t> </a:t>
                      </a:r>
                      <a:r>
                        <a:rPr lang="ru-RU" baseline="0" dirty="0" err="1" smtClean="0">
                          <a:effectLst/>
                        </a:rPr>
                        <a:t>д</a:t>
                      </a:r>
                      <a:r>
                        <a:rPr lang="ru-RU" dirty="0" err="1" smtClean="0">
                          <a:effectLst/>
                        </a:rPr>
                        <a:t>іяльніості</a:t>
                      </a:r>
                      <a:endParaRPr lang="uk-UA" dirty="0">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uk-UA" dirty="0" smtClean="0">
                          <a:effectLst/>
                        </a:rPr>
                        <a:t>Філософ</a:t>
                      </a:r>
                      <a:r>
                        <a:rPr lang="en-US" dirty="0" smtClean="0">
                          <a:effectLst/>
                        </a:rPr>
                        <a:t>,</a:t>
                      </a:r>
                      <a:r>
                        <a:rPr lang="en-US" baseline="0" dirty="0" smtClean="0">
                          <a:effectLst/>
                        </a:rPr>
                        <a:t> </a:t>
                      </a:r>
                      <a:r>
                        <a:rPr lang="uk-UA" dirty="0" smtClean="0">
                          <a:effectLst/>
                        </a:rPr>
                        <a:t> психолог, засновник психоаналізу</a:t>
                      </a:r>
                      <a:endParaRPr lang="uk-UA" dirty="0">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10004"/>
                  </a:ext>
                </a:extLst>
              </a:tr>
              <a:tr h="539269">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uk-UA" dirty="0" smtClean="0">
                          <a:effectLst/>
                        </a:rPr>
                        <a:t>Автограф</a:t>
                      </a:r>
                    </a:p>
                    <a:p>
                      <a:pPr algn="l" fontAlgn="t"/>
                      <a:endParaRPr lang="uk-UA" dirty="0">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endParaRPr lang="ru-RU" dirty="0">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10005"/>
                  </a:ext>
                </a:extLst>
              </a:tr>
              <a:tr h="308154">
                <a:tc>
                  <a:txBody>
                    <a:bodyPr/>
                    <a:lstStyle/>
                    <a:p>
                      <a:pPr algn="l" fontAlgn="t"/>
                      <a:endParaRPr lang="uk-UA">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endParaRPr lang="uk-UA" dirty="0">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10006"/>
                  </a:ext>
                </a:extLst>
              </a:tr>
              <a:tr h="308154">
                <a:tc>
                  <a:txBody>
                    <a:bodyPr/>
                    <a:lstStyle/>
                    <a:p>
                      <a:pPr algn="l" fontAlgn="t"/>
                      <a:endParaRPr lang="uk-UA" dirty="0">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endParaRPr lang="uk-UA" dirty="0">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10007"/>
                  </a:ext>
                </a:extLst>
              </a:tr>
            </a:tbl>
          </a:graphicData>
        </a:graphic>
      </p:graphicFrame>
      <p:pic>
        <p:nvPicPr>
          <p:cNvPr id="15392" name="Picture 2" descr="Відома фотографія з журналу Лайф, 1922 р."/>
          <p:cNvPicPr>
            <a:picLocks noChangeAspect="1" noChangeArrowheads="1"/>
          </p:cNvPicPr>
          <p:nvPr/>
        </p:nvPicPr>
        <p:blipFill>
          <a:blip r:embed="rId11"/>
          <a:srcRect/>
          <a:stretch>
            <a:fillRect/>
          </a:stretch>
        </p:blipFill>
        <p:spPr bwMode="auto">
          <a:xfrm>
            <a:off x="457200" y="44450"/>
            <a:ext cx="1905000" cy="2676525"/>
          </a:xfrm>
          <a:prstGeom prst="rect">
            <a:avLst/>
          </a:prstGeom>
          <a:noFill/>
          <a:ln w="9525">
            <a:noFill/>
            <a:miter lim="800000"/>
            <a:headEnd/>
            <a:tailEnd/>
          </a:ln>
        </p:spPr>
      </p:pic>
      <p:pic>
        <p:nvPicPr>
          <p:cNvPr id="15393" name="Picture 3" descr="Австро-Угорщина"/>
          <p:cNvPicPr>
            <a:picLocks noChangeAspect="1" noChangeArrowheads="1"/>
          </p:cNvPicPr>
          <p:nvPr/>
        </p:nvPicPr>
        <p:blipFill>
          <a:blip r:embed="rId12"/>
          <a:srcRect/>
          <a:stretch>
            <a:fillRect/>
          </a:stretch>
        </p:blipFill>
        <p:spPr bwMode="auto">
          <a:xfrm>
            <a:off x="457200" y="1943100"/>
            <a:ext cx="190500" cy="123825"/>
          </a:xfrm>
          <a:prstGeom prst="rect">
            <a:avLst/>
          </a:prstGeom>
          <a:noFill/>
          <a:ln w="9525">
            <a:noFill/>
            <a:miter lim="800000"/>
            <a:headEnd/>
            <a:tailEnd/>
          </a:ln>
        </p:spPr>
      </p:pic>
      <p:pic>
        <p:nvPicPr>
          <p:cNvPr id="15394" name="Picture 4" descr="Велика Британія"/>
          <p:cNvPicPr>
            <a:picLocks noChangeAspect="1" noChangeArrowheads="1"/>
          </p:cNvPicPr>
          <p:nvPr/>
        </p:nvPicPr>
        <p:blipFill>
          <a:blip r:embed="rId13"/>
          <a:srcRect/>
          <a:stretch>
            <a:fillRect/>
          </a:stretch>
        </p:blipFill>
        <p:spPr bwMode="auto">
          <a:xfrm>
            <a:off x="457200" y="1943100"/>
            <a:ext cx="190500" cy="95250"/>
          </a:xfrm>
          <a:prstGeom prst="rect">
            <a:avLst/>
          </a:prstGeom>
          <a:noFill/>
          <a:ln w="9525">
            <a:noFill/>
            <a:miter lim="800000"/>
            <a:headEnd/>
            <a:tailEnd/>
          </a:ln>
        </p:spPr>
      </p:pic>
      <p:pic>
        <p:nvPicPr>
          <p:cNvPr id="15395" name="Picture 5" descr="Автограф — Зигмунд Фрейд"/>
          <p:cNvPicPr>
            <a:picLocks noChangeAspect="1" noChangeArrowheads="1"/>
          </p:cNvPicPr>
          <p:nvPr/>
        </p:nvPicPr>
        <p:blipFill>
          <a:blip r:embed="rId14"/>
          <a:srcRect/>
          <a:stretch>
            <a:fillRect/>
          </a:stretch>
        </p:blipFill>
        <p:spPr bwMode="auto">
          <a:xfrm>
            <a:off x="4865238" y="5276424"/>
            <a:ext cx="1219200" cy="352425"/>
          </a:xfrm>
          <a:prstGeom prst="rect">
            <a:avLst/>
          </a:prstGeom>
          <a:noFill/>
          <a:ln w="9525">
            <a:noFill/>
            <a:miter lim="800000"/>
            <a:headEnd/>
            <a:tailEnd/>
          </a:ln>
        </p:spPr>
      </p:pic>
    </p:spTree>
    <p:extLst>
      <p:ext uri="{BB962C8B-B14F-4D97-AF65-F5344CB8AC3E}">
        <p14:creationId xmlns:p14="http://schemas.microsoft.com/office/powerpoint/2010/main" val="348783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Заголовок 1"/>
          <p:cNvSpPr>
            <a:spLocks noGrp="1"/>
          </p:cNvSpPr>
          <p:nvPr>
            <p:ph type="title"/>
          </p:nvPr>
        </p:nvSpPr>
        <p:spPr/>
        <p:txBody>
          <a:bodyPr/>
          <a:lstStyle/>
          <a:p>
            <a:r>
              <a:rPr lang="ru-RU" b="1" u="sng" dirty="0" smtClean="0"/>
              <a:t>Твори </a:t>
            </a:r>
            <a:r>
              <a:rPr lang="ru-RU" b="1" u="sng" dirty="0" err="1" smtClean="0"/>
              <a:t>З.Фрейда</a:t>
            </a:r>
            <a:endParaRPr lang="uk-UA" b="1" u="sng" dirty="0" smtClean="0"/>
          </a:p>
        </p:txBody>
      </p:sp>
      <p:sp>
        <p:nvSpPr>
          <p:cNvPr id="3" name="Объект 2"/>
          <p:cNvSpPr>
            <a:spLocks noGrp="1"/>
          </p:cNvSpPr>
          <p:nvPr>
            <p:ph idx="1"/>
          </p:nvPr>
        </p:nvSpPr>
        <p:spPr/>
        <p:txBody>
          <a:bodyPr rtlCol="0">
            <a:normAutofit fontScale="85000" lnSpcReduction="20000"/>
          </a:bodyPr>
          <a:lstStyle/>
          <a:p>
            <a:pPr fontAlgn="auto">
              <a:spcAft>
                <a:spcPts val="0"/>
              </a:spcAft>
              <a:buFont typeface="Arial" panose="020B0604020202020204" pitchFamily="34" charset="0"/>
              <a:buChar char="•"/>
              <a:defRPr/>
            </a:pPr>
            <a:r>
              <a:rPr lang="ru-RU" dirty="0">
                <a:hlinkClick r:id="rId2" tooltip="Тлумачення снів (книга) (ще не написана)"/>
              </a:rPr>
              <a:t>«</a:t>
            </a:r>
            <a:r>
              <a:rPr lang="ru-RU" dirty="0" err="1">
                <a:hlinkClick r:id="rId2" tooltip="Тлумачення снів (книга) (ще не написана)"/>
              </a:rPr>
              <a:t>Тлумачення</a:t>
            </a:r>
            <a:r>
              <a:rPr lang="ru-RU" dirty="0">
                <a:hlinkClick r:id="rId2" tooltip="Тлумачення снів (книга) (ще не написана)"/>
              </a:rPr>
              <a:t> </a:t>
            </a:r>
            <a:r>
              <a:rPr lang="ru-RU" dirty="0" err="1">
                <a:hlinkClick r:id="rId2" tooltip="Тлумачення снів (книга) (ще не написана)"/>
              </a:rPr>
              <a:t>снів</a:t>
            </a:r>
            <a:r>
              <a:rPr lang="ru-RU" dirty="0">
                <a:hlinkClick r:id="rId2" tooltip="Тлумачення снів (книга) (ще не написана)"/>
              </a:rPr>
              <a:t>»</a:t>
            </a:r>
            <a:r>
              <a:rPr lang="ru-RU" dirty="0"/>
              <a:t> (</a:t>
            </a:r>
            <a:r>
              <a:rPr lang="ru-RU" dirty="0" smtClean="0"/>
              <a:t>1900)</a:t>
            </a:r>
            <a:endParaRPr lang="ru-RU" dirty="0"/>
          </a:p>
          <a:p>
            <a:pPr fontAlgn="auto">
              <a:spcAft>
                <a:spcPts val="0"/>
              </a:spcAft>
              <a:buFont typeface="Arial" panose="020B0604020202020204" pitchFamily="34" charset="0"/>
              <a:buChar char="•"/>
              <a:defRPr/>
            </a:pPr>
            <a:r>
              <a:rPr lang="ru-RU" u="sng" dirty="0" err="1">
                <a:hlinkClick r:id="rId3" tooltip="Психопатологія повсякденного життя (ще не написана)"/>
              </a:rPr>
              <a:t>Психопатологія</a:t>
            </a:r>
            <a:r>
              <a:rPr lang="ru-RU" u="sng" dirty="0">
                <a:hlinkClick r:id="rId3" tooltip="Психопатологія повсякденного життя (ще не написана)"/>
              </a:rPr>
              <a:t> </a:t>
            </a:r>
            <a:r>
              <a:rPr lang="ru-RU" u="sng" dirty="0" err="1">
                <a:hlinkClick r:id="rId3" tooltip="Психопатологія повсякденного життя (ще не написана)"/>
              </a:rPr>
              <a:t>повсякденного</a:t>
            </a:r>
            <a:r>
              <a:rPr lang="ru-RU" u="sng" dirty="0">
                <a:hlinkClick r:id="rId3" tooltip="Психопатологія повсякденного життя (ще не написана)"/>
              </a:rPr>
              <a:t> </a:t>
            </a:r>
            <a:r>
              <a:rPr lang="ru-RU" u="sng" dirty="0" err="1">
                <a:hlinkClick r:id="rId3" tooltip="Психопатологія повсякденного життя (ще не написана)"/>
              </a:rPr>
              <a:t>життя</a:t>
            </a:r>
            <a:r>
              <a:rPr lang="ru-RU" dirty="0"/>
              <a:t> (1901)</a:t>
            </a:r>
          </a:p>
          <a:p>
            <a:pPr fontAlgn="auto">
              <a:spcAft>
                <a:spcPts val="0"/>
              </a:spcAft>
              <a:buFont typeface="Arial" panose="020B0604020202020204" pitchFamily="34" charset="0"/>
              <a:buChar char="•"/>
              <a:defRPr/>
            </a:pPr>
            <a:r>
              <a:rPr lang="ru-RU" dirty="0" err="1">
                <a:hlinkClick r:id="rId4" tooltip="Леонардо да Вінчі — Спогад дитинства"/>
              </a:rPr>
              <a:t>Спогади</a:t>
            </a:r>
            <a:r>
              <a:rPr lang="ru-RU" dirty="0">
                <a:hlinkClick r:id="rId4" tooltip="Леонардо да Вінчі — Спогад дитинства"/>
              </a:rPr>
              <a:t> </a:t>
            </a:r>
            <a:r>
              <a:rPr lang="ru-RU" dirty="0" err="1">
                <a:hlinkClick r:id="rId4" tooltip="Леонардо да Вінчі — Спогад дитинства"/>
              </a:rPr>
              <a:t>дитинства</a:t>
            </a:r>
            <a:r>
              <a:rPr lang="ru-RU" dirty="0">
                <a:hlinkClick r:id="rId4" tooltip="Леонардо да Вінчі — Спогад дитинства"/>
              </a:rPr>
              <a:t> Леонардо да </a:t>
            </a:r>
            <a:r>
              <a:rPr lang="ru-RU" dirty="0" err="1">
                <a:hlinkClick r:id="rId4" tooltip="Леонардо да Вінчі — Спогад дитинства"/>
              </a:rPr>
              <a:t>Вінчі</a:t>
            </a:r>
            <a:r>
              <a:rPr lang="ru-RU" dirty="0"/>
              <a:t> (1910)</a:t>
            </a:r>
          </a:p>
          <a:p>
            <a:pPr fontAlgn="auto">
              <a:spcAft>
                <a:spcPts val="0"/>
              </a:spcAft>
              <a:buFont typeface="Arial" panose="020B0604020202020204" pitchFamily="34" charset="0"/>
              <a:buChar char="•"/>
              <a:defRPr/>
            </a:pPr>
            <a:r>
              <a:rPr lang="ru-RU" dirty="0">
                <a:hlinkClick r:id="rId5" tooltip="Тотем і табу (ще не написана)"/>
              </a:rPr>
              <a:t>Тотем і табу</a:t>
            </a:r>
            <a:r>
              <a:rPr lang="ru-RU" dirty="0"/>
              <a:t> (1913)</a:t>
            </a:r>
          </a:p>
          <a:p>
            <a:pPr fontAlgn="auto">
              <a:spcAft>
                <a:spcPts val="0"/>
              </a:spcAft>
              <a:buFont typeface="Arial" panose="020B0604020202020204" pitchFamily="34" charset="0"/>
              <a:buChar char="•"/>
              <a:defRPr/>
            </a:pPr>
            <a:r>
              <a:rPr lang="ru-RU" dirty="0" err="1">
                <a:hlinkClick r:id="rId6" tooltip="Лекції до вступу в психоаналіз (ще не написана)"/>
              </a:rPr>
              <a:t>Лекції</a:t>
            </a:r>
            <a:r>
              <a:rPr lang="ru-RU" dirty="0">
                <a:hlinkClick r:id="rId6" tooltip="Лекції до вступу в психоаналіз (ще не написана)"/>
              </a:rPr>
              <a:t> до </a:t>
            </a:r>
            <a:r>
              <a:rPr lang="ru-RU" dirty="0" err="1">
                <a:hlinkClick r:id="rId6" tooltip="Лекції до вступу в психоаналіз (ще не написана)"/>
              </a:rPr>
              <a:t>вступу</a:t>
            </a:r>
            <a:r>
              <a:rPr lang="ru-RU" dirty="0">
                <a:hlinkClick r:id="rId6" tooltip="Лекції до вступу в психоаналіз (ще не написана)"/>
              </a:rPr>
              <a:t> в </a:t>
            </a:r>
            <a:r>
              <a:rPr lang="ru-RU" dirty="0" err="1">
                <a:hlinkClick r:id="rId6" tooltip="Лекції до вступу в психоаналіз (ще не написана)"/>
              </a:rPr>
              <a:t>психоаналіз</a:t>
            </a:r>
            <a:r>
              <a:rPr lang="ru-RU" dirty="0"/>
              <a:t> (1916–1917)</a:t>
            </a:r>
          </a:p>
          <a:p>
            <a:pPr fontAlgn="auto">
              <a:spcAft>
                <a:spcPts val="0"/>
              </a:spcAft>
              <a:buFont typeface="Arial" panose="020B0604020202020204" pitchFamily="34" charset="0"/>
              <a:buChar char="•"/>
              <a:defRPr/>
            </a:pPr>
            <a:r>
              <a:rPr lang="ru-RU" dirty="0">
                <a:hlinkClick r:id="rId7" tooltip="По той бік принципу задоволення (ще не написана)"/>
              </a:rPr>
              <a:t>По той </a:t>
            </a:r>
            <a:r>
              <a:rPr lang="ru-RU" dirty="0" err="1">
                <a:hlinkClick r:id="rId7" tooltip="По той бік принципу задоволення (ще не написана)"/>
              </a:rPr>
              <a:t>бік</a:t>
            </a:r>
            <a:r>
              <a:rPr lang="ru-RU" dirty="0">
                <a:hlinkClick r:id="rId7" tooltip="По той бік принципу задоволення (ще не написана)"/>
              </a:rPr>
              <a:t> принципу </a:t>
            </a:r>
            <a:r>
              <a:rPr lang="ru-RU" dirty="0" err="1">
                <a:hlinkClick r:id="rId7" tooltip="По той бік принципу задоволення (ще не написана)"/>
              </a:rPr>
              <a:t>задоволення</a:t>
            </a:r>
            <a:r>
              <a:rPr lang="ru-RU" dirty="0"/>
              <a:t> (1920)</a:t>
            </a:r>
          </a:p>
          <a:p>
            <a:pPr fontAlgn="auto">
              <a:spcAft>
                <a:spcPts val="0"/>
              </a:spcAft>
              <a:buFont typeface="Arial" panose="020B0604020202020204" pitchFamily="34" charset="0"/>
              <a:buChar char="•"/>
              <a:defRPr/>
            </a:pPr>
            <a:r>
              <a:rPr lang="ru-RU" dirty="0" err="1">
                <a:hlinkClick r:id="rId8" tooltip="Психологія мас та аналіз людського «Я» (ще не написана)"/>
              </a:rPr>
              <a:t>Психологія</a:t>
            </a:r>
            <a:r>
              <a:rPr lang="ru-RU" dirty="0">
                <a:hlinkClick r:id="rId8" tooltip="Психологія мас та аналіз людського «Я» (ще не написана)"/>
              </a:rPr>
              <a:t> </a:t>
            </a:r>
            <a:r>
              <a:rPr lang="ru-RU" dirty="0" err="1">
                <a:hlinkClick r:id="rId8" tooltip="Психологія мас та аналіз людського «Я» (ще не написана)"/>
              </a:rPr>
              <a:t>мас</a:t>
            </a:r>
            <a:r>
              <a:rPr lang="ru-RU" dirty="0">
                <a:hlinkClick r:id="rId8" tooltip="Психологія мас та аналіз людського «Я» (ще не написана)"/>
              </a:rPr>
              <a:t> та </a:t>
            </a:r>
            <a:r>
              <a:rPr lang="ru-RU" dirty="0" err="1">
                <a:hlinkClick r:id="rId8" tooltip="Психологія мас та аналіз людського «Я» (ще не написана)"/>
              </a:rPr>
              <a:t>аналіз</a:t>
            </a:r>
            <a:r>
              <a:rPr lang="ru-RU" dirty="0">
                <a:hlinkClick r:id="rId8" tooltip="Психологія мас та аналіз людського «Я» (ще не написана)"/>
              </a:rPr>
              <a:t> </a:t>
            </a:r>
            <a:r>
              <a:rPr lang="ru-RU" dirty="0" err="1">
                <a:hlinkClick r:id="rId8" tooltip="Психологія мас та аналіз людського «Я» (ще не написана)"/>
              </a:rPr>
              <a:t>людського</a:t>
            </a:r>
            <a:r>
              <a:rPr lang="ru-RU" dirty="0">
                <a:hlinkClick r:id="rId8" tooltip="Психологія мас та аналіз людського «Я» (ще не написана)"/>
              </a:rPr>
              <a:t> «Я»</a:t>
            </a:r>
            <a:r>
              <a:rPr lang="ru-RU" dirty="0"/>
              <a:t> (1921)</a:t>
            </a:r>
          </a:p>
          <a:p>
            <a:pPr fontAlgn="auto">
              <a:spcAft>
                <a:spcPts val="0"/>
              </a:spcAft>
              <a:buFont typeface="Arial" panose="020B0604020202020204" pitchFamily="34" charset="0"/>
              <a:buChar char="•"/>
              <a:defRPr/>
            </a:pPr>
            <a:r>
              <a:rPr lang="ru-RU" dirty="0" smtClean="0">
                <a:hlinkClick r:id="rId9" tooltip="Я та Воно (ще не написана)"/>
              </a:rPr>
              <a:t>«Я </a:t>
            </a:r>
            <a:r>
              <a:rPr lang="ru-RU" dirty="0">
                <a:hlinkClick r:id="rId9" tooltip="Я та Воно (ще не написана)"/>
              </a:rPr>
              <a:t>та </a:t>
            </a:r>
            <a:r>
              <a:rPr lang="ru-RU" dirty="0" err="1">
                <a:hlinkClick r:id="rId9" tooltip="Я та Воно (ще не написана)"/>
              </a:rPr>
              <a:t>Воно</a:t>
            </a:r>
            <a:r>
              <a:rPr lang="ru-RU" dirty="0"/>
              <a:t>" (1923</a:t>
            </a:r>
            <a:r>
              <a:rPr lang="ru-RU" dirty="0" smtClean="0"/>
              <a:t>)</a:t>
            </a:r>
          </a:p>
          <a:p>
            <a:pPr fontAlgn="auto">
              <a:spcAft>
                <a:spcPts val="0"/>
              </a:spcAft>
              <a:buFont typeface="Arial" panose="020B0604020202020204" pitchFamily="34" charset="0"/>
              <a:buChar char="•"/>
              <a:defRPr/>
            </a:pPr>
            <a:r>
              <a:rPr lang="ru-RU" dirty="0" err="1" smtClean="0">
                <a:solidFill>
                  <a:schemeClr val="tx1">
                    <a:lumMod val="95000"/>
                    <a:lumOff val="5000"/>
                  </a:schemeClr>
                </a:solidFill>
              </a:rPr>
              <a:t>Невдоволення</a:t>
            </a:r>
            <a:r>
              <a:rPr lang="ru-RU" dirty="0" smtClean="0">
                <a:solidFill>
                  <a:schemeClr val="tx1">
                    <a:lumMod val="95000"/>
                    <a:lumOff val="5000"/>
                  </a:schemeClr>
                </a:solidFill>
              </a:rPr>
              <a:t> культурою (1927</a:t>
            </a:r>
            <a:r>
              <a:rPr lang="ru-RU" dirty="0" smtClean="0"/>
              <a:t>).</a:t>
            </a:r>
          </a:p>
          <a:p>
            <a:pPr fontAlgn="auto">
              <a:spcAft>
                <a:spcPts val="0"/>
              </a:spcAft>
              <a:buFont typeface="Arial" panose="020B0604020202020204" pitchFamily="34" charset="0"/>
              <a:buChar char="•"/>
              <a:defRPr/>
            </a:pPr>
            <a:r>
              <a:rPr lang="ru-RU" dirty="0" err="1" smtClean="0"/>
              <a:t>Чому</a:t>
            </a:r>
            <a:r>
              <a:rPr lang="ru-RU" dirty="0" smtClean="0"/>
              <a:t> </a:t>
            </a:r>
            <a:r>
              <a:rPr lang="ru-RU" dirty="0" err="1" smtClean="0"/>
              <a:t>війна</a:t>
            </a:r>
            <a:r>
              <a:rPr lang="ru-RU" dirty="0" smtClean="0"/>
              <a:t>?</a:t>
            </a:r>
            <a:endParaRPr lang="ru-RU" dirty="0"/>
          </a:p>
          <a:p>
            <a:pPr fontAlgn="auto">
              <a:spcAft>
                <a:spcPts val="0"/>
              </a:spcAft>
              <a:buFont typeface="Arial" panose="020B0604020202020204" pitchFamily="34" charset="0"/>
              <a:buChar char="•"/>
              <a:defRPr/>
            </a:pPr>
            <a:endParaRPr lang="uk-UA" dirty="0"/>
          </a:p>
        </p:txBody>
      </p:sp>
    </p:spTree>
    <p:extLst>
      <p:ext uri="{BB962C8B-B14F-4D97-AF65-F5344CB8AC3E}">
        <p14:creationId xmlns:p14="http://schemas.microsoft.com/office/powerpoint/2010/main" val="6368530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Заголовок 1"/>
          <p:cNvSpPr>
            <a:spLocks noGrp="1"/>
          </p:cNvSpPr>
          <p:nvPr>
            <p:ph type="title"/>
          </p:nvPr>
        </p:nvSpPr>
        <p:spPr/>
        <p:txBody>
          <a:bodyPr/>
          <a:lstStyle/>
          <a:p>
            <a:r>
              <a:rPr lang="ru-RU" b="1" u="sng" dirty="0" smtClean="0"/>
              <a:t>Твори </a:t>
            </a:r>
            <a:r>
              <a:rPr lang="ru-RU" b="1" u="sng" dirty="0" err="1" smtClean="0"/>
              <a:t>З.Фрейда</a:t>
            </a:r>
            <a:endParaRPr lang="uk-UA" b="1" u="sng" dirty="0" smtClean="0"/>
          </a:p>
        </p:txBody>
      </p:sp>
      <p:sp>
        <p:nvSpPr>
          <p:cNvPr id="3" name="Объект 2"/>
          <p:cNvSpPr>
            <a:spLocks noGrp="1"/>
          </p:cNvSpPr>
          <p:nvPr>
            <p:ph idx="1"/>
          </p:nvPr>
        </p:nvSpPr>
        <p:spPr/>
        <p:txBody>
          <a:bodyPr rtlCol="0">
            <a:normAutofit fontScale="85000" lnSpcReduction="20000"/>
          </a:bodyPr>
          <a:lstStyle/>
          <a:p>
            <a:pPr fontAlgn="auto">
              <a:spcAft>
                <a:spcPts val="0"/>
              </a:spcAft>
              <a:buFont typeface="Arial" panose="020B0604020202020204" pitchFamily="34" charset="0"/>
              <a:buChar char="•"/>
              <a:defRPr/>
            </a:pPr>
            <a:r>
              <a:rPr lang="ru-RU" dirty="0">
                <a:hlinkClick r:id="rId2" tooltip="Тлумачення снів (книга) (ще не написана)"/>
              </a:rPr>
              <a:t>«</a:t>
            </a:r>
            <a:r>
              <a:rPr lang="ru-RU" dirty="0" err="1">
                <a:hlinkClick r:id="rId2" tooltip="Тлумачення снів (книга) (ще не написана)"/>
              </a:rPr>
              <a:t>Тлумачення</a:t>
            </a:r>
            <a:r>
              <a:rPr lang="ru-RU" dirty="0">
                <a:hlinkClick r:id="rId2" tooltip="Тлумачення снів (книга) (ще не написана)"/>
              </a:rPr>
              <a:t> </a:t>
            </a:r>
            <a:r>
              <a:rPr lang="ru-RU" dirty="0" err="1">
                <a:hlinkClick r:id="rId2" tooltip="Тлумачення снів (книга) (ще не написана)"/>
              </a:rPr>
              <a:t>снів</a:t>
            </a:r>
            <a:r>
              <a:rPr lang="ru-RU" dirty="0">
                <a:hlinkClick r:id="rId2" tooltip="Тлумачення снів (книга) (ще не написана)"/>
              </a:rPr>
              <a:t>»</a:t>
            </a:r>
            <a:r>
              <a:rPr lang="ru-RU" dirty="0"/>
              <a:t> (</a:t>
            </a:r>
            <a:r>
              <a:rPr lang="ru-RU" dirty="0" smtClean="0"/>
              <a:t>1900)</a:t>
            </a:r>
            <a:endParaRPr lang="ru-RU" dirty="0"/>
          </a:p>
          <a:p>
            <a:pPr fontAlgn="auto">
              <a:spcAft>
                <a:spcPts val="0"/>
              </a:spcAft>
              <a:buFont typeface="Arial" panose="020B0604020202020204" pitchFamily="34" charset="0"/>
              <a:buChar char="•"/>
              <a:defRPr/>
            </a:pPr>
            <a:r>
              <a:rPr lang="ru-RU" u="sng" dirty="0" err="1">
                <a:hlinkClick r:id="rId3" tooltip="Психопатологія повсякденного життя (ще не написана)"/>
              </a:rPr>
              <a:t>Психопатологія</a:t>
            </a:r>
            <a:r>
              <a:rPr lang="ru-RU" u="sng" dirty="0">
                <a:hlinkClick r:id="rId3" tooltip="Психопатологія повсякденного життя (ще не написана)"/>
              </a:rPr>
              <a:t> </a:t>
            </a:r>
            <a:r>
              <a:rPr lang="ru-RU" u="sng" dirty="0" err="1">
                <a:hlinkClick r:id="rId3" tooltip="Психопатологія повсякденного життя (ще не написана)"/>
              </a:rPr>
              <a:t>повсякденного</a:t>
            </a:r>
            <a:r>
              <a:rPr lang="ru-RU" u="sng" dirty="0">
                <a:hlinkClick r:id="rId3" tooltip="Психопатологія повсякденного життя (ще не написана)"/>
              </a:rPr>
              <a:t> </a:t>
            </a:r>
            <a:r>
              <a:rPr lang="ru-RU" u="sng" dirty="0" err="1">
                <a:hlinkClick r:id="rId3" tooltip="Психопатологія повсякденного життя (ще не написана)"/>
              </a:rPr>
              <a:t>життя</a:t>
            </a:r>
            <a:r>
              <a:rPr lang="ru-RU" dirty="0"/>
              <a:t> (1901)</a:t>
            </a:r>
          </a:p>
          <a:p>
            <a:pPr fontAlgn="auto">
              <a:spcAft>
                <a:spcPts val="0"/>
              </a:spcAft>
              <a:buFont typeface="Arial" panose="020B0604020202020204" pitchFamily="34" charset="0"/>
              <a:buChar char="•"/>
              <a:defRPr/>
            </a:pPr>
            <a:r>
              <a:rPr lang="ru-RU" dirty="0" err="1">
                <a:hlinkClick r:id="rId4" tooltip="Леонардо да Вінчі — Спогад дитинства"/>
              </a:rPr>
              <a:t>Спогади</a:t>
            </a:r>
            <a:r>
              <a:rPr lang="ru-RU" dirty="0">
                <a:hlinkClick r:id="rId4" tooltip="Леонардо да Вінчі — Спогад дитинства"/>
              </a:rPr>
              <a:t> </a:t>
            </a:r>
            <a:r>
              <a:rPr lang="ru-RU" dirty="0" err="1">
                <a:hlinkClick r:id="rId4" tooltip="Леонардо да Вінчі — Спогад дитинства"/>
              </a:rPr>
              <a:t>дитинства</a:t>
            </a:r>
            <a:r>
              <a:rPr lang="ru-RU" dirty="0">
                <a:hlinkClick r:id="rId4" tooltip="Леонардо да Вінчі — Спогад дитинства"/>
              </a:rPr>
              <a:t> Леонардо да </a:t>
            </a:r>
            <a:r>
              <a:rPr lang="ru-RU" dirty="0" err="1">
                <a:hlinkClick r:id="rId4" tooltip="Леонардо да Вінчі — Спогад дитинства"/>
              </a:rPr>
              <a:t>Вінчі</a:t>
            </a:r>
            <a:r>
              <a:rPr lang="ru-RU" dirty="0"/>
              <a:t> (1910)</a:t>
            </a:r>
          </a:p>
          <a:p>
            <a:pPr fontAlgn="auto">
              <a:spcAft>
                <a:spcPts val="0"/>
              </a:spcAft>
              <a:buFont typeface="Arial" panose="020B0604020202020204" pitchFamily="34" charset="0"/>
              <a:buChar char="•"/>
              <a:defRPr/>
            </a:pPr>
            <a:r>
              <a:rPr lang="ru-RU" dirty="0">
                <a:hlinkClick r:id="rId5" tooltip="Тотем і табу (ще не написана)"/>
              </a:rPr>
              <a:t>Тотем і табу</a:t>
            </a:r>
            <a:r>
              <a:rPr lang="ru-RU" dirty="0"/>
              <a:t> (1913)</a:t>
            </a:r>
          </a:p>
          <a:p>
            <a:pPr fontAlgn="auto">
              <a:spcAft>
                <a:spcPts val="0"/>
              </a:spcAft>
              <a:buFont typeface="Arial" panose="020B0604020202020204" pitchFamily="34" charset="0"/>
              <a:buChar char="•"/>
              <a:defRPr/>
            </a:pPr>
            <a:r>
              <a:rPr lang="ru-RU" dirty="0" err="1">
                <a:hlinkClick r:id="rId6" tooltip="Лекції до вступу в психоаналіз (ще не написана)"/>
              </a:rPr>
              <a:t>Лекції</a:t>
            </a:r>
            <a:r>
              <a:rPr lang="ru-RU" dirty="0">
                <a:hlinkClick r:id="rId6" tooltip="Лекції до вступу в психоаналіз (ще не написана)"/>
              </a:rPr>
              <a:t> до </a:t>
            </a:r>
            <a:r>
              <a:rPr lang="ru-RU" dirty="0" err="1">
                <a:hlinkClick r:id="rId6" tooltip="Лекції до вступу в психоаналіз (ще не написана)"/>
              </a:rPr>
              <a:t>вступу</a:t>
            </a:r>
            <a:r>
              <a:rPr lang="ru-RU" dirty="0">
                <a:hlinkClick r:id="rId6" tooltip="Лекції до вступу в психоаналіз (ще не написана)"/>
              </a:rPr>
              <a:t> в </a:t>
            </a:r>
            <a:r>
              <a:rPr lang="ru-RU" dirty="0" err="1">
                <a:hlinkClick r:id="rId6" tooltip="Лекції до вступу в психоаналіз (ще не написана)"/>
              </a:rPr>
              <a:t>психоаналіз</a:t>
            </a:r>
            <a:r>
              <a:rPr lang="ru-RU" dirty="0"/>
              <a:t> (1916–1917)</a:t>
            </a:r>
          </a:p>
          <a:p>
            <a:pPr fontAlgn="auto">
              <a:spcAft>
                <a:spcPts val="0"/>
              </a:spcAft>
              <a:buFont typeface="Arial" panose="020B0604020202020204" pitchFamily="34" charset="0"/>
              <a:buChar char="•"/>
              <a:defRPr/>
            </a:pPr>
            <a:r>
              <a:rPr lang="ru-RU" dirty="0">
                <a:hlinkClick r:id="rId7" tooltip="По той бік принципу задоволення (ще не написана)"/>
              </a:rPr>
              <a:t>По той </a:t>
            </a:r>
            <a:r>
              <a:rPr lang="ru-RU" dirty="0" err="1">
                <a:hlinkClick r:id="rId7" tooltip="По той бік принципу задоволення (ще не написана)"/>
              </a:rPr>
              <a:t>бік</a:t>
            </a:r>
            <a:r>
              <a:rPr lang="ru-RU" dirty="0">
                <a:hlinkClick r:id="rId7" tooltip="По той бік принципу задоволення (ще не написана)"/>
              </a:rPr>
              <a:t> принципу </a:t>
            </a:r>
            <a:r>
              <a:rPr lang="ru-RU" dirty="0" err="1">
                <a:hlinkClick r:id="rId7" tooltip="По той бік принципу задоволення (ще не написана)"/>
              </a:rPr>
              <a:t>задоволення</a:t>
            </a:r>
            <a:r>
              <a:rPr lang="ru-RU" dirty="0"/>
              <a:t> (1920)</a:t>
            </a:r>
          </a:p>
          <a:p>
            <a:pPr fontAlgn="auto">
              <a:spcAft>
                <a:spcPts val="0"/>
              </a:spcAft>
              <a:buFont typeface="Arial" panose="020B0604020202020204" pitchFamily="34" charset="0"/>
              <a:buChar char="•"/>
              <a:defRPr/>
            </a:pPr>
            <a:r>
              <a:rPr lang="ru-RU" dirty="0" err="1">
                <a:hlinkClick r:id="rId8" tooltip="Психологія мас та аналіз людського «Я» (ще не написана)"/>
              </a:rPr>
              <a:t>Психологія</a:t>
            </a:r>
            <a:r>
              <a:rPr lang="ru-RU" dirty="0">
                <a:hlinkClick r:id="rId8" tooltip="Психологія мас та аналіз людського «Я» (ще не написана)"/>
              </a:rPr>
              <a:t> </a:t>
            </a:r>
            <a:r>
              <a:rPr lang="ru-RU" dirty="0" err="1">
                <a:hlinkClick r:id="rId8" tooltip="Психологія мас та аналіз людського «Я» (ще не написана)"/>
              </a:rPr>
              <a:t>мас</a:t>
            </a:r>
            <a:r>
              <a:rPr lang="ru-RU" dirty="0">
                <a:hlinkClick r:id="rId8" tooltip="Психологія мас та аналіз людського «Я» (ще не написана)"/>
              </a:rPr>
              <a:t> та </a:t>
            </a:r>
            <a:r>
              <a:rPr lang="ru-RU" dirty="0" err="1">
                <a:hlinkClick r:id="rId8" tooltip="Психологія мас та аналіз людського «Я» (ще не написана)"/>
              </a:rPr>
              <a:t>аналіз</a:t>
            </a:r>
            <a:r>
              <a:rPr lang="ru-RU" dirty="0">
                <a:hlinkClick r:id="rId8" tooltip="Психологія мас та аналіз людського «Я» (ще не написана)"/>
              </a:rPr>
              <a:t> </a:t>
            </a:r>
            <a:r>
              <a:rPr lang="ru-RU" dirty="0" err="1">
                <a:hlinkClick r:id="rId8" tooltip="Психологія мас та аналіз людського «Я» (ще не написана)"/>
              </a:rPr>
              <a:t>людського</a:t>
            </a:r>
            <a:r>
              <a:rPr lang="ru-RU" dirty="0">
                <a:hlinkClick r:id="rId8" tooltip="Психологія мас та аналіз людського «Я» (ще не написана)"/>
              </a:rPr>
              <a:t> «Я»</a:t>
            </a:r>
            <a:r>
              <a:rPr lang="ru-RU" dirty="0"/>
              <a:t> (1921)</a:t>
            </a:r>
          </a:p>
          <a:p>
            <a:pPr fontAlgn="auto">
              <a:spcAft>
                <a:spcPts val="0"/>
              </a:spcAft>
              <a:buFont typeface="Arial" panose="020B0604020202020204" pitchFamily="34" charset="0"/>
              <a:buChar char="•"/>
              <a:defRPr/>
            </a:pPr>
            <a:r>
              <a:rPr lang="ru-RU" dirty="0" smtClean="0">
                <a:hlinkClick r:id="rId9" tooltip="Я та Воно (ще не написана)"/>
              </a:rPr>
              <a:t>«Я </a:t>
            </a:r>
            <a:r>
              <a:rPr lang="ru-RU" dirty="0">
                <a:hlinkClick r:id="rId9" tooltip="Я та Воно (ще не написана)"/>
              </a:rPr>
              <a:t>та </a:t>
            </a:r>
            <a:r>
              <a:rPr lang="ru-RU" dirty="0" err="1">
                <a:hlinkClick r:id="rId9" tooltip="Я та Воно (ще не написана)"/>
              </a:rPr>
              <a:t>Воно</a:t>
            </a:r>
            <a:r>
              <a:rPr lang="ru-RU" dirty="0"/>
              <a:t>" (1923</a:t>
            </a:r>
            <a:r>
              <a:rPr lang="ru-RU" dirty="0" smtClean="0"/>
              <a:t>)</a:t>
            </a:r>
          </a:p>
          <a:p>
            <a:pPr fontAlgn="auto">
              <a:spcAft>
                <a:spcPts val="0"/>
              </a:spcAft>
              <a:buFont typeface="Arial" panose="020B0604020202020204" pitchFamily="34" charset="0"/>
              <a:buChar char="•"/>
              <a:defRPr/>
            </a:pPr>
            <a:r>
              <a:rPr lang="ru-RU" dirty="0" err="1" smtClean="0">
                <a:solidFill>
                  <a:schemeClr val="tx1">
                    <a:lumMod val="95000"/>
                    <a:lumOff val="5000"/>
                  </a:schemeClr>
                </a:solidFill>
              </a:rPr>
              <a:t>Невдоволення</a:t>
            </a:r>
            <a:r>
              <a:rPr lang="ru-RU" dirty="0" smtClean="0">
                <a:solidFill>
                  <a:schemeClr val="tx1">
                    <a:lumMod val="95000"/>
                    <a:lumOff val="5000"/>
                  </a:schemeClr>
                </a:solidFill>
              </a:rPr>
              <a:t> культурою (1927</a:t>
            </a:r>
            <a:r>
              <a:rPr lang="ru-RU" dirty="0" smtClean="0"/>
              <a:t>).</a:t>
            </a:r>
          </a:p>
          <a:p>
            <a:pPr fontAlgn="auto">
              <a:spcAft>
                <a:spcPts val="0"/>
              </a:spcAft>
              <a:buFont typeface="Arial" panose="020B0604020202020204" pitchFamily="34" charset="0"/>
              <a:buChar char="•"/>
              <a:defRPr/>
            </a:pPr>
            <a:r>
              <a:rPr lang="ru-RU" dirty="0" err="1" smtClean="0"/>
              <a:t>Чому</a:t>
            </a:r>
            <a:r>
              <a:rPr lang="ru-RU" dirty="0" smtClean="0"/>
              <a:t> </a:t>
            </a:r>
            <a:r>
              <a:rPr lang="ru-RU" dirty="0" err="1" smtClean="0"/>
              <a:t>війна</a:t>
            </a:r>
            <a:r>
              <a:rPr lang="ru-RU" dirty="0" smtClean="0"/>
              <a:t>?</a:t>
            </a:r>
            <a:endParaRPr lang="ru-RU" dirty="0"/>
          </a:p>
          <a:p>
            <a:pPr fontAlgn="auto">
              <a:spcAft>
                <a:spcPts val="0"/>
              </a:spcAft>
              <a:buFont typeface="Arial" panose="020B0604020202020204" pitchFamily="34" charset="0"/>
              <a:buChar char="•"/>
              <a:defRPr/>
            </a:pPr>
            <a:endParaRPr lang="uk-UA" dirty="0"/>
          </a:p>
        </p:txBody>
      </p:sp>
    </p:spTree>
    <p:extLst>
      <p:ext uri="{BB962C8B-B14F-4D97-AF65-F5344CB8AC3E}">
        <p14:creationId xmlns:p14="http://schemas.microsoft.com/office/powerpoint/2010/main" val="13849454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dirty="0" smtClean="0"/>
              <a:t>Ф</a:t>
            </a:r>
            <a:r>
              <a:rPr lang="uk-UA" dirty="0" err="1" smtClean="0"/>
              <a:t>ілософія</a:t>
            </a:r>
            <a:r>
              <a:rPr lang="uk-UA" dirty="0" smtClean="0"/>
              <a:t> З.</a:t>
            </a:r>
            <a:r>
              <a:rPr lang="ru-RU" dirty="0" smtClean="0"/>
              <a:t>Фрейда –фрейдизм</a:t>
            </a:r>
            <a:br>
              <a:rPr lang="ru-RU" dirty="0" smtClean="0"/>
            </a:br>
            <a:r>
              <a:rPr lang="ru-RU" dirty="0" smtClean="0"/>
              <a:t>(</a:t>
            </a:r>
            <a:r>
              <a:rPr lang="ru-RU" dirty="0" err="1" smtClean="0"/>
              <a:t>класичний</a:t>
            </a:r>
            <a:r>
              <a:rPr lang="ru-RU" dirty="0" smtClean="0"/>
              <a:t> </a:t>
            </a:r>
            <a:r>
              <a:rPr lang="ru-RU" dirty="0" err="1" smtClean="0"/>
              <a:t>психоаналіз</a:t>
            </a:r>
            <a:r>
              <a:rPr lang="ru-RU" dirty="0" smtClean="0"/>
              <a:t>)</a:t>
            </a:r>
            <a:endParaRPr lang="uk-UA" dirty="0"/>
          </a:p>
        </p:txBody>
      </p:sp>
      <p:sp>
        <p:nvSpPr>
          <p:cNvPr id="3" name="Объект 2"/>
          <p:cNvSpPr>
            <a:spLocks noGrp="1"/>
          </p:cNvSpPr>
          <p:nvPr>
            <p:ph idx="1"/>
          </p:nvPr>
        </p:nvSpPr>
        <p:spPr/>
        <p:txBody>
          <a:bodyPr rtlCol="0">
            <a:normAutofit/>
          </a:bodyPr>
          <a:lstStyle/>
          <a:p>
            <a:pPr marL="0" indent="0" fontAlgn="auto">
              <a:spcAft>
                <a:spcPts val="0"/>
              </a:spcAft>
              <a:buFont typeface="Arial" panose="020B0604020202020204" pitchFamily="34" charset="0"/>
              <a:buNone/>
              <a:defRPr/>
            </a:pPr>
            <a:r>
              <a:rPr lang="ru-RU" b="1" dirty="0" err="1" smtClean="0"/>
              <a:t>Грунтується</a:t>
            </a:r>
            <a:r>
              <a:rPr lang="ru-RU" b="1" dirty="0" smtClean="0"/>
              <a:t> </a:t>
            </a:r>
            <a:r>
              <a:rPr lang="ru-RU" b="1" dirty="0"/>
              <a:t>на </a:t>
            </a:r>
            <a:r>
              <a:rPr lang="ru-RU" b="1" dirty="0" smtClean="0"/>
              <a:t>таких</a:t>
            </a:r>
            <a:r>
              <a:rPr lang="uk-UA" b="1" dirty="0" smtClean="0"/>
              <a:t> </a:t>
            </a:r>
            <a:r>
              <a:rPr lang="uk-UA" b="1" dirty="0"/>
              <a:t>складових</a:t>
            </a:r>
            <a:r>
              <a:rPr lang="en-US" b="1" dirty="0"/>
              <a:t>. </a:t>
            </a:r>
          </a:p>
          <a:p>
            <a:pPr marL="0" indent="0" fontAlgn="auto">
              <a:spcAft>
                <a:spcPts val="0"/>
              </a:spcAft>
              <a:buFont typeface="Arial" panose="020B0604020202020204" pitchFamily="34" charset="0"/>
              <a:buNone/>
              <a:defRPr/>
            </a:pPr>
            <a:r>
              <a:rPr lang="en-US" b="1" dirty="0" err="1"/>
              <a:t>Це</a:t>
            </a:r>
            <a:r>
              <a:rPr lang="en-US" b="1" dirty="0"/>
              <a:t> </a:t>
            </a:r>
            <a:r>
              <a:rPr lang="ru-RU" b="1" dirty="0"/>
              <a:t>:</a:t>
            </a:r>
          </a:p>
          <a:p>
            <a:pPr marL="0" indent="0" fontAlgn="auto">
              <a:spcAft>
                <a:spcPts val="0"/>
              </a:spcAft>
              <a:buFont typeface="Arial" panose="020B0604020202020204" pitchFamily="34" charset="0"/>
              <a:buNone/>
              <a:defRPr/>
            </a:pPr>
            <a:r>
              <a:rPr lang="uk-UA" b="1" dirty="0"/>
              <a:t>1)  </a:t>
            </a:r>
            <a:r>
              <a:rPr lang="uk-UA" b="1" dirty="0" smtClean="0"/>
              <a:t>метод </a:t>
            </a:r>
            <a:r>
              <a:rPr lang="uk-UA" b="1" dirty="0"/>
              <a:t>вільних </a:t>
            </a:r>
            <a:r>
              <a:rPr lang="uk-UA" b="1" dirty="0" smtClean="0"/>
              <a:t>асоціацій;</a:t>
            </a:r>
            <a:endParaRPr lang="uk-UA" b="1" dirty="0"/>
          </a:p>
          <a:p>
            <a:pPr marL="0" indent="0" fontAlgn="auto">
              <a:spcAft>
                <a:spcPts val="0"/>
              </a:spcAft>
              <a:buFont typeface="Arial" panose="020B0604020202020204" pitchFamily="34" charset="0"/>
              <a:buNone/>
              <a:defRPr/>
            </a:pPr>
            <a:r>
              <a:rPr lang="ru-RU" b="1" dirty="0" smtClean="0"/>
              <a:t>2) </a:t>
            </a:r>
            <a:r>
              <a:rPr lang="ru-RU" b="1" dirty="0" err="1" smtClean="0"/>
              <a:t>концепція</a:t>
            </a:r>
            <a:r>
              <a:rPr lang="ru-RU" b="1" dirty="0" smtClean="0"/>
              <a:t> </a:t>
            </a:r>
            <a:r>
              <a:rPr lang="ru-RU" b="1" dirty="0" err="1"/>
              <a:t>позасвідомого</a:t>
            </a:r>
            <a:r>
              <a:rPr lang="ru-RU" b="1" dirty="0"/>
              <a:t> як регулятора </a:t>
            </a:r>
            <a:r>
              <a:rPr lang="ru-RU" b="1" dirty="0" err="1"/>
              <a:t>людської</a:t>
            </a:r>
            <a:r>
              <a:rPr lang="ru-RU" b="1" dirty="0"/>
              <a:t> </a:t>
            </a:r>
            <a:r>
              <a:rPr lang="ru-RU" b="1" dirty="0" err="1"/>
              <a:t>поведінки</a:t>
            </a:r>
            <a:r>
              <a:rPr lang="ru-RU" b="1" dirty="0"/>
              <a:t>;</a:t>
            </a:r>
          </a:p>
          <a:p>
            <a:pPr marL="0" indent="0" fontAlgn="auto">
              <a:spcAft>
                <a:spcPts val="0"/>
              </a:spcAft>
              <a:buFont typeface="Arial" panose="020B0604020202020204" pitchFamily="34" charset="0"/>
              <a:buNone/>
              <a:defRPr/>
            </a:pPr>
            <a:r>
              <a:rPr lang="uk-UA" b="1" dirty="0" smtClean="0"/>
              <a:t>3)</a:t>
            </a:r>
            <a:r>
              <a:rPr lang="uk-UA" b="1" dirty="0"/>
              <a:t> в</a:t>
            </a:r>
            <a:r>
              <a:rPr lang="ru-RU" b="1" dirty="0" err="1"/>
              <a:t>чення</a:t>
            </a:r>
            <a:r>
              <a:rPr lang="ru-RU" b="1" dirty="0"/>
              <a:t> про </a:t>
            </a:r>
            <a:r>
              <a:rPr lang="ru-RU" b="1" dirty="0" err="1"/>
              <a:t>дитячу</a:t>
            </a:r>
            <a:r>
              <a:rPr lang="ru-RU" b="1" dirty="0"/>
              <a:t> </a:t>
            </a:r>
            <a:r>
              <a:rPr lang="ru-RU" b="1" dirty="0" err="1"/>
              <a:t>сексуальність</a:t>
            </a:r>
            <a:r>
              <a:rPr lang="ru-RU" b="1" dirty="0"/>
              <a:t>;</a:t>
            </a:r>
          </a:p>
          <a:p>
            <a:pPr marL="0" indent="0" fontAlgn="auto">
              <a:spcAft>
                <a:spcPts val="0"/>
              </a:spcAft>
              <a:buFont typeface="Arial" panose="020B0604020202020204" pitchFamily="34" charset="0"/>
              <a:buNone/>
              <a:defRPr/>
            </a:pPr>
            <a:r>
              <a:rPr lang="uk-UA" b="1" dirty="0" smtClean="0"/>
              <a:t>4)</a:t>
            </a:r>
            <a:r>
              <a:rPr lang="uk-UA" b="1" dirty="0"/>
              <a:t> </a:t>
            </a:r>
            <a:r>
              <a:rPr lang="ru-RU" b="1" dirty="0" err="1"/>
              <a:t>теорія</a:t>
            </a:r>
            <a:r>
              <a:rPr lang="uk-UA" b="1" dirty="0"/>
              <a:t> </a:t>
            </a:r>
            <a:r>
              <a:rPr lang="ru-RU" b="1" dirty="0" err="1"/>
              <a:t>сновидінь</a:t>
            </a:r>
            <a:r>
              <a:rPr lang="ru-RU" b="1" dirty="0"/>
              <a:t>.</a:t>
            </a:r>
          </a:p>
          <a:p>
            <a:pPr fontAlgn="auto">
              <a:spcAft>
                <a:spcPts val="0"/>
              </a:spcAft>
              <a:buFont typeface="Arial" panose="020B0604020202020204" pitchFamily="34" charset="0"/>
              <a:buChar char="•"/>
              <a:defRPr/>
            </a:pPr>
            <a:endParaRPr lang="uk-UA" dirty="0"/>
          </a:p>
        </p:txBody>
      </p:sp>
    </p:spTree>
    <p:extLst>
      <p:ext uri="{BB962C8B-B14F-4D97-AF65-F5344CB8AC3E}">
        <p14:creationId xmlns:p14="http://schemas.microsoft.com/office/powerpoint/2010/main" val="26778040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uk-UA" b="1" dirty="0" smtClean="0"/>
              <a:t>1. Метод </a:t>
            </a:r>
            <a:r>
              <a:rPr lang="uk-UA" b="1" dirty="0"/>
              <a:t>вільних асоціацій</a:t>
            </a:r>
            <a:br>
              <a:rPr lang="uk-UA" b="1" dirty="0"/>
            </a:br>
            <a:endParaRPr lang="uk-UA" dirty="0"/>
          </a:p>
        </p:txBody>
      </p:sp>
      <p:sp>
        <p:nvSpPr>
          <p:cNvPr id="3" name="Объект 2"/>
          <p:cNvSpPr>
            <a:spLocks noGrp="1"/>
          </p:cNvSpPr>
          <p:nvPr>
            <p:ph idx="1"/>
          </p:nvPr>
        </p:nvSpPr>
        <p:spPr>
          <a:xfrm>
            <a:off x="395288" y="981075"/>
            <a:ext cx="8291512" cy="5652000"/>
          </a:xfrm>
        </p:spPr>
        <p:txBody>
          <a:bodyPr rtlCol="0">
            <a:normAutofit fontScale="77500" lnSpcReduction="20000"/>
          </a:bodyPr>
          <a:lstStyle/>
          <a:p>
            <a:pPr marL="0" indent="0" algn="just" fontAlgn="auto">
              <a:spcAft>
                <a:spcPts val="0"/>
              </a:spcAft>
              <a:buFont typeface="Arial" panose="020B0604020202020204" pitchFamily="34" charset="0"/>
              <a:buNone/>
              <a:defRPr/>
            </a:pPr>
            <a:r>
              <a:rPr lang="ru-RU" dirty="0" smtClean="0"/>
              <a:t>	Фрейд </a:t>
            </a:r>
            <a:r>
              <a:rPr lang="ru-RU" dirty="0" err="1"/>
              <a:t>запропонував</a:t>
            </a:r>
            <a:r>
              <a:rPr lang="ru-RU" dirty="0"/>
              <a:t> </a:t>
            </a:r>
            <a:r>
              <a:rPr lang="ru-RU" dirty="0" err="1"/>
              <a:t>відмовитись</a:t>
            </a:r>
            <a:r>
              <a:rPr lang="ru-RU" dirty="0"/>
              <a:t> </a:t>
            </a:r>
            <a:r>
              <a:rPr lang="ru-RU" dirty="0" err="1"/>
              <a:t>від</a:t>
            </a:r>
            <a:r>
              <a:rPr lang="ru-RU" dirty="0"/>
              <a:t> </a:t>
            </a:r>
            <a:r>
              <a:rPr lang="ru-RU" dirty="0" err="1"/>
              <a:t>ролі</a:t>
            </a:r>
            <a:r>
              <a:rPr lang="ru-RU" dirty="0"/>
              <a:t> </a:t>
            </a:r>
            <a:r>
              <a:rPr lang="ru-RU" dirty="0" err="1"/>
              <a:t>свідомості</a:t>
            </a:r>
            <a:r>
              <a:rPr lang="ru-RU" dirty="0"/>
              <a:t> як контролера при </a:t>
            </a:r>
            <a:r>
              <a:rPr lang="ru-RU" dirty="0" err="1"/>
              <a:t>нагляді</a:t>
            </a:r>
            <a:r>
              <a:rPr lang="ru-RU" dirty="0"/>
              <a:t> за </a:t>
            </a:r>
            <a:r>
              <a:rPr lang="ru-RU" dirty="0" err="1"/>
              <a:t>психічними</a:t>
            </a:r>
            <a:r>
              <a:rPr lang="ru-RU" dirty="0"/>
              <a:t> </a:t>
            </a:r>
            <a:r>
              <a:rPr lang="ru-RU" dirty="0" err="1"/>
              <a:t>процесами</a:t>
            </a:r>
            <a:r>
              <a:rPr lang="ru-RU" dirty="0"/>
              <a:t>. На </a:t>
            </a:r>
            <a:r>
              <a:rPr lang="ru-RU" dirty="0" err="1"/>
              <a:t>його</a:t>
            </a:r>
            <a:r>
              <a:rPr lang="ru-RU" dirty="0"/>
              <a:t> думку, </a:t>
            </a:r>
            <a:r>
              <a:rPr lang="ru-RU" dirty="0" err="1"/>
              <a:t>свідомість</a:t>
            </a:r>
            <a:r>
              <a:rPr lang="ru-RU" dirty="0"/>
              <a:t> </a:t>
            </a:r>
            <a:r>
              <a:rPr lang="ru-RU" dirty="0" err="1"/>
              <a:t>відсікає</a:t>
            </a:r>
            <a:r>
              <a:rPr lang="ru-RU" dirty="0"/>
              <a:t> думки, </a:t>
            </a:r>
            <a:r>
              <a:rPr lang="ru-RU" dirty="0" err="1"/>
              <a:t>що</a:t>
            </a:r>
            <a:r>
              <a:rPr lang="ru-RU" dirty="0"/>
              <a:t> </a:t>
            </a:r>
            <a:r>
              <a:rPr lang="ru-RU" dirty="0" err="1"/>
              <a:t>виникають</a:t>
            </a:r>
            <a:r>
              <a:rPr lang="ru-RU" dirty="0"/>
              <a:t> на </a:t>
            </a:r>
            <a:r>
              <a:rPr lang="ru-RU" dirty="0" err="1"/>
              <a:t>периферії</a:t>
            </a:r>
            <a:r>
              <a:rPr lang="ru-RU" dirty="0"/>
              <a:t>, а </a:t>
            </a:r>
            <a:r>
              <a:rPr lang="ru-RU" dirty="0" err="1"/>
              <a:t>також</a:t>
            </a:r>
            <a:r>
              <a:rPr lang="ru-RU" dirty="0"/>
              <a:t> </a:t>
            </a:r>
            <a:r>
              <a:rPr lang="ru-RU" dirty="0" err="1"/>
              <a:t>образи</a:t>
            </a:r>
            <a:r>
              <a:rPr lang="ru-RU" dirty="0"/>
              <a:t> </a:t>
            </a:r>
            <a:r>
              <a:rPr lang="ru-RU" dirty="0" err="1"/>
              <a:t>ще</a:t>
            </a:r>
            <a:r>
              <a:rPr lang="ru-RU" dirty="0"/>
              <a:t> до того, як вони </a:t>
            </a:r>
            <a:r>
              <a:rPr lang="ru-RU" dirty="0" err="1"/>
              <a:t>потраплять</a:t>
            </a:r>
            <a:r>
              <a:rPr lang="ru-RU" dirty="0"/>
              <a:t> у поле </a:t>
            </a:r>
            <a:r>
              <a:rPr lang="ru-RU" dirty="0" err="1"/>
              <a:t>уваги</a:t>
            </a:r>
            <a:r>
              <a:rPr lang="ru-RU" dirty="0"/>
              <a:t> </a:t>
            </a:r>
            <a:r>
              <a:rPr lang="ru-RU" dirty="0" err="1"/>
              <a:t>суб'єкта</a:t>
            </a:r>
            <a:r>
              <a:rPr lang="ru-RU" dirty="0"/>
              <a:t>, </a:t>
            </a:r>
            <a:r>
              <a:rPr lang="ru-RU" dirty="0" err="1"/>
              <a:t>тоді</a:t>
            </a:r>
            <a:r>
              <a:rPr lang="ru-RU" dirty="0"/>
              <a:t> як при </a:t>
            </a:r>
            <a:r>
              <a:rPr lang="ru-RU" dirty="0" err="1"/>
              <a:t>аналізі</a:t>
            </a:r>
            <a:r>
              <a:rPr lang="ru-RU" dirty="0"/>
              <a:t> </a:t>
            </a:r>
            <a:r>
              <a:rPr lang="ru-RU" dirty="0" err="1"/>
              <a:t>душевних</a:t>
            </a:r>
            <a:r>
              <a:rPr lang="ru-RU" dirty="0"/>
              <a:t> </a:t>
            </a:r>
            <a:r>
              <a:rPr lang="ru-RU" dirty="0" err="1"/>
              <a:t>рухів</a:t>
            </a:r>
            <a:r>
              <a:rPr lang="ru-RU" dirty="0"/>
              <a:t> </a:t>
            </a:r>
            <a:r>
              <a:rPr lang="ru-RU" dirty="0" err="1"/>
              <a:t>саме</a:t>
            </a:r>
            <a:r>
              <a:rPr lang="ru-RU" dirty="0"/>
              <a:t> </a:t>
            </a:r>
            <a:r>
              <a:rPr lang="ru-RU" dirty="0" err="1"/>
              <a:t>ці</a:t>
            </a:r>
            <a:r>
              <a:rPr lang="ru-RU" dirty="0"/>
              <a:t> думки та </a:t>
            </a:r>
            <a:r>
              <a:rPr lang="ru-RU" dirty="0" err="1"/>
              <a:t>образи</a:t>
            </a:r>
            <a:r>
              <a:rPr lang="ru-RU" dirty="0"/>
              <a:t> </a:t>
            </a:r>
            <a:r>
              <a:rPr lang="ru-RU" dirty="0" err="1"/>
              <a:t>можуть</a:t>
            </a:r>
            <a:r>
              <a:rPr lang="ru-RU" dirty="0"/>
              <a:t> </a:t>
            </a:r>
            <a:r>
              <a:rPr lang="ru-RU" dirty="0" err="1"/>
              <a:t>виявитись</a:t>
            </a:r>
            <a:r>
              <a:rPr lang="ru-RU" dirty="0"/>
              <a:t> </a:t>
            </a:r>
            <a:r>
              <a:rPr lang="ru-RU" dirty="0" err="1"/>
              <a:t>важливими</a:t>
            </a:r>
            <a:r>
              <a:rPr lang="ru-RU" dirty="0"/>
              <a:t>. </a:t>
            </a:r>
            <a:r>
              <a:rPr lang="ru-RU" dirty="0" smtClean="0"/>
              <a:t> Тому Фрейд </a:t>
            </a:r>
            <a:r>
              <a:rPr lang="ru-RU" dirty="0"/>
              <a:t>став </a:t>
            </a:r>
            <a:r>
              <a:rPr lang="ru-RU" dirty="0" err="1" smtClean="0"/>
              <a:t>використовувати</a:t>
            </a:r>
            <a:r>
              <a:rPr lang="ru-RU" dirty="0" smtClean="0"/>
              <a:t> </a:t>
            </a:r>
            <a:r>
              <a:rPr lang="ru-RU" dirty="0" err="1" smtClean="0"/>
              <a:t>саме</a:t>
            </a:r>
            <a:r>
              <a:rPr lang="ru-RU" dirty="0" smtClean="0"/>
              <a:t> </a:t>
            </a:r>
            <a:r>
              <a:rPr lang="ru-RU" i="1" dirty="0"/>
              <a:t>метод </a:t>
            </a:r>
            <a:r>
              <a:rPr lang="ru-RU" i="1" dirty="0" err="1"/>
              <a:t>вільних</a:t>
            </a:r>
            <a:r>
              <a:rPr lang="ru-RU" i="1" dirty="0"/>
              <a:t> </a:t>
            </a:r>
            <a:r>
              <a:rPr lang="ru-RU" i="1" dirty="0" err="1"/>
              <a:t>асоціацій</a:t>
            </a:r>
            <a:r>
              <a:rPr lang="ru-RU" i="1" dirty="0"/>
              <a:t>. </a:t>
            </a:r>
            <a:r>
              <a:rPr lang="ru-RU" dirty="0" err="1"/>
              <a:t>Пацієнтам</a:t>
            </a:r>
            <a:r>
              <a:rPr lang="ru-RU" dirty="0"/>
              <a:t> </a:t>
            </a:r>
            <a:r>
              <a:rPr lang="ru-RU" dirty="0" err="1"/>
              <a:t>пропонувалось</a:t>
            </a:r>
            <a:r>
              <a:rPr lang="ru-RU" dirty="0"/>
              <a:t> </a:t>
            </a:r>
            <a:r>
              <a:rPr lang="ru-RU" dirty="0" err="1"/>
              <a:t>розслабитись</a:t>
            </a:r>
            <a:r>
              <a:rPr lang="ru-RU" dirty="0"/>
              <a:t> на </a:t>
            </a:r>
            <a:r>
              <a:rPr lang="ru-RU" dirty="0" err="1"/>
              <a:t>кушетці</a:t>
            </a:r>
            <a:r>
              <a:rPr lang="ru-RU" dirty="0"/>
              <a:t> і </a:t>
            </a:r>
            <a:r>
              <a:rPr lang="ru-RU" dirty="0" err="1"/>
              <a:t>говорити</a:t>
            </a:r>
            <a:r>
              <a:rPr lang="ru-RU" dirty="0"/>
              <a:t> все, </a:t>
            </a:r>
            <a:r>
              <a:rPr lang="ru-RU" dirty="0" err="1"/>
              <a:t>що</a:t>
            </a:r>
            <a:r>
              <a:rPr lang="ru-RU" dirty="0"/>
              <a:t> спаде </a:t>
            </a:r>
            <a:r>
              <a:rPr lang="ru-RU" dirty="0" err="1"/>
              <a:t>їм</a:t>
            </a:r>
            <a:r>
              <a:rPr lang="ru-RU" dirty="0"/>
              <a:t> на думку, </a:t>
            </a:r>
            <a:r>
              <a:rPr lang="ru-RU" dirty="0" err="1"/>
              <a:t>якими</a:t>
            </a:r>
            <a:r>
              <a:rPr lang="ru-RU" dirty="0"/>
              <a:t> би </a:t>
            </a:r>
            <a:r>
              <a:rPr lang="ru-RU" dirty="0" err="1"/>
              <a:t>абсурдними</a:t>
            </a:r>
            <a:r>
              <a:rPr lang="ru-RU" dirty="0"/>
              <a:t>, </a:t>
            </a:r>
            <a:r>
              <a:rPr lang="ru-RU" dirty="0" err="1"/>
              <a:t>неприємними</a:t>
            </a:r>
            <a:r>
              <a:rPr lang="ru-RU" dirty="0"/>
              <a:t> </a:t>
            </a:r>
            <a:r>
              <a:rPr lang="ru-RU" dirty="0" err="1"/>
              <a:t>або</a:t>
            </a:r>
            <a:r>
              <a:rPr lang="ru-RU" dirty="0"/>
              <a:t> </a:t>
            </a:r>
            <a:r>
              <a:rPr lang="ru-RU" dirty="0" err="1"/>
              <a:t>непристойними</a:t>
            </a:r>
            <a:r>
              <a:rPr lang="ru-RU" dirty="0"/>
              <a:t> вони не </a:t>
            </a:r>
            <a:r>
              <a:rPr lang="ru-RU" dirty="0" err="1"/>
              <a:t>здавались</a:t>
            </a:r>
            <a:r>
              <a:rPr lang="ru-RU" dirty="0"/>
              <a:t> з точки </a:t>
            </a:r>
            <a:r>
              <a:rPr lang="ru-RU" dirty="0" err="1"/>
              <a:t>зору</a:t>
            </a:r>
            <a:r>
              <a:rPr lang="ru-RU" dirty="0"/>
              <a:t> </a:t>
            </a:r>
            <a:r>
              <a:rPr lang="ru-RU" dirty="0" err="1"/>
              <a:t>повсякденних</a:t>
            </a:r>
            <a:r>
              <a:rPr lang="ru-RU" dirty="0"/>
              <a:t> </a:t>
            </a:r>
            <a:r>
              <a:rPr lang="ru-RU" dirty="0" err="1"/>
              <a:t>стандартів</a:t>
            </a:r>
            <a:r>
              <a:rPr lang="ru-RU" dirty="0"/>
              <a:t>. Коли </a:t>
            </a:r>
            <a:r>
              <a:rPr lang="ru-RU" dirty="0" err="1"/>
              <a:t>це</a:t>
            </a:r>
            <a:r>
              <a:rPr lang="ru-RU" dirty="0"/>
              <a:t> </a:t>
            </a:r>
            <a:r>
              <a:rPr lang="ru-RU" dirty="0" err="1"/>
              <a:t>відбувалось</a:t>
            </a:r>
            <a:r>
              <a:rPr lang="ru-RU" dirty="0"/>
              <a:t>, </a:t>
            </a:r>
            <a:r>
              <a:rPr lang="ru-RU" dirty="0" smtClean="0"/>
              <a:t>до </a:t>
            </a:r>
            <a:r>
              <a:rPr lang="ru-RU" dirty="0" err="1" smtClean="0"/>
              <a:t>свідомості</a:t>
            </a:r>
            <a:r>
              <a:rPr lang="ru-RU" dirty="0" smtClean="0"/>
              <a:t>  </a:t>
            </a:r>
            <a:r>
              <a:rPr lang="ru-RU" dirty="0" err="1" smtClean="0"/>
              <a:t>пацієнта</a:t>
            </a:r>
            <a:r>
              <a:rPr lang="ru-RU" dirty="0" smtClean="0"/>
              <a:t> доводилось  </a:t>
            </a:r>
            <a:r>
              <a:rPr lang="ru-RU" dirty="0" err="1" smtClean="0"/>
              <a:t>змість</a:t>
            </a:r>
            <a:r>
              <a:rPr lang="ru-RU" dirty="0" smtClean="0"/>
              <a:t> </a:t>
            </a:r>
            <a:r>
              <a:rPr lang="ru-RU" dirty="0" err="1" smtClean="0"/>
              <a:t>його</a:t>
            </a:r>
            <a:r>
              <a:rPr lang="ru-RU" dirty="0" smtClean="0"/>
              <a:t>  </a:t>
            </a:r>
            <a:r>
              <a:rPr lang="ru-RU" dirty="0" err="1" smtClean="0"/>
              <a:t>підсвідомих</a:t>
            </a:r>
            <a:r>
              <a:rPr lang="ru-RU" dirty="0" smtClean="0"/>
              <a:t> </a:t>
            </a:r>
            <a:r>
              <a:rPr lang="ru-RU" dirty="0" err="1" smtClean="0"/>
              <a:t>потягів</a:t>
            </a:r>
            <a:r>
              <a:rPr lang="ru-RU" dirty="0" smtClean="0"/>
              <a:t>, </a:t>
            </a:r>
            <a:r>
              <a:rPr lang="ru-RU" dirty="0" err="1" smtClean="0"/>
              <a:t>дій</a:t>
            </a:r>
            <a:r>
              <a:rPr lang="ru-RU" dirty="0" smtClean="0"/>
              <a:t> через </a:t>
            </a:r>
            <a:r>
              <a:rPr lang="ru-RU" dirty="0" err="1" smtClean="0"/>
              <a:t>аналіз</a:t>
            </a:r>
            <a:r>
              <a:rPr lang="ru-RU" dirty="0" smtClean="0"/>
              <a:t> </a:t>
            </a:r>
            <a:r>
              <a:rPr lang="ru-RU" dirty="0" err="1" smtClean="0"/>
              <a:t>його</a:t>
            </a:r>
            <a:r>
              <a:rPr lang="ru-RU" dirty="0" smtClean="0"/>
              <a:t> </a:t>
            </a:r>
            <a:r>
              <a:rPr lang="ru-RU" dirty="0" err="1" smtClean="0"/>
              <a:t>снів</a:t>
            </a:r>
            <a:r>
              <a:rPr lang="ru-RU" dirty="0" smtClean="0"/>
              <a:t>, </a:t>
            </a:r>
            <a:r>
              <a:rPr lang="ru-RU" dirty="0" err="1" smtClean="0"/>
              <a:t>реакцій</a:t>
            </a:r>
            <a:r>
              <a:rPr lang="ru-RU" dirty="0" smtClean="0"/>
              <a:t>, </a:t>
            </a:r>
            <a:r>
              <a:rPr lang="ru-RU" dirty="0" err="1" smtClean="0"/>
              <a:t>обмовлень</a:t>
            </a:r>
            <a:r>
              <a:rPr lang="ru-RU" dirty="0" smtClean="0"/>
              <a:t>, </a:t>
            </a:r>
            <a:r>
              <a:rPr lang="ru-RU" dirty="0" err="1" smtClean="0"/>
              <a:t>малюнків</a:t>
            </a:r>
            <a:r>
              <a:rPr lang="ru-RU" dirty="0" smtClean="0"/>
              <a:t> </a:t>
            </a:r>
            <a:r>
              <a:rPr lang="ru-RU" dirty="0" err="1" smtClean="0"/>
              <a:t>тощо</a:t>
            </a:r>
            <a:endParaRPr lang="ru-RU" dirty="0" smtClean="0"/>
          </a:p>
          <a:p>
            <a:pPr marL="0" indent="0" algn="just" fontAlgn="auto">
              <a:spcAft>
                <a:spcPts val="0"/>
              </a:spcAft>
              <a:buFont typeface="Arial" panose="020B0604020202020204" pitchFamily="34" charset="0"/>
              <a:buNone/>
              <a:defRPr/>
            </a:pPr>
            <a:r>
              <a:rPr lang="ru-RU" b="1" dirty="0" smtClean="0"/>
              <a:t>	</a:t>
            </a:r>
            <a:r>
              <a:rPr lang="ru-RU" b="1" u="sng" dirty="0" err="1" smtClean="0"/>
              <a:t>Випадкова</a:t>
            </a:r>
            <a:r>
              <a:rPr lang="ru-RU" b="1" u="sng" dirty="0" smtClean="0"/>
              <a:t> </a:t>
            </a:r>
            <a:r>
              <a:rPr lang="ru-RU" b="1" u="sng" dirty="0"/>
              <a:t>думка повинна </a:t>
            </a:r>
            <a:r>
              <a:rPr lang="ru-RU" b="1" u="sng" dirty="0" err="1"/>
              <a:t>мати</a:t>
            </a:r>
            <a:r>
              <a:rPr lang="ru-RU" b="1" u="sng" dirty="0"/>
              <a:t> </a:t>
            </a:r>
            <a:r>
              <a:rPr lang="ru-RU" b="1" u="sng" dirty="0" err="1"/>
              <a:t>відношення</a:t>
            </a:r>
            <a:r>
              <a:rPr lang="ru-RU" b="1" u="sng" dirty="0"/>
              <a:t> до </a:t>
            </a:r>
            <a:r>
              <a:rPr lang="ru-RU" b="1" u="sng" dirty="0" err="1"/>
              <a:t>витісненої</a:t>
            </a:r>
            <a:r>
              <a:rPr lang="ru-RU" b="1" u="sng" dirty="0"/>
              <a:t> як </a:t>
            </a:r>
            <a:r>
              <a:rPr lang="ru-RU" b="1" u="sng" dirty="0" err="1"/>
              <a:t>певний</a:t>
            </a:r>
            <a:r>
              <a:rPr lang="ru-RU" b="1" u="sng" dirty="0"/>
              <a:t> </a:t>
            </a:r>
            <a:r>
              <a:rPr lang="ru-RU" b="1" u="sng" dirty="0" err="1"/>
              <a:t>натяк</a:t>
            </a:r>
            <a:r>
              <a:rPr lang="ru-RU" b="1" u="sng" dirty="0"/>
              <a:t>.</a:t>
            </a:r>
            <a:endParaRPr lang="uk-UA" b="1" u="sng" dirty="0"/>
          </a:p>
        </p:txBody>
      </p:sp>
    </p:spTree>
    <p:extLst>
      <p:ext uri="{BB962C8B-B14F-4D97-AF65-F5344CB8AC3E}">
        <p14:creationId xmlns:p14="http://schemas.microsoft.com/office/powerpoint/2010/main" val="33551081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Заголовок 1"/>
          <p:cNvSpPr>
            <a:spLocks noGrp="1"/>
          </p:cNvSpPr>
          <p:nvPr>
            <p:ph type="title"/>
          </p:nvPr>
        </p:nvSpPr>
        <p:spPr/>
        <p:txBody>
          <a:bodyPr/>
          <a:lstStyle/>
          <a:p>
            <a:r>
              <a:rPr lang="ru-RU" sz="4000" b="1" dirty="0" smtClean="0"/>
              <a:t>2. </a:t>
            </a:r>
            <a:r>
              <a:rPr lang="ru-RU" sz="4000" b="1" dirty="0" err="1" smtClean="0"/>
              <a:t>Концепція</a:t>
            </a:r>
            <a:r>
              <a:rPr lang="ru-RU" sz="4000" b="1" dirty="0" smtClean="0"/>
              <a:t> </a:t>
            </a:r>
            <a:r>
              <a:rPr lang="ru-RU" sz="4000" b="1" dirty="0" err="1" smtClean="0"/>
              <a:t>позасвідомого</a:t>
            </a:r>
            <a:endParaRPr lang="uk-UA" sz="4000" dirty="0" smtClean="0"/>
          </a:p>
        </p:txBody>
      </p:sp>
      <p:sp>
        <p:nvSpPr>
          <p:cNvPr id="3" name="Объект 2"/>
          <p:cNvSpPr>
            <a:spLocks noGrp="1"/>
          </p:cNvSpPr>
          <p:nvPr>
            <p:ph idx="1"/>
          </p:nvPr>
        </p:nvSpPr>
        <p:spPr/>
        <p:txBody>
          <a:bodyPr rtlCol="0">
            <a:normAutofit fontScale="92500" lnSpcReduction="20000"/>
          </a:bodyPr>
          <a:lstStyle/>
          <a:p>
            <a:pPr marL="0" indent="0" fontAlgn="auto">
              <a:spcAft>
                <a:spcPts val="0"/>
              </a:spcAft>
              <a:buFont typeface="Arial" panose="020B0604020202020204" pitchFamily="34" charset="0"/>
              <a:buNone/>
              <a:defRPr/>
            </a:pPr>
            <a:r>
              <a:rPr lang="ru-RU" dirty="0" err="1"/>
              <a:t>Згідно</a:t>
            </a:r>
            <a:r>
              <a:rPr lang="ru-RU" dirty="0"/>
              <a:t> </a:t>
            </a:r>
            <a:r>
              <a:rPr lang="ru-RU" dirty="0" err="1"/>
              <a:t>із</a:t>
            </a:r>
            <a:r>
              <a:rPr lang="ru-RU" dirty="0"/>
              <a:t> </a:t>
            </a:r>
            <a:r>
              <a:rPr lang="uk-UA" dirty="0"/>
              <a:t>З</a:t>
            </a:r>
            <a:r>
              <a:rPr lang="ru-RU" dirty="0"/>
              <a:t>. Фрейдом, у</a:t>
            </a:r>
            <a:r>
              <a:rPr lang="ru-RU" b="1" dirty="0"/>
              <a:t> </a:t>
            </a:r>
            <a:r>
              <a:rPr lang="ru-RU" b="1" i="1" dirty="0" err="1"/>
              <a:t>структурі</a:t>
            </a:r>
            <a:r>
              <a:rPr lang="ru-RU" b="1" i="1" dirty="0"/>
              <a:t> </a:t>
            </a:r>
            <a:r>
              <a:rPr lang="ru-RU" b="1" i="1" dirty="0" err="1"/>
              <a:t>особистості</a:t>
            </a:r>
            <a:r>
              <a:rPr lang="ru-RU" b="1" dirty="0"/>
              <a:t> </a:t>
            </a:r>
            <a:r>
              <a:rPr lang="ru-RU" b="1" dirty="0" err="1"/>
              <a:t>виділяються</a:t>
            </a:r>
            <a:r>
              <a:rPr lang="ru-RU" b="1" dirty="0"/>
              <a:t> </a:t>
            </a:r>
            <a:r>
              <a:rPr lang="ru-RU" b="1" i="1" dirty="0"/>
              <a:t>три </a:t>
            </a:r>
            <a:r>
              <a:rPr lang="ru-RU" b="1" i="1" dirty="0" err="1"/>
              <a:t>основні</a:t>
            </a:r>
            <a:r>
              <a:rPr lang="ru-RU" b="1" i="1" dirty="0"/>
              <a:t> </a:t>
            </a:r>
            <a:r>
              <a:rPr lang="ru-RU" b="1" i="1" dirty="0" err="1"/>
              <a:t>компоненти</a:t>
            </a:r>
            <a:r>
              <a:rPr lang="ru-RU" b="1" dirty="0"/>
              <a:t>:</a:t>
            </a:r>
          </a:p>
          <a:p>
            <a:pPr marL="0" indent="0" fontAlgn="auto">
              <a:spcAft>
                <a:spcPts val="0"/>
              </a:spcAft>
              <a:buFont typeface="Arial" panose="020B0604020202020204" pitchFamily="34" charset="0"/>
              <a:buNone/>
              <a:defRPr/>
            </a:pPr>
            <a:r>
              <a:rPr lang="ru-RU" dirty="0"/>
              <a:t>1.«</a:t>
            </a:r>
            <a:r>
              <a:rPr lang="ru-RU" b="1" dirty="0"/>
              <a:t>Воно» (</a:t>
            </a:r>
            <a:r>
              <a:rPr lang="ru-RU" b="1" dirty="0" err="1"/>
              <a:t>Ід</a:t>
            </a:r>
            <a:r>
              <a:rPr lang="ru-RU" b="1" dirty="0"/>
              <a:t>) </a:t>
            </a:r>
            <a:r>
              <a:rPr lang="ru-RU" dirty="0"/>
              <a:t>– сфера </a:t>
            </a:r>
            <a:r>
              <a:rPr lang="ru-RU" dirty="0" err="1"/>
              <a:t>підсвідомого</a:t>
            </a:r>
            <a:r>
              <a:rPr lang="ru-RU" dirty="0"/>
              <a:t> (</a:t>
            </a:r>
            <a:r>
              <a:rPr lang="en-US" dirty="0" err="1"/>
              <a:t>інстинкти</a:t>
            </a:r>
            <a:r>
              <a:rPr lang="en-US" dirty="0"/>
              <a:t>, </a:t>
            </a:r>
            <a:r>
              <a:rPr lang="en-US" dirty="0" err="1"/>
              <a:t>основні</a:t>
            </a:r>
            <a:r>
              <a:rPr lang="en-US" dirty="0"/>
              <a:t> </a:t>
            </a:r>
            <a:r>
              <a:rPr lang="en-US" dirty="0" err="1"/>
              <a:t>серед</a:t>
            </a:r>
            <a:r>
              <a:rPr lang="en-US" dirty="0"/>
              <a:t> </a:t>
            </a:r>
            <a:r>
              <a:rPr lang="en-US" dirty="0" err="1"/>
              <a:t>них</a:t>
            </a:r>
            <a:r>
              <a:rPr lang="en-US" dirty="0"/>
              <a:t> – </a:t>
            </a:r>
            <a:r>
              <a:rPr lang="en-US" b="1" i="1" dirty="0" err="1"/>
              <a:t>лібідо</a:t>
            </a:r>
            <a:r>
              <a:rPr lang="en-US" dirty="0"/>
              <a:t>, </a:t>
            </a:r>
            <a:r>
              <a:rPr lang="en-US" b="1" i="1" dirty="0" err="1"/>
              <a:t>мортідо</a:t>
            </a:r>
            <a:r>
              <a:rPr lang="ru-RU" dirty="0"/>
              <a:t>);</a:t>
            </a:r>
          </a:p>
          <a:p>
            <a:pPr marL="0" indent="0" fontAlgn="auto">
              <a:spcAft>
                <a:spcPts val="0"/>
              </a:spcAft>
              <a:buFont typeface="Arial" panose="020B0604020202020204" pitchFamily="34" charset="0"/>
              <a:buNone/>
              <a:defRPr/>
            </a:pPr>
            <a:r>
              <a:rPr lang="ru-RU" dirty="0"/>
              <a:t>2. </a:t>
            </a:r>
            <a:r>
              <a:rPr lang="ru-RU" b="1" dirty="0"/>
              <a:t>«Я» (Его) </a:t>
            </a:r>
            <a:r>
              <a:rPr lang="ru-RU" dirty="0"/>
              <a:t>– </a:t>
            </a:r>
            <a:r>
              <a:rPr lang="ru-RU" dirty="0" err="1"/>
              <a:t>свідом</a:t>
            </a:r>
            <a:r>
              <a:rPr lang="en-US" dirty="0"/>
              <a:t>і</a:t>
            </a:r>
            <a:r>
              <a:rPr lang="ru-RU" dirty="0" err="1"/>
              <a:t>ст</a:t>
            </a:r>
            <a:r>
              <a:rPr lang="en-US" dirty="0"/>
              <a:t>ь</a:t>
            </a:r>
            <a:r>
              <a:rPr lang="ru-RU" dirty="0"/>
              <a:t>;</a:t>
            </a:r>
          </a:p>
          <a:p>
            <a:pPr marL="0" indent="0" fontAlgn="auto">
              <a:spcAft>
                <a:spcPts val="0"/>
              </a:spcAft>
              <a:buFont typeface="Arial" panose="020B0604020202020204" pitchFamily="34" charset="0"/>
              <a:buNone/>
              <a:defRPr/>
            </a:pPr>
            <a:r>
              <a:rPr lang="ru-RU" dirty="0"/>
              <a:t>3</a:t>
            </a:r>
            <a:r>
              <a:rPr lang="ru-RU" b="1" dirty="0"/>
              <a:t>.«Над-Я» </a:t>
            </a:r>
            <a:r>
              <a:rPr lang="ru-RU" dirty="0"/>
              <a:t>(Супер-Его) –</a:t>
            </a:r>
            <a:r>
              <a:rPr lang="en-US" dirty="0"/>
              <a:t> </a:t>
            </a:r>
            <a:r>
              <a:rPr lang="en-US" dirty="0" err="1"/>
              <a:t>настанови</a:t>
            </a:r>
            <a:r>
              <a:rPr lang="en-US" dirty="0"/>
              <a:t> </a:t>
            </a:r>
            <a:r>
              <a:rPr lang="en-US" dirty="0" err="1"/>
              <a:t>суспільства</a:t>
            </a:r>
            <a:r>
              <a:rPr lang="en-US" dirty="0"/>
              <a:t>,</a:t>
            </a:r>
            <a:r>
              <a:rPr lang="ru-RU" dirty="0"/>
              <a:t> </a:t>
            </a:r>
            <a:r>
              <a:rPr lang="ru-RU" dirty="0" err="1"/>
              <a:t>моральний</a:t>
            </a:r>
            <a:r>
              <a:rPr lang="ru-RU" dirty="0"/>
              <a:t> цензор.</a:t>
            </a:r>
          </a:p>
          <a:p>
            <a:pPr marL="0" indent="0" fontAlgn="auto">
              <a:spcAft>
                <a:spcPts val="0"/>
              </a:spcAft>
              <a:buFont typeface="Arial" panose="020B0604020202020204" pitchFamily="34" charset="0"/>
              <a:buNone/>
              <a:defRPr/>
            </a:pPr>
            <a:r>
              <a:rPr lang="ru-RU" dirty="0"/>
              <a:t>	</a:t>
            </a:r>
            <a:r>
              <a:rPr lang="ru-RU" dirty="0" err="1"/>
              <a:t>Свідоме</a:t>
            </a:r>
            <a:r>
              <a:rPr lang="ru-RU" dirty="0"/>
              <a:t> </a:t>
            </a:r>
            <a:r>
              <a:rPr lang="ru-RU" dirty="0" err="1"/>
              <a:t>життя</a:t>
            </a:r>
            <a:r>
              <a:rPr lang="ru-RU" dirty="0"/>
              <a:t> </a:t>
            </a:r>
            <a:r>
              <a:rPr lang="ru-RU" dirty="0" err="1"/>
              <a:t>людини</a:t>
            </a:r>
            <a:r>
              <a:rPr lang="ru-RU" dirty="0"/>
              <a:t> </a:t>
            </a:r>
            <a:r>
              <a:rPr lang="ru-RU" dirty="0" err="1"/>
              <a:t>займає</a:t>
            </a:r>
            <a:r>
              <a:rPr lang="ru-RU" dirty="0"/>
              <a:t> </a:t>
            </a:r>
            <a:r>
              <a:rPr lang="ru-RU" dirty="0" err="1"/>
              <a:t>лише</a:t>
            </a:r>
            <a:r>
              <a:rPr lang="ru-RU" dirty="0"/>
              <a:t> </a:t>
            </a:r>
            <a:r>
              <a:rPr lang="ru-RU" dirty="0" err="1"/>
              <a:t>маленьку</a:t>
            </a:r>
            <a:r>
              <a:rPr lang="ru-RU" dirty="0"/>
              <a:t> </a:t>
            </a:r>
            <a:r>
              <a:rPr lang="ru-RU" dirty="0" err="1"/>
              <a:t>частку</a:t>
            </a:r>
            <a:r>
              <a:rPr lang="ru-RU" dirty="0"/>
              <a:t>, </a:t>
            </a:r>
            <a:r>
              <a:rPr lang="ru-RU" dirty="0" err="1"/>
              <a:t>порівняно</a:t>
            </a:r>
            <a:r>
              <a:rPr lang="ru-RU" dirty="0"/>
              <a:t> з </a:t>
            </a:r>
            <a:r>
              <a:rPr lang="ru-RU" dirty="0" err="1"/>
              <a:t>її</a:t>
            </a:r>
            <a:r>
              <a:rPr lang="ru-RU" dirty="0"/>
              <a:t> </a:t>
            </a:r>
            <a:r>
              <a:rPr lang="ru-RU" dirty="0" err="1"/>
              <a:t>підсвідомим</a:t>
            </a:r>
            <a:r>
              <a:rPr lang="ru-RU" dirty="0"/>
              <a:t> </a:t>
            </a:r>
            <a:r>
              <a:rPr lang="ru-RU" dirty="0" err="1"/>
              <a:t>житіям</a:t>
            </a:r>
            <a:r>
              <a:rPr lang="ru-RU" dirty="0"/>
              <a:t>. </a:t>
            </a:r>
            <a:r>
              <a:rPr lang="ru-RU" dirty="0" err="1"/>
              <a:t>Усі</a:t>
            </a:r>
            <a:r>
              <a:rPr lang="ru-RU" dirty="0"/>
              <a:t> </a:t>
            </a:r>
            <a:r>
              <a:rPr lang="ru-RU" dirty="0" err="1"/>
              <a:t>процеси</a:t>
            </a:r>
            <a:r>
              <a:rPr lang="ru-RU" dirty="0"/>
              <a:t> </a:t>
            </a:r>
            <a:r>
              <a:rPr lang="ru-RU" dirty="0" err="1"/>
              <a:t>психічного</a:t>
            </a:r>
            <a:r>
              <a:rPr lang="ru-RU" dirty="0"/>
              <a:t> </a:t>
            </a:r>
            <a:r>
              <a:rPr lang="ru-RU" dirty="0" err="1"/>
              <a:t>життя</a:t>
            </a:r>
            <a:r>
              <a:rPr lang="ru-RU" dirty="0"/>
              <a:t> </a:t>
            </a:r>
            <a:r>
              <a:rPr lang="ru-RU" dirty="0" err="1"/>
              <a:t>людини</a:t>
            </a:r>
            <a:r>
              <a:rPr lang="ru-RU" dirty="0"/>
              <a:t> </a:t>
            </a:r>
            <a:r>
              <a:rPr lang="ru-RU" b="1" dirty="0" err="1"/>
              <a:t>позасвідомі</a:t>
            </a:r>
            <a:r>
              <a:rPr lang="ru-RU" b="1" dirty="0"/>
              <a:t>.</a:t>
            </a:r>
            <a:endParaRPr lang="uk-UA" dirty="0"/>
          </a:p>
        </p:txBody>
      </p:sp>
    </p:spTree>
    <p:extLst>
      <p:ext uri="{BB962C8B-B14F-4D97-AF65-F5344CB8AC3E}">
        <p14:creationId xmlns:p14="http://schemas.microsoft.com/office/powerpoint/2010/main" val="33192358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04000"/>
          </a:xfrm>
          <a:blipFill>
            <a:blip r:embed="rId2"/>
            <a:tile tx="0" ty="0" sx="100000" sy="100000" flip="none" algn="tl"/>
          </a:blipFill>
        </p:spPr>
        <p:txBody>
          <a:bodyPr>
            <a:normAutofit fontScale="90000"/>
          </a:bodyPr>
          <a:lstStyle/>
          <a:p>
            <a:r>
              <a:rPr lang="uk-UA" b="1" dirty="0" smtClean="0"/>
              <a:t>Література</a:t>
            </a:r>
            <a:endParaRPr lang="uk-UA" dirty="0" smtClean="0"/>
          </a:p>
        </p:txBody>
      </p:sp>
      <p:sp>
        <p:nvSpPr>
          <p:cNvPr id="3" name="Объект 2"/>
          <p:cNvSpPr>
            <a:spLocks noGrp="1"/>
          </p:cNvSpPr>
          <p:nvPr>
            <p:ph idx="1"/>
          </p:nvPr>
        </p:nvSpPr>
        <p:spPr>
          <a:xfrm>
            <a:off x="395536" y="836711"/>
            <a:ext cx="8532000" cy="5760000"/>
          </a:xfrm>
          <a:blipFill>
            <a:blip r:embed="rId3"/>
            <a:tile tx="0" ty="0" sx="100000" sy="100000" flip="none" algn="tl"/>
          </a:blipFill>
        </p:spPr>
        <p:txBody>
          <a:bodyPr>
            <a:normAutofit fontScale="62500" lnSpcReduction="20000"/>
          </a:bodyPr>
          <a:lstStyle/>
          <a:p>
            <a:pPr marL="0" indent="0">
              <a:buNone/>
            </a:pPr>
            <a:r>
              <a:rPr lang="tr-TR" i="1" dirty="0" smtClean="0">
                <a:sym typeface="Wingdings"/>
              </a:rPr>
              <a:t></a:t>
            </a:r>
            <a:r>
              <a:rPr lang="tr-TR" i="1" dirty="0" smtClean="0"/>
              <a:t> </a:t>
            </a:r>
            <a:r>
              <a:rPr lang="uk-UA" b="1" i="1" u="sng" dirty="0" smtClean="0"/>
              <a:t>Основна:</a:t>
            </a:r>
            <a:endParaRPr lang="uk-UA" u="sng" dirty="0" smtClean="0"/>
          </a:p>
          <a:p>
            <a:pPr marL="0" indent="0">
              <a:buNone/>
            </a:pPr>
            <a:r>
              <a:rPr lang="uk-UA" dirty="0" smtClean="0"/>
              <a:t>1.	Шопенгауэр А. </a:t>
            </a:r>
            <a:r>
              <a:rPr lang="uk-UA" dirty="0" err="1" smtClean="0"/>
              <a:t>Избранные</a:t>
            </a:r>
            <a:r>
              <a:rPr lang="uk-UA" dirty="0" smtClean="0"/>
              <a:t> </a:t>
            </a:r>
            <a:r>
              <a:rPr lang="uk-UA" dirty="0" err="1" smtClean="0"/>
              <a:t>произведения</a:t>
            </a:r>
            <a:r>
              <a:rPr lang="uk-UA" dirty="0" smtClean="0"/>
              <a:t>. – М.: </a:t>
            </a:r>
            <a:r>
              <a:rPr lang="uk-UA" dirty="0" err="1" smtClean="0"/>
              <a:t>Просве­щение</a:t>
            </a:r>
            <a:r>
              <a:rPr lang="uk-UA" dirty="0" smtClean="0"/>
              <a:t>, 1992: Мир </a:t>
            </a:r>
            <a:r>
              <a:rPr lang="uk-UA" dirty="0" err="1" smtClean="0"/>
              <a:t>как</a:t>
            </a:r>
            <a:r>
              <a:rPr lang="uk-UA" dirty="0" smtClean="0"/>
              <a:t> воля и </a:t>
            </a:r>
            <a:r>
              <a:rPr lang="uk-UA" dirty="0" err="1" smtClean="0"/>
              <a:t>представление</a:t>
            </a:r>
            <a:r>
              <a:rPr lang="uk-UA" dirty="0" smtClean="0"/>
              <a:t>; </a:t>
            </a:r>
            <a:r>
              <a:rPr lang="uk-UA" dirty="0" err="1" smtClean="0"/>
              <a:t>Афоризмы</a:t>
            </a:r>
            <a:r>
              <a:rPr lang="uk-UA" dirty="0" smtClean="0"/>
              <a:t> </a:t>
            </a:r>
            <a:r>
              <a:rPr lang="uk-UA" dirty="0" err="1" smtClean="0"/>
              <a:t>житейской</a:t>
            </a:r>
            <a:r>
              <a:rPr lang="uk-UA" dirty="0" smtClean="0"/>
              <a:t> </a:t>
            </a:r>
            <a:r>
              <a:rPr lang="uk-UA" dirty="0" err="1" smtClean="0"/>
              <a:t>мудрости</a:t>
            </a:r>
            <a:r>
              <a:rPr lang="uk-UA" dirty="0" smtClean="0"/>
              <a:t>.</a:t>
            </a:r>
          </a:p>
          <a:p>
            <a:pPr marL="0" indent="0">
              <a:buNone/>
            </a:pPr>
            <a:r>
              <a:rPr lang="uk-UA" dirty="0" smtClean="0"/>
              <a:t>2.	Ницше Ф. </a:t>
            </a:r>
            <a:r>
              <a:rPr lang="uk-UA" dirty="0" err="1" smtClean="0"/>
              <a:t>Сочинения</a:t>
            </a:r>
            <a:r>
              <a:rPr lang="uk-UA" dirty="0" smtClean="0"/>
              <a:t> в 2-х т. – М.: </a:t>
            </a:r>
            <a:r>
              <a:rPr lang="uk-UA" dirty="0" err="1" smtClean="0"/>
              <a:t>Мысль</a:t>
            </a:r>
            <a:r>
              <a:rPr lang="uk-UA" dirty="0" smtClean="0"/>
              <a:t>, 1990:</a:t>
            </a:r>
          </a:p>
          <a:p>
            <a:pPr marL="0" indent="0">
              <a:buNone/>
            </a:pPr>
            <a:r>
              <a:rPr lang="uk-UA" dirty="0" smtClean="0"/>
              <a:t>–	Так </a:t>
            </a:r>
            <a:r>
              <a:rPr lang="uk-UA" dirty="0" err="1" smtClean="0"/>
              <a:t>говорил</a:t>
            </a:r>
            <a:r>
              <a:rPr lang="uk-UA" dirty="0" smtClean="0"/>
              <a:t> Заратустра. Книга для </a:t>
            </a:r>
            <a:r>
              <a:rPr lang="uk-UA" dirty="0" err="1" smtClean="0"/>
              <a:t>всех</a:t>
            </a:r>
            <a:r>
              <a:rPr lang="uk-UA" dirty="0" smtClean="0"/>
              <a:t> и </a:t>
            </a:r>
            <a:r>
              <a:rPr lang="uk-UA" dirty="0" err="1" smtClean="0"/>
              <a:t>ни</a:t>
            </a:r>
            <a:r>
              <a:rPr lang="uk-UA" dirty="0" smtClean="0"/>
              <a:t> для кого.</a:t>
            </a:r>
          </a:p>
          <a:p>
            <a:pPr marL="0" indent="0">
              <a:buNone/>
            </a:pPr>
            <a:r>
              <a:rPr lang="uk-UA" dirty="0" smtClean="0"/>
              <a:t>–	По ту сторону добра и зла.</a:t>
            </a:r>
          </a:p>
          <a:p>
            <a:pPr marL="0" indent="0">
              <a:buNone/>
            </a:pPr>
            <a:r>
              <a:rPr lang="uk-UA" dirty="0" smtClean="0"/>
              <a:t>–	</a:t>
            </a:r>
            <a:r>
              <a:rPr lang="uk-UA" dirty="0" err="1" smtClean="0"/>
              <a:t>Антихристианин</a:t>
            </a:r>
            <a:r>
              <a:rPr lang="uk-UA" dirty="0" smtClean="0"/>
              <a:t>.</a:t>
            </a:r>
          </a:p>
          <a:p>
            <a:pPr marL="0" indent="0">
              <a:buNone/>
            </a:pPr>
            <a:r>
              <a:rPr lang="uk-UA" dirty="0" smtClean="0"/>
              <a:t>3.	Філософія Ф. Ніцше і сучасність (До 160-річчя від дня народження) // Філософсько-антропологічні студії 2005. – К.: </a:t>
            </a:r>
            <a:r>
              <a:rPr lang="uk-UA" dirty="0" err="1" smtClean="0"/>
              <a:t>Стилос</a:t>
            </a:r>
            <a:r>
              <a:rPr lang="uk-UA" dirty="0" smtClean="0"/>
              <a:t>, 2005. – 336 с.</a:t>
            </a:r>
          </a:p>
          <a:p>
            <a:pPr marL="0" indent="0">
              <a:buNone/>
            </a:pPr>
            <a:r>
              <a:rPr lang="tr-TR" i="1" dirty="0" smtClean="0">
                <a:sym typeface="Wingdings"/>
              </a:rPr>
              <a:t></a:t>
            </a:r>
            <a:r>
              <a:rPr lang="tr-TR" i="1" dirty="0" smtClean="0"/>
              <a:t> </a:t>
            </a:r>
            <a:r>
              <a:rPr lang="uk-UA" b="1" i="1" u="sng" dirty="0" smtClean="0"/>
              <a:t>Додаткова:</a:t>
            </a:r>
            <a:endParaRPr lang="uk-UA" u="sng" dirty="0" smtClean="0"/>
          </a:p>
          <a:p>
            <a:pPr marL="0" indent="0">
              <a:buNone/>
            </a:pPr>
            <a:r>
              <a:rPr lang="uk-UA" dirty="0" smtClean="0"/>
              <a:t>1.	</a:t>
            </a:r>
            <a:r>
              <a:rPr lang="ru-RU" dirty="0" smtClean="0"/>
              <a:t>Фишер К. Артур Шопенгауэр.– Москва, 1996.</a:t>
            </a:r>
            <a:endParaRPr lang="uk-UA" dirty="0" smtClean="0"/>
          </a:p>
          <a:p>
            <a:pPr marL="0" indent="0">
              <a:buNone/>
            </a:pPr>
            <a:r>
              <a:rPr lang="ru-RU" dirty="0" smtClean="0"/>
              <a:t>2. Хазанов Б. Черное солнце философии Шопенгауэра // Вопросы философии. 2002. №3.</a:t>
            </a:r>
            <a:endParaRPr lang="uk-UA" dirty="0" smtClean="0"/>
          </a:p>
          <a:p>
            <a:pPr marL="0" indent="0">
              <a:buNone/>
            </a:pPr>
            <a:r>
              <a:rPr lang="ru-RU" dirty="0" smtClean="0"/>
              <a:t>3. </a:t>
            </a:r>
            <a:r>
              <a:rPr lang="ru-RU" dirty="0" err="1" smtClean="0"/>
              <a:t>Чанышев</a:t>
            </a:r>
            <a:r>
              <a:rPr lang="ru-RU" dirty="0" smtClean="0"/>
              <a:t> А.Н. Человек и мир философии Артура Шопенгауэра. – Москва, 1990.</a:t>
            </a:r>
            <a:endParaRPr lang="uk-UA" dirty="0" smtClean="0"/>
          </a:p>
          <a:p>
            <a:pPr marL="0" indent="0">
              <a:buNone/>
            </a:pPr>
            <a:r>
              <a:rPr lang="ru-RU" dirty="0" smtClean="0"/>
              <a:t>4. </a:t>
            </a:r>
            <a:r>
              <a:rPr lang="ru-RU" dirty="0" err="1" smtClean="0"/>
              <a:t>Гардинер</a:t>
            </a:r>
            <a:r>
              <a:rPr lang="ru-RU" dirty="0" smtClean="0"/>
              <a:t> П. Шопенгауэр. Философ германского эллинизма. Пер. с англ. – М., 2003.</a:t>
            </a:r>
            <a:endParaRPr lang="uk-UA" dirty="0" smtClean="0"/>
          </a:p>
          <a:p>
            <a:pPr marL="0" indent="0">
              <a:buNone/>
            </a:pPr>
            <a:r>
              <a:rPr lang="uk-UA" dirty="0" smtClean="0"/>
              <a:t> </a:t>
            </a:r>
          </a:p>
          <a:p>
            <a:endParaRPr lang="uk-UA" dirty="0"/>
          </a:p>
        </p:txBody>
      </p:sp>
    </p:spTree>
    <p:extLst>
      <p:ext uri="{BB962C8B-B14F-4D97-AF65-F5344CB8AC3E}">
        <p14:creationId xmlns:p14="http://schemas.microsoft.com/office/powerpoint/2010/main" val="21357104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Заголовок 1"/>
          <p:cNvSpPr>
            <a:spLocks noGrp="1"/>
          </p:cNvSpPr>
          <p:nvPr>
            <p:ph type="title"/>
          </p:nvPr>
        </p:nvSpPr>
        <p:spPr/>
        <p:txBody>
          <a:bodyPr>
            <a:normAutofit fontScale="90000"/>
          </a:bodyPr>
          <a:lstStyle/>
          <a:p>
            <a:r>
              <a:rPr lang="uk-UA" b="1" u="sng" dirty="0" smtClean="0"/>
              <a:t>Захисні механізми свідомості людини</a:t>
            </a:r>
          </a:p>
        </p:txBody>
      </p:sp>
      <p:sp>
        <p:nvSpPr>
          <p:cNvPr id="3" name="Объект 2"/>
          <p:cNvSpPr>
            <a:spLocks noGrp="1"/>
          </p:cNvSpPr>
          <p:nvPr>
            <p:ph idx="1"/>
          </p:nvPr>
        </p:nvSpPr>
        <p:spPr/>
        <p:txBody>
          <a:bodyPr rtlCol="0">
            <a:normAutofit lnSpcReduction="10000"/>
          </a:bodyPr>
          <a:lstStyle/>
          <a:p>
            <a:pPr fontAlgn="auto">
              <a:spcAft>
                <a:spcPts val="0"/>
              </a:spcAft>
              <a:buFont typeface="Arial" panose="020B0604020202020204" pitchFamily="34" charset="0"/>
              <a:buChar char="•"/>
              <a:defRPr/>
            </a:pPr>
            <a:r>
              <a:rPr lang="uk-UA" dirty="0" smtClean="0"/>
              <a:t>1. Витіснення  - трансфер  соціально неприпустимих бажань в «Воно»;</a:t>
            </a:r>
          </a:p>
          <a:p>
            <a:pPr fontAlgn="auto">
              <a:spcAft>
                <a:spcPts val="0"/>
              </a:spcAft>
              <a:buFont typeface="Arial" panose="020B0604020202020204" pitchFamily="34" charset="0"/>
              <a:buChar char="•"/>
              <a:defRPr/>
            </a:pPr>
            <a:r>
              <a:rPr lang="uk-UA" dirty="0" smtClean="0"/>
              <a:t>2.Раціоналізація – </a:t>
            </a:r>
            <a:r>
              <a:rPr lang="uk-UA" dirty="0" err="1" smtClean="0"/>
              <a:t>виправдовування</a:t>
            </a:r>
            <a:r>
              <a:rPr lang="uk-UA" dirty="0" smtClean="0"/>
              <a:t> </a:t>
            </a:r>
            <a:r>
              <a:rPr lang="uk-UA" dirty="0"/>
              <a:t>соціально </a:t>
            </a:r>
            <a:r>
              <a:rPr lang="uk-UA" dirty="0" smtClean="0"/>
              <a:t>неприпустимих дій соціально припустимими  мотивами.</a:t>
            </a:r>
          </a:p>
          <a:p>
            <a:pPr fontAlgn="auto">
              <a:spcAft>
                <a:spcPts val="0"/>
              </a:spcAft>
              <a:buFont typeface="Arial" panose="020B0604020202020204" pitchFamily="34" charset="0"/>
              <a:buChar char="•"/>
              <a:defRPr/>
            </a:pPr>
            <a:r>
              <a:rPr lang="uk-UA" dirty="0" smtClean="0"/>
              <a:t>3. Сублімація – трансфер психічної енергії  ( секс + агресія) в соціально припустимі форми ( творчість, навчання, наука, хобі тощо)</a:t>
            </a:r>
            <a:endParaRPr lang="uk-UA" dirty="0"/>
          </a:p>
        </p:txBody>
      </p:sp>
    </p:spTree>
    <p:extLst>
      <p:ext uri="{BB962C8B-B14F-4D97-AF65-F5344CB8AC3E}">
        <p14:creationId xmlns:p14="http://schemas.microsoft.com/office/powerpoint/2010/main" val="33166784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b="1" dirty="0" smtClean="0"/>
              <a:t>3. </a:t>
            </a:r>
            <a:r>
              <a:rPr lang="ru-RU" b="1" dirty="0" err="1" smtClean="0"/>
              <a:t>Ідея</a:t>
            </a:r>
            <a:r>
              <a:rPr lang="ru-RU" b="1" dirty="0" smtClean="0"/>
              <a:t> </a:t>
            </a:r>
            <a:r>
              <a:rPr lang="ru-RU" b="1" dirty="0" err="1"/>
              <a:t>дитячої</a:t>
            </a:r>
            <a:r>
              <a:rPr lang="ru-RU" b="1" dirty="0"/>
              <a:t> </a:t>
            </a:r>
            <a:r>
              <a:rPr lang="ru-RU" b="1" dirty="0" err="1"/>
              <a:t>сексуальності</a:t>
            </a:r>
            <a:r>
              <a:rPr lang="ru-RU" b="1" dirty="0"/>
              <a:t/>
            </a:r>
            <a:br>
              <a:rPr lang="ru-RU" b="1" dirty="0"/>
            </a:br>
            <a:endParaRPr lang="uk-UA" dirty="0"/>
          </a:p>
        </p:txBody>
      </p:sp>
      <p:sp>
        <p:nvSpPr>
          <p:cNvPr id="3" name="Объект 2"/>
          <p:cNvSpPr>
            <a:spLocks noGrp="1"/>
          </p:cNvSpPr>
          <p:nvPr>
            <p:ph idx="1"/>
          </p:nvPr>
        </p:nvSpPr>
        <p:spPr/>
        <p:txBody>
          <a:bodyPr rtlCol="0">
            <a:normAutofit fontScale="85000" lnSpcReduction="10000"/>
          </a:bodyPr>
          <a:lstStyle/>
          <a:p>
            <a:pPr marL="0" indent="0" fontAlgn="auto">
              <a:spcAft>
                <a:spcPts val="0"/>
              </a:spcAft>
              <a:buFont typeface="Arial" panose="020B0604020202020204" pitchFamily="34" charset="0"/>
              <a:buNone/>
              <a:defRPr/>
            </a:pPr>
            <a:r>
              <a:rPr lang="ru-RU" dirty="0"/>
              <a:t>Формою </a:t>
            </a:r>
            <a:r>
              <a:rPr lang="ru-RU" dirty="0" err="1"/>
              <a:t>прояву</a:t>
            </a:r>
            <a:r>
              <a:rPr lang="ru-RU" dirty="0"/>
              <a:t> </a:t>
            </a:r>
            <a:r>
              <a:rPr lang="ru-RU" dirty="0" err="1"/>
              <a:t>дитячої</a:t>
            </a:r>
            <a:r>
              <a:rPr lang="ru-RU" dirty="0"/>
              <a:t> </a:t>
            </a:r>
            <a:r>
              <a:rPr lang="ru-RU" dirty="0" err="1"/>
              <a:t>сексуальності</a:t>
            </a:r>
            <a:r>
              <a:rPr lang="ru-RU" dirty="0"/>
              <a:t> є «</a:t>
            </a:r>
            <a:r>
              <a:rPr lang="ru-RU" dirty="0" err="1"/>
              <a:t>Едіпів</a:t>
            </a:r>
            <a:r>
              <a:rPr lang="ru-RU" dirty="0"/>
              <a:t> комплекс», суть </a:t>
            </a:r>
            <a:r>
              <a:rPr lang="ru-RU" dirty="0" err="1"/>
              <a:t>якого</a:t>
            </a:r>
            <a:r>
              <a:rPr lang="ru-RU" dirty="0"/>
              <a:t> </a:t>
            </a:r>
            <a:r>
              <a:rPr lang="ru-RU" dirty="0" err="1"/>
              <a:t>розкривається</a:t>
            </a:r>
            <a:r>
              <a:rPr lang="ru-RU" dirty="0"/>
              <a:t> в </a:t>
            </a:r>
            <a:r>
              <a:rPr lang="ru-RU" dirty="0" err="1"/>
              <a:t>міфологічній</a:t>
            </a:r>
            <a:r>
              <a:rPr lang="ru-RU" dirty="0"/>
              <a:t> </a:t>
            </a:r>
            <a:r>
              <a:rPr lang="ru-RU" dirty="0" err="1"/>
              <a:t>історії</a:t>
            </a:r>
            <a:r>
              <a:rPr lang="ru-RU" dirty="0"/>
              <a:t> про царя </a:t>
            </a:r>
            <a:r>
              <a:rPr lang="ru-RU" dirty="0" err="1"/>
              <a:t>Едіпа</a:t>
            </a:r>
            <a:r>
              <a:rPr lang="ru-RU" dirty="0"/>
              <a:t>.</a:t>
            </a:r>
          </a:p>
          <a:p>
            <a:pPr marL="0" indent="0" fontAlgn="auto">
              <a:spcAft>
                <a:spcPts val="0"/>
              </a:spcAft>
              <a:buFont typeface="Arial" panose="020B0604020202020204" pitchFamily="34" charset="0"/>
              <a:buNone/>
              <a:defRPr/>
            </a:pPr>
            <a:r>
              <a:rPr lang="ru-RU" dirty="0"/>
              <a:t>	</a:t>
            </a:r>
            <a:r>
              <a:rPr lang="ru-RU" dirty="0" err="1"/>
              <a:t>Звернення</a:t>
            </a:r>
            <a:r>
              <a:rPr lang="ru-RU" dirty="0"/>
              <a:t> до </a:t>
            </a:r>
            <a:r>
              <a:rPr lang="ru-RU" dirty="0" err="1"/>
              <a:t>давньогрецької</a:t>
            </a:r>
            <a:r>
              <a:rPr lang="ru-RU" dirty="0"/>
              <a:t> </a:t>
            </a:r>
            <a:r>
              <a:rPr lang="ru-RU" dirty="0" err="1"/>
              <a:t>міфології</a:t>
            </a:r>
            <a:r>
              <a:rPr lang="ru-RU" dirty="0"/>
              <a:t> дало </a:t>
            </a:r>
            <a:r>
              <a:rPr lang="ru-RU" dirty="0" err="1"/>
              <a:t>можливість</a:t>
            </a:r>
            <a:r>
              <a:rPr lang="ru-RU" dirty="0"/>
              <a:t> </a:t>
            </a:r>
            <a:r>
              <a:rPr lang="ru-RU" dirty="0" err="1"/>
              <a:t>З.Фрейду</a:t>
            </a:r>
            <a:r>
              <a:rPr lang="ru-RU" dirty="0"/>
              <a:t> на </a:t>
            </a:r>
            <a:r>
              <a:rPr lang="ru-RU" dirty="0" err="1"/>
              <a:t>прикладі</a:t>
            </a:r>
            <a:r>
              <a:rPr lang="ru-RU" dirty="0"/>
              <a:t> </a:t>
            </a:r>
            <a:r>
              <a:rPr lang="ru-RU" dirty="0" err="1"/>
              <a:t>аналізу</a:t>
            </a:r>
            <a:r>
              <a:rPr lang="ru-RU" dirty="0"/>
              <a:t> </a:t>
            </a:r>
            <a:r>
              <a:rPr lang="ru-RU" dirty="0" err="1"/>
              <a:t>долі</a:t>
            </a:r>
            <a:r>
              <a:rPr lang="ru-RU" dirty="0"/>
              <a:t> </a:t>
            </a:r>
            <a:r>
              <a:rPr lang="ru-RU" dirty="0" err="1"/>
              <a:t>фіванського</a:t>
            </a:r>
            <a:r>
              <a:rPr lang="ru-RU" dirty="0"/>
              <a:t> царя </a:t>
            </a:r>
            <a:r>
              <a:rPr lang="ru-RU" dirty="0" err="1"/>
              <a:t>Едіпа</a:t>
            </a:r>
            <a:r>
              <a:rPr lang="ru-RU" dirty="0"/>
              <a:t> </a:t>
            </a:r>
            <a:r>
              <a:rPr lang="ru-RU" dirty="0" err="1"/>
              <a:t>продемонструвати</a:t>
            </a:r>
            <a:r>
              <a:rPr lang="ru-RU" dirty="0"/>
              <a:t> </a:t>
            </a:r>
            <a:r>
              <a:rPr lang="ru-RU" dirty="0" err="1"/>
              <a:t>трагедію</a:t>
            </a:r>
            <a:r>
              <a:rPr lang="ru-RU" dirty="0"/>
              <a:t> </a:t>
            </a:r>
            <a:r>
              <a:rPr lang="ru-RU" dirty="0" err="1"/>
              <a:t>придушених</a:t>
            </a:r>
            <a:r>
              <a:rPr lang="ru-RU" dirty="0"/>
              <a:t> </a:t>
            </a:r>
            <a:r>
              <a:rPr lang="ru-RU" dirty="0" err="1"/>
              <a:t>дитячих</a:t>
            </a:r>
            <a:r>
              <a:rPr lang="ru-RU" dirty="0"/>
              <a:t> </a:t>
            </a:r>
            <a:r>
              <a:rPr lang="ru-RU" dirty="0" err="1"/>
              <a:t>бажань</a:t>
            </a:r>
            <a:r>
              <a:rPr lang="ru-RU" dirty="0"/>
              <a:t>.</a:t>
            </a:r>
          </a:p>
          <a:p>
            <a:pPr marL="0" indent="0" fontAlgn="auto">
              <a:spcAft>
                <a:spcPts val="0"/>
              </a:spcAft>
              <a:buFont typeface="Arial" panose="020B0604020202020204" pitchFamily="34" charset="0"/>
              <a:buNone/>
              <a:defRPr/>
            </a:pPr>
            <a:r>
              <a:rPr lang="ru-RU" dirty="0"/>
              <a:t>	Зигмунд Фрейд </a:t>
            </a:r>
            <a:r>
              <a:rPr lang="ru-RU" dirty="0" err="1"/>
              <a:t>інтерпретує</a:t>
            </a:r>
            <a:r>
              <a:rPr lang="ru-RU" dirty="0"/>
              <a:t> </a:t>
            </a:r>
            <a:r>
              <a:rPr lang="ru-RU" dirty="0" err="1"/>
              <a:t>вчинки</a:t>
            </a:r>
            <a:r>
              <a:rPr lang="ru-RU" dirty="0"/>
              <a:t> </a:t>
            </a:r>
            <a:r>
              <a:rPr lang="ru-RU" dirty="0" err="1"/>
              <a:t>Едіпа</a:t>
            </a:r>
            <a:r>
              <a:rPr lang="ru-RU" dirty="0"/>
              <a:t> як «</a:t>
            </a:r>
            <a:r>
              <a:rPr lang="ru-RU" dirty="0" err="1"/>
              <a:t>здійснення</a:t>
            </a:r>
            <a:r>
              <a:rPr lang="ru-RU" dirty="0"/>
              <a:t> </a:t>
            </a:r>
            <a:r>
              <a:rPr lang="ru-RU" dirty="0" err="1"/>
              <a:t>бажань</a:t>
            </a:r>
            <a:r>
              <a:rPr lang="ru-RU" dirty="0"/>
              <a:t> </a:t>
            </a:r>
            <a:r>
              <a:rPr lang="ru-RU" dirty="0" err="1"/>
              <a:t>нашого</a:t>
            </a:r>
            <a:r>
              <a:rPr lang="ru-RU" dirty="0"/>
              <a:t> </a:t>
            </a:r>
            <a:r>
              <a:rPr lang="ru-RU" dirty="0" err="1"/>
              <a:t>дитинства</a:t>
            </a:r>
            <a:r>
              <a:rPr lang="ru-RU" dirty="0"/>
              <a:t>» (</a:t>
            </a:r>
            <a:r>
              <a:rPr lang="ru-RU" dirty="0" err="1"/>
              <a:t>зокрема</a:t>
            </a:r>
            <a:r>
              <a:rPr lang="ru-RU" dirty="0"/>
              <a:t> </a:t>
            </a:r>
            <a:r>
              <a:rPr lang="ru-RU" dirty="0" err="1"/>
              <a:t>дитина</a:t>
            </a:r>
            <a:r>
              <a:rPr lang="ru-RU" dirty="0"/>
              <a:t> (хлопчик), на думку 3. Фрейда, часто </a:t>
            </a:r>
            <a:r>
              <a:rPr lang="ru-RU" dirty="0" err="1"/>
              <a:t>сприймає</a:t>
            </a:r>
            <a:r>
              <a:rPr lang="ru-RU" dirty="0"/>
              <a:t> батька як силу, </a:t>
            </a:r>
            <a:r>
              <a:rPr lang="ru-RU" dirty="0" err="1"/>
              <a:t>що</a:t>
            </a:r>
            <a:r>
              <a:rPr lang="ru-RU" dirty="0"/>
              <a:t> </a:t>
            </a:r>
            <a:r>
              <a:rPr lang="ru-RU" dirty="0" err="1"/>
              <a:t>загрожує</a:t>
            </a:r>
            <a:r>
              <a:rPr lang="ru-RU" dirty="0"/>
              <a:t> </a:t>
            </a:r>
            <a:r>
              <a:rPr lang="ru-RU" dirty="0" err="1"/>
              <a:t>його</a:t>
            </a:r>
            <a:r>
              <a:rPr lang="ru-RU" dirty="0"/>
              <a:t> </a:t>
            </a:r>
            <a:r>
              <a:rPr lang="ru-RU" dirty="0" err="1"/>
              <a:t>сексуальності</a:t>
            </a:r>
            <a:r>
              <a:rPr lang="ru-RU" dirty="0"/>
              <a:t>).</a:t>
            </a:r>
          </a:p>
        </p:txBody>
      </p:sp>
    </p:spTree>
    <p:extLst>
      <p:ext uri="{BB962C8B-B14F-4D97-AF65-F5344CB8AC3E}">
        <p14:creationId xmlns:p14="http://schemas.microsoft.com/office/powerpoint/2010/main" val="36481630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b="1" dirty="0" err="1"/>
              <a:t>Міф</a:t>
            </a:r>
            <a:r>
              <a:rPr lang="ru-RU" b="1" dirty="0"/>
              <a:t> про царя </a:t>
            </a:r>
            <a:r>
              <a:rPr lang="ru-RU" b="1" dirty="0" err="1"/>
              <a:t>Едіпа</a:t>
            </a:r>
            <a:r>
              <a:rPr lang="ru-RU" b="1" dirty="0"/>
              <a:t> (</a:t>
            </a:r>
            <a:r>
              <a:rPr lang="ru-RU" b="1" dirty="0" err="1"/>
              <a:t>трагедія</a:t>
            </a:r>
            <a:r>
              <a:rPr lang="ru-RU" b="1" dirty="0"/>
              <a:t> Софокла</a:t>
            </a:r>
            <a:endParaRPr lang="uk-UA" dirty="0"/>
          </a:p>
        </p:txBody>
      </p:sp>
      <p:sp>
        <p:nvSpPr>
          <p:cNvPr id="3" name="Объект 2"/>
          <p:cNvSpPr>
            <a:spLocks noGrp="1"/>
          </p:cNvSpPr>
          <p:nvPr>
            <p:ph idx="1"/>
          </p:nvPr>
        </p:nvSpPr>
        <p:spPr>
          <a:xfrm>
            <a:off x="468313" y="1412875"/>
            <a:ext cx="8675687" cy="5183188"/>
          </a:xfrm>
        </p:spPr>
        <p:txBody>
          <a:bodyPr rtlCol="0">
            <a:normAutofit fontScale="77500" lnSpcReduction="20000"/>
          </a:bodyPr>
          <a:lstStyle/>
          <a:p>
            <a:pPr marL="0" indent="0" algn="just" fontAlgn="auto">
              <a:spcAft>
                <a:spcPts val="0"/>
              </a:spcAft>
              <a:buFont typeface="Arial" panose="020B0604020202020204" pitchFamily="34" charset="0"/>
              <a:buNone/>
              <a:defRPr/>
            </a:pPr>
            <a:r>
              <a:rPr lang="ru-RU" dirty="0" smtClean="0"/>
              <a:t>	</a:t>
            </a:r>
            <a:r>
              <a:rPr lang="ru-RU" dirty="0" err="1" smtClean="0"/>
              <a:t>Едіп</a:t>
            </a:r>
            <a:r>
              <a:rPr lang="ru-RU" dirty="0" smtClean="0"/>
              <a:t> </a:t>
            </a:r>
            <a:r>
              <a:rPr lang="ru-RU" dirty="0"/>
              <a:t>– </a:t>
            </a:r>
            <a:r>
              <a:rPr lang="ru-RU" dirty="0" err="1"/>
              <a:t>син</a:t>
            </a:r>
            <a:r>
              <a:rPr lang="ru-RU" dirty="0"/>
              <a:t> </a:t>
            </a:r>
            <a:r>
              <a:rPr lang="ru-RU" dirty="0" err="1"/>
              <a:t>фіванського</a:t>
            </a:r>
            <a:r>
              <a:rPr lang="ru-RU" dirty="0"/>
              <a:t> царя </a:t>
            </a:r>
            <a:r>
              <a:rPr lang="ru-RU" dirty="0" err="1"/>
              <a:t>Лайя</a:t>
            </a:r>
            <a:r>
              <a:rPr lang="ru-RU" dirty="0"/>
              <a:t> та </a:t>
            </a:r>
            <a:r>
              <a:rPr lang="ru-RU" dirty="0" err="1"/>
              <a:t>Іокасти</a:t>
            </a:r>
            <a:r>
              <a:rPr lang="ru-RU" dirty="0"/>
              <a:t>.</a:t>
            </a:r>
          </a:p>
          <a:p>
            <a:pPr marL="0" indent="0" algn="just" fontAlgn="auto">
              <a:spcAft>
                <a:spcPts val="0"/>
              </a:spcAft>
              <a:buFont typeface="Arial" panose="020B0604020202020204" pitchFamily="34" charset="0"/>
              <a:buNone/>
              <a:defRPr/>
            </a:pPr>
            <a:r>
              <a:rPr lang="ru-RU" dirty="0" err="1"/>
              <a:t>Едіпа</a:t>
            </a:r>
            <a:r>
              <a:rPr lang="ru-RU" dirty="0"/>
              <a:t> </a:t>
            </a:r>
            <a:r>
              <a:rPr lang="ru-RU" dirty="0" err="1"/>
              <a:t>незабаром</a:t>
            </a:r>
            <a:r>
              <a:rPr lang="ru-RU" dirty="0"/>
              <a:t> </a:t>
            </a:r>
            <a:r>
              <a:rPr lang="ru-RU" dirty="0" err="1"/>
              <a:t>після</a:t>
            </a:r>
            <a:r>
              <a:rPr lang="ru-RU" dirty="0"/>
              <a:t> </a:t>
            </a:r>
            <a:r>
              <a:rPr lang="ru-RU" dirty="0" err="1"/>
              <a:t>народження</a:t>
            </a:r>
            <a:r>
              <a:rPr lang="ru-RU" dirty="0"/>
              <a:t> </a:t>
            </a:r>
            <a:r>
              <a:rPr lang="ru-RU" dirty="0" err="1"/>
              <a:t>підкинули</a:t>
            </a:r>
            <a:r>
              <a:rPr lang="ru-RU" dirty="0"/>
              <a:t> в </a:t>
            </a:r>
            <a:r>
              <a:rPr lang="ru-RU" dirty="0" err="1"/>
              <a:t>світ</a:t>
            </a:r>
            <a:r>
              <a:rPr lang="ru-RU" dirty="0"/>
              <a:t> </a:t>
            </a:r>
            <a:r>
              <a:rPr lang="ru-RU" dirty="0" err="1"/>
              <a:t>власні</a:t>
            </a:r>
            <a:r>
              <a:rPr lang="ru-RU" dirty="0"/>
              <a:t> батьки. </a:t>
            </a:r>
            <a:r>
              <a:rPr lang="ru-RU" dirty="0" err="1"/>
              <a:t>Це</a:t>
            </a:r>
            <a:r>
              <a:rPr lang="ru-RU" dirty="0"/>
              <a:t> </a:t>
            </a:r>
            <a:r>
              <a:rPr lang="ru-RU" dirty="0" err="1"/>
              <a:t>сталося</a:t>
            </a:r>
            <a:r>
              <a:rPr lang="ru-RU" dirty="0"/>
              <a:t> у </a:t>
            </a:r>
            <a:r>
              <a:rPr lang="ru-RU" dirty="0" err="1"/>
              <a:t>відповідь</a:t>
            </a:r>
            <a:r>
              <a:rPr lang="ru-RU" dirty="0"/>
              <a:t> на те, </a:t>
            </a:r>
            <a:r>
              <a:rPr lang="ru-RU" dirty="0" err="1"/>
              <a:t>що</a:t>
            </a:r>
            <a:r>
              <a:rPr lang="ru-RU" dirty="0"/>
              <a:t> оракул </a:t>
            </a:r>
            <a:r>
              <a:rPr lang="ru-RU" dirty="0" err="1"/>
              <a:t>сповістив</a:t>
            </a:r>
            <a:r>
              <a:rPr lang="ru-RU" dirty="0"/>
              <a:t> </a:t>
            </a:r>
            <a:r>
              <a:rPr lang="ru-RU" dirty="0" err="1"/>
              <a:t>його</a:t>
            </a:r>
            <a:r>
              <a:rPr lang="ru-RU" dirty="0"/>
              <a:t> </a:t>
            </a:r>
            <a:r>
              <a:rPr lang="ru-RU" dirty="0" err="1"/>
              <a:t>батькові</a:t>
            </a:r>
            <a:r>
              <a:rPr lang="ru-RU" dirty="0"/>
              <a:t> – </a:t>
            </a:r>
            <a:r>
              <a:rPr lang="ru-RU" dirty="0" err="1"/>
              <a:t>цареві</a:t>
            </a:r>
            <a:r>
              <a:rPr lang="ru-RU" dirty="0"/>
              <a:t> Лаю – про те, </a:t>
            </a:r>
            <a:r>
              <a:rPr lang="ru-RU" dirty="0" err="1"/>
              <a:t>що</a:t>
            </a:r>
            <a:r>
              <a:rPr lang="ru-RU" dirty="0"/>
              <a:t> </a:t>
            </a:r>
            <a:r>
              <a:rPr lang="ru-RU" dirty="0" err="1"/>
              <a:t>його</a:t>
            </a:r>
            <a:r>
              <a:rPr lang="ru-RU" dirty="0"/>
              <a:t> </a:t>
            </a:r>
            <a:r>
              <a:rPr lang="ru-RU" dirty="0" err="1"/>
              <a:t>син</a:t>
            </a:r>
            <a:r>
              <a:rPr lang="ru-RU" dirty="0"/>
              <a:t> стане </a:t>
            </a:r>
            <a:r>
              <a:rPr lang="ru-RU" dirty="0" err="1"/>
              <a:t>його</a:t>
            </a:r>
            <a:r>
              <a:rPr lang="ru-RU" dirty="0"/>
              <a:t> ж </a:t>
            </a:r>
            <a:r>
              <a:rPr lang="ru-RU" dirty="0" err="1"/>
              <a:t>убивцею</a:t>
            </a:r>
            <a:r>
              <a:rPr lang="ru-RU" dirty="0"/>
              <a:t>.</a:t>
            </a:r>
          </a:p>
          <a:p>
            <a:pPr marL="0" indent="0" algn="just" fontAlgn="auto">
              <a:spcAft>
                <a:spcPts val="0"/>
              </a:spcAft>
              <a:buFont typeface="Arial" panose="020B0604020202020204" pitchFamily="34" charset="0"/>
              <a:buNone/>
              <a:defRPr/>
            </a:pPr>
            <a:r>
              <a:rPr lang="ru-RU" dirty="0" err="1"/>
              <a:t>Едіпа</a:t>
            </a:r>
            <a:r>
              <a:rPr lang="ru-RU" dirty="0"/>
              <a:t> </a:t>
            </a:r>
            <a:r>
              <a:rPr lang="ru-RU" dirty="0" err="1"/>
              <a:t>рятують</a:t>
            </a:r>
            <a:r>
              <a:rPr lang="ru-RU" dirty="0"/>
              <a:t> і </a:t>
            </a:r>
            <a:r>
              <a:rPr lang="ru-RU" dirty="0" err="1"/>
              <a:t>він</a:t>
            </a:r>
            <a:r>
              <a:rPr lang="ru-RU" dirty="0"/>
              <a:t> </a:t>
            </a:r>
            <a:r>
              <a:rPr lang="ru-RU" dirty="0" err="1"/>
              <a:t>виховується</a:t>
            </a:r>
            <a:r>
              <a:rPr lang="ru-RU" dirty="0"/>
              <a:t> при </a:t>
            </a:r>
            <a:r>
              <a:rPr lang="ru-RU" dirty="0" err="1"/>
              <a:t>дворі</a:t>
            </a:r>
            <a:r>
              <a:rPr lang="ru-RU" dirty="0"/>
              <a:t> в </a:t>
            </a:r>
            <a:r>
              <a:rPr lang="ru-RU" dirty="0" err="1"/>
              <a:t>сусідньому</a:t>
            </a:r>
            <a:r>
              <a:rPr lang="ru-RU" dirty="0"/>
              <a:t> </a:t>
            </a:r>
            <a:r>
              <a:rPr lang="ru-RU" dirty="0" err="1"/>
              <a:t>царстві</a:t>
            </a:r>
            <a:r>
              <a:rPr lang="ru-RU" dirty="0"/>
              <a:t>, </a:t>
            </a:r>
            <a:r>
              <a:rPr lang="ru-RU" dirty="0" err="1"/>
              <a:t>поки</a:t>
            </a:r>
            <a:r>
              <a:rPr lang="ru-RU" dirty="0"/>
              <a:t> сам, </a:t>
            </a:r>
            <a:r>
              <a:rPr lang="ru-RU" dirty="0" err="1"/>
              <a:t>вагаючись</a:t>
            </a:r>
            <a:r>
              <a:rPr lang="ru-RU" dirty="0"/>
              <a:t> </a:t>
            </a:r>
            <a:r>
              <a:rPr lang="ru-RU" dirty="0" err="1"/>
              <a:t>щодо</a:t>
            </a:r>
            <a:r>
              <a:rPr lang="ru-RU" dirty="0"/>
              <a:t> </a:t>
            </a:r>
            <a:r>
              <a:rPr lang="ru-RU" dirty="0" err="1"/>
              <a:t>свого</a:t>
            </a:r>
            <a:r>
              <a:rPr lang="ru-RU" dirty="0"/>
              <a:t> </a:t>
            </a:r>
            <a:r>
              <a:rPr lang="ru-RU" dirty="0" err="1"/>
              <a:t>походження</a:t>
            </a:r>
            <a:r>
              <a:rPr lang="ru-RU" dirty="0"/>
              <a:t>, не </a:t>
            </a:r>
            <a:r>
              <a:rPr lang="ru-RU" dirty="0" err="1"/>
              <a:t>запитує</a:t>
            </a:r>
            <a:r>
              <a:rPr lang="ru-RU" dirty="0"/>
              <a:t> оракула про </a:t>
            </a:r>
            <a:r>
              <a:rPr lang="ru-RU" dirty="0" err="1"/>
              <a:t>це</a:t>
            </a:r>
            <a:r>
              <a:rPr lang="ru-RU" dirty="0"/>
              <a:t>. Оракул </a:t>
            </a:r>
            <a:r>
              <a:rPr lang="ru-RU" dirty="0" err="1"/>
              <a:t>радить</a:t>
            </a:r>
            <a:r>
              <a:rPr lang="ru-RU" dirty="0"/>
              <a:t> </a:t>
            </a:r>
            <a:r>
              <a:rPr lang="ru-RU" dirty="0" err="1"/>
              <a:t>Едіпові</a:t>
            </a:r>
            <a:r>
              <a:rPr lang="ru-RU" dirty="0"/>
              <a:t> </a:t>
            </a:r>
            <a:r>
              <a:rPr lang="ru-RU" dirty="0" err="1"/>
              <a:t>уникати</a:t>
            </a:r>
            <a:r>
              <a:rPr lang="ru-RU" dirty="0"/>
              <a:t> </a:t>
            </a:r>
            <a:r>
              <a:rPr lang="ru-RU" dirty="0" err="1"/>
              <a:t>Батьківщини</a:t>
            </a:r>
            <a:r>
              <a:rPr lang="ru-RU" dirty="0"/>
              <a:t>, </a:t>
            </a:r>
            <a:r>
              <a:rPr lang="ru-RU" dirty="0" err="1"/>
              <a:t>бо</a:t>
            </a:r>
            <a:r>
              <a:rPr lang="ru-RU" dirty="0"/>
              <a:t> </a:t>
            </a:r>
            <a:r>
              <a:rPr lang="ru-RU" dirty="0" err="1"/>
              <a:t>він</a:t>
            </a:r>
            <a:r>
              <a:rPr lang="ru-RU" dirty="0"/>
              <a:t> </a:t>
            </a:r>
            <a:r>
              <a:rPr lang="ru-RU" dirty="0" err="1"/>
              <a:t>має</a:t>
            </a:r>
            <a:r>
              <a:rPr lang="ru-RU" dirty="0"/>
              <a:t> стати </a:t>
            </a:r>
            <a:r>
              <a:rPr lang="ru-RU" dirty="0" err="1"/>
              <a:t>вбивцею</a:t>
            </a:r>
            <a:r>
              <a:rPr lang="ru-RU" dirty="0"/>
              <a:t> </a:t>
            </a:r>
            <a:r>
              <a:rPr lang="ru-RU" dirty="0" err="1"/>
              <a:t>власного</a:t>
            </a:r>
            <a:r>
              <a:rPr lang="ru-RU" dirty="0"/>
              <a:t> батька й </a:t>
            </a:r>
            <a:r>
              <a:rPr lang="ru-RU" dirty="0" err="1"/>
              <a:t>чоловіком</a:t>
            </a:r>
            <a:r>
              <a:rPr lang="ru-RU" dirty="0"/>
              <a:t> </a:t>
            </a:r>
            <a:r>
              <a:rPr lang="ru-RU" dirty="0" err="1"/>
              <a:t>своєї</a:t>
            </a:r>
            <a:r>
              <a:rPr lang="ru-RU" dirty="0"/>
              <a:t> </a:t>
            </a:r>
            <a:r>
              <a:rPr lang="ru-RU" dirty="0" err="1"/>
              <a:t>матері</a:t>
            </a:r>
            <a:r>
              <a:rPr lang="ru-RU" dirty="0"/>
              <a:t>.</a:t>
            </a:r>
          </a:p>
          <a:p>
            <a:pPr marL="0" indent="0" algn="just" fontAlgn="auto">
              <a:spcAft>
                <a:spcPts val="0"/>
              </a:spcAft>
              <a:buFont typeface="Arial" panose="020B0604020202020204" pitchFamily="34" charset="0"/>
              <a:buNone/>
              <a:defRPr/>
            </a:pPr>
            <a:r>
              <a:rPr lang="ru-RU" dirty="0"/>
              <a:t>Дорогою </a:t>
            </a:r>
            <a:r>
              <a:rPr lang="ru-RU" dirty="0" err="1"/>
              <a:t>Едіп</a:t>
            </a:r>
            <a:r>
              <a:rPr lang="ru-RU" dirty="0"/>
              <a:t> </a:t>
            </a:r>
            <a:r>
              <a:rPr lang="ru-RU" dirty="0" err="1"/>
              <a:t>зустрічає</a:t>
            </a:r>
            <a:r>
              <a:rPr lang="ru-RU" dirty="0"/>
              <a:t> царя </a:t>
            </a:r>
            <a:r>
              <a:rPr lang="ru-RU" dirty="0" err="1"/>
              <a:t>Лайя</a:t>
            </a:r>
            <a:r>
              <a:rPr lang="ru-RU" dirty="0"/>
              <a:t> та </a:t>
            </a:r>
            <a:r>
              <a:rPr lang="ru-RU" dirty="0" err="1"/>
              <a:t>вбиває</a:t>
            </a:r>
            <a:r>
              <a:rPr lang="ru-RU" dirty="0"/>
              <a:t> </a:t>
            </a:r>
            <a:r>
              <a:rPr lang="ru-RU" dirty="0" err="1"/>
              <a:t>його</a:t>
            </a:r>
            <a:r>
              <a:rPr lang="ru-RU" dirty="0"/>
              <a:t> в </a:t>
            </a:r>
            <a:r>
              <a:rPr lang="ru-RU" dirty="0" err="1"/>
              <a:t>раптово</a:t>
            </a:r>
            <a:r>
              <a:rPr lang="ru-RU" dirty="0"/>
              <a:t> </a:t>
            </a:r>
            <a:r>
              <a:rPr lang="ru-RU" dirty="0" err="1"/>
              <a:t>розпочатій</a:t>
            </a:r>
            <a:r>
              <a:rPr lang="ru-RU" dirty="0"/>
              <a:t> </a:t>
            </a:r>
            <a:r>
              <a:rPr lang="ru-RU" dirty="0" err="1"/>
              <a:t>битві</a:t>
            </a:r>
            <a:r>
              <a:rPr lang="ru-RU" dirty="0"/>
              <a:t>. </a:t>
            </a:r>
            <a:r>
              <a:rPr lang="ru-RU" dirty="0" err="1"/>
              <a:t>Потім</a:t>
            </a:r>
            <a:r>
              <a:rPr lang="ru-RU" dirty="0"/>
              <a:t>, </a:t>
            </a:r>
            <a:r>
              <a:rPr lang="ru-RU" dirty="0" err="1"/>
              <a:t>підійшовши</a:t>
            </a:r>
            <a:r>
              <a:rPr lang="ru-RU" dirty="0"/>
              <a:t> до </a:t>
            </a:r>
            <a:r>
              <a:rPr lang="ru-RU" dirty="0" err="1"/>
              <a:t>Фів</a:t>
            </a:r>
            <a:r>
              <a:rPr lang="ru-RU" dirty="0"/>
              <a:t> і </a:t>
            </a:r>
            <a:r>
              <a:rPr lang="ru-RU" dirty="0" err="1"/>
              <a:t>розгадавши</a:t>
            </a:r>
            <a:r>
              <a:rPr lang="ru-RU" dirty="0"/>
              <a:t> загадку </a:t>
            </a:r>
            <a:r>
              <a:rPr lang="ru-RU" dirty="0" err="1"/>
              <a:t>Сфінкса</a:t>
            </a:r>
            <a:r>
              <a:rPr lang="ru-RU" dirty="0"/>
              <a:t>, </a:t>
            </a:r>
            <a:r>
              <a:rPr lang="ru-RU" dirty="0" err="1"/>
              <a:t>який</a:t>
            </a:r>
            <a:r>
              <a:rPr lang="ru-RU" dirty="0"/>
              <a:t> стояв на шляху, </a:t>
            </a:r>
            <a:r>
              <a:rPr lang="ru-RU" dirty="0" err="1"/>
              <a:t>Едіп</a:t>
            </a:r>
            <a:r>
              <a:rPr lang="ru-RU" dirty="0"/>
              <a:t> </a:t>
            </a:r>
            <a:r>
              <a:rPr lang="ru-RU" dirty="0" err="1"/>
              <a:t>був</a:t>
            </a:r>
            <a:r>
              <a:rPr lang="ru-RU" dirty="0"/>
              <a:t> </a:t>
            </a:r>
            <a:r>
              <a:rPr lang="ru-RU" dirty="0" err="1"/>
              <a:t>обраний</a:t>
            </a:r>
            <a:r>
              <a:rPr lang="ru-RU" dirty="0"/>
              <a:t> па </a:t>
            </a:r>
            <a:r>
              <a:rPr lang="ru-RU" dirty="0" err="1"/>
              <a:t>фіванський</a:t>
            </a:r>
            <a:r>
              <a:rPr lang="ru-RU" dirty="0"/>
              <a:t> престол і </a:t>
            </a:r>
            <a:r>
              <a:rPr lang="ru-RU" dirty="0" err="1"/>
              <a:t>нагороджений</a:t>
            </a:r>
            <a:r>
              <a:rPr lang="ru-RU" dirty="0"/>
              <a:t> рукою </a:t>
            </a:r>
            <a:r>
              <a:rPr lang="ru-RU" dirty="0" err="1"/>
              <a:t>Іокасти</a:t>
            </a:r>
            <a:r>
              <a:rPr lang="ru-RU" dirty="0"/>
              <a:t>.</a:t>
            </a:r>
            <a:endParaRPr lang="uk-UA" dirty="0"/>
          </a:p>
        </p:txBody>
      </p:sp>
    </p:spTree>
    <p:extLst>
      <p:ext uri="{BB962C8B-B14F-4D97-AF65-F5344CB8AC3E}">
        <p14:creationId xmlns:p14="http://schemas.microsoft.com/office/powerpoint/2010/main" val="28873733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uk-UA" dirty="0"/>
              <a:t>Тривалий час </a:t>
            </a:r>
            <a:r>
              <a:rPr lang="uk-UA" dirty="0" err="1"/>
              <a:t>Едіп</a:t>
            </a:r>
            <a:r>
              <a:rPr lang="uk-UA" dirty="0"/>
              <a:t> правив державою</a:t>
            </a:r>
          </a:p>
        </p:txBody>
      </p:sp>
      <p:sp>
        <p:nvSpPr>
          <p:cNvPr id="3" name="Объект 2"/>
          <p:cNvSpPr>
            <a:spLocks noGrp="1"/>
          </p:cNvSpPr>
          <p:nvPr>
            <p:ph idx="1"/>
          </p:nvPr>
        </p:nvSpPr>
        <p:spPr/>
        <p:txBody>
          <a:bodyPr rtlCol="0">
            <a:normAutofit fontScale="92500"/>
          </a:bodyPr>
          <a:lstStyle/>
          <a:p>
            <a:pPr marL="0" indent="0" algn="just" fontAlgn="auto">
              <a:spcAft>
                <a:spcPts val="0"/>
              </a:spcAft>
              <a:buFont typeface="Arial" panose="020B0604020202020204" pitchFamily="34" charset="0"/>
              <a:buNone/>
              <a:defRPr/>
            </a:pPr>
            <a:r>
              <a:rPr lang="uk-UA" dirty="0" smtClean="0"/>
              <a:t>	У </a:t>
            </a:r>
            <a:r>
              <a:rPr lang="uk-UA" dirty="0"/>
              <a:t>нього з </a:t>
            </a:r>
            <a:r>
              <a:rPr lang="uk-UA" dirty="0" err="1"/>
              <a:t>Іокастою</a:t>
            </a:r>
            <a:r>
              <a:rPr lang="uk-UA" dirty="0"/>
              <a:t> народилося дві доньки та два сина. Раптом на царство найшла чума. Це змусило </a:t>
            </a:r>
            <a:r>
              <a:rPr lang="uk-UA" dirty="0" err="1"/>
              <a:t>фіванців</a:t>
            </a:r>
            <a:r>
              <a:rPr lang="uk-UA" dirty="0"/>
              <a:t> звернутися до оракула із запитанням про ті причини. Посланець приніс відповідь оракула: чума припиниться, коли з міста буде вигнаний убивця </a:t>
            </a:r>
            <a:r>
              <a:rPr lang="uk-UA" dirty="0" err="1"/>
              <a:t>Лайя</a:t>
            </a:r>
            <a:r>
              <a:rPr lang="uk-UA" dirty="0"/>
              <a:t>.</a:t>
            </a:r>
          </a:p>
          <a:p>
            <a:pPr marL="0" indent="0" algn="just" fontAlgn="auto">
              <a:spcAft>
                <a:spcPts val="0"/>
              </a:spcAft>
              <a:buFont typeface="Arial" panose="020B0604020202020204" pitchFamily="34" charset="0"/>
              <a:buNone/>
              <a:defRPr/>
            </a:pPr>
            <a:r>
              <a:rPr lang="uk-UA" dirty="0" smtClean="0"/>
              <a:t>	Відбувається </a:t>
            </a:r>
            <a:r>
              <a:rPr lang="uk-UA" dirty="0"/>
              <a:t>розкриття. Ошелешений своїм жахливим злодіянням, </a:t>
            </a:r>
            <a:r>
              <a:rPr lang="uk-UA" dirty="0" err="1"/>
              <a:t>Едіп</a:t>
            </a:r>
            <a:r>
              <a:rPr lang="uk-UA" dirty="0"/>
              <a:t> осліплює себе та залишає Батьківщину.</a:t>
            </a:r>
          </a:p>
        </p:txBody>
      </p:sp>
    </p:spTree>
    <p:extLst>
      <p:ext uri="{BB962C8B-B14F-4D97-AF65-F5344CB8AC3E}">
        <p14:creationId xmlns:p14="http://schemas.microsoft.com/office/powerpoint/2010/main" val="1969120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Заголовок 1"/>
          <p:cNvSpPr>
            <a:spLocks noGrp="1"/>
          </p:cNvSpPr>
          <p:nvPr>
            <p:ph type="title"/>
          </p:nvPr>
        </p:nvSpPr>
        <p:spPr/>
        <p:txBody>
          <a:bodyPr/>
          <a:lstStyle/>
          <a:p>
            <a:r>
              <a:rPr lang="ru-RU" b="1" dirty="0" smtClean="0"/>
              <a:t>4. </a:t>
            </a:r>
            <a:r>
              <a:rPr lang="ru-RU" b="1" u="sng" dirty="0" err="1" smtClean="0"/>
              <a:t>Теорія</a:t>
            </a:r>
            <a:r>
              <a:rPr lang="ru-RU" b="1" u="sng" dirty="0" smtClean="0"/>
              <a:t> </a:t>
            </a:r>
            <a:r>
              <a:rPr lang="ru-RU" b="1" u="sng" dirty="0" err="1" smtClean="0"/>
              <a:t>сновидінь</a:t>
            </a:r>
            <a:endParaRPr lang="uk-UA" u="sng" dirty="0" smtClean="0"/>
          </a:p>
        </p:txBody>
      </p:sp>
      <p:sp>
        <p:nvSpPr>
          <p:cNvPr id="3" name="Объект 2"/>
          <p:cNvSpPr>
            <a:spLocks noGrp="1"/>
          </p:cNvSpPr>
          <p:nvPr>
            <p:ph idx="1"/>
          </p:nvPr>
        </p:nvSpPr>
        <p:spPr/>
        <p:txBody>
          <a:bodyPr rtlCol="0">
            <a:normAutofit fontScale="85000" lnSpcReduction="10000"/>
          </a:bodyPr>
          <a:lstStyle/>
          <a:p>
            <a:pPr marL="0" indent="0" fontAlgn="auto">
              <a:spcAft>
                <a:spcPts val="0"/>
              </a:spcAft>
              <a:buFont typeface="Arial" panose="020B0604020202020204" pitchFamily="34" charset="0"/>
              <a:buNone/>
              <a:defRPr/>
            </a:pPr>
            <a:r>
              <a:rPr lang="ru-RU" dirty="0" err="1"/>
              <a:t>Згідно</a:t>
            </a:r>
            <a:r>
              <a:rPr lang="ru-RU" dirty="0"/>
              <a:t> з </a:t>
            </a:r>
            <a:r>
              <a:rPr lang="ru-RU" dirty="0" err="1"/>
              <a:t>З.Фрейдом</a:t>
            </a:r>
            <a:r>
              <a:rPr lang="ru-RU" dirty="0"/>
              <a:t>, </a:t>
            </a:r>
            <a:r>
              <a:rPr lang="ru-RU" b="1" dirty="0" err="1"/>
              <a:t>сновидіння</a:t>
            </a:r>
            <a:r>
              <a:rPr lang="ru-RU" dirty="0"/>
              <a:t> </a:t>
            </a:r>
            <a:r>
              <a:rPr lang="ru-RU" dirty="0" err="1"/>
              <a:t>відіграють</a:t>
            </a:r>
            <a:r>
              <a:rPr lang="ru-RU" dirty="0"/>
              <a:t> </a:t>
            </a:r>
            <a:r>
              <a:rPr lang="ru-RU" dirty="0" err="1"/>
              <a:t>значну</a:t>
            </a:r>
            <a:r>
              <a:rPr lang="ru-RU" dirty="0"/>
              <a:t> роль у </a:t>
            </a:r>
            <a:r>
              <a:rPr lang="ru-RU" dirty="0" err="1"/>
              <a:t>житті</a:t>
            </a:r>
            <a:r>
              <a:rPr lang="ru-RU" dirty="0"/>
              <a:t> </a:t>
            </a:r>
            <a:r>
              <a:rPr lang="ru-RU" dirty="0" err="1"/>
              <a:t>людини</a:t>
            </a:r>
            <a:r>
              <a:rPr lang="ru-RU" dirty="0"/>
              <a:t>:</a:t>
            </a:r>
          </a:p>
          <a:p>
            <a:pPr fontAlgn="auto">
              <a:spcAft>
                <a:spcPts val="0"/>
              </a:spcAft>
              <a:buFont typeface="Arial" panose="020B0604020202020204" pitchFamily="34" charset="0"/>
              <a:buChar char="•"/>
              <a:defRPr/>
            </a:pPr>
            <a:r>
              <a:rPr lang="ru-RU" dirty="0"/>
              <a:t>вони «</a:t>
            </a:r>
            <a:r>
              <a:rPr lang="ru-RU" dirty="0" err="1"/>
              <a:t>розкріпачують</a:t>
            </a:r>
            <a:r>
              <a:rPr lang="ru-RU" dirty="0"/>
              <a:t>» </a:t>
            </a:r>
            <a:r>
              <a:rPr lang="ru-RU" dirty="0" err="1"/>
              <a:t>позасвідоме</a:t>
            </a:r>
            <a:r>
              <a:rPr lang="ru-RU" dirty="0"/>
              <a:t>, </a:t>
            </a:r>
            <a:r>
              <a:rPr lang="ru-RU" dirty="0" err="1"/>
              <a:t>адже</a:t>
            </a:r>
            <a:r>
              <a:rPr lang="ru-RU" dirty="0"/>
              <a:t> </a:t>
            </a:r>
            <a:r>
              <a:rPr lang="ru-RU" dirty="0" err="1"/>
              <a:t>психологічна</a:t>
            </a:r>
            <a:r>
              <a:rPr lang="ru-RU" dirty="0"/>
              <a:t> природа сну </a:t>
            </a:r>
            <a:r>
              <a:rPr lang="ru-RU" dirty="0" err="1"/>
              <a:t>пов’язана</a:t>
            </a:r>
            <a:r>
              <a:rPr lang="ru-RU" dirty="0"/>
              <a:t> </a:t>
            </a:r>
            <a:r>
              <a:rPr lang="ru-RU" dirty="0" err="1"/>
              <a:t>зі</a:t>
            </a:r>
            <a:r>
              <a:rPr lang="ru-RU" dirty="0"/>
              <a:t> </a:t>
            </a:r>
            <a:r>
              <a:rPr lang="ru-RU" dirty="0" err="1"/>
              <a:t>зникненням</a:t>
            </a:r>
            <a:r>
              <a:rPr lang="ru-RU" dirty="0"/>
              <a:t> </a:t>
            </a:r>
            <a:r>
              <a:rPr lang="ru-RU" dirty="0" err="1"/>
              <a:t>інтересу</a:t>
            </a:r>
            <a:r>
              <a:rPr lang="ru-RU" dirty="0"/>
              <a:t> до </a:t>
            </a:r>
            <a:r>
              <a:rPr lang="ru-RU" dirty="0" err="1"/>
              <a:t>зовнішнього</a:t>
            </a:r>
            <a:r>
              <a:rPr lang="ru-RU" dirty="0"/>
              <a:t> </a:t>
            </a:r>
            <a:r>
              <a:rPr lang="ru-RU" dirty="0" err="1"/>
              <a:t>світу</a:t>
            </a:r>
            <a:r>
              <a:rPr lang="ru-RU" dirty="0"/>
              <a:t>;</a:t>
            </a:r>
          </a:p>
          <a:p>
            <a:pPr fontAlgn="auto">
              <a:spcAft>
                <a:spcPts val="0"/>
              </a:spcAft>
              <a:buFont typeface="Arial" panose="020B0604020202020204" pitchFamily="34" charset="0"/>
              <a:buChar char="•"/>
              <a:defRPr/>
            </a:pPr>
            <a:r>
              <a:rPr lang="ru-RU" dirty="0"/>
              <a:t>сон – </a:t>
            </a:r>
            <a:r>
              <a:rPr lang="ru-RU" dirty="0" err="1"/>
              <a:t>це</a:t>
            </a:r>
            <a:r>
              <a:rPr lang="ru-RU" dirty="0"/>
              <a:t> той стан, </a:t>
            </a:r>
            <a:r>
              <a:rPr lang="ru-RU" dirty="0" err="1"/>
              <a:t>який</a:t>
            </a:r>
            <a:r>
              <a:rPr lang="ru-RU" dirty="0"/>
              <a:t> </a:t>
            </a:r>
            <a:r>
              <a:rPr lang="ru-RU" dirty="0" err="1"/>
              <a:t>нагадує</a:t>
            </a:r>
            <a:r>
              <a:rPr lang="ru-RU" dirty="0"/>
              <a:t> </a:t>
            </a:r>
            <a:r>
              <a:rPr lang="ru-RU" dirty="0" err="1"/>
              <a:t>людині</a:t>
            </a:r>
            <a:r>
              <a:rPr lang="ru-RU" dirty="0"/>
              <a:t> </a:t>
            </a:r>
            <a:r>
              <a:rPr lang="ru-RU" dirty="0" err="1"/>
              <a:t>утробне</a:t>
            </a:r>
            <a:r>
              <a:rPr lang="ru-RU" dirty="0"/>
              <a:t> </a:t>
            </a:r>
            <a:r>
              <a:rPr lang="ru-RU" dirty="0" err="1"/>
              <a:t>існування</a:t>
            </a:r>
            <a:r>
              <a:rPr lang="ru-RU" dirty="0"/>
              <a:t> (тепло, темно, </a:t>
            </a:r>
            <a:r>
              <a:rPr lang="ru-RU" dirty="0" err="1"/>
              <a:t>немає</a:t>
            </a:r>
            <a:r>
              <a:rPr lang="ru-RU" dirty="0"/>
              <a:t> </a:t>
            </a:r>
            <a:r>
              <a:rPr lang="ru-RU" dirty="0" err="1"/>
              <a:t>жодних</a:t>
            </a:r>
            <a:r>
              <a:rPr lang="ru-RU" dirty="0"/>
              <a:t> </a:t>
            </a:r>
            <a:r>
              <a:rPr lang="ru-RU" dirty="0" err="1"/>
              <a:t>зовнішніх</a:t>
            </a:r>
            <a:r>
              <a:rPr lang="ru-RU" dirty="0"/>
              <a:t> </a:t>
            </a:r>
            <a:r>
              <a:rPr lang="ru-RU" dirty="0" err="1"/>
              <a:t>подразників</a:t>
            </a:r>
            <a:r>
              <a:rPr lang="ru-RU" dirty="0"/>
              <a:t>);</a:t>
            </a:r>
          </a:p>
          <a:p>
            <a:pPr fontAlgn="auto">
              <a:spcAft>
                <a:spcPts val="0"/>
              </a:spcAft>
              <a:buFont typeface="Arial" panose="020B0604020202020204" pitchFamily="34" charset="0"/>
              <a:buChar char="•"/>
              <a:defRPr/>
            </a:pPr>
            <a:r>
              <a:rPr lang="ru-RU" dirty="0" err="1"/>
              <a:t>людина</a:t>
            </a:r>
            <a:r>
              <a:rPr lang="ru-RU" dirty="0"/>
              <a:t> без особливого </a:t>
            </a:r>
            <a:r>
              <a:rPr lang="ru-RU" dirty="0" err="1"/>
              <a:t>бажання</a:t>
            </a:r>
            <a:r>
              <a:rPr lang="ru-RU" dirty="0"/>
              <a:t> </a:t>
            </a:r>
            <a:r>
              <a:rPr lang="ru-RU" dirty="0" err="1"/>
              <a:t>існує</a:t>
            </a:r>
            <a:r>
              <a:rPr lang="ru-RU" dirty="0"/>
              <a:t> в реальному </a:t>
            </a:r>
            <a:r>
              <a:rPr lang="ru-RU" dirty="0" err="1"/>
              <a:t>світі</a:t>
            </a:r>
            <a:r>
              <a:rPr lang="ru-RU" dirty="0"/>
              <a:t> та </a:t>
            </a:r>
            <a:r>
              <a:rPr lang="ru-RU" dirty="0" err="1"/>
              <a:t>робить</a:t>
            </a:r>
            <a:r>
              <a:rPr lang="ru-RU" dirty="0"/>
              <a:t> все </a:t>
            </a:r>
            <a:r>
              <a:rPr lang="ru-RU" dirty="0" err="1"/>
              <a:t>можливе</a:t>
            </a:r>
            <a:r>
              <a:rPr lang="ru-RU" dirty="0"/>
              <a:t>, </a:t>
            </a:r>
            <a:r>
              <a:rPr lang="ru-RU" dirty="0" err="1"/>
              <a:t>аби</a:t>
            </a:r>
            <a:r>
              <a:rPr lang="ru-RU" dirty="0"/>
              <a:t> </a:t>
            </a:r>
            <a:r>
              <a:rPr lang="ru-RU" dirty="0" err="1"/>
              <a:t>хоча</a:t>
            </a:r>
            <a:r>
              <a:rPr lang="ru-RU" dirty="0"/>
              <a:t> б </a:t>
            </a:r>
            <a:r>
              <a:rPr lang="ru-RU" dirty="0" err="1"/>
              <a:t>тимчасово</a:t>
            </a:r>
            <a:r>
              <a:rPr lang="ru-RU" dirty="0"/>
              <a:t> «</a:t>
            </a:r>
            <a:r>
              <a:rPr lang="ru-RU" dirty="0" err="1"/>
              <a:t>повернутися</a:t>
            </a:r>
            <a:r>
              <a:rPr lang="ru-RU" dirty="0"/>
              <a:t>» в </a:t>
            </a:r>
            <a:r>
              <a:rPr lang="ru-RU" dirty="0" err="1"/>
              <a:t>материнське</a:t>
            </a:r>
            <a:r>
              <a:rPr lang="ru-RU" dirty="0"/>
              <a:t> лоно.</a:t>
            </a:r>
          </a:p>
          <a:p>
            <a:pPr marL="0" indent="0" fontAlgn="auto">
              <a:spcAft>
                <a:spcPts val="0"/>
              </a:spcAft>
              <a:buFont typeface="Arial" panose="020B0604020202020204" pitchFamily="34" charset="0"/>
              <a:buNone/>
              <a:defRPr/>
            </a:pPr>
            <a:endParaRPr lang="uk-UA" dirty="0"/>
          </a:p>
        </p:txBody>
      </p:sp>
    </p:spTree>
    <p:extLst>
      <p:ext uri="{BB962C8B-B14F-4D97-AF65-F5344CB8AC3E}">
        <p14:creationId xmlns:p14="http://schemas.microsoft.com/office/powerpoint/2010/main" val="40162180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Заголовок 1"/>
          <p:cNvSpPr>
            <a:spLocks noGrp="1"/>
          </p:cNvSpPr>
          <p:nvPr>
            <p:ph type="title"/>
          </p:nvPr>
        </p:nvSpPr>
        <p:spPr/>
        <p:txBody>
          <a:bodyPr/>
          <a:lstStyle/>
          <a:p>
            <a:r>
              <a:rPr lang="uk-UA" smtClean="0"/>
              <a:t>З. Фрейд про сни </a:t>
            </a:r>
            <a:r>
              <a:rPr lang="ru-RU" i="1" smtClean="0"/>
              <a:t>Л. да Вінчі</a:t>
            </a:r>
            <a:endParaRPr lang="uk-UA" smtClean="0"/>
          </a:p>
        </p:txBody>
      </p:sp>
      <p:sp>
        <p:nvSpPr>
          <p:cNvPr id="3" name="Объект 2"/>
          <p:cNvSpPr>
            <a:spLocks noGrp="1"/>
          </p:cNvSpPr>
          <p:nvPr>
            <p:ph idx="1"/>
          </p:nvPr>
        </p:nvSpPr>
        <p:spPr/>
        <p:txBody>
          <a:bodyPr rtlCol="0">
            <a:normAutofit fontScale="70000" lnSpcReduction="20000"/>
          </a:bodyPr>
          <a:lstStyle/>
          <a:p>
            <a:pPr marL="0" indent="0" fontAlgn="auto">
              <a:spcAft>
                <a:spcPts val="0"/>
              </a:spcAft>
              <a:buFont typeface="Arial" panose="020B0604020202020204" pitchFamily="34" charset="0"/>
              <a:buNone/>
              <a:defRPr/>
            </a:pPr>
            <a:r>
              <a:rPr lang="ru-RU" i="1" dirty="0"/>
              <a:t>Л. да </a:t>
            </a:r>
            <a:r>
              <a:rPr lang="ru-RU" i="1" dirty="0" err="1" smtClean="0"/>
              <a:t>Вінчі</a:t>
            </a:r>
            <a:r>
              <a:rPr lang="ru-RU" dirty="0" smtClean="0"/>
              <a:t> </a:t>
            </a:r>
            <a:r>
              <a:rPr lang="ru-RU" dirty="0" err="1"/>
              <a:t>залишив</a:t>
            </a:r>
            <a:r>
              <a:rPr lang="ru-RU" dirty="0"/>
              <a:t> </a:t>
            </a:r>
            <a:r>
              <a:rPr lang="ru-RU" dirty="0" err="1"/>
              <a:t>свідчення</a:t>
            </a:r>
            <a:r>
              <a:rPr lang="ru-RU" dirty="0"/>
              <a:t> про </a:t>
            </a:r>
            <a:r>
              <a:rPr lang="ru-RU" dirty="0" err="1"/>
              <a:t>шуляку</a:t>
            </a:r>
            <a:r>
              <a:rPr lang="ru-RU" dirty="0"/>
              <a:t> (</a:t>
            </a:r>
            <a:r>
              <a:rPr lang="ru-RU" dirty="0" err="1"/>
              <a:t>яструб</a:t>
            </a:r>
            <a:r>
              <a:rPr lang="ru-RU" dirty="0"/>
              <a:t>), </a:t>
            </a:r>
            <a:r>
              <a:rPr lang="ru-RU" dirty="0" err="1"/>
              <a:t>що</a:t>
            </a:r>
            <a:r>
              <a:rPr lang="ru-RU" dirty="0"/>
              <a:t> </a:t>
            </a:r>
            <a:r>
              <a:rPr lang="ru-RU" dirty="0" err="1"/>
              <a:t>неодноразово</a:t>
            </a:r>
            <a:r>
              <a:rPr lang="ru-RU" dirty="0"/>
              <a:t>, в </a:t>
            </a:r>
            <a:r>
              <a:rPr lang="ru-RU" dirty="0" err="1"/>
              <a:t>різні</a:t>
            </a:r>
            <a:r>
              <a:rPr lang="ru-RU" dirty="0"/>
              <a:t> </a:t>
            </a:r>
            <a:r>
              <a:rPr lang="ru-RU" dirty="0" err="1"/>
              <a:t>періоди</a:t>
            </a:r>
            <a:r>
              <a:rPr lang="ru-RU" dirty="0"/>
              <a:t> </a:t>
            </a:r>
            <a:r>
              <a:rPr lang="ru-RU" dirty="0" err="1"/>
              <a:t>його</a:t>
            </a:r>
            <a:r>
              <a:rPr lang="ru-RU" dirty="0"/>
              <a:t> </a:t>
            </a:r>
            <a:r>
              <a:rPr lang="ru-RU" dirty="0" err="1"/>
              <a:t>життя</a:t>
            </a:r>
            <a:r>
              <a:rPr lang="ru-RU" dirty="0"/>
              <a:t> «приходив» </a:t>
            </a:r>
            <a:r>
              <a:rPr lang="ru-RU" dirty="0" err="1"/>
              <a:t>йому</a:t>
            </a:r>
            <a:r>
              <a:rPr lang="ru-RU" dirty="0"/>
              <a:t> </a:t>
            </a:r>
            <a:r>
              <a:rPr lang="ru-RU" dirty="0" err="1"/>
              <a:t>уві</a:t>
            </a:r>
            <a:r>
              <a:rPr lang="ru-RU" dirty="0"/>
              <a:t> </a:t>
            </a:r>
            <a:r>
              <a:rPr lang="ru-RU" dirty="0" err="1"/>
              <a:t>сні</a:t>
            </a:r>
            <a:r>
              <a:rPr lang="ru-RU" dirty="0"/>
              <a:t>. Образ </a:t>
            </a:r>
            <a:r>
              <a:rPr lang="ru-RU" dirty="0" err="1"/>
              <a:t>шуляки</a:t>
            </a:r>
            <a:r>
              <a:rPr lang="ru-RU" dirty="0"/>
              <a:t> </a:t>
            </a:r>
            <a:r>
              <a:rPr lang="uk-UA" dirty="0"/>
              <a:t>З</a:t>
            </a:r>
            <a:r>
              <a:rPr lang="ru-RU" dirty="0"/>
              <a:t>. Фрейд </a:t>
            </a:r>
            <a:r>
              <a:rPr lang="ru-RU" dirty="0" err="1"/>
              <a:t>пов’язує</a:t>
            </a:r>
            <a:r>
              <a:rPr lang="ru-RU" dirty="0"/>
              <a:t> з </a:t>
            </a:r>
            <a:r>
              <a:rPr lang="ru-RU" dirty="0" err="1"/>
              <a:t>поняттям</a:t>
            </a:r>
            <a:r>
              <a:rPr lang="ru-RU" dirty="0"/>
              <a:t> «</a:t>
            </a:r>
            <a:r>
              <a:rPr lang="ru-RU" dirty="0" err="1"/>
              <a:t>мут</a:t>
            </a:r>
            <a:r>
              <a:rPr lang="ru-RU" dirty="0"/>
              <a:t>», яке в </a:t>
            </a:r>
            <a:r>
              <a:rPr lang="ru-RU" dirty="0" err="1"/>
              <a:t>давньоєгипетській</a:t>
            </a:r>
            <a:r>
              <a:rPr lang="ru-RU" dirty="0"/>
              <a:t> </a:t>
            </a:r>
            <a:r>
              <a:rPr lang="ru-RU" dirty="0" err="1"/>
              <a:t>міфології</a:t>
            </a:r>
            <a:r>
              <a:rPr lang="ru-RU" dirty="0"/>
              <a:t> </a:t>
            </a:r>
            <a:r>
              <a:rPr lang="ru-RU" dirty="0" err="1"/>
              <a:t>інтерпретувалось</a:t>
            </a:r>
            <a:r>
              <a:rPr lang="ru-RU" dirty="0"/>
              <a:t> як </a:t>
            </a:r>
            <a:r>
              <a:rPr lang="ru-RU" dirty="0" err="1"/>
              <a:t>мати</a:t>
            </a:r>
            <a:r>
              <a:rPr lang="ru-RU" dirty="0"/>
              <a:t>, богиня неба, </a:t>
            </a:r>
            <a:r>
              <a:rPr lang="ru-RU" dirty="0" err="1"/>
              <a:t>мати</a:t>
            </a:r>
            <a:r>
              <a:rPr lang="ru-RU" dirty="0"/>
              <a:t> </a:t>
            </a:r>
            <a:r>
              <a:rPr lang="ru-RU" dirty="0" err="1"/>
              <a:t>матерів</a:t>
            </a:r>
            <a:r>
              <a:rPr lang="ru-RU" dirty="0"/>
              <a:t>. </a:t>
            </a:r>
            <a:r>
              <a:rPr lang="ru-RU" dirty="0" err="1"/>
              <a:t>Поняття</a:t>
            </a:r>
            <a:r>
              <a:rPr lang="ru-RU" dirty="0"/>
              <a:t> «</a:t>
            </a:r>
            <a:r>
              <a:rPr lang="ru-RU" dirty="0" err="1"/>
              <a:t>мут</a:t>
            </a:r>
            <a:r>
              <a:rPr lang="ru-RU" dirty="0"/>
              <a:t>» </a:t>
            </a:r>
            <a:r>
              <a:rPr lang="ru-RU" dirty="0" err="1"/>
              <a:t>єгиптяни</a:t>
            </a:r>
            <a:r>
              <a:rPr lang="ru-RU" dirty="0"/>
              <a:t> писали </a:t>
            </a:r>
            <a:r>
              <a:rPr lang="ru-RU" dirty="0" err="1"/>
              <a:t>ієрогліфом</a:t>
            </a:r>
            <a:r>
              <a:rPr lang="ru-RU" dirty="0"/>
              <a:t> «</a:t>
            </a:r>
            <a:r>
              <a:rPr lang="ru-RU" dirty="0" err="1"/>
              <a:t>шуляка</a:t>
            </a:r>
            <a:r>
              <a:rPr lang="ru-RU" dirty="0"/>
              <a:t>» й </a:t>
            </a:r>
            <a:r>
              <a:rPr lang="ru-RU" dirty="0" err="1"/>
              <a:t>серед</a:t>
            </a:r>
            <a:r>
              <a:rPr lang="ru-RU" dirty="0"/>
              <a:t> </a:t>
            </a:r>
            <a:r>
              <a:rPr lang="ru-RU" dirty="0" err="1"/>
              <a:t>зображень</a:t>
            </a:r>
            <a:r>
              <a:rPr lang="ru-RU" dirty="0"/>
              <a:t> «</a:t>
            </a:r>
            <a:r>
              <a:rPr lang="ru-RU" dirty="0" err="1"/>
              <a:t>мут</a:t>
            </a:r>
            <a:r>
              <a:rPr lang="ru-RU" dirty="0"/>
              <a:t>» </a:t>
            </a:r>
            <a:r>
              <a:rPr lang="ru-RU" dirty="0" err="1"/>
              <a:t>найчастіше</a:t>
            </a:r>
            <a:r>
              <a:rPr lang="ru-RU" dirty="0"/>
              <a:t> </a:t>
            </a:r>
            <a:r>
              <a:rPr lang="ru-RU" dirty="0" err="1"/>
              <a:t>траплялося</a:t>
            </a:r>
            <a:r>
              <a:rPr lang="ru-RU" dirty="0"/>
              <a:t> </a:t>
            </a:r>
            <a:r>
              <a:rPr lang="ru-RU" dirty="0" err="1"/>
              <a:t>зображення</a:t>
            </a:r>
            <a:r>
              <a:rPr lang="ru-RU" dirty="0"/>
              <a:t> </a:t>
            </a:r>
            <a:r>
              <a:rPr lang="ru-RU" dirty="0" err="1"/>
              <a:t>напівжінки-напівшуляки</a:t>
            </a:r>
            <a:r>
              <a:rPr lang="ru-RU" dirty="0"/>
              <a:t>.</a:t>
            </a:r>
          </a:p>
          <a:p>
            <a:pPr marL="0" indent="0" fontAlgn="auto">
              <a:spcAft>
                <a:spcPts val="0"/>
              </a:spcAft>
              <a:buFont typeface="Arial" panose="020B0604020202020204" pitchFamily="34" charset="0"/>
              <a:buNone/>
              <a:defRPr/>
            </a:pPr>
            <a:r>
              <a:rPr lang="ru-RU" dirty="0"/>
              <a:t>	Зигмунд Фрейд </a:t>
            </a:r>
            <a:r>
              <a:rPr lang="ru-RU" dirty="0" err="1"/>
              <a:t>тлумачить</a:t>
            </a:r>
            <a:r>
              <a:rPr lang="ru-RU" dirty="0"/>
              <a:t> </a:t>
            </a:r>
            <a:r>
              <a:rPr lang="ru-RU" dirty="0" err="1"/>
              <a:t>сновидіння</a:t>
            </a:r>
            <a:r>
              <a:rPr lang="ru-RU" dirty="0"/>
              <a:t> </a:t>
            </a:r>
            <a:r>
              <a:rPr lang="ru-RU" dirty="0" err="1"/>
              <a:t>шуляки</a:t>
            </a:r>
            <a:r>
              <a:rPr lang="ru-RU" dirty="0"/>
              <a:t> як образ </a:t>
            </a:r>
            <a:r>
              <a:rPr lang="ru-RU" dirty="0" err="1"/>
              <a:t>матері</a:t>
            </a:r>
            <a:r>
              <a:rPr lang="ru-RU" dirty="0"/>
              <a:t>, </a:t>
            </a:r>
            <a:r>
              <a:rPr lang="ru-RU" dirty="0" err="1"/>
              <a:t>котрої</a:t>
            </a:r>
            <a:r>
              <a:rPr lang="ru-RU" dirty="0"/>
              <a:t> не знав Л. да </a:t>
            </a:r>
            <a:r>
              <a:rPr lang="ru-RU" dirty="0" err="1"/>
              <a:t>Вінчі</a:t>
            </a:r>
            <a:r>
              <a:rPr lang="ru-RU" dirty="0"/>
              <a:t>.</a:t>
            </a:r>
            <a:endParaRPr lang="ru-RU" b="1" dirty="0"/>
          </a:p>
          <a:p>
            <a:pPr marL="0" indent="0" fontAlgn="auto">
              <a:spcAft>
                <a:spcPts val="0"/>
              </a:spcAft>
              <a:buFont typeface="Arial" panose="020B0604020202020204" pitchFamily="34" charset="0"/>
              <a:buNone/>
              <a:defRPr/>
            </a:pPr>
            <a:r>
              <a:rPr lang="ru-RU" dirty="0"/>
              <a:t>	</a:t>
            </a:r>
            <a:r>
              <a:rPr lang="ru-RU" dirty="0" err="1"/>
              <a:t>Психоаналітик</a:t>
            </a:r>
            <a:r>
              <a:rPr lang="ru-RU" dirty="0"/>
              <a:t> </a:t>
            </a:r>
            <a:r>
              <a:rPr lang="ru-RU" dirty="0" err="1"/>
              <a:t>дійшов</a:t>
            </a:r>
            <a:r>
              <a:rPr lang="ru-RU" dirty="0"/>
              <a:t> </a:t>
            </a:r>
            <a:r>
              <a:rPr lang="ru-RU" dirty="0" err="1"/>
              <a:t>висновку</a:t>
            </a:r>
            <a:r>
              <a:rPr lang="ru-RU" dirty="0"/>
              <a:t>, </a:t>
            </a:r>
            <a:r>
              <a:rPr lang="ru-RU" dirty="0" err="1"/>
              <a:t>що</a:t>
            </a:r>
            <a:r>
              <a:rPr lang="ru-RU" dirty="0"/>
              <a:t> в Л. да </a:t>
            </a:r>
            <a:r>
              <a:rPr lang="ru-RU" dirty="0" err="1"/>
              <a:t>Вінчі</a:t>
            </a:r>
            <a:r>
              <a:rPr lang="ru-RU" dirty="0"/>
              <a:t> </a:t>
            </a:r>
            <a:r>
              <a:rPr lang="ru-RU" dirty="0" err="1"/>
              <a:t>був</a:t>
            </a:r>
            <a:r>
              <a:rPr lang="ru-RU" dirty="0"/>
              <a:t> </a:t>
            </a:r>
            <a:r>
              <a:rPr lang="ru-RU" dirty="0" err="1"/>
              <a:t>нереалізований</a:t>
            </a:r>
            <a:r>
              <a:rPr lang="ru-RU" dirty="0"/>
              <a:t> «</a:t>
            </a:r>
            <a:r>
              <a:rPr lang="ru-RU" dirty="0" err="1"/>
              <a:t>Едіпів</a:t>
            </a:r>
            <a:r>
              <a:rPr lang="ru-RU" dirty="0"/>
              <a:t> комплекс» (</a:t>
            </a:r>
            <a:r>
              <a:rPr lang="ru-RU" dirty="0" err="1"/>
              <a:t>сексуальний</a:t>
            </a:r>
            <a:r>
              <a:rPr lang="ru-RU" dirty="0"/>
              <a:t> потяг до </a:t>
            </a:r>
            <a:r>
              <a:rPr lang="ru-RU" dirty="0" err="1"/>
              <a:t>матері</a:t>
            </a:r>
            <a:r>
              <a:rPr lang="ru-RU" dirty="0"/>
              <a:t>). </a:t>
            </a:r>
            <a:r>
              <a:rPr lang="ru-RU" dirty="0" err="1"/>
              <a:t>Цей</a:t>
            </a:r>
            <a:r>
              <a:rPr lang="ru-RU" dirty="0"/>
              <a:t> комплекс </a:t>
            </a:r>
            <a:r>
              <a:rPr lang="ru-RU" dirty="0" err="1"/>
              <a:t>прочитується</a:t>
            </a:r>
            <a:r>
              <a:rPr lang="ru-RU" dirty="0"/>
              <a:t> в снах, а </a:t>
            </a:r>
            <a:r>
              <a:rPr lang="ru-RU" dirty="0" err="1"/>
              <a:t>також</a:t>
            </a:r>
            <a:r>
              <a:rPr lang="ru-RU" dirty="0"/>
              <a:t> </a:t>
            </a:r>
            <a:r>
              <a:rPr lang="ru-RU" dirty="0" err="1"/>
              <a:t>він</a:t>
            </a:r>
            <a:r>
              <a:rPr lang="ru-RU" dirty="0"/>
              <a:t> «</a:t>
            </a:r>
            <a:r>
              <a:rPr lang="ru-RU" dirty="0" err="1"/>
              <a:t>сублімувався</a:t>
            </a:r>
            <a:r>
              <a:rPr lang="ru-RU" dirty="0"/>
              <a:t>» (</a:t>
            </a:r>
            <a:r>
              <a:rPr lang="ru-RU" dirty="0" err="1"/>
              <a:t>перетворився</a:t>
            </a:r>
            <a:r>
              <a:rPr lang="ru-RU" dirty="0"/>
              <a:t>) в Л. да </a:t>
            </a:r>
            <a:r>
              <a:rPr lang="ru-RU" dirty="0" err="1"/>
              <a:t>Вінчі</a:t>
            </a:r>
            <a:r>
              <a:rPr lang="ru-RU" dirty="0"/>
              <a:t> на </a:t>
            </a:r>
            <a:r>
              <a:rPr lang="ru-RU" dirty="0" err="1"/>
              <a:t>інші</a:t>
            </a:r>
            <a:r>
              <a:rPr lang="ru-RU" dirty="0"/>
              <a:t> </a:t>
            </a:r>
            <a:r>
              <a:rPr lang="ru-RU" dirty="0" err="1"/>
              <a:t>форми</a:t>
            </a:r>
            <a:r>
              <a:rPr lang="ru-RU" dirty="0"/>
              <a:t> </a:t>
            </a:r>
            <a:r>
              <a:rPr lang="ru-RU" dirty="0" err="1"/>
              <a:t>активності</a:t>
            </a:r>
            <a:r>
              <a:rPr lang="ru-RU" dirty="0"/>
              <a:t> (</a:t>
            </a:r>
            <a:r>
              <a:rPr lang="ru-RU" dirty="0" err="1"/>
              <a:t>творчість</a:t>
            </a:r>
            <a:r>
              <a:rPr lang="ru-RU" dirty="0"/>
              <a:t>). </a:t>
            </a:r>
            <a:r>
              <a:rPr lang="ru-RU" dirty="0" err="1"/>
              <a:t>Отож</a:t>
            </a:r>
            <a:r>
              <a:rPr lang="ru-RU" dirty="0"/>
              <a:t> у </a:t>
            </a:r>
            <a:r>
              <a:rPr lang="ru-RU" dirty="0" err="1"/>
              <a:t>його</a:t>
            </a:r>
            <a:r>
              <a:rPr lang="ru-RU" dirty="0"/>
              <a:t> </a:t>
            </a:r>
            <a:r>
              <a:rPr lang="ru-RU" dirty="0" err="1"/>
              <a:t>художніх</a:t>
            </a:r>
            <a:r>
              <a:rPr lang="ru-RU" dirty="0"/>
              <a:t> роботах так часто </a:t>
            </a:r>
            <a:r>
              <a:rPr lang="ru-RU" dirty="0" err="1"/>
              <a:t>присутній</a:t>
            </a:r>
            <a:r>
              <a:rPr lang="ru-RU" dirty="0"/>
              <a:t> образ </a:t>
            </a:r>
            <a:r>
              <a:rPr lang="ru-RU" dirty="0" err="1"/>
              <a:t>жінки</a:t>
            </a:r>
            <a:r>
              <a:rPr lang="ru-RU" dirty="0"/>
              <a:t>. </a:t>
            </a:r>
            <a:r>
              <a:rPr lang="ru-RU" dirty="0" err="1"/>
              <a:t>Саме</a:t>
            </a:r>
            <a:r>
              <a:rPr lang="ru-RU" dirty="0"/>
              <a:t> тут, за </a:t>
            </a:r>
            <a:r>
              <a:rPr lang="uk-UA" dirty="0"/>
              <a:t>З</a:t>
            </a:r>
            <a:r>
              <a:rPr lang="ru-RU" dirty="0"/>
              <a:t>. Фрейдом, </a:t>
            </a:r>
            <a:r>
              <a:rPr lang="ru-RU" dirty="0" err="1"/>
              <a:t>потрібно</a:t>
            </a:r>
            <a:r>
              <a:rPr lang="ru-RU" dirty="0"/>
              <a:t> </a:t>
            </a:r>
            <a:r>
              <a:rPr lang="ru-RU" dirty="0" err="1"/>
              <a:t>шукати</a:t>
            </a:r>
            <a:r>
              <a:rPr lang="ru-RU" dirty="0"/>
              <a:t> </a:t>
            </a:r>
            <a:r>
              <a:rPr lang="ru-RU" dirty="0" err="1"/>
              <a:t>пояснення</a:t>
            </a:r>
            <a:r>
              <a:rPr lang="ru-RU" dirty="0"/>
              <a:t> </a:t>
            </a:r>
            <a:r>
              <a:rPr lang="ru-RU" dirty="0" err="1"/>
              <a:t>геніальності</a:t>
            </a:r>
            <a:r>
              <a:rPr lang="ru-RU" dirty="0"/>
              <a:t> </a:t>
            </a:r>
            <a:r>
              <a:rPr lang="ru-RU" dirty="0" err="1"/>
              <a:t>митця</a:t>
            </a:r>
            <a:r>
              <a:rPr lang="ru-RU" dirty="0"/>
              <a:t>.</a:t>
            </a:r>
            <a:endParaRPr lang="ru-RU" b="1" dirty="0"/>
          </a:p>
          <a:p>
            <a:pPr fontAlgn="auto">
              <a:spcAft>
                <a:spcPts val="0"/>
              </a:spcAft>
              <a:buFont typeface="Arial" panose="020B0604020202020204" pitchFamily="34" charset="0"/>
              <a:buChar char="•"/>
              <a:defRPr/>
            </a:pPr>
            <a:endParaRPr lang="uk-UA" dirty="0"/>
          </a:p>
        </p:txBody>
      </p:sp>
    </p:spTree>
    <p:extLst>
      <p:ext uri="{BB962C8B-B14F-4D97-AF65-F5344CB8AC3E}">
        <p14:creationId xmlns:p14="http://schemas.microsoft.com/office/powerpoint/2010/main" val="34813133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413656" cy="2074638"/>
          </a:xfrm>
        </p:spPr>
        <p:txBody>
          <a:bodyPr/>
          <a:lstStyle/>
          <a:p>
            <a:pPr algn="l"/>
            <a:r>
              <a:rPr lang="uk-UA" sz="2400" b="1" u="sng" dirty="0" err="1" smtClean="0"/>
              <a:t>Неофрейдизм</a:t>
            </a:r>
            <a:r>
              <a:rPr lang="uk-UA" sz="2400" b="1" u="sng" dirty="0" smtClean="0"/>
              <a:t>- напрям в філософії та психології, з</a:t>
            </a:r>
            <a:r>
              <a:rPr lang="ru-RU" sz="2400" dirty="0" err="1" smtClean="0"/>
              <a:t>аснований</a:t>
            </a:r>
            <a:r>
              <a:rPr lang="ru-RU" sz="2400" dirty="0" smtClean="0"/>
              <a:t> </a:t>
            </a:r>
            <a:r>
              <a:rPr lang="ru-RU" sz="2400" dirty="0" err="1"/>
              <a:t>послідовниками</a:t>
            </a:r>
            <a:r>
              <a:rPr lang="ru-RU" sz="2400" dirty="0"/>
              <a:t> </a:t>
            </a:r>
            <a:r>
              <a:rPr lang="ru-RU" sz="2400" dirty="0" err="1">
                <a:hlinkClick r:id="rId2" tooltip="Зігмунд Фрейд"/>
              </a:rPr>
              <a:t>Зігмунда</a:t>
            </a:r>
            <a:r>
              <a:rPr lang="ru-RU" sz="2400" dirty="0">
                <a:hlinkClick r:id="rId2" tooltip="Зігмунд Фрейд"/>
              </a:rPr>
              <a:t> Фрейда</a:t>
            </a:r>
            <a:r>
              <a:rPr lang="ru-RU" sz="2400" dirty="0"/>
              <a:t>, </a:t>
            </a:r>
            <a:r>
              <a:rPr lang="ru-RU" sz="2400" dirty="0" err="1"/>
              <a:t>які</a:t>
            </a:r>
            <a:r>
              <a:rPr lang="ru-RU" sz="2400" dirty="0"/>
              <a:t> </a:t>
            </a:r>
            <a:r>
              <a:rPr lang="ru-RU" sz="2400" dirty="0" err="1"/>
              <a:t>прийняли</a:t>
            </a:r>
            <a:r>
              <a:rPr lang="ru-RU" sz="2400" dirty="0"/>
              <a:t> </a:t>
            </a:r>
            <a:r>
              <a:rPr lang="ru-RU" sz="2400" dirty="0" err="1"/>
              <a:t>основи</a:t>
            </a:r>
            <a:r>
              <a:rPr lang="ru-RU" sz="2400" dirty="0"/>
              <a:t> </a:t>
            </a:r>
            <a:r>
              <a:rPr lang="ru-RU" sz="2400" dirty="0" err="1"/>
              <a:t>його</a:t>
            </a:r>
            <a:r>
              <a:rPr lang="ru-RU" sz="2400" dirty="0"/>
              <a:t> </a:t>
            </a:r>
            <a:r>
              <a:rPr lang="ru-RU" sz="2400" dirty="0" err="1"/>
              <a:t>теорії</a:t>
            </a:r>
            <a:r>
              <a:rPr lang="ru-RU" sz="2400" dirty="0"/>
              <a:t>, але </a:t>
            </a:r>
            <a:r>
              <a:rPr lang="ru-RU" sz="2400" dirty="0" err="1"/>
              <a:t>ключові</a:t>
            </a:r>
            <a:r>
              <a:rPr lang="ru-RU" sz="2400" dirty="0"/>
              <a:t> </a:t>
            </a:r>
            <a:r>
              <a:rPr lang="ru-RU" sz="2400" dirty="0" err="1"/>
              <a:t>поняття</a:t>
            </a:r>
            <a:r>
              <a:rPr lang="ru-RU" sz="2400" dirty="0"/>
              <a:t> </a:t>
            </a:r>
            <a:r>
              <a:rPr lang="ru-RU" sz="2400" dirty="0" err="1"/>
              <a:t>психоаналізу</a:t>
            </a:r>
            <a:r>
              <a:rPr lang="ru-RU" sz="2400" dirty="0"/>
              <a:t> Фрейда </a:t>
            </a:r>
            <a:r>
              <a:rPr lang="ru-RU" sz="2400" dirty="0" err="1" smtClean="0"/>
              <a:t>переробили</a:t>
            </a:r>
            <a:r>
              <a:rPr lang="ru-RU" sz="2400" dirty="0" smtClean="0"/>
              <a:t>.</a:t>
            </a:r>
            <a:endParaRPr lang="uk-UA" sz="2400" b="1" u="sng" dirty="0"/>
          </a:p>
        </p:txBody>
      </p:sp>
      <p:sp>
        <p:nvSpPr>
          <p:cNvPr id="3" name="Объект 2"/>
          <p:cNvSpPr>
            <a:spLocks noGrp="1"/>
          </p:cNvSpPr>
          <p:nvPr>
            <p:ph idx="1"/>
          </p:nvPr>
        </p:nvSpPr>
        <p:spPr/>
        <p:txBody>
          <a:bodyPr/>
          <a:lstStyle/>
          <a:p>
            <a:pPr marL="0" indent="0">
              <a:buNone/>
            </a:pPr>
            <a:r>
              <a:rPr lang="uk-UA" b="1" u="sng" dirty="0"/>
              <a:t>Основні ідеї </a:t>
            </a:r>
            <a:r>
              <a:rPr lang="uk-UA" b="1" u="sng" dirty="0" err="1" smtClean="0"/>
              <a:t>неофрейдизму</a:t>
            </a:r>
            <a:endParaRPr lang="uk-UA" b="1" u="sng" dirty="0" smtClean="0"/>
          </a:p>
          <a:p>
            <a:pPr marL="285750" indent="-285750">
              <a:buFontTx/>
              <a:buChar char="-"/>
            </a:pPr>
            <a:r>
              <a:rPr lang="ru-RU" dirty="0"/>
              <a:t>критика  </a:t>
            </a:r>
            <a:r>
              <a:rPr lang="ru-RU" dirty="0" err="1"/>
              <a:t>З.Фрейда</a:t>
            </a:r>
            <a:r>
              <a:rPr lang="ru-RU" dirty="0"/>
              <a:t> за </a:t>
            </a:r>
            <a:r>
              <a:rPr lang="ru-RU" dirty="0" err="1"/>
              <a:t>біологічну</a:t>
            </a:r>
            <a:r>
              <a:rPr lang="ru-RU" dirty="0"/>
              <a:t> </a:t>
            </a:r>
            <a:r>
              <a:rPr lang="ru-RU" dirty="0" err="1"/>
              <a:t>спрямованість</a:t>
            </a:r>
            <a:r>
              <a:rPr lang="ru-RU" dirty="0"/>
              <a:t> </a:t>
            </a:r>
            <a:r>
              <a:rPr lang="ru-RU" dirty="0" err="1"/>
              <a:t>його</a:t>
            </a:r>
            <a:r>
              <a:rPr lang="ru-RU" dirty="0"/>
              <a:t> </a:t>
            </a:r>
            <a:r>
              <a:rPr lang="ru-RU" dirty="0" err="1"/>
              <a:t>концепції</a:t>
            </a:r>
            <a:r>
              <a:rPr lang="ru-RU" dirty="0"/>
              <a:t> </a:t>
            </a:r>
            <a:r>
              <a:rPr lang="ru-RU" dirty="0" err="1"/>
              <a:t>підсвідомого</a:t>
            </a:r>
            <a:r>
              <a:rPr lang="ru-RU" dirty="0"/>
              <a:t>; </a:t>
            </a:r>
          </a:p>
          <a:p>
            <a:pPr marL="0" indent="0">
              <a:buNone/>
            </a:pPr>
            <a:r>
              <a:rPr lang="ru-RU" dirty="0"/>
              <a:t> -  </a:t>
            </a:r>
            <a:r>
              <a:rPr lang="ru-RU" dirty="0" err="1"/>
              <a:t>провідну</a:t>
            </a:r>
            <a:r>
              <a:rPr lang="ru-RU" dirty="0"/>
              <a:t> роль у </a:t>
            </a:r>
            <a:r>
              <a:rPr lang="ru-RU" dirty="0" err="1"/>
              <a:t>становленні</a:t>
            </a:r>
            <a:r>
              <a:rPr lang="ru-RU" dirty="0"/>
              <a:t> </a:t>
            </a:r>
            <a:r>
              <a:rPr lang="ru-RU" dirty="0" err="1"/>
              <a:t>людини</a:t>
            </a:r>
            <a:r>
              <a:rPr lang="ru-RU" dirty="0"/>
              <a:t> </a:t>
            </a:r>
            <a:r>
              <a:rPr lang="ru-RU" dirty="0" err="1"/>
              <a:t>грають</a:t>
            </a:r>
            <a:r>
              <a:rPr lang="ru-RU" dirty="0"/>
              <a:t> </a:t>
            </a:r>
            <a:r>
              <a:rPr lang="ru-RU" b="1" i="1" dirty="0" err="1"/>
              <a:t>суспільно-культурні</a:t>
            </a:r>
            <a:r>
              <a:rPr lang="ru-RU" b="1" i="1" dirty="0"/>
              <a:t> </a:t>
            </a:r>
            <a:r>
              <a:rPr lang="ru-RU" b="1" i="1" dirty="0" err="1"/>
              <a:t>впливи</a:t>
            </a:r>
            <a:r>
              <a:rPr lang="ru-RU" dirty="0"/>
              <a:t>;</a:t>
            </a:r>
          </a:p>
          <a:p>
            <a:pPr marL="285750" indent="-285750">
              <a:buFontTx/>
              <a:buChar char="-"/>
            </a:pPr>
            <a:r>
              <a:rPr lang="ru-RU" dirty="0"/>
              <a:t> </a:t>
            </a:r>
            <a:r>
              <a:rPr lang="ru-RU" dirty="0" err="1"/>
              <a:t>психопатологія</a:t>
            </a:r>
            <a:r>
              <a:rPr lang="ru-RU" dirty="0"/>
              <a:t> </a:t>
            </a:r>
            <a:r>
              <a:rPr lang="ru-RU" dirty="0" err="1"/>
              <a:t>відносна</a:t>
            </a:r>
            <a:r>
              <a:rPr lang="ru-RU" dirty="0"/>
              <a:t> і </a:t>
            </a:r>
            <a:r>
              <a:rPr lang="ru-RU" dirty="0" err="1"/>
              <a:t>специфічна</a:t>
            </a:r>
            <a:r>
              <a:rPr lang="ru-RU" dirty="0"/>
              <a:t> для </a:t>
            </a:r>
            <a:r>
              <a:rPr lang="ru-RU" dirty="0" err="1"/>
              <a:t>кожної</a:t>
            </a:r>
            <a:r>
              <a:rPr lang="ru-RU" dirty="0"/>
              <a:t> </a:t>
            </a:r>
            <a:r>
              <a:rPr lang="ru-RU" dirty="0" err="1" smtClean="0"/>
              <a:t>культури</a:t>
            </a:r>
            <a:r>
              <a:rPr lang="ru-RU" dirty="0"/>
              <a:t>.</a:t>
            </a:r>
          </a:p>
          <a:p>
            <a:pPr marL="285750" indent="-285750">
              <a:buFontTx/>
              <a:buChar char="-"/>
            </a:pPr>
            <a:endParaRPr lang="uk-UA" dirty="0"/>
          </a:p>
          <a:p>
            <a:pPr marL="0" indent="0">
              <a:buNone/>
            </a:pPr>
            <a:endParaRPr lang="uk-UA" b="1" dirty="0" smtClean="0"/>
          </a:p>
        </p:txBody>
      </p:sp>
    </p:spTree>
    <p:extLst>
      <p:ext uri="{BB962C8B-B14F-4D97-AF65-F5344CB8AC3E}">
        <p14:creationId xmlns:p14="http://schemas.microsoft.com/office/powerpoint/2010/main" val="6831572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Представники</a:t>
            </a:r>
            <a:r>
              <a:rPr lang="ru-RU" dirty="0"/>
              <a:t>:</a:t>
            </a:r>
            <a:br>
              <a:rPr lang="ru-RU" dirty="0"/>
            </a:br>
            <a:endParaRPr lang="uk-UA" dirty="0"/>
          </a:p>
        </p:txBody>
      </p:sp>
      <p:sp>
        <p:nvSpPr>
          <p:cNvPr id="3" name="Объект 2"/>
          <p:cNvSpPr>
            <a:spLocks noGrp="1"/>
          </p:cNvSpPr>
          <p:nvPr>
            <p:ph idx="1"/>
          </p:nvPr>
        </p:nvSpPr>
        <p:spPr/>
        <p:txBody>
          <a:bodyPr/>
          <a:lstStyle/>
          <a:p>
            <a:pPr marL="0" indent="0">
              <a:buNone/>
            </a:pPr>
            <a:r>
              <a:rPr lang="ru-RU" b="1" dirty="0" smtClean="0"/>
              <a:t>Альфред </a:t>
            </a:r>
            <a:r>
              <a:rPr lang="ru-RU" b="1" dirty="0"/>
              <a:t>Адлер (1870-1937</a:t>
            </a:r>
            <a:r>
              <a:rPr lang="ru-RU" dirty="0"/>
              <a:t>) - </a:t>
            </a:r>
            <a:r>
              <a:rPr lang="ru-RU" dirty="0" err="1"/>
              <a:t>переніс</a:t>
            </a:r>
            <a:r>
              <a:rPr lang="ru-RU" dirty="0"/>
              <a:t> акцент з сексуально-</a:t>
            </a:r>
            <a:r>
              <a:rPr lang="ru-RU" dirty="0" err="1"/>
              <a:t>несвідомого</a:t>
            </a:r>
            <a:r>
              <a:rPr lang="ru-RU" dirty="0"/>
              <a:t> на </a:t>
            </a:r>
            <a:r>
              <a:rPr lang="ru-RU" dirty="0" err="1"/>
              <a:t>несвідоме</a:t>
            </a:r>
            <a:r>
              <a:rPr lang="ru-RU" dirty="0"/>
              <a:t> </a:t>
            </a:r>
            <a:r>
              <a:rPr lang="ru-RU" dirty="0" err="1"/>
              <a:t>прагнення</a:t>
            </a:r>
            <a:r>
              <a:rPr lang="ru-RU" dirty="0"/>
              <a:t> до </a:t>
            </a:r>
            <a:r>
              <a:rPr lang="ru-RU" dirty="0" err="1"/>
              <a:t>влади</a:t>
            </a:r>
            <a:r>
              <a:rPr lang="ru-RU" dirty="0"/>
              <a:t> як </a:t>
            </a:r>
            <a:r>
              <a:rPr lang="ru-RU" dirty="0" err="1"/>
              <a:t>основне</a:t>
            </a:r>
            <a:r>
              <a:rPr lang="ru-RU" dirty="0"/>
              <a:t> </a:t>
            </a:r>
            <a:r>
              <a:rPr lang="ru-RU" dirty="0" err="1"/>
              <a:t>спонукання</a:t>
            </a:r>
            <a:r>
              <a:rPr lang="ru-RU" dirty="0"/>
              <a:t> </a:t>
            </a:r>
            <a:r>
              <a:rPr lang="ru-RU" dirty="0" smtClean="0"/>
              <a:t>людей;</a:t>
            </a:r>
            <a:endParaRPr lang="ru-RU" dirty="0"/>
          </a:p>
          <a:p>
            <a:pPr marL="0" indent="0">
              <a:buNone/>
            </a:pPr>
            <a:r>
              <a:rPr lang="ru-RU" b="1" dirty="0"/>
              <a:t>Карл </a:t>
            </a:r>
            <a:r>
              <a:rPr lang="ru-RU" b="1" dirty="0" err="1"/>
              <a:t>Ґустав</a:t>
            </a:r>
            <a:r>
              <a:rPr lang="ru-RU" b="1" dirty="0"/>
              <a:t> </a:t>
            </a:r>
            <a:r>
              <a:rPr lang="ru-RU" b="1" dirty="0" err="1"/>
              <a:t>Юнґ</a:t>
            </a:r>
            <a:r>
              <a:rPr lang="ru-RU" b="1" dirty="0"/>
              <a:t> (1875-1961</a:t>
            </a:r>
            <a:r>
              <a:rPr lang="ru-RU" dirty="0"/>
              <a:t>) - </a:t>
            </a:r>
            <a:r>
              <a:rPr lang="ru-RU" dirty="0" err="1"/>
              <a:t>розвивав</a:t>
            </a:r>
            <a:r>
              <a:rPr lang="ru-RU" dirty="0"/>
              <a:t> </a:t>
            </a:r>
            <a:r>
              <a:rPr lang="ru-RU" dirty="0" err="1"/>
              <a:t>вчення</a:t>
            </a:r>
            <a:r>
              <a:rPr lang="ru-RU" dirty="0"/>
              <a:t> про </a:t>
            </a:r>
            <a:r>
              <a:rPr lang="ru-RU" dirty="0" err="1"/>
              <a:t>колективне</a:t>
            </a:r>
            <a:r>
              <a:rPr lang="ru-RU" dirty="0"/>
              <a:t> </a:t>
            </a:r>
            <a:r>
              <a:rPr lang="ru-RU" dirty="0" err="1" smtClean="0"/>
              <a:t>несвідоме</a:t>
            </a:r>
            <a:r>
              <a:rPr lang="ru-RU" dirty="0" smtClean="0"/>
              <a:t> - </a:t>
            </a:r>
            <a:r>
              <a:rPr lang="ru-RU" b="1" dirty="0" smtClean="0"/>
              <a:t>«</a:t>
            </a:r>
            <a:r>
              <a:rPr lang="ru-RU" b="1" dirty="0" err="1"/>
              <a:t>архетипи</a:t>
            </a:r>
            <a:r>
              <a:rPr lang="ru-RU" dirty="0" smtClean="0"/>
              <a:t>», </a:t>
            </a:r>
            <a:r>
              <a:rPr lang="ru-RU" dirty="0" err="1"/>
              <a:t>що</a:t>
            </a:r>
            <a:r>
              <a:rPr lang="ru-RU" dirty="0"/>
              <a:t> </a:t>
            </a:r>
            <a:r>
              <a:rPr lang="ru-RU" dirty="0" err="1" smtClean="0"/>
              <a:t>визначають</a:t>
            </a:r>
            <a:r>
              <a:rPr lang="ru-RU" dirty="0" smtClean="0"/>
              <a:t> </a:t>
            </a:r>
            <a:r>
              <a:rPr lang="ru-RU" dirty="0" err="1"/>
              <a:t>поведінку</a:t>
            </a:r>
            <a:r>
              <a:rPr lang="ru-RU" dirty="0"/>
              <a:t> </a:t>
            </a:r>
            <a:r>
              <a:rPr lang="ru-RU" dirty="0" err="1"/>
              <a:t>соціальних</a:t>
            </a:r>
            <a:r>
              <a:rPr lang="ru-RU" dirty="0"/>
              <a:t> </a:t>
            </a:r>
            <a:r>
              <a:rPr lang="ru-RU" dirty="0" err="1"/>
              <a:t>груп</a:t>
            </a:r>
            <a:r>
              <a:rPr lang="ru-RU" dirty="0"/>
              <a:t>.</a:t>
            </a:r>
          </a:p>
        </p:txBody>
      </p:sp>
    </p:spTree>
    <p:extLst>
      <p:ext uri="{BB962C8B-B14F-4D97-AF65-F5344CB8AC3E}">
        <p14:creationId xmlns:p14="http://schemas.microsoft.com/office/powerpoint/2010/main" val="9723608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l"/>
            <a:r>
              <a:rPr lang="uk-UA" sz="3200" b="1" dirty="0" smtClean="0"/>
              <a:t/>
            </a:r>
            <a:br>
              <a:rPr lang="uk-UA" sz="3200" b="1" dirty="0" smtClean="0"/>
            </a:br>
            <a:r>
              <a:rPr lang="uk-UA" sz="3600" b="1" dirty="0" smtClean="0"/>
              <a:t>- </a:t>
            </a:r>
            <a:r>
              <a:rPr lang="uk-UA" sz="3600" b="1" i="1" u="sng" dirty="0" smtClean="0"/>
              <a:t>Еріх </a:t>
            </a:r>
            <a:r>
              <a:rPr lang="uk-UA" sz="3600" b="1" i="1" u="sng" dirty="0" err="1"/>
              <a:t>Фромм</a:t>
            </a:r>
            <a:r>
              <a:rPr lang="uk-UA" sz="3600" b="1" i="1" u="sng" dirty="0"/>
              <a:t>  </a:t>
            </a:r>
            <a:r>
              <a:rPr lang="uk-UA" sz="3600" b="1" dirty="0"/>
              <a:t>(1900-1980) -  вплив соціальних </a:t>
            </a:r>
            <a:r>
              <a:rPr lang="uk-UA" sz="3600" b="1" dirty="0" smtClean="0"/>
              <a:t>факторів  </a:t>
            </a:r>
            <a:r>
              <a:rPr lang="uk-UA" sz="3600" b="1" dirty="0"/>
              <a:t>на </a:t>
            </a:r>
            <a:r>
              <a:rPr lang="uk-UA" sz="3600" b="1" dirty="0" smtClean="0"/>
              <a:t>підсвідоме</a:t>
            </a:r>
            <a:r>
              <a:rPr lang="uk-UA" sz="3600" b="1" dirty="0"/>
              <a:t/>
            </a:r>
            <a:br>
              <a:rPr lang="uk-UA" sz="3600" b="1" dirty="0"/>
            </a:br>
            <a:endParaRPr lang="uk-UA" sz="3600" dirty="0"/>
          </a:p>
        </p:txBody>
      </p:sp>
      <p:sp>
        <p:nvSpPr>
          <p:cNvPr id="3" name="Объект 2"/>
          <p:cNvSpPr>
            <a:spLocks noGrp="1"/>
          </p:cNvSpPr>
          <p:nvPr>
            <p:ph idx="1"/>
          </p:nvPr>
        </p:nvSpPr>
        <p:spPr/>
        <p:txBody>
          <a:bodyPr/>
          <a:lstStyle/>
          <a:p>
            <a:pPr marL="0" indent="0">
              <a:buNone/>
            </a:pPr>
            <a:r>
              <a:rPr lang="uk-UA" b="1" dirty="0" smtClean="0"/>
              <a:t>- </a:t>
            </a:r>
            <a:r>
              <a:rPr lang="uk-UA" sz="3600" b="1" i="1" u="sng" dirty="0" err="1" smtClean="0"/>
              <a:t>Карен</a:t>
            </a:r>
            <a:r>
              <a:rPr lang="uk-UA" sz="3600" b="1" i="1" u="sng" dirty="0" smtClean="0"/>
              <a:t> </a:t>
            </a:r>
            <a:r>
              <a:rPr lang="uk-UA" sz="3600" b="1" i="1" u="sng" dirty="0" err="1"/>
              <a:t>Хорні</a:t>
            </a:r>
            <a:r>
              <a:rPr lang="uk-UA" sz="3600" b="1" i="1" u="sng" dirty="0"/>
              <a:t> </a:t>
            </a:r>
            <a:r>
              <a:rPr lang="uk-UA" sz="3600" b="1" dirty="0"/>
              <a:t>(1885-1952</a:t>
            </a:r>
            <a:r>
              <a:rPr lang="uk-UA" b="1" dirty="0" smtClean="0"/>
              <a:t>) - </a:t>
            </a:r>
            <a:r>
              <a:rPr lang="uk-UA" sz="4000" b="1" dirty="0" smtClean="0"/>
              <a:t>причини </a:t>
            </a:r>
            <a:r>
              <a:rPr lang="uk-UA" sz="4000" b="1" dirty="0"/>
              <a:t>невротичної поведінки варто шукати у порушеннях взаємин батьків і дітей.</a:t>
            </a:r>
          </a:p>
          <a:p>
            <a:endParaRPr lang="uk-UA" b="1" dirty="0"/>
          </a:p>
        </p:txBody>
      </p:sp>
    </p:spTree>
    <p:extLst>
      <p:ext uri="{BB962C8B-B14F-4D97-AF65-F5344CB8AC3E}">
        <p14:creationId xmlns:p14="http://schemas.microsoft.com/office/powerpoint/2010/main" val="4614893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71400"/>
            <a:ext cx="8229600" cy="1143000"/>
          </a:xfrm>
        </p:spPr>
        <p:txBody>
          <a:bodyPr/>
          <a:lstStyle/>
          <a:p>
            <a:r>
              <a:rPr lang="uk-UA" dirty="0" err="1" smtClean="0"/>
              <a:t>К.Хорні</a:t>
            </a:r>
            <a:r>
              <a:rPr lang="uk-UA" dirty="0" smtClean="0"/>
              <a:t> стверджувала, що</a:t>
            </a:r>
            <a:endParaRPr lang="uk-UA" dirty="0"/>
          </a:p>
        </p:txBody>
      </p:sp>
      <p:sp>
        <p:nvSpPr>
          <p:cNvPr id="3" name="Объект 2"/>
          <p:cNvSpPr>
            <a:spLocks noGrp="1"/>
          </p:cNvSpPr>
          <p:nvPr>
            <p:ph idx="1"/>
          </p:nvPr>
        </p:nvSpPr>
        <p:spPr>
          <a:xfrm>
            <a:off x="0" y="764703"/>
            <a:ext cx="9108000" cy="7092000"/>
          </a:xfrm>
        </p:spPr>
        <p:txBody>
          <a:bodyPr/>
          <a:lstStyle/>
          <a:p>
            <a:pPr marL="0" indent="0">
              <a:buNone/>
            </a:pPr>
            <a:r>
              <a:rPr lang="uk-UA" sz="2800" dirty="0" smtClean="0"/>
              <a:t>в </a:t>
            </a:r>
            <a:r>
              <a:rPr lang="uk-UA" sz="2800" dirty="0"/>
              <a:t>структурі особистості домінують не інстинкти агресії або лібідо, а несвідоме почуття тривоги, </a:t>
            </a:r>
            <a:r>
              <a:rPr lang="uk-UA" sz="2800" dirty="0" smtClean="0"/>
              <a:t>занепокоєння. Це </a:t>
            </a:r>
            <a:r>
              <a:rPr lang="uk-UA" sz="2800" dirty="0"/>
              <a:t>пов'язане з самотністю і безпорадністю, що </a:t>
            </a:r>
            <a:r>
              <a:rPr lang="uk-UA" sz="2800" dirty="0" smtClean="0"/>
              <a:t>з'являється </a:t>
            </a:r>
            <a:r>
              <a:rPr lang="uk-UA" sz="2800" dirty="0"/>
              <a:t>у дитини в потенційно ворожому їй </a:t>
            </a:r>
            <a:r>
              <a:rPr lang="uk-UA" sz="2800" dirty="0" smtClean="0"/>
              <a:t>світі. Причинами є помилки </a:t>
            </a:r>
            <a:r>
              <a:rPr lang="uk-UA" sz="2800" dirty="0"/>
              <a:t>сімейного виховання, а саме: </a:t>
            </a:r>
            <a:r>
              <a:rPr lang="uk-UA" sz="2800" dirty="0" smtClean="0"/>
              <a:t>непослідовна </a:t>
            </a:r>
            <a:r>
              <a:rPr lang="uk-UA" sz="2800" dirty="0"/>
              <a:t>поведінка батьків, глузування, невиконання обіцянок, надмірна опіка або ж емоційна відчуженість батьків. З часом корінна тривога виявляється в усіх взаєминах людини та у її світосприйнятті. Отже, </a:t>
            </a:r>
            <a:r>
              <a:rPr lang="uk-UA" sz="2800" u="sng" dirty="0"/>
              <a:t>причини невротичної поведінки варто шукати у порушеннях взаємин батьків і дітей</a:t>
            </a:r>
            <a:r>
              <a:rPr lang="uk-UA" sz="2800" u="sng" dirty="0" smtClean="0"/>
              <a:t>.</a:t>
            </a:r>
            <a:endParaRPr lang="uk-UA" sz="2800" u="sng" dirty="0"/>
          </a:p>
        </p:txBody>
      </p:sp>
    </p:spTree>
    <p:extLst>
      <p:ext uri="{BB962C8B-B14F-4D97-AF65-F5344CB8AC3E}">
        <p14:creationId xmlns:p14="http://schemas.microsoft.com/office/powerpoint/2010/main" val="1765515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075240" cy="418058"/>
          </a:xfrm>
          <a:solidFill>
            <a:srgbClr val="92D050"/>
          </a:solidFill>
        </p:spPr>
        <p:txBody>
          <a:bodyPr>
            <a:normAutofit fontScale="90000"/>
          </a:bodyPr>
          <a:lstStyle/>
          <a:p>
            <a:r>
              <a:rPr lang="uk-UA" sz="3600" b="1" dirty="0" smtClean="0"/>
              <a:t/>
            </a:r>
            <a:br>
              <a:rPr lang="uk-UA" sz="3600" b="1" dirty="0" smtClean="0"/>
            </a:br>
            <a:r>
              <a:rPr lang="uk-UA" sz="3600" b="1" dirty="0"/>
              <a:t/>
            </a:r>
            <a:br>
              <a:rPr lang="uk-UA" sz="3600" b="1" dirty="0"/>
            </a:br>
            <a:r>
              <a:rPr lang="uk-UA" sz="3600" b="1" dirty="0" smtClean="0"/>
              <a:t>Інформаційні ресурси</a:t>
            </a:r>
            <a:r>
              <a:rPr lang="uk-UA" sz="3600" dirty="0" smtClean="0"/>
              <a:t/>
            </a:r>
            <a:br>
              <a:rPr lang="uk-UA" sz="3600" dirty="0" smtClean="0"/>
            </a:br>
            <a:r>
              <a:rPr lang="uk-UA" sz="3600" dirty="0" smtClean="0"/>
              <a:t> </a:t>
            </a:r>
            <a:br>
              <a:rPr lang="uk-UA" sz="3600" dirty="0" smtClean="0"/>
            </a:br>
            <a:endParaRPr lang="uk-UA" sz="3600" dirty="0"/>
          </a:p>
        </p:txBody>
      </p:sp>
      <p:sp>
        <p:nvSpPr>
          <p:cNvPr id="3" name="Объект 2"/>
          <p:cNvSpPr>
            <a:spLocks noGrp="1"/>
          </p:cNvSpPr>
          <p:nvPr>
            <p:ph idx="1"/>
          </p:nvPr>
        </p:nvSpPr>
        <p:spPr>
          <a:xfrm>
            <a:off x="395536" y="764703"/>
            <a:ext cx="8291264" cy="6048000"/>
          </a:xfrm>
          <a:solidFill>
            <a:schemeClr val="accent3">
              <a:lumMod val="40000"/>
              <a:lumOff val="60000"/>
            </a:schemeClr>
          </a:solidFill>
        </p:spPr>
        <p:txBody>
          <a:bodyPr>
            <a:normAutofit fontScale="55000" lnSpcReduction="20000"/>
          </a:bodyPr>
          <a:lstStyle/>
          <a:p>
            <a:pPr marL="0" indent="0">
              <a:buNone/>
            </a:pPr>
            <a:r>
              <a:rPr lang="uk-UA" dirty="0" smtClean="0"/>
              <a:t>1</a:t>
            </a:r>
            <a:r>
              <a:rPr lang="uk-UA" sz="3600" dirty="0" smtClean="0"/>
              <a:t>. </a:t>
            </a:r>
            <a:r>
              <a:rPr lang="uk-UA" sz="3600" dirty="0"/>
              <a:t>Філософська енциклопедія  - </a:t>
            </a:r>
            <a:r>
              <a:rPr lang="uk-UA" sz="3600" u="sng" dirty="0"/>
              <a:t>http://terme.ru</a:t>
            </a:r>
            <a:endParaRPr lang="uk-UA" sz="3600" dirty="0"/>
          </a:p>
          <a:p>
            <a:pPr marL="0" indent="0">
              <a:buNone/>
            </a:pPr>
            <a:r>
              <a:rPr lang="uk-UA" sz="3600" dirty="0"/>
              <a:t>2. Філософський портал - </a:t>
            </a:r>
            <a:r>
              <a:rPr lang="uk-UA" sz="3600" u="sng" dirty="0"/>
              <a:t>http://www.philosophy.ru</a:t>
            </a:r>
            <a:endParaRPr lang="uk-UA" sz="3600" dirty="0"/>
          </a:p>
          <a:p>
            <a:pPr marL="0" indent="0">
              <a:buNone/>
            </a:pPr>
            <a:r>
              <a:rPr lang="uk-UA" sz="3600" dirty="0"/>
              <a:t>3. Портал «Філософія </a:t>
            </a:r>
            <a:r>
              <a:rPr lang="uk-UA" sz="3600" dirty="0" err="1"/>
              <a:t>online</a:t>
            </a:r>
            <a:r>
              <a:rPr lang="uk-UA" sz="3600" dirty="0"/>
              <a:t>»  -</a:t>
            </a:r>
            <a:r>
              <a:rPr lang="uk-UA" sz="3600" u="sng" dirty="0"/>
              <a:t>http://phenomen.ru</a:t>
            </a:r>
            <a:endParaRPr lang="uk-UA" sz="3600" dirty="0"/>
          </a:p>
          <a:p>
            <a:pPr marL="0" indent="0">
              <a:buNone/>
            </a:pPr>
            <a:r>
              <a:rPr lang="uk-UA" sz="3600" u="sng" dirty="0"/>
              <a:t>4.</a:t>
            </a:r>
            <a:r>
              <a:rPr lang="uk-UA" sz="3600" dirty="0"/>
              <a:t>Бібліотека "</a:t>
            </a:r>
            <a:r>
              <a:rPr lang="uk-UA" sz="3600" dirty="0" err="1"/>
              <a:t>Золотая</a:t>
            </a:r>
            <a:r>
              <a:rPr lang="uk-UA" sz="3600" dirty="0"/>
              <a:t> </a:t>
            </a:r>
            <a:r>
              <a:rPr lang="uk-UA" sz="3600" dirty="0" err="1"/>
              <a:t>философия</a:t>
            </a:r>
            <a:r>
              <a:rPr lang="uk-UA" sz="3600" dirty="0"/>
              <a:t>" - http://philosophy.allru.net </a:t>
            </a:r>
          </a:p>
          <a:p>
            <a:pPr marL="0" indent="0">
              <a:buNone/>
            </a:pPr>
            <a:r>
              <a:rPr lang="uk-UA" sz="3600" dirty="0"/>
              <a:t>5. Електронна бібліотека з філософії - </a:t>
            </a:r>
            <a:r>
              <a:rPr lang="uk-UA" sz="3600" u="sng" dirty="0"/>
              <a:t>http://filosof.historic.ru</a:t>
            </a:r>
            <a:endParaRPr lang="uk-UA" sz="3600" dirty="0"/>
          </a:p>
          <a:p>
            <a:pPr marL="0" indent="0">
              <a:buNone/>
            </a:pPr>
            <a:r>
              <a:rPr lang="uk-UA" sz="3600" dirty="0"/>
              <a:t>6. Електронна гуманітарна  бібліотека - </a:t>
            </a:r>
            <a:r>
              <a:rPr lang="uk-UA" sz="3600" u="sng" dirty="0"/>
              <a:t>http://www.gumfak.ru/</a:t>
            </a:r>
            <a:endParaRPr lang="uk-UA" sz="3600" dirty="0"/>
          </a:p>
          <a:p>
            <a:pPr marL="0" indent="0">
              <a:buNone/>
            </a:pPr>
            <a:r>
              <a:rPr lang="uk-UA" sz="3600" dirty="0"/>
              <a:t>7. </a:t>
            </a:r>
            <a:r>
              <a:rPr lang="uk-UA" sz="3600" dirty="0" err="1"/>
              <a:t>Stanford</a:t>
            </a:r>
            <a:r>
              <a:rPr lang="uk-UA" sz="3600" dirty="0"/>
              <a:t> </a:t>
            </a:r>
            <a:r>
              <a:rPr lang="uk-UA" sz="3600" dirty="0" err="1"/>
              <a:t>Encyclopedia</a:t>
            </a:r>
            <a:r>
              <a:rPr lang="uk-UA" sz="3600" dirty="0"/>
              <a:t> </a:t>
            </a:r>
            <a:r>
              <a:rPr lang="uk-UA" sz="3600" dirty="0" err="1"/>
              <a:t>of</a:t>
            </a:r>
            <a:r>
              <a:rPr lang="uk-UA" sz="3600" dirty="0"/>
              <a:t> </a:t>
            </a:r>
            <a:r>
              <a:rPr lang="uk-UA" sz="3600" dirty="0" err="1"/>
              <a:t>Philosophy</a:t>
            </a:r>
            <a:r>
              <a:rPr lang="uk-UA" sz="3600" dirty="0"/>
              <a:t> -  </a:t>
            </a:r>
            <a:r>
              <a:rPr lang="uk-UA" sz="3600" u="sng" dirty="0"/>
              <a:t>http://plato.stanford.edu</a:t>
            </a:r>
            <a:endParaRPr lang="uk-UA" sz="3600" dirty="0"/>
          </a:p>
          <a:p>
            <a:pPr marL="0" indent="0">
              <a:buNone/>
            </a:pPr>
            <a:r>
              <a:rPr lang="uk-UA" sz="3600" dirty="0" smtClean="0"/>
              <a:t>8. </a:t>
            </a:r>
            <a:r>
              <a:rPr lang="uk-UA" sz="3600" dirty="0" err="1"/>
              <a:t>The</a:t>
            </a:r>
            <a:r>
              <a:rPr lang="uk-UA" sz="3600" dirty="0"/>
              <a:t> Internet </a:t>
            </a:r>
            <a:r>
              <a:rPr lang="uk-UA" sz="3600" dirty="0" err="1"/>
              <a:t>Encyclopedia</a:t>
            </a:r>
            <a:r>
              <a:rPr lang="uk-UA" sz="3600" dirty="0"/>
              <a:t> </a:t>
            </a:r>
            <a:r>
              <a:rPr lang="uk-UA" sz="3600" dirty="0" err="1"/>
              <a:t>of</a:t>
            </a:r>
            <a:r>
              <a:rPr lang="uk-UA" sz="3600" dirty="0"/>
              <a:t> </a:t>
            </a:r>
            <a:r>
              <a:rPr lang="uk-UA" sz="3600" dirty="0" err="1"/>
              <a:t>Philosophy</a:t>
            </a:r>
            <a:r>
              <a:rPr lang="uk-UA" sz="3600" dirty="0"/>
              <a:t> (IEP)  - </a:t>
            </a:r>
            <a:r>
              <a:rPr lang="uk-UA" sz="3600" u="sng" dirty="0">
                <a:hlinkClick r:id="rId2"/>
              </a:rPr>
              <a:t>http://</a:t>
            </a:r>
            <a:r>
              <a:rPr lang="uk-UA" sz="3600" u="sng" dirty="0" smtClean="0">
                <a:hlinkClick r:id="rId2"/>
              </a:rPr>
              <a:t>www.iep.utm</a:t>
            </a:r>
            <a:endParaRPr lang="uk-UA" sz="3600" u="sng" dirty="0" smtClean="0"/>
          </a:p>
          <a:p>
            <a:pPr marL="0" indent="0">
              <a:buNone/>
            </a:pPr>
            <a:r>
              <a:rPr lang="uk-UA" sz="3600" u="sng" dirty="0" smtClean="0"/>
              <a:t>9. </a:t>
            </a:r>
            <a:r>
              <a:rPr lang="ru-RU" sz="3600" dirty="0" err="1" smtClean="0"/>
              <a:t>Бібліотека</a:t>
            </a:r>
            <a:r>
              <a:rPr lang="ru-RU" sz="3600" dirty="0" smtClean="0"/>
              <a:t> </a:t>
            </a:r>
            <a:r>
              <a:rPr lang="ru-RU" sz="3600" dirty="0" err="1" smtClean="0"/>
              <a:t>гуманітарних</a:t>
            </a:r>
            <a:r>
              <a:rPr lang="ru-RU" sz="3600" dirty="0" smtClean="0"/>
              <a:t> </a:t>
            </a:r>
            <a:r>
              <a:rPr lang="ru-RU" sz="3600" dirty="0" err="1" smtClean="0"/>
              <a:t>текстів</a:t>
            </a:r>
            <a:r>
              <a:rPr lang="ru-RU" sz="3600" dirty="0" smtClean="0"/>
              <a:t> "</a:t>
            </a:r>
            <a:r>
              <a:rPr lang="ru-RU" sz="3600" dirty="0" err="1" smtClean="0"/>
              <a:t>Аудиториум</a:t>
            </a:r>
            <a:r>
              <a:rPr lang="ru-RU" sz="3600" dirty="0" smtClean="0"/>
              <a:t>"</a:t>
            </a:r>
            <a:r>
              <a:rPr lang="uk-UA" sz="3600" dirty="0" smtClean="0"/>
              <a:t>- </a:t>
            </a:r>
            <a:r>
              <a:rPr lang="ru-RU" sz="3600" u="sng" dirty="0" smtClean="0">
                <a:hlinkClick r:id="rId3"/>
              </a:rPr>
              <a:t>http://www.auditorium.ru</a:t>
            </a:r>
            <a:endParaRPr lang="uk-UA" sz="3600" dirty="0"/>
          </a:p>
          <a:p>
            <a:pPr marL="0" indent="0">
              <a:buNone/>
            </a:pPr>
            <a:r>
              <a:rPr lang="ru-RU" sz="3600" dirty="0"/>
              <a:t>10. </a:t>
            </a:r>
            <a:r>
              <a:rPr lang="ru-RU" sz="3600" dirty="0" err="1"/>
              <a:t>Cайт</a:t>
            </a:r>
            <a:r>
              <a:rPr lang="ru-RU" sz="3600" dirty="0"/>
              <a:t> журналу "Вопросы философии</a:t>
            </a:r>
            <a:r>
              <a:rPr lang="ru-RU" sz="3600" u="sng" dirty="0"/>
              <a:t>"- http://www.logic.ru/vf/index.html </a:t>
            </a:r>
            <a:endParaRPr lang="uk-UA" sz="3600" dirty="0"/>
          </a:p>
          <a:p>
            <a:pPr marL="0" indent="0">
              <a:buNone/>
            </a:pPr>
            <a:r>
              <a:rPr lang="ru-RU" sz="3600" dirty="0"/>
              <a:t>1</a:t>
            </a:r>
            <a:r>
              <a:rPr lang="uk-UA" sz="3600" dirty="0"/>
              <a:t>1</a:t>
            </a:r>
            <a:r>
              <a:rPr lang="ru-RU" sz="3600" dirty="0"/>
              <a:t>. Сайт </a:t>
            </a:r>
            <a:r>
              <a:rPr lang="ru-RU" sz="3600" dirty="0" err="1"/>
              <a:t>Інституту</a:t>
            </a:r>
            <a:r>
              <a:rPr lang="ru-RU" sz="3600" dirty="0"/>
              <a:t> </a:t>
            </a:r>
            <a:r>
              <a:rPr lang="ru-RU" sz="3600" dirty="0" err="1"/>
              <a:t>філософії</a:t>
            </a:r>
            <a:r>
              <a:rPr lang="ru-RU" sz="3600" dirty="0"/>
              <a:t> НАН </a:t>
            </a:r>
            <a:r>
              <a:rPr lang="ru-RU" sz="3600" dirty="0" err="1"/>
              <a:t>України</a:t>
            </a:r>
            <a:r>
              <a:rPr lang="ru-RU" sz="3600" dirty="0"/>
              <a:t> </a:t>
            </a:r>
            <a:r>
              <a:rPr lang="ru-RU" sz="3600" dirty="0" err="1"/>
              <a:t>ім</a:t>
            </a:r>
            <a:r>
              <a:rPr lang="ru-RU" sz="3600" dirty="0"/>
              <a:t>. Г.С. Сковороди -</a:t>
            </a:r>
            <a:r>
              <a:rPr lang="ru-RU" sz="3600" u="sng" dirty="0">
                <a:hlinkClick r:id="rId4"/>
              </a:rPr>
              <a:t>http://filosof.com.ua</a:t>
            </a:r>
            <a:endParaRPr lang="uk-UA" sz="3600" dirty="0"/>
          </a:p>
          <a:p>
            <a:pPr marL="0" indent="0">
              <a:buNone/>
            </a:pPr>
            <a:r>
              <a:rPr lang="uk-UA" sz="3600" dirty="0"/>
              <a:t> 12. Сайт Інституту філософії Російської академії наук - </a:t>
            </a:r>
            <a:r>
              <a:rPr lang="ru-RU" sz="3600" u="sng" dirty="0" err="1"/>
              <a:t>http</a:t>
            </a:r>
            <a:r>
              <a:rPr lang="uk-UA" sz="3600" u="sng" dirty="0"/>
              <a:t>://</a:t>
            </a:r>
            <a:r>
              <a:rPr lang="ru-RU" sz="3600" u="sng" dirty="0" err="1"/>
              <a:t>www</a:t>
            </a:r>
            <a:r>
              <a:rPr lang="uk-UA" sz="3600" u="sng" dirty="0"/>
              <a:t>.</a:t>
            </a:r>
            <a:r>
              <a:rPr lang="ru-RU" sz="3600" u="sng" dirty="0" err="1"/>
              <a:t>philosophy</a:t>
            </a:r>
            <a:r>
              <a:rPr lang="uk-UA" sz="3600" u="sng" dirty="0"/>
              <a:t>.</a:t>
            </a:r>
            <a:r>
              <a:rPr lang="ru-RU" sz="3600" u="sng" dirty="0" err="1"/>
              <a:t>ru</a:t>
            </a:r>
            <a:r>
              <a:rPr lang="ru-RU" sz="3600" u="sng" dirty="0"/>
              <a:t> </a:t>
            </a:r>
            <a:endParaRPr lang="uk-UA" sz="3600" dirty="0"/>
          </a:p>
          <a:p>
            <a:pPr marL="0" indent="0">
              <a:buNone/>
            </a:pPr>
            <a:r>
              <a:rPr lang="uk-UA" sz="3600" dirty="0" smtClean="0"/>
              <a:t>13.</a:t>
            </a:r>
            <a:r>
              <a:rPr lang="ru-RU" sz="3600" dirty="0"/>
              <a:t> </a:t>
            </a:r>
            <a:r>
              <a:rPr lang="ru-RU" sz="3600" dirty="0" err="1"/>
              <a:t>Бібліотека</a:t>
            </a:r>
            <a:r>
              <a:rPr lang="ru-RU" sz="3600" dirty="0"/>
              <a:t> </a:t>
            </a:r>
            <a:r>
              <a:rPr lang="ru-RU" sz="3600" dirty="0" err="1"/>
              <a:t>Російського</a:t>
            </a:r>
            <a:r>
              <a:rPr lang="ru-RU" sz="3600" dirty="0"/>
              <a:t> </a:t>
            </a:r>
            <a:r>
              <a:rPr lang="ru-RU" sz="3600" dirty="0" err="1"/>
              <a:t>гуманітарного</a:t>
            </a:r>
            <a:r>
              <a:rPr lang="ru-RU" sz="3600" dirty="0"/>
              <a:t> </a:t>
            </a:r>
            <a:r>
              <a:rPr lang="ru-RU" sz="3600" dirty="0" err="1"/>
              <a:t>Інтернет-університету</a:t>
            </a:r>
            <a:r>
              <a:rPr lang="ru-RU" sz="3600" dirty="0"/>
              <a:t> - </a:t>
            </a:r>
            <a:r>
              <a:rPr lang="ru-RU" sz="3600" u="sng" dirty="0">
                <a:hlinkClick r:id="rId5"/>
              </a:rPr>
              <a:t>http://www.i-u.ru/biblio</a:t>
            </a:r>
            <a:endParaRPr lang="uk-UA" sz="3600" dirty="0"/>
          </a:p>
          <a:p>
            <a:pPr marL="0" indent="0">
              <a:buNone/>
            </a:pPr>
            <a:r>
              <a:rPr lang="ru-RU" sz="3600" dirty="0" smtClean="0"/>
              <a:t>14. </a:t>
            </a:r>
            <a:r>
              <a:rPr lang="ru-RU" sz="3600" dirty="0" err="1"/>
              <a:t>Відкрита</a:t>
            </a:r>
            <a:r>
              <a:rPr lang="ru-RU" sz="3600" dirty="0"/>
              <a:t> </a:t>
            </a:r>
            <a:r>
              <a:rPr lang="ru-RU" sz="3600" dirty="0" err="1"/>
              <a:t>російська</a:t>
            </a:r>
            <a:r>
              <a:rPr lang="ru-RU" sz="3600" dirty="0"/>
              <a:t> </a:t>
            </a:r>
            <a:r>
              <a:rPr lang="ru-RU" sz="3600" dirty="0" err="1"/>
              <a:t>електронна</a:t>
            </a:r>
            <a:r>
              <a:rPr lang="ru-RU" sz="3600" dirty="0"/>
              <a:t> </a:t>
            </a:r>
            <a:r>
              <a:rPr lang="ru-RU" sz="3600" dirty="0" err="1"/>
              <a:t>бібліотека</a:t>
            </a:r>
            <a:r>
              <a:rPr lang="ru-RU" sz="3600" dirty="0"/>
              <a:t> (сайт </a:t>
            </a:r>
            <a:r>
              <a:rPr lang="ru-RU" sz="3600" dirty="0" err="1"/>
              <a:t>Російської</a:t>
            </a:r>
            <a:r>
              <a:rPr lang="ru-RU" sz="3600" dirty="0"/>
              <a:t> </a:t>
            </a:r>
            <a:r>
              <a:rPr lang="ru-RU" sz="3600" dirty="0" err="1"/>
              <a:t>державної</a:t>
            </a:r>
            <a:r>
              <a:rPr lang="ru-RU" sz="3600" dirty="0"/>
              <a:t> </a:t>
            </a:r>
            <a:r>
              <a:rPr lang="ru-RU" sz="3600" dirty="0" err="1"/>
              <a:t>бібліотеки</a:t>
            </a:r>
            <a:r>
              <a:rPr lang="ru-RU" sz="3600" dirty="0"/>
              <a:t> -    </a:t>
            </a:r>
            <a:r>
              <a:rPr lang="ru-RU" sz="3600" u="sng" dirty="0"/>
              <a:t>http://orel.rsl.ru</a:t>
            </a:r>
            <a:r>
              <a:rPr lang="ru-RU" sz="3600" dirty="0"/>
              <a:t> </a:t>
            </a:r>
            <a:endParaRPr lang="uk-UA" sz="3600" dirty="0"/>
          </a:p>
          <a:p>
            <a:pPr marL="0" indent="0">
              <a:buNone/>
            </a:pPr>
            <a:r>
              <a:rPr lang="ru-RU" dirty="0"/>
              <a:t> </a:t>
            </a:r>
            <a:endParaRPr lang="uk-UA" dirty="0"/>
          </a:p>
          <a:p>
            <a:pPr marL="0" indent="0">
              <a:buNone/>
            </a:pPr>
            <a:endParaRPr lang="uk-UA" dirty="0"/>
          </a:p>
        </p:txBody>
      </p:sp>
    </p:spTree>
    <p:extLst>
      <p:ext uri="{BB962C8B-B14F-4D97-AF65-F5344CB8AC3E}">
        <p14:creationId xmlns:p14="http://schemas.microsoft.com/office/powerpoint/2010/main" val="8975607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6">
              <a:lumMod val="20000"/>
              <a:lumOff val="80000"/>
            </a:schemeClr>
          </a:solidFill>
        </p:spPr>
        <p:txBody>
          <a:bodyPr/>
          <a:lstStyle/>
          <a:p>
            <a:r>
              <a:rPr lang="uk-UA" smtClean="0"/>
              <a:t>Тест 11</a:t>
            </a:r>
            <a:endParaRPr lang="uk-UA" dirty="0"/>
          </a:p>
        </p:txBody>
      </p:sp>
      <p:sp>
        <p:nvSpPr>
          <p:cNvPr id="3" name="Объект 2"/>
          <p:cNvSpPr>
            <a:spLocks noGrp="1"/>
          </p:cNvSpPr>
          <p:nvPr>
            <p:ph idx="1"/>
          </p:nvPr>
        </p:nvSpPr>
        <p:spPr>
          <a:xfrm>
            <a:off x="467544" y="1196752"/>
            <a:ext cx="8219256" cy="4929411"/>
          </a:xfrm>
          <a:solidFill>
            <a:srgbClr val="FFFF00"/>
          </a:solidFill>
        </p:spPr>
        <p:txBody>
          <a:bodyPr>
            <a:normAutofit fontScale="85000" lnSpcReduction="20000"/>
          </a:bodyPr>
          <a:lstStyle/>
          <a:p>
            <a:r>
              <a:rPr lang="uk-UA" b="1" dirty="0" smtClean="0"/>
              <a:t>1.Хто автор роботи «Афоризми життєвої мудрості»?</a:t>
            </a:r>
          </a:p>
          <a:p>
            <a:r>
              <a:rPr lang="uk-UA" b="1" dirty="0" smtClean="0"/>
              <a:t>2. Хто автор </a:t>
            </a:r>
            <a:r>
              <a:rPr lang="uk-UA" b="1" dirty="0" err="1" smtClean="0"/>
              <a:t>автор</a:t>
            </a:r>
            <a:r>
              <a:rPr lang="uk-UA" b="1" dirty="0" smtClean="0"/>
              <a:t> </a:t>
            </a:r>
            <a:r>
              <a:rPr lang="uk-UA" b="1" dirty="0"/>
              <a:t>роботи  «Невдоволення культурою</a:t>
            </a:r>
            <a:r>
              <a:rPr lang="uk-UA" b="1" dirty="0" smtClean="0"/>
              <a:t>»?</a:t>
            </a:r>
            <a:endParaRPr lang="uk-UA" b="1" dirty="0"/>
          </a:p>
          <a:p>
            <a:r>
              <a:rPr lang="uk-UA" b="1" dirty="0" smtClean="0"/>
              <a:t>3. Хто вважав, що «л</a:t>
            </a:r>
            <a:r>
              <a:rPr lang="ru-RU" b="1" dirty="0" err="1" smtClean="0"/>
              <a:t>юдина</a:t>
            </a:r>
            <a:r>
              <a:rPr lang="ru-RU" b="1" dirty="0" smtClean="0"/>
              <a:t> </a:t>
            </a:r>
            <a:r>
              <a:rPr lang="ru-RU" b="1" dirty="0"/>
              <a:t>- </a:t>
            </a:r>
            <a:r>
              <a:rPr lang="ru-RU" b="1" dirty="0" err="1"/>
              <a:t>це</a:t>
            </a:r>
            <a:r>
              <a:rPr lang="ru-RU" b="1" dirty="0"/>
              <a:t> канат над </a:t>
            </a:r>
            <a:r>
              <a:rPr lang="ru-RU" b="1" dirty="0" err="1"/>
              <a:t>прірвою</a:t>
            </a:r>
            <a:r>
              <a:rPr lang="ru-RU" b="1" dirty="0"/>
              <a:t> </a:t>
            </a:r>
            <a:r>
              <a:rPr lang="ru-RU" b="1" dirty="0" err="1"/>
              <a:t>між</a:t>
            </a:r>
            <a:r>
              <a:rPr lang="ru-RU" b="1" dirty="0"/>
              <a:t> </a:t>
            </a:r>
            <a:r>
              <a:rPr lang="ru-RU" b="1" dirty="0" err="1"/>
              <a:t>твариною</a:t>
            </a:r>
            <a:r>
              <a:rPr lang="ru-RU" b="1" dirty="0"/>
              <a:t> </a:t>
            </a:r>
            <a:r>
              <a:rPr lang="ru-RU" b="1" dirty="0" smtClean="0"/>
              <a:t>та </a:t>
            </a:r>
            <a:r>
              <a:rPr lang="ru-RU" b="1" dirty="0" err="1" smtClean="0"/>
              <a:t>Надлюдиною</a:t>
            </a:r>
            <a:r>
              <a:rPr lang="ru-RU" b="1" dirty="0" smtClean="0"/>
              <a:t>»?</a:t>
            </a:r>
          </a:p>
          <a:p>
            <a:r>
              <a:rPr lang="ru-RU" b="1" dirty="0" smtClean="0"/>
              <a:t>4. </a:t>
            </a:r>
            <a:r>
              <a:rPr lang="ru-RU" b="1" dirty="0" err="1" smtClean="0"/>
              <a:t>Хто</a:t>
            </a:r>
            <a:r>
              <a:rPr lang="ru-RU" b="1" dirty="0" smtClean="0"/>
              <a:t> </a:t>
            </a:r>
            <a:r>
              <a:rPr lang="ru-RU" b="1" dirty="0" err="1" smtClean="0"/>
              <a:t>вважав</a:t>
            </a:r>
            <a:r>
              <a:rPr lang="ru-RU" b="1" dirty="0" smtClean="0"/>
              <a:t>, </a:t>
            </a:r>
            <a:r>
              <a:rPr lang="ru-RU" b="1" dirty="0" err="1" smtClean="0"/>
              <a:t>що</a:t>
            </a:r>
            <a:r>
              <a:rPr lang="ru-RU" b="1" dirty="0" smtClean="0"/>
              <a:t> </a:t>
            </a:r>
            <a:r>
              <a:rPr lang="uk-UA" b="1" dirty="0" smtClean="0"/>
              <a:t>вищими цінностями </a:t>
            </a:r>
            <a:r>
              <a:rPr lang="uk-UA" b="1" dirty="0"/>
              <a:t>в житті людини </a:t>
            </a:r>
            <a:r>
              <a:rPr lang="uk-UA" b="1" dirty="0" smtClean="0"/>
              <a:t>є </a:t>
            </a:r>
            <a:r>
              <a:rPr lang="uk-UA" b="1" dirty="0"/>
              <a:t>здоров'я, молодість, </a:t>
            </a:r>
            <a:r>
              <a:rPr lang="uk-UA" b="1" dirty="0" smtClean="0"/>
              <a:t>свобода?</a:t>
            </a:r>
          </a:p>
          <a:p>
            <a:r>
              <a:rPr lang="uk-UA" b="1" dirty="0" smtClean="0"/>
              <a:t>5. Хто вважав, що </a:t>
            </a:r>
            <a:r>
              <a:rPr lang="ru-RU" b="1" dirty="0" err="1" smtClean="0"/>
              <a:t>любов</a:t>
            </a:r>
            <a:r>
              <a:rPr lang="ru-RU" b="1" dirty="0" smtClean="0"/>
              <a:t> </a:t>
            </a:r>
            <a:r>
              <a:rPr lang="ru-RU" b="1" dirty="0" err="1" smtClean="0"/>
              <a:t>це</a:t>
            </a:r>
            <a:r>
              <a:rPr lang="ru-RU" b="1" dirty="0" smtClean="0"/>
              <a:t> </a:t>
            </a:r>
            <a:r>
              <a:rPr lang="ru-RU" b="1" dirty="0"/>
              <a:t>"факел, </a:t>
            </a:r>
            <a:r>
              <a:rPr lang="ru-RU" b="1" dirty="0" err="1"/>
              <a:t>який</a:t>
            </a:r>
            <a:r>
              <a:rPr lang="ru-RU" b="1" dirty="0"/>
              <a:t> </a:t>
            </a:r>
            <a:r>
              <a:rPr lang="ru-RU" b="1" dirty="0" err="1"/>
              <a:t>висвітлює</a:t>
            </a:r>
            <a:r>
              <a:rPr lang="ru-RU" b="1" dirty="0"/>
              <a:t> ваш шлях на </a:t>
            </a:r>
            <a:r>
              <a:rPr lang="ru-RU" b="1" dirty="0" smtClean="0"/>
              <a:t>вершину</a:t>
            </a:r>
            <a:r>
              <a:rPr lang="uk-UA" b="1" dirty="0" smtClean="0"/>
              <a:t>?</a:t>
            </a:r>
          </a:p>
          <a:p>
            <a:r>
              <a:rPr lang="uk-UA" b="1" dirty="0" smtClean="0"/>
              <a:t>6. Хто запропонував </a:t>
            </a:r>
            <a:r>
              <a:rPr lang="ru-RU" b="1" dirty="0" err="1" smtClean="0"/>
              <a:t>концепцію</a:t>
            </a:r>
            <a:r>
              <a:rPr lang="ru-RU" b="1" dirty="0" smtClean="0"/>
              <a:t> </a:t>
            </a:r>
            <a:r>
              <a:rPr lang="ru-RU" b="1" dirty="0" err="1"/>
              <a:t>позасвідомого</a:t>
            </a:r>
            <a:r>
              <a:rPr lang="ru-RU" b="1" dirty="0"/>
              <a:t> як регулятора </a:t>
            </a:r>
            <a:r>
              <a:rPr lang="ru-RU" b="1" dirty="0" err="1"/>
              <a:t>людської</a:t>
            </a:r>
            <a:r>
              <a:rPr lang="ru-RU" b="1" dirty="0"/>
              <a:t> </a:t>
            </a:r>
            <a:r>
              <a:rPr lang="ru-RU" b="1" dirty="0" err="1" smtClean="0"/>
              <a:t>поведінки</a:t>
            </a:r>
            <a:r>
              <a:rPr lang="ru-RU" b="1" dirty="0" smtClean="0"/>
              <a:t> ?</a:t>
            </a:r>
            <a:endParaRPr lang="uk-UA" b="1" dirty="0" smtClean="0"/>
          </a:p>
          <a:p>
            <a:endParaRPr lang="uk-UA" dirty="0"/>
          </a:p>
        </p:txBody>
      </p:sp>
    </p:spTree>
    <p:extLst>
      <p:ext uri="{BB962C8B-B14F-4D97-AF65-F5344CB8AC3E}">
        <p14:creationId xmlns:p14="http://schemas.microsoft.com/office/powerpoint/2010/main" val="3030071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20000"/>
              <a:lumOff val="80000"/>
            </a:schemeClr>
          </a:solidFill>
        </p:spPr>
        <p:txBody>
          <a:bodyPr/>
          <a:lstStyle/>
          <a:p>
            <a:r>
              <a:rPr lang="uk-UA" i="1" dirty="0" smtClean="0"/>
              <a:t>Філософія життя</a:t>
            </a:r>
            <a:r>
              <a:rPr lang="uk-UA" dirty="0" smtClean="0"/>
              <a:t> </a:t>
            </a:r>
            <a:endParaRPr lang="uk-UA" dirty="0"/>
          </a:p>
        </p:txBody>
      </p:sp>
      <p:sp>
        <p:nvSpPr>
          <p:cNvPr id="3" name="Объект 2"/>
          <p:cNvSpPr>
            <a:spLocks noGrp="1"/>
          </p:cNvSpPr>
          <p:nvPr>
            <p:ph idx="1"/>
          </p:nvPr>
        </p:nvSpPr>
        <p:spPr>
          <a:blipFill>
            <a:blip r:embed="rId2"/>
            <a:tile tx="0" ty="0" sx="100000" sy="100000" flip="none" algn="tl"/>
          </a:blipFill>
        </p:spPr>
        <p:txBody>
          <a:bodyPr>
            <a:normAutofit fontScale="70000" lnSpcReduction="20000"/>
          </a:bodyPr>
          <a:lstStyle/>
          <a:p>
            <a:pPr marL="0" indent="0" algn="just">
              <a:buNone/>
            </a:pPr>
            <a:r>
              <a:rPr lang="uk-UA" sz="3600" dirty="0" smtClean="0"/>
              <a:t>— </a:t>
            </a:r>
            <a:r>
              <a:rPr lang="uk-UA" sz="3600" dirty="0"/>
              <a:t>підкреслено </a:t>
            </a:r>
            <a:r>
              <a:rPr lang="uk-UA" sz="3600" dirty="0" err="1"/>
              <a:t>антираціональний</a:t>
            </a:r>
            <a:r>
              <a:rPr lang="uk-UA" sz="3600" dirty="0"/>
              <a:t> напрям у філософії, в центрі уваги якого перебуває інстинктивно пізнавана цілісна реальність, не тотожна ні духу, ні матерії, яку було названо «життям».</a:t>
            </a:r>
          </a:p>
          <a:p>
            <a:pPr marL="0" indent="0" algn="just">
              <a:buNone/>
            </a:pPr>
            <a:r>
              <a:rPr lang="uk-UA" sz="3600" dirty="0" smtClean="0"/>
              <a:t>Засновниками сучасної філософії життя вважаються </a:t>
            </a:r>
            <a:r>
              <a:rPr lang="uk-UA" sz="3600" b="1" dirty="0" smtClean="0"/>
              <a:t>Артур </a:t>
            </a:r>
            <a:r>
              <a:rPr lang="uk-UA" sz="3600" b="1" dirty="0" err="1" smtClean="0"/>
              <a:t>Шопенгауер</a:t>
            </a:r>
            <a:r>
              <a:rPr lang="uk-UA" sz="3600" b="1" dirty="0" smtClean="0"/>
              <a:t> і Фрідріх Ніцше.</a:t>
            </a:r>
          </a:p>
          <a:p>
            <a:pPr marL="0" indent="0" algn="just">
              <a:buNone/>
            </a:pPr>
            <a:r>
              <a:rPr lang="uk-UA" sz="3600" dirty="0" smtClean="0"/>
              <a:t>	Оскільки </a:t>
            </a:r>
            <a:r>
              <a:rPr lang="uk-UA" sz="3600" dirty="0"/>
              <a:t>ця концепція сфокусована на проблемах смислу, мети і цінності життя, істотне місце в ній відводиться етиці. Особливу увагу філософія життя звертає на невдавану (щиру) повноту безпосереднього переживання, внаслідок чого недооцінює або й ігнорує теоретичне знання.</a:t>
            </a:r>
          </a:p>
          <a:p>
            <a:endParaRPr lang="uk-UA" dirty="0"/>
          </a:p>
        </p:txBody>
      </p:sp>
    </p:spTree>
    <p:extLst>
      <p:ext uri="{BB962C8B-B14F-4D97-AF65-F5344CB8AC3E}">
        <p14:creationId xmlns:p14="http://schemas.microsoft.com/office/powerpoint/2010/main" val="1988052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0"/>
            <a:ext cx="8229600" cy="720000"/>
          </a:xfrm>
        </p:spPr>
        <p:txBody>
          <a:bodyPr>
            <a:normAutofit fontScale="90000"/>
          </a:bodyPr>
          <a:lstStyle/>
          <a:p>
            <a:pPr algn="l" rtl="1"/>
            <a:r>
              <a:rPr lang="uk-UA" sz="3600" dirty="0" smtClean="0"/>
              <a:t/>
            </a:r>
            <a:br>
              <a:rPr lang="uk-UA" sz="3600" dirty="0" smtClean="0"/>
            </a:br>
            <a:r>
              <a:rPr lang="uk-UA" sz="3600" dirty="0" smtClean="0"/>
              <a:t>(33)Артур </a:t>
            </a:r>
            <a:r>
              <a:rPr lang="uk-UA" sz="3600" dirty="0" err="1" smtClean="0"/>
              <a:t>Шопенгаур</a:t>
            </a:r>
            <a:r>
              <a:rPr lang="uk-UA" sz="3600" dirty="0" smtClean="0"/>
              <a:t> </a:t>
            </a:r>
            <a:r>
              <a:rPr lang="uk-UA" sz="1800" dirty="0" smtClean="0">
                <a:latin typeface="Arial" panose="020B0604020202020204" pitchFamily="34" charset="0"/>
                <a:cs typeface="Arial" panose="020B0604020202020204" pitchFamily="34" charset="0"/>
              </a:rPr>
              <a:t>(</a:t>
            </a:r>
            <a:r>
              <a:rPr lang="uk-UA"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hlinkClick r:id="rId2" tooltip="22 січня"/>
              </a:rPr>
              <a:t>22 </a:t>
            </a:r>
            <a:r>
              <a:rPr lang="uk-UA" sz="1800" dirty="0" err="1" smtClean="0">
                <a:latin typeface="Arial" panose="020B0604020202020204" pitchFamily="34" charset="0"/>
                <a:cs typeface="Arial" panose="020B0604020202020204" pitchFamily="34" charset="0"/>
                <a:hlinkClick r:id="rId2" tooltip="22 січня"/>
              </a:rPr>
              <a:t>січн</a:t>
            </a:r>
            <a:r>
              <a:rPr lang="uk-UA" sz="1800" dirty="0" smtClean="0">
                <a:latin typeface="Arial" panose="020B0604020202020204" pitchFamily="34" charset="0"/>
                <a:cs typeface="Arial" panose="020B0604020202020204" pitchFamily="34" charset="0"/>
                <a:hlinkClick r:id="rId2" tooltip="22 січня"/>
              </a:rPr>
              <a:t>я</a:t>
            </a:r>
            <a:r>
              <a:rPr lang="uk-UA" sz="1800" dirty="0" smtClean="0">
                <a:latin typeface="Arial" panose="020B0604020202020204" pitchFamily="34" charset="0"/>
                <a:cs typeface="Arial" panose="020B0604020202020204" pitchFamily="34" charset="0"/>
              </a:rPr>
              <a:t> </a:t>
            </a:r>
            <a:r>
              <a:rPr lang="uk-UA" sz="1800" dirty="0" smtClean="0">
                <a:latin typeface="Arial" panose="020B0604020202020204" pitchFamily="34" charset="0"/>
                <a:cs typeface="Arial" panose="020B0604020202020204" pitchFamily="34" charset="0"/>
                <a:hlinkClick r:id="rId3" tooltip="1788"/>
              </a:rPr>
              <a:t>1788</a:t>
            </a:r>
            <a:r>
              <a:rPr lang="uk-UA" sz="1800" dirty="0" smtClean="0">
                <a:latin typeface="Arial" panose="020B0604020202020204" pitchFamily="34" charset="0"/>
                <a:cs typeface="Arial" panose="020B0604020202020204" pitchFamily="34" charset="0"/>
              </a:rPr>
              <a:t>, Данциг (нині </a:t>
            </a:r>
            <a:r>
              <a:rPr lang="uk-UA" sz="1800" dirty="0" smtClean="0">
                <a:latin typeface="Arial" panose="020B0604020202020204" pitchFamily="34" charset="0"/>
                <a:cs typeface="Arial" panose="020B0604020202020204" pitchFamily="34" charset="0"/>
                <a:hlinkClick r:id="rId4" tooltip="Гданськ"/>
              </a:rPr>
              <a:t>Гданськ</a:t>
            </a:r>
            <a:r>
              <a:rPr lang="uk-UA" sz="1800" dirty="0" smtClean="0">
                <a:latin typeface="Arial" panose="020B0604020202020204" pitchFamily="34" charset="0"/>
                <a:cs typeface="Arial" panose="020B0604020202020204" pitchFamily="34" charset="0"/>
              </a:rPr>
              <a:t>) — </a:t>
            </a:r>
            <a:r>
              <a:rPr lang="uk-UA" sz="1800" dirty="0" smtClean="0">
                <a:latin typeface="Arial" panose="020B0604020202020204" pitchFamily="34" charset="0"/>
                <a:cs typeface="Arial" panose="020B0604020202020204" pitchFamily="34" charset="0"/>
                <a:hlinkClick r:id="rId5" tooltip="21 вересня"/>
              </a:rPr>
              <a:t>21 вересня</a:t>
            </a:r>
            <a:r>
              <a:rPr lang="uk-UA" sz="1800" dirty="0">
                <a:latin typeface="Arial" panose="020B0604020202020204" pitchFamily="34" charset="0"/>
                <a:cs typeface="Arial" panose="020B0604020202020204" pitchFamily="34" charset="0"/>
              </a:rPr>
              <a:t> </a:t>
            </a:r>
            <a:r>
              <a:rPr lang="uk-UA" sz="1800" dirty="0">
                <a:latin typeface="Arial" panose="020B0604020202020204" pitchFamily="34" charset="0"/>
                <a:cs typeface="Arial" panose="020B0604020202020204" pitchFamily="34" charset="0"/>
                <a:hlinkClick r:id="rId6" tooltip="1860"/>
              </a:rPr>
              <a:t>1860</a:t>
            </a:r>
            <a:r>
              <a:rPr lang="uk-UA" sz="1800" dirty="0">
                <a:latin typeface="Arial" panose="020B0604020202020204" pitchFamily="34" charset="0"/>
                <a:cs typeface="Arial" panose="020B0604020202020204" pitchFamily="34" charset="0"/>
              </a:rPr>
              <a:t>, </a:t>
            </a:r>
            <a:r>
              <a:rPr lang="uk-UA" sz="1800" dirty="0">
                <a:latin typeface="Arial" panose="020B0604020202020204" pitchFamily="34" charset="0"/>
                <a:cs typeface="Arial" panose="020B0604020202020204" pitchFamily="34" charset="0"/>
                <a:hlinkClick r:id="rId7" tooltip="Франкфурт-на-Майні"/>
              </a:rPr>
              <a:t>Франкфурт-на-Майні</a:t>
            </a:r>
            <a:r>
              <a:rPr lang="uk-UA" sz="1800" dirty="0">
                <a:latin typeface="Arial" panose="020B0604020202020204" pitchFamily="34" charset="0"/>
                <a:cs typeface="Arial" panose="020B0604020202020204" pitchFamily="34" charset="0"/>
              </a:rPr>
              <a:t>) —</a:t>
            </a:r>
            <a:r>
              <a:rPr lang="uk-UA" sz="1800" dirty="0">
                <a:latin typeface="Arial" panose="020B0604020202020204" pitchFamily="34" charset="0"/>
                <a:cs typeface="Arial" panose="020B0604020202020204" pitchFamily="34" charset="0"/>
                <a:hlinkClick r:id="rId8" tooltip="Німеччина"/>
              </a:rPr>
              <a:t>німецький</a:t>
            </a:r>
            <a:r>
              <a:rPr lang="uk-UA" sz="1800" dirty="0">
                <a:latin typeface="Arial" panose="020B0604020202020204" pitchFamily="34" charset="0"/>
                <a:cs typeface="Arial" panose="020B0604020202020204" pitchFamily="34" charset="0"/>
              </a:rPr>
              <a:t> </a:t>
            </a:r>
            <a:r>
              <a:rPr lang="uk-UA" sz="1800" dirty="0" smtClean="0">
                <a:latin typeface="Arial" panose="020B0604020202020204" pitchFamily="34" charset="0"/>
                <a:cs typeface="Arial" panose="020B0604020202020204" pitchFamily="34" charset="0"/>
                <a:hlinkClick r:id="rId9" tooltip="Філософ"/>
              </a:rPr>
              <a:t>філософ</a:t>
            </a:r>
            <a:r>
              <a:rPr lang="uk-UA" sz="1800" dirty="0" smtClean="0">
                <a:latin typeface="Arial" panose="020B0604020202020204" pitchFamily="34" charset="0"/>
                <a:cs typeface="Arial" panose="020B0604020202020204" pitchFamily="34" charset="0"/>
              </a:rPr>
              <a:t>, об</a:t>
            </a:r>
            <a:r>
              <a:rPr lang="en-US" sz="1800" dirty="0" smtClean="0">
                <a:latin typeface="Arial" panose="020B0604020202020204" pitchFamily="34" charset="0"/>
                <a:cs typeface="Arial" panose="020B0604020202020204" pitchFamily="34" charset="0"/>
              </a:rPr>
              <a:t>’</a:t>
            </a:r>
            <a:r>
              <a:rPr lang="uk-UA" sz="1800" dirty="0" err="1" smtClean="0">
                <a:latin typeface="Arial" panose="020B0604020202020204" pitchFamily="34" charset="0"/>
                <a:cs typeface="Arial" panose="020B0604020202020204" pitchFamily="34" charset="0"/>
              </a:rPr>
              <a:t>єктивний</a:t>
            </a:r>
            <a:r>
              <a:rPr lang="uk-UA" sz="1800" dirty="0" smtClean="0">
                <a:latin typeface="Arial" panose="020B0604020202020204" pitchFamily="34" charset="0"/>
                <a:cs typeface="Arial" panose="020B0604020202020204" pitchFamily="34" charset="0"/>
              </a:rPr>
              <a:t> ідеаліст, волюнтарист</a:t>
            </a:r>
            <a:r>
              <a:rPr lang="uk-UA" sz="3600" dirty="0" smtClean="0"/>
              <a:t>.</a:t>
            </a:r>
            <a:endParaRPr lang="uk-UA" sz="3600" dirty="0"/>
          </a:p>
        </p:txBody>
      </p:sp>
      <p:pic>
        <p:nvPicPr>
          <p:cNvPr id="1026" name="Picture 2"/>
          <p:cNvPicPr>
            <a:picLocks noGrp="1" noChangeAspect="1" noChangeArrowheads="1"/>
          </p:cNvPicPr>
          <p:nvPr>
            <p:ph idx="1"/>
          </p:nvPr>
        </p:nvPicPr>
        <p:blipFill>
          <a:blip r:embed="rId10">
            <a:extLst>
              <a:ext uri="{28A0092B-C50C-407E-A947-70E740481C1C}">
                <a14:useLocalDpi xmlns:a14="http://schemas.microsoft.com/office/drawing/2010/main" val="0"/>
              </a:ext>
            </a:extLst>
          </a:blip>
          <a:srcRect/>
          <a:stretch>
            <a:fillRect/>
          </a:stretch>
        </p:blipFill>
        <p:spPr bwMode="auto">
          <a:xfrm>
            <a:off x="2123728" y="1124744"/>
            <a:ext cx="3888432" cy="46350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11500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7859216" cy="634082"/>
          </a:xfrm>
          <a:solidFill>
            <a:schemeClr val="accent2">
              <a:lumMod val="20000"/>
              <a:lumOff val="80000"/>
            </a:schemeClr>
          </a:solidFill>
        </p:spPr>
        <p:txBody>
          <a:bodyPr>
            <a:normAutofit fontScale="90000"/>
          </a:bodyPr>
          <a:lstStyle/>
          <a:p>
            <a:r>
              <a:rPr lang="uk-UA" dirty="0" smtClean="0"/>
              <a:t>Праці А.</a:t>
            </a:r>
            <a:r>
              <a:rPr lang="uk-UA" dirty="0" err="1" smtClean="0"/>
              <a:t>Шопенгауера</a:t>
            </a:r>
            <a:endParaRPr lang="uk-UA" dirty="0"/>
          </a:p>
        </p:txBody>
      </p:sp>
      <p:sp>
        <p:nvSpPr>
          <p:cNvPr id="3" name="Объект 2"/>
          <p:cNvSpPr>
            <a:spLocks noGrp="1"/>
          </p:cNvSpPr>
          <p:nvPr>
            <p:ph idx="1"/>
          </p:nvPr>
        </p:nvSpPr>
        <p:spPr>
          <a:xfrm>
            <a:off x="107504" y="908719"/>
            <a:ext cx="9252040" cy="5760000"/>
          </a:xfrm>
          <a:solidFill>
            <a:schemeClr val="accent3">
              <a:lumMod val="60000"/>
              <a:lumOff val="40000"/>
            </a:schemeClr>
          </a:solidFill>
        </p:spPr>
        <p:txBody>
          <a:bodyPr/>
          <a:lstStyle/>
          <a:p>
            <a:pPr marL="0" indent="0">
              <a:buNone/>
            </a:pPr>
            <a:r>
              <a:rPr lang="uk-UA" dirty="0" smtClean="0"/>
              <a:t>1. </a:t>
            </a:r>
            <a:r>
              <a:rPr lang="ru-RU" dirty="0" err="1" smtClean="0"/>
              <a:t>Світ</a:t>
            </a:r>
            <a:r>
              <a:rPr lang="ru-RU" dirty="0" smtClean="0"/>
              <a:t> як воля і </a:t>
            </a:r>
            <a:r>
              <a:rPr lang="ru-RU" dirty="0" err="1" smtClean="0"/>
              <a:t>уявлення</a:t>
            </a:r>
            <a:r>
              <a:rPr lang="ru-RU" dirty="0" smtClean="0"/>
              <a:t>.</a:t>
            </a:r>
          </a:p>
          <a:p>
            <a:pPr marL="0" indent="0">
              <a:buNone/>
            </a:pPr>
            <a:r>
              <a:rPr lang="uk-UA" dirty="0" smtClean="0"/>
              <a:t>2. Афоризми життєвої мудрості.</a:t>
            </a:r>
          </a:p>
          <a:p>
            <a:pPr marL="0" indent="0">
              <a:buNone/>
            </a:pPr>
            <a:endParaRPr lang="uk-UA" dirty="0" smtClean="0"/>
          </a:p>
          <a:p>
            <a:pPr marL="0" indent="0">
              <a:buNone/>
            </a:pPr>
            <a:endParaRPr lang="uk-UA" dirty="0"/>
          </a:p>
          <a:p>
            <a:pPr marL="0" indent="0">
              <a:buNone/>
            </a:pPr>
            <a:endParaRPr lang="uk-UA" dirty="0" smtClean="0"/>
          </a:p>
          <a:p>
            <a:pPr marL="0" indent="0">
              <a:buNone/>
            </a:pPr>
            <a:endParaRPr lang="uk-UA" dirty="0"/>
          </a:p>
        </p:txBody>
      </p:sp>
      <p:graphicFrame>
        <p:nvGraphicFramePr>
          <p:cNvPr id="5" name="Таблица 4"/>
          <p:cNvGraphicFramePr>
            <a:graphicFrameLocks noGrp="1"/>
          </p:cNvGraphicFramePr>
          <p:nvPr>
            <p:extLst>
              <p:ext uri="{D42A27DB-BD31-4B8C-83A1-F6EECF244321}">
                <p14:modId xmlns:p14="http://schemas.microsoft.com/office/powerpoint/2010/main" val="1667270113"/>
              </p:ext>
            </p:extLst>
          </p:nvPr>
        </p:nvGraphicFramePr>
        <p:xfrm>
          <a:off x="251520" y="2132855"/>
          <a:ext cx="8435280" cy="2654033"/>
        </p:xfrm>
        <a:graphic>
          <a:graphicData uri="http://schemas.openxmlformats.org/drawingml/2006/table">
            <a:tbl>
              <a:tblPr/>
              <a:tblGrid>
                <a:gridCol w="3888432">
                  <a:extLst>
                    <a:ext uri="{9D8B030D-6E8A-4147-A177-3AD203B41FA5}">
                      <a16:colId xmlns:a16="http://schemas.microsoft.com/office/drawing/2014/main" val="20000"/>
                    </a:ext>
                  </a:extLst>
                </a:gridCol>
                <a:gridCol w="4546848">
                  <a:extLst>
                    <a:ext uri="{9D8B030D-6E8A-4147-A177-3AD203B41FA5}">
                      <a16:colId xmlns:a16="http://schemas.microsoft.com/office/drawing/2014/main" val="20001"/>
                    </a:ext>
                  </a:extLst>
                </a:gridCol>
              </a:tblGrid>
              <a:tr h="1032124">
                <a:tc>
                  <a:txBody>
                    <a:bodyPr/>
                    <a:lstStyle/>
                    <a:p>
                      <a:pPr algn="l" fontAlgn="t"/>
                      <a:r>
                        <a:rPr lang="uk-UA" b="1" dirty="0">
                          <a:effectLst/>
                        </a:rPr>
                        <a:t>Основні інтереси</a:t>
                      </a: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chemeClr val="accent3">
                        <a:lumMod val="40000"/>
                        <a:lumOff val="60000"/>
                      </a:schemeClr>
                    </a:solidFill>
                  </a:tcPr>
                </a:tc>
                <a:tc>
                  <a:txBody>
                    <a:bodyPr/>
                    <a:lstStyle/>
                    <a:p>
                      <a:pPr fontAlgn="t"/>
                      <a:r>
                        <a:rPr lang="uk-UA" u="none" strike="noStrike" dirty="0">
                          <a:solidFill>
                            <a:srgbClr val="0B0080"/>
                          </a:solidFill>
                          <a:effectLst/>
                          <a:hlinkClick r:id="rId2" tooltip="Метафізика"/>
                        </a:rPr>
                        <a:t>метафізика</a:t>
                      </a:r>
                      <a:r>
                        <a:rPr lang="uk-UA" dirty="0">
                          <a:effectLst/>
                        </a:rPr>
                        <a:t>, </a:t>
                      </a:r>
                      <a:r>
                        <a:rPr lang="uk-UA" u="none" strike="noStrike" dirty="0">
                          <a:solidFill>
                            <a:srgbClr val="0B0080"/>
                          </a:solidFill>
                          <a:effectLst/>
                          <a:hlinkClick r:id="rId3" tooltip="Естетика"/>
                        </a:rPr>
                        <a:t>естетика</a:t>
                      </a:r>
                      <a:r>
                        <a:rPr lang="uk-UA" dirty="0">
                          <a:effectLst/>
                        </a:rPr>
                        <a:t>, </a:t>
                      </a:r>
                      <a:r>
                        <a:rPr lang="uk-UA" u="none" strike="noStrike" dirty="0">
                          <a:solidFill>
                            <a:srgbClr val="0B0080"/>
                          </a:solidFill>
                          <a:effectLst/>
                          <a:hlinkClick r:id="rId4" tooltip="Етика"/>
                        </a:rPr>
                        <a:t>етика</a:t>
                      </a:r>
                      <a:r>
                        <a:rPr lang="uk-UA" dirty="0">
                          <a:effectLst/>
                        </a:rPr>
                        <a:t>,</a:t>
                      </a:r>
                      <a:r>
                        <a:rPr lang="uk-UA" u="none" strike="noStrike" dirty="0">
                          <a:solidFill>
                            <a:srgbClr val="0B0080"/>
                          </a:solidFill>
                          <a:effectLst/>
                          <a:hlinkClick r:id="rId5" tooltip="Феноменологія"/>
                        </a:rPr>
                        <a:t>феноменологія</a:t>
                      </a:r>
                      <a:r>
                        <a:rPr lang="uk-UA" dirty="0">
                          <a:effectLst/>
                        </a:rPr>
                        <a:t>, </a:t>
                      </a:r>
                      <a:r>
                        <a:rPr lang="uk-UA" u="none" strike="noStrike" dirty="0">
                          <a:solidFill>
                            <a:srgbClr val="0B0080"/>
                          </a:solidFill>
                          <a:effectLst/>
                          <a:hlinkClick r:id="rId6" tooltip="Мораль"/>
                        </a:rPr>
                        <a:t>мораль</a:t>
                      </a:r>
                      <a:r>
                        <a:rPr lang="uk-UA" dirty="0">
                          <a:effectLst/>
                        </a:rPr>
                        <a:t>,</a:t>
                      </a:r>
                      <a:r>
                        <a:rPr lang="uk-UA" u="none" strike="noStrike" dirty="0">
                          <a:solidFill>
                            <a:srgbClr val="0B0080"/>
                          </a:solidFill>
                          <a:effectLst/>
                          <a:hlinkClick r:id="rId7" tooltip="Психологія"/>
                        </a:rPr>
                        <a:t>психологія</a:t>
                      </a:r>
                      <a:endParaRPr lang="uk-UA" dirty="0">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1032124">
                <a:tc>
                  <a:txBody>
                    <a:bodyPr/>
                    <a:lstStyle/>
                    <a:p>
                      <a:pPr algn="l" fontAlgn="t"/>
                      <a:r>
                        <a:rPr lang="uk-UA" b="1" dirty="0">
                          <a:effectLst/>
                        </a:rPr>
                        <a:t>Значні ідеї</a:t>
                      </a: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chemeClr val="accent3">
                        <a:lumMod val="40000"/>
                        <a:lumOff val="60000"/>
                      </a:schemeClr>
                    </a:solidFill>
                  </a:tcPr>
                </a:tc>
                <a:tc>
                  <a:txBody>
                    <a:bodyPr/>
                    <a:lstStyle/>
                    <a:p>
                      <a:pPr fontAlgn="t"/>
                      <a:r>
                        <a:rPr lang="ru-RU" u="none" strike="noStrike" dirty="0">
                          <a:solidFill>
                            <a:srgbClr val="0B0080"/>
                          </a:solidFill>
                          <a:effectLst/>
                          <a:hlinkClick r:id="rId8" tooltip="Воля"/>
                        </a:rPr>
                        <a:t>Воля</a:t>
                      </a:r>
                      <a:r>
                        <a:rPr lang="ru-RU" dirty="0">
                          <a:effectLst/>
                        </a:rPr>
                        <a:t>, </a:t>
                      </a:r>
                      <a:r>
                        <a:rPr lang="ru-RU" dirty="0" err="1">
                          <a:effectLst/>
                        </a:rPr>
                        <a:t>чотирьохякісний</a:t>
                      </a:r>
                      <a:r>
                        <a:rPr lang="ru-RU" dirty="0">
                          <a:effectLst/>
                        </a:rPr>
                        <a:t> </a:t>
                      </a:r>
                      <a:r>
                        <a:rPr lang="ru-RU" dirty="0" err="1">
                          <a:effectLst/>
                        </a:rPr>
                        <a:t>корінь</a:t>
                      </a:r>
                      <a:r>
                        <a:rPr lang="ru-RU" dirty="0">
                          <a:effectLst/>
                        </a:rPr>
                        <a:t> </a:t>
                      </a:r>
                      <a:r>
                        <a:rPr lang="ru-RU" dirty="0" err="1">
                          <a:effectLst/>
                        </a:rPr>
                        <a:t>достатньої</a:t>
                      </a:r>
                      <a:r>
                        <a:rPr lang="ru-RU" dirty="0">
                          <a:effectLst/>
                        </a:rPr>
                        <a:t> </a:t>
                      </a:r>
                      <a:r>
                        <a:rPr lang="ru-RU" dirty="0" err="1">
                          <a:effectLst/>
                        </a:rPr>
                        <a:t>основи</a:t>
                      </a:r>
                      <a:r>
                        <a:rPr lang="ru-RU" dirty="0">
                          <a:effectLst/>
                        </a:rPr>
                        <a:t>, </a:t>
                      </a:r>
                      <a:r>
                        <a:rPr lang="ru-RU" u="none" strike="noStrike" dirty="0" err="1">
                          <a:solidFill>
                            <a:srgbClr val="0B0080"/>
                          </a:solidFill>
                          <a:effectLst/>
                          <a:hlinkClick r:id="rId9" tooltip="Песимізм"/>
                        </a:rPr>
                        <a:t>песимізм</a:t>
                      </a:r>
                      <a:endParaRPr lang="ru-RU" dirty="0">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589785">
                <a:tc>
                  <a:txBody>
                    <a:bodyPr/>
                    <a:lstStyle/>
                    <a:p>
                      <a:pPr algn="l" fontAlgn="t"/>
                      <a:r>
                        <a:rPr lang="uk-UA" b="1" dirty="0">
                          <a:effectLst/>
                        </a:rPr>
                        <a:t>Вплинули на нього</a:t>
                      </a: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chemeClr val="accent3">
                        <a:lumMod val="40000"/>
                        <a:lumOff val="60000"/>
                      </a:schemeClr>
                    </a:solidFill>
                  </a:tcPr>
                </a:tc>
                <a:tc>
                  <a:txBody>
                    <a:bodyPr/>
                    <a:lstStyle/>
                    <a:p>
                      <a:pPr fontAlgn="t"/>
                      <a:r>
                        <a:rPr lang="uk-UA" u="none" strike="noStrike" dirty="0">
                          <a:solidFill>
                            <a:srgbClr val="0B0080"/>
                          </a:solidFill>
                          <a:effectLst/>
                          <a:hlinkClick r:id="rId10" tooltip="Платон"/>
                        </a:rPr>
                        <a:t>Платон</a:t>
                      </a:r>
                      <a:r>
                        <a:rPr lang="uk-UA" dirty="0">
                          <a:effectLst/>
                        </a:rPr>
                        <a:t>, </a:t>
                      </a:r>
                      <a:r>
                        <a:rPr lang="uk-UA" u="none" strike="noStrike" dirty="0">
                          <a:solidFill>
                            <a:srgbClr val="0B0080"/>
                          </a:solidFill>
                          <a:effectLst/>
                          <a:hlinkClick r:id="rId11" tooltip="Кант"/>
                        </a:rPr>
                        <a:t>Кант</a:t>
                      </a:r>
                      <a:r>
                        <a:rPr lang="uk-UA" dirty="0">
                          <a:effectLst/>
                        </a:rPr>
                        <a:t>, </a:t>
                      </a:r>
                      <a:r>
                        <a:rPr lang="uk-UA" u="none" strike="noStrike" dirty="0">
                          <a:solidFill>
                            <a:srgbClr val="0B0080"/>
                          </a:solidFill>
                          <a:effectLst/>
                          <a:hlinkClick r:id="rId12" tooltip="Упанішади"/>
                        </a:rPr>
                        <a:t>Упанішади</a:t>
                      </a:r>
                      <a:r>
                        <a:rPr lang="uk-UA" dirty="0">
                          <a:effectLst/>
                        </a:rPr>
                        <a:t>, </a:t>
                      </a:r>
                      <a:r>
                        <a:rPr lang="uk-UA" u="none" strike="noStrike" dirty="0">
                          <a:solidFill>
                            <a:srgbClr val="0B0080"/>
                          </a:solidFill>
                          <a:effectLst/>
                          <a:hlinkClick r:id="rId13" tooltip="Ґете"/>
                        </a:rPr>
                        <a:t>Ґете</a:t>
                      </a:r>
                      <a:endParaRPr lang="uk-UA" dirty="0">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523646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0"/>
            <a:ext cx="8085584" cy="396000"/>
          </a:xfrm>
          <a:solidFill>
            <a:schemeClr val="accent5"/>
          </a:solidFill>
        </p:spPr>
        <p:txBody>
          <a:bodyPr>
            <a:noAutofit/>
          </a:bodyPr>
          <a:lstStyle/>
          <a:p>
            <a:r>
              <a:rPr lang="uk-UA" sz="2800" b="1" dirty="0" smtClean="0"/>
              <a:t/>
            </a:r>
            <a:br>
              <a:rPr lang="uk-UA" sz="2800" b="1" dirty="0" smtClean="0"/>
            </a:br>
            <a:r>
              <a:rPr lang="uk-UA" sz="2800" b="1" dirty="0" smtClean="0"/>
              <a:t>Біографія А. </a:t>
            </a:r>
            <a:r>
              <a:rPr lang="uk-UA" sz="2800" b="1" dirty="0" err="1" smtClean="0"/>
              <a:t>Шопенгауера</a:t>
            </a:r>
            <a:r>
              <a:rPr lang="uk-UA" sz="2800" b="1" dirty="0"/>
              <a:t/>
            </a:r>
            <a:br>
              <a:rPr lang="uk-UA" sz="2800" b="1" dirty="0"/>
            </a:br>
            <a:endParaRPr lang="uk-UA" sz="2800" b="1" dirty="0"/>
          </a:p>
        </p:txBody>
      </p:sp>
      <p:sp>
        <p:nvSpPr>
          <p:cNvPr id="3" name="Объект 2"/>
          <p:cNvSpPr>
            <a:spLocks noGrp="1"/>
          </p:cNvSpPr>
          <p:nvPr>
            <p:ph idx="1"/>
          </p:nvPr>
        </p:nvSpPr>
        <p:spPr>
          <a:xfrm>
            <a:off x="251520" y="548679"/>
            <a:ext cx="8820000" cy="6084000"/>
          </a:xfrm>
          <a:solidFill>
            <a:schemeClr val="accent5">
              <a:lumMod val="20000"/>
              <a:lumOff val="80000"/>
            </a:schemeClr>
          </a:solidFill>
        </p:spPr>
        <p:txBody>
          <a:bodyPr>
            <a:normAutofit fontScale="62500" lnSpcReduction="20000"/>
          </a:bodyPr>
          <a:lstStyle/>
          <a:p>
            <a:pPr marL="0" indent="0" algn="just">
              <a:buNone/>
            </a:pPr>
            <a:r>
              <a:rPr lang="uk-UA" dirty="0" smtClean="0"/>
              <a:t>	</a:t>
            </a:r>
            <a:r>
              <a:rPr lang="uk-UA" sz="3400" dirty="0" smtClean="0"/>
              <a:t>Артур </a:t>
            </a:r>
            <a:r>
              <a:rPr lang="uk-UA" sz="3400" dirty="0" err="1"/>
              <a:t>Шопенгауер</a:t>
            </a:r>
            <a:r>
              <a:rPr lang="uk-UA" sz="3400" dirty="0"/>
              <a:t> народився у родині </a:t>
            </a:r>
            <a:r>
              <a:rPr lang="uk-UA" sz="3400" dirty="0" err="1"/>
              <a:t>данцигського</a:t>
            </a:r>
            <a:r>
              <a:rPr lang="uk-UA" sz="3400" dirty="0"/>
              <a:t> банкіра у </a:t>
            </a:r>
            <a:r>
              <a:rPr lang="uk-UA" sz="3400" dirty="0" smtClean="0"/>
              <a:t>1788 році</a:t>
            </a:r>
            <a:r>
              <a:rPr lang="uk-UA" sz="3400" dirty="0"/>
              <a:t>. Його мати — видатна німецька письменниця Анна </a:t>
            </a:r>
            <a:r>
              <a:rPr lang="uk-UA" sz="3400" dirty="0" err="1"/>
              <a:t>Шопенгауер</a:t>
            </a:r>
            <a:r>
              <a:rPr lang="uk-UA" sz="3400" dirty="0"/>
              <a:t> після смерті чоловіка переселилася </a:t>
            </a:r>
            <a:r>
              <a:rPr lang="uk-UA" sz="3400" dirty="0" err="1"/>
              <a:t>у </a:t>
            </a:r>
            <a:r>
              <a:rPr lang="uk-UA" sz="3400" dirty="0" err="1" smtClean="0"/>
              <a:t>Вейм</a:t>
            </a:r>
            <a:r>
              <a:rPr lang="uk-UA" sz="3400" dirty="0" smtClean="0"/>
              <a:t>ар. </a:t>
            </a:r>
            <a:r>
              <a:rPr lang="uk-UA" sz="3400" dirty="0"/>
              <a:t>Глибоко вражений смертю батька, майбутній філософ певний час займався комерційною діяльністю, яка була йому глибоко огидною.</a:t>
            </a:r>
          </a:p>
          <a:p>
            <a:pPr marL="0" indent="0" algn="just">
              <a:buNone/>
            </a:pPr>
            <a:r>
              <a:rPr lang="uk-UA" sz="3400" dirty="0" smtClean="0"/>
              <a:t>	Вже </a:t>
            </a:r>
            <a:r>
              <a:rPr lang="uk-UA" sz="3400" dirty="0"/>
              <a:t>в юності в його характері виявляються задатки песимізму, які наклали відбиток на його життя та життєву рефлексію.</a:t>
            </a:r>
          </a:p>
          <a:p>
            <a:pPr marL="0" indent="0" algn="just">
              <a:buNone/>
            </a:pPr>
            <a:r>
              <a:rPr lang="uk-UA" sz="3400" dirty="0"/>
              <a:t>Улюбленою книгою </a:t>
            </a:r>
            <a:r>
              <a:rPr lang="uk-UA" sz="3400" dirty="0" err="1"/>
              <a:t>Шопенгауера</a:t>
            </a:r>
            <a:r>
              <a:rPr lang="uk-UA" sz="3400" dirty="0"/>
              <a:t> були </a:t>
            </a:r>
            <a:r>
              <a:rPr lang="uk-UA" sz="3400" dirty="0" smtClean="0"/>
              <a:t>Упанішади.</a:t>
            </a:r>
            <a:endParaRPr lang="uk-UA" sz="3400" dirty="0"/>
          </a:p>
          <a:p>
            <a:pPr marL="0" indent="0" algn="just">
              <a:buNone/>
            </a:pPr>
            <a:r>
              <a:rPr lang="uk-UA" sz="3400" dirty="0" smtClean="0"/>
              <a:t>	</a:t>
            </a:r>
            <a:r>
              <a:rPr lang="uk-UA" sz="3400" dirty="0" err="1" smtClean="0"/>
              <a:t>Шопенгауер</a:t>
            </a:r>
            <a:r>
              <a:rPr lang="uk-UA" sz="3400" dirty="0" smtClean="0"/>
              <a:t> </a:t>
            </a:r>
            <a:r>
              <a:rPr lang="uk-UA" sz="3400" dirty="0"/>
              <a:t>боявся людей. Спав зі зброєю під подушкою. Обожнював свого песика </a:t>
            </a:r>
            <a:r>
              <a:rPr lang="uk-UA" sz="3400" dirty="0" err="1"/>
              <a:t>Атму</a:t>
            </a:r>
            <a:r>
              <a:rPr lang="uk-UA" sz="3400" dirty="0"/>
              <a:t>. Після смерті домашнього улюбленця господар звів йому пам'ятник.</a:t>
            </a:r>
          </a:p>
          <a:p>
            <a:pPr marL="0" indent="0" algn="just">
              <a:buNone/>
            </a:pPr>
            <a:r>
              <a:rPr lang="uk-UA" sz="3400" dirty="0" smtClean="0"/>
              <a:t>	Коли </a:t>
            </a:r>
            <a:r>
              <a:rPr lang="uk-UA" sz="3400" dirty="0"/>
              <a:t>Артуру виповнився 21 рік, він вступив </a:t>
            </a:r>
            <a:r>
              <a:rPr lang="uk-UA" sz="3400" dirty="0" err="1"/>
              <a:t>до </a:t>
            </a:r>
            <a:r>
              <a:rPr lang="uk-UA" sz="3400" dirty="0" err="1">
                <a:hlinkClick r:id="rId2" tooltip="Геттінгенський університет"/>
              </a:rPr>
              <a:t>Геттінгенськ</a:t>
            </a:r>
            <a:r>
              <a:rPr lang="uk-UA" sz="3400" dirty="0">
                <a:hlinkClick r:id="rId2" tooltip="Геттінгенський університет"/>
              </a:rPr>
              <a:t>ого університету</a:t>
            </a:r>
            <a:r>
              <a:rPr lang="uk-UA" sz="3400" dirty="0"/>
              <a:t>, на медичний факультет, а під впливом Г. Е. Шульца зацікавився </a:t>
            </a:r>
            <a:r>
              <a:rPr lang="uk-UA" sz="3400" dirty="0" smtClean="0"/>
              <a:t>філософією. </a:t>
            </a:r>
            <a:r>
              <a:rPr lang="uk-UA" sz="3400" dirty="0"/>
              <a:t>У 1811 р. він переселився до Берліна, де в той час був дуже уславлений </a:t>
            </a:r>
            <a:r>
              <a:rPr lang="uk-UA" sz="3400" dirty="0" smtClean="0"/>
              <a:t>Фіхте. </a:t>
            </a:r>
            <a:r>
              <a:rPr lang="uk-UA" sz="3400" dirty="0"/>
              <a:t>Через два роки </a:t>
            </a:r>
            <a:r>
              <a:rPr lang="uk-UA" sz="3400" dirty="0" err="1"/>
              <a:t>Шопенгауер</a:t>
            </a:r>
            <a:r>
              <a:rPr lang="uk-UA" sz="3400" dirty="0"/>
              <a:t> випустив свою першу роботу: «Про </a:t>
            </a:r>
            <a:r>
              <a:rPr lang="uk-UA" sz="3400" dirty="0" err="1"/>
              <a:t>чотирьохякісний</a:t>
            </a:r>
            <a:r>
              <a:rPr lang="uk-UA" sz="3400" dirty="0"/>
              <a:t> корінь достатньої основи». Навесні 1814 р. переселився до </a:t>
            </a:r>
            <a:r>
              <a:rPr lang="uk-UA" sz="3400" dirty="0" smtClean="0"/>
              <a:t>Дрездена </a:t>
            </a:r>
            <a:r>
              <a:rPr lang="uk-UA" sz="3400" dirty="0"/>
              <a:t>де написав головну свою працю «Світ як воля і уявлення» (1818).</a:t>
            </a:r>
          </a:p>
          <a:p>
            <a:pPr marL="0" indent="0">
              <a:buNone/>
            </a:pPr>
            <a:endParaRPr lang="uk-UA" dirty="0"/>
          </a:p>
        </p:txBody>
      </p:sp>
    </p:spTree>
    <p:extLst>
      <p:ext uri="{BB962C8B-B14F-4D97-AF65-F5344CB8AC3E}">
        <p14:creationId xmlns:p14="http://schemas.microsoft.com/office/powerpoint/2010/main" val="706362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4">
              <a:lumMod val="60000"/>
              <a:lumOff val="40000"/>
            </a:schemeClr>
          </a:solidFill>
        </p:spPr>
        <p:txBody>
          <a:bodyPr>
            <a:normAutofit fontScale="90000"/>
          </a:bodyPr>
          <a:lstStyle/>
          <a:p>
            <a:r>
              <a:rPr lang="uk-UA" b="1" dirty="0" smtClean="0"/>
              <a:t>Вчення А.</a:t>
            </a:r>
            <a:r>
              <a:rPr lang="uk-UA" b="1" dirty="0" err="1" smtClean="0"/>
              <a:t>Шопенгауера</a:t>
            </a:r>
            <a:r>
              <a:rPr lang="uk-UA" b="1" dirty="0" smtClean="0"/>
              <a:t/>
            </a:r>
            <a:br>
              <a:rPr lang="uk-UA" b="1" dirty="0" smtClean="0"/>
            </a:br>
            <a:r>
              <a:rPr lang="uk-UA" b="1" dirty="0" smtClean="0"/>
              <a:t>про буття</a:t>
            </a:r>
            <a:endParaRPr lang="uk-UA" b="1" dirty="0"/>
          </a:p>
        </p:txBody>
      </p:sp>
      <p:sp>
        <p:nvSpPr>
          <p:cNvPr id="3" name="Объект 2"/>
          <p:cNvSpPr>
            <a:spLocks noGrp="1"/>
          </p:cNvSpPr>
          <p:nvPr>
            <p:ph idx="1"/>
          </p:nvPr>
        </p:nvSpPr>
        <p:spPr>
          <a:solidFill>
            <a:schemeClr val="accent4">
              <a:lumMod val="40000"/>
              <a:lumOff val="60000"/>
            </a:schemeClr>
          </a:solidFill>
        </p:spPr>
        <p:txBody>
          <a:bodyPr>
            <a:normAutofit fontScale="85000" lnSpcReduction="10000"/>
          </a:bodyPr>
          <a:lstStyle/>
          <a:p>
            <a:pPr marL="0" indent="0">
              <a:buNone/>
            </a:pPr>
            <a:r>
              <a:rPr lang="uk-UA" dirty="0" smtClean="0"/>
              <a:t>1.Світ та людина створені </a:t>
            </a:r>
            <a:r>
              <a:rPr lang="uk-UA" b="1" dirty="0" smtClean="0"/>
              <a:t>Світовою Волею</a:t>
            </a:r>
            <a:r>
              <a:rPr lang="uk-UA" dirty="0" smtClean="0"/>
              <a:t>.</a:t>
            </a:r>
          </a:p>
          <a:p>
            <a:pPr marL="0" indent="0">
              <a:buNone/>
            </a:pPr>
            <a:r>
              <a:rPr lang="uk-UA" dirty="0" smtClean="0"/>
              <a:t>2. </a:t>
            </a:r>
            <a:r>
              <a:rPr lang="uk-UA" b="1" dirty="0" smtClean="0"/>
              <a:t>Світова Воля </a:t>
            </a:r>
            <a:r>
              <a:rPr lang="uk-UA" dirty="0" smtClean="0"/>
              <a:t>– сліпа, непередбачувана, </a:t>
            </a:r>
            <a:r>
              <a:rPr lang="uk-UA" dirty="0" err="1" smtClean="0"/>
              <a:t>неразумна</a:t>
            </a:r>
            <a:r>
              <a:rPr lang="uk-UA" dirty="0" smtClean="0"/>
              <a:t>.</a:t>
            </a:r>
          </a:p>
          <a:p>
            <a:pPr marL="0" indent="0">
              <a:buNone/>
            </a:pPr>
            <a:r>
              <a:rPr lang="uk-UA" dirty="0" smtClean="0"/>
              <a:t>3.</a:t>
            </a:r>
            <a:r>
              <a:rPr lang="ru-RU" dirty="0"/>
              <a:t>  Як </a:t>
            </a:r>
            <a:r>
              <a:rPr lang="ru-RU" dirty="0" err="1"/>
              <a:t>річ</a:t>
            </a:r>
            <a:r>
              <a:rPr lang="ru-RU" dirty="0"/>
              <a:t> в </a:t>
            </a:r>
            <a:r>
              <a:rPr lang="ru-RU" dirty="0" err="1"/>
              <a:t>собі</a:t>
            </a:r>
            <a:r>
              <a:rPr lang="ru-RU" dirty="0"/>
              <a:t>, </a:t>
            </a:r>
            <a:r>
              <a:rPr lang="uk-UA" b="1" dirty="0" smtClean="0"/>
              <a:t>Світова Воля</a:t>
            </a:r>
            <a:r>
              <a:rPr lang="ru-RU" dirty="0" smtClean="0"/>
              <a:t> </a:t>
            </a:r>
            <a:r>
              <a:rPr lang="ru-RU" dirty="0" err="1"/>
              <a:t>завжди</a:t>
            </a:r>
            <a:r>
              <a:rPr lang="ru-RU" dirty="0"/>
              <a:t> абсолютно </a:t>
            </a:r>
            <a:r>
              <a:rPr lang="ru-RU" dirty="0" err="1"/>
              <a:t>вільна</a:t>
            </a:r>
            <a:r>
              <a:rPr lang="ru-RU" dirty="0" smtClean="0"/>
              <a:t>. </a:t>
            </a:r>
            <a:r>
              <a:rPr lang="ru-RU" dirty="0" err="1" smtClean="0"/>
              <a:t>Всі</a:t>
            </a:r>
            <a:r>
              <a:rPr lang="ru-RU" dirty="0" smtClean="0"/>
              <a:t> </a:t>
            </a:r>
            <a:r>
              <a:rPr lang="ru-RU" dirty="0" err="1" smtClean="0"/>
              <a:t>дії</a:t>
            </a:r>
            <a:r>
              <a:rPr lang="ru-RU" dirty="0" smtClean="0"/>
              <a:t> </a:t>
            </a:r>
            <a:r>
              <a:rPr lang="ru-RU" b="1" dirty="0" err="1" smtClean="0"/>
              <a:t>Волі</a:t>
            </a:r>
            <a:r>
              <a:rPr lang="ru-RU" dirty="0" smtClean="0"/>
              <a:t> </a:t>
            </a:r>
            <a:r>
              <a:rPr lang="ru-RU" dirty="0" err="1"/>
              <a:t>визначаються</a:t>
            </a:r>
            <a:r>
              <a:rPr lang="ru-RU" dirty="0"/>
              <a:t> мотивами, </a:t>
            </a:r>
            <a:r>
              <a:rPr lang="ru-RU" dirty="0" err="1"/>
              <a:t>незалежними</a:t>
            </a:r>
            <a:r>
              <a:rPr lang="ru-RU" dirty="0"/>
              <a:t> </a:t>
            </a:r>
            <a:r>
              <a:rPr lang="ru-RU" dirty="0" err="1"/>
              <a:t>від</a:t>
            </a:r>
            <a:r>
              <a:rPr lang="ru-RU" dirty="0"/>
              <a:t> </a:t>
            </a:r>
            <a:r>
              <a:rPr lang="ru-RU" dirty="0" err="1"/>
              <a:t>суб'єкта</a:t>
            </a:r>
            <a:r>
              <a:rPr lang="ru-RU" dirty="0"/>
              <a:t>.</a:t>
            </a:r>
            <a:endParaRPr lang="uk-UA" dirty="0" smtClean="0"/>
          </a:p>
          <a:p>
            <a:pPr marL="0" indent="0">
              <a:buNone/>
            </a:pPr>
            <a:r>
              <a:rPr lang="uk-UA" dirty="0" smtClean="0"/>
              <a:t>4.Істинна філософія  виходить не з об'єкта, і не з суб'єкта,  а із  </a:t>
            </a:r>
            <a:r>
              <a:rPr lang="uk-UA" b="1" dirty="0" smtClean="0"/>
              <a:t>уявлення.</a:t>
            </a:r>
          </a:p>
          <a:p>
            <a:pPr marL="0" indent="0">
              <a:buNone/>
            </a:pPr>
            <a:r>
              <a:rPr lang="uk-UA" dirty="0" smtClean="0"/>
              <a:t>5.  Головне в людині – </a:t>
            </a:r>
            <a:r>
              <a:rPr lang="uk-UA" b="1" dirty="0" smtClean="0"/>
              <a:t>в о л я. </a:t>
            </a:r>
            <a:r>
              <a:rPr lang="ru-RU" dirty="0"/>
              <a:t>Характер </a:t>
            </a:r>
            <a:r>
              <a:rPr lang="ru-RU" dirty="0" err="1"/>
              <a:t>кожної</a:t>
            </a:r>
            <a:r>
              <a:rPr lang="ru-RU" dirty="0"/>
              <a:t> </a:t>
            </a:r>
            <a:r>
              <a:rPr lang="ru-RU" dirty="0" err="1"/>
              <a:t>людини</a:t>
            </a:r>
            <a:r>
              <a:rPr lang="ru-RU" dirty="0"/>
              <a:t> фатально </a:t>
            </a:r>
            <a:r>
              <a:rPr lang="ru-RU" dirty="0" err="1"/>
              <a:t>реагує</a:t>
            </a:r>
            <a:r>
              <a:rPr lang="ru-RU" dirty="0"/>
              <a:t> на </a:t>
            </a:r>
            <a:r>
              <a:rPr lang="ru-RU" dirty="0" err="1"/>
              <a:t>всі</a:t>
            </a:r>
            <a:r>
              <a:rPr lang="ru-RU" dirty="0"/>
              <a:t> </a:t>
            </a:r>
            <a:r>
              <a:rPr lang="ru-RU" dirty="0" err="1"/>
              <a:t>мотиви</a:t>
            </a:r>
            <a:r>
              <a:rPr lang="ru-RU" dirty="0"/>
              <a:t> та </a:t>
            </a:r>
            <a:r>
              <a:rPr lang="ru-RU" dirty="0" err="1" smtClean="0"/>
              <a:t>спонукання</a:t>
            </a:r>
            <a:r>
              <a:rPr lang="ru-RU" dirty="0" smtClean="0"/>
              <a:t> </a:t>
            </a:r>
            <a:r>
              <a:rPr lang="ru-RU" dirty="0" err="1" smtClean="0"/>
              <a:t>Світової</a:t>
            </a:r>
            <a:r>
              <a:rPr lang="ru-RU" dirty="0" smtClean="0"/>
              <a:t> </a:t>
            </a:r>
            <a:r>
              <a:rPr lang="ru-RU" dirty="0" err="1" smtClean="0"/>
              <a:t>Волі</a:t>
            </a:r>
            <a:r>
              <a:rPr lang="ru-RU" dirty="0" smtClean="0"/>
              <a:t>, </a:t>
            </a:r>
            <a:r>
              <a:rPr lang="ru-RU" dirty="0" err="1"/>
              <a:t>виключаючи</a:t>
            </a:r>
            <a:r>
              <a:rPr lang="ru-RU" dirty="0"/>
              <a:t> будь-</a:t>
            </a:r>
            <a:r>
              <a:rPr lang="ru-RU" dirty="0" err="1"/>
              <a:t>які</a:t>
            </a:r>
            <a:r>
              <a:rPr lang="ru-RU" dirty="0"/>
              <a:t> </a:t>
            </a:r>
            <a:r>
              <a:rPr lang="ru-RU" dirty="0" err="1"/>
              <a:t>довільні</a:t>
            </a:r>
            <a:r>
              <a:rPr lang="ru-RU" dirty="0"/>
              <a:t> </a:t>
            </a:r>
            <a:r>
              <a:rPr lang="ru-RU" dirty="0" err="1"/>
              <a:t>дії</a:t>
            </a:r>
            <a:r>
              <a:rPr lang="ru-RU" dirty="0"/>
              <a:t>. </a:t>
            </a:r>
            <a:r>
              <a:rPr lang="ru-RU" dirty="0" smtClean="0"/>
              <a:t>Людина</a:t>
            </a:r>
            <a:r>
              <a:rPr lang="ru-RU" dirty="0"/>
              <a:t> — раб </a:t>
            </a:r>
            <a:r>
              <a:rPr lang="ru-RU" dirty="0" err="1"/>
              <a:t>свого</a:t>
            </a:r>
            <a:r>
              <a:rPr lang="ru-RU" dirty="0"/>
              <a:t> характеру.</a:t>
            </a:r>
            <a:endParaRPr lang="uk-UA" b="1" dirty="0" smtClean="0"/>
          </a:p>
          <a:p>
            <a:pPr marL="0" indent="0">
              <a:buNone/>
            </a:pPr>
            <a:endParaRPr lang="uk-UA" b="1" dirty="0"/>
          </a:p>
        </p:txBody>
      </p:sp>
    </p:spTree>
    <p:extLst>
      <p:ext uri="{BB962C8B-B14F-4D97-AF65-F5344CB8AC3E}">
        <p14:creationId xmlns:p14="http://schemas.microsoft.com/office/powerpoint/2010/main" val="255157051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570</TotalTime>
  <Words>4366</Words>
  <Application>Microsoft Office PowerPoint</Application>
  <PresentationFormat>Экран (4:3)</PresentationFormat>
  <Paragraphs>267</Paragraphs>
  <Slides>40</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40</vt:i4>
      </vt:variant>
    </vt:vector>
  </HeadingPairs>
  <TitlesOfParts>
    <vt:vector size="44" baseType="lpstr">
      <vt:lpstr>Arial</vt:lpstr>
      <vt:lpstr>Calibri</vt:lpstr>
      <vt:lpstr>Wingdings</vt:lpstr>
      <vt:lpstr>Тема Office</vt:lpstr>
      <vt:lpstr>Лекція 6. Філософія життя. Фрейдизм.</vt:lpstr>
      <vt:lpstr>Основні поняття філософії життя:</vt:lpstr>
      <vt:lpstr>Література</vt:lpstr>
      <vt:lpstr>  Інформаційні ресурси   </vt:lpstr>
      <vt:lpstr>Філософія життя </vt:lpstr>
      <vt:lpstr> (33)Артур Шопенгаур ( 22 січня 1788, Данциг (нині Гданськ) — 21 вересня 1860, Франкфурт-на-Майні) —німецький філософ, об’єктивний ідеаліст, волюнтарист.</vt:lpstr>
      <vt:lpstr>Праці А.Шопенгауера</vt:lpstr>
      <vt:lpstr> Біографія А. Шопенгауера </vt:lpstr>
      <vt:lpstr>Вчення А.Шопенгауера про буття</vt:lpstr>
      <vt:lpstr>Теорія пізнання А.Шопенгауера</vt:lpstr>
      <vt:lpstr>А.Шопенгауер вважав, що :</vt:lpstr>
      <vt:lpstr>Песимізм  А. Шопенгауера. </vt:lpstr>
      <vt:lpstr>(34)Фрідріх   Ніцше ( 15 жовтня 1844 - 25 серпня 1900) – німецький філософ,  психолог і класичний філолог.</vt:lpstr>
      <vt:lpstr>Основні роботи Ф.Ніцше</vt:lpstr>
      <vt:lpstr>Біографія Ф.Ніцше</vt:lpstr>
      <vt:lpstr>Презентация PowerPoint</vt:lpstr>
      <vt:lpstr>У 1869 році він близький до захисту дисертації. Проте, ще не закінчивши навчання, йому пропонують місце професора класичної філології</vt:lpstr>
      <vt:lpstr>Наступні 10 років Ніцше проводить як вільний філософ. Він подорожує в пошуках придатного для його стану клімату. Проте так і не знаходить його.</vt:lpstr>
      <vt:lpstr>У 1885 році сестра Ніцше одружується з запеклим антисемітом, переймає думки чоловіка. Вона видавала книги Фрідріха після його смерті, й при цьому друкувала їх у певному ракурсі.</vt:lpstr>
      <vt:lpstr>Основні ідеї філософії Ф.Ніцше</vt:lpstr>
      <vt:lpstr>Філософія Ф.Ніцше</vt:lpstr>
      <vt:lpstr>Афоризми Ф.Ніцше</vt:lpstr>
      <vt:lpstr> Проблема інтерпретування філософії Ф. Ніцше </vt:lpstr>
      <vt:lpstr>Зигмунд Фрейд</vt:lpstr>
      <vt:lpstr>Твори З.Фрейда</vt:lpstr>
      <vt:lpstr>Твори З.Фрейда</vt:lpstr>
      <vt:lpstr>Філософія З.Фрейда –фрейдизм (класичний психоаналіз)</vt:lpstr>
      <vt:lpstr>1. Метод вільних асоціацій </vt:lpstr>
      <vt:lpstr>2. Концепція позасвідомого</vt:lpstr>
      <vt:lpstr>Захисні механізми свідомості людини</vt:lpstr>
      <vt:lpstr>3. Ідея дитячої сексуальності </vt:lpstr>
      <vt:lpstr>Міф про царя Едіпа (трагедія Софокла</vt:lpstr>
      <vt:lpstr>Тривалий час Едіп правив державою</vt:lpstr>
      <vt:lpstr>4. Теорія сновидінь</vt:lpstr>
      <vt:lpstr>З. Фрейд про сни Л. да Вінчі</vt:lpstr>
      <vt:lpstr>Неофрейдизм- напрям в філософії та психології, заснований послідовниками Зігмунда Фрейда, які прийняли основи його теорії, але ключові поняття психоаналізу Фрейда переробили.</vt:lpstr>
      <vt:lpstr>Представники: </vt:lpstr>
      <vt:lpstr> - Еріх Фромм  (1900-1980) -  вплив соціальних факторів  на підсвідоме </vt:lpstr>
      <vt:lpstr>К.Хорні стверджувала, що</vt:lpstr>
      <vt:lpstr>Тест 11</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9. Філософія життя</dc:title>
  <dc:creator>Админ</dc:creator>
  <cp:lastModifiedBy>Пользователь Windows</cp:lastModifiedBy>
  <cp:revision>36</cp:revision>
  <dcterms:created xsi:type="dcterms:W3CDTF">2014-12-07T08:27:18Z</dcterms:created>
  <dcterms:modified xsi:type="dcterms:W3CDTF">2020-02-05T00:17:17Z</dcterms:modified>
</cp:coreProperties>
</file>