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351"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352" r:id="rId28"/>
    <p:sldId id="281" r:id="rId29"/>
    <p:sldId id="282" r:id="rId30"/>
    <p:sldId id="283"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2" r:id="rId48"/>
    <p:sldId id="303" r:id="rId49"/>
    <p:sldId id="304" r:id="rId50"/>
    <p:sldId id="305" r:id="rId51"/>
    <p:sldId id="306" r:id="rId52"/>
    <p:sldId id="307" r:id="rId53"/>
    <p:sldId id="308" r:id="rId54"/>
    <p:sldId id="353" r:id="rId55"/>
    <p:sldId id="309" r:id="rId56"/>
    <p:sldId id="310" r:id="rId57"/>
    <p:sldId id="311" r:id="rId58"/>
    <p:sldId id="312" r:id="rId59"/>
    <p:sldId id="313" r:id="rId60"/>
    <p:sldId id="314" r:id="rId61"/>
    <p:sldId id="315" r:id="rId62"/>
    <p:sldId id="316" r:id="rId63"/>
    <p:sldId id="354" r:id="rId64"/>
    <p:sldId id="317" r:id="rId65"/>
    <p:sldId id="355" r:id="rId66"/>
    <p:sldId id="318" r:id="rId67"/>
    <p:sldId id="319" r:id="rId68"/>
    <p:sldId id="320" r:id="rId69"/>
    <p:sldId id="321" r:id="rId70"/>
    <p:sldId id="322" r:id="rId71"/>
    <p:sldId id="323" r:id="rId72"/>
    <p:sldId id="356" r:id="rId73"/>
    <p:sldId id="357" r:id="rId74"/>
    <p:sldId id="324" r:id="rId75"/>
    <p:sldId id="325" r:id="rId76"/>
    <p:sldId id="326" r:id="rId77"/>
    <p:sldId id="327" r:id="rId78"/>
    <p:sldId id="328" r:id="rId79"/>
    <p:sldId id="329" r:id="rId80"/>
    <p:sldId id="330" r:id="rId81"/>
    <p:sldId id="331" r:id="rId82"/>
    <p:sldId id="332" r:id="rId83"/>
    <p:sldId id="333" r:id="rId84"/>
    <p:sldId id="334" r:id="rId85"/>
    <p:sldId id="335" r:id="rId86"/>
    <p:sldId id="336" r:id="rId87"/>
    <p:sldId id="337" r:id="rId88"/>
    <p:sldId id="338" r:id="rId89"/>
    <p:sldId id="339" r:id="rId90"/>
    <p:sldId id="340" r:id="rId91"/>
    <p:sldId id="341" r:id="rId92"/>
    <p:sldId id="358" r:id="rId93"/>
    <p:sldId id="342" r:id="rId94"/>
    <p:sldId id="343" r:id="rId95"/>
    <p:sldId id="344" r:id="rId96"/>
    <p:sldId id="345" r:id="rId97"/>
    <p:sldId id="349" r:id="rId98"/>
    <p:sldId id="346" r:id="rId99"/>
    <p:sldId id="347" r:id="rId100"/>
    <p:sldId id="359" r:id="rId101"/>
    <p:sldId id="348" r:id="rId102"/>
    <p:sldId id="350" r:id="rId10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37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7EF3B8C8-7B2D-4B1F-8995-6AEF84C61D60}" type="datetimeFigureOut">
              <a:rPr lang="ru-RU"/>
              <a:pPr>
                <a:defRPr/>
              </a:pPr>
              <a:t>17.02.2019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1ED5BE4A-5D27-4567-8942-0AD659C40144}" type="slidenum">
              <a:rPr lang="ru-RU" altLang="ru-RU"/>
              <a:pPr/>
              <a:t>‹#›</a:t>
            </a:fld>
            <a:endParaRPr lang="ru-RU" altLang="ru-RU"/>
          </a:p>
        </p:txBody>
      </p:sp>
    </p:spTree>
    <p:extLst>
      <p:ext uri="{BB962C8B-B14F-4D97-AF65-F5344CB8AC3E}">
        <p14:creationId xmlns:p14="http://schemas.microsoft.com/office/powerpoint/2010/main" val="1094294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F3DD09E-F061-48F9-AA1D-4769AB0C91FE}" type="datetimeFigureOut">
              <a:rPr lang="ru-RU"/>
              <a:pPr>
                <a:defRPr/>
              </a:pPr>
              <a:t>17.02.2019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6928A973-A440-43B8-A191-2250EF97262F}" type="slidenum">
              <a:rPr lang="ru-RU" altLang="ru-RU"/>
              <a:pPr/>
              <a:t>‹#›</a:t>
            </a:fld>
            <a:endParaRPr lang="ru-RU" altLang="ru-RU"/>
          </a:p>
        </p:txBody>
      </p:sp>
    </p:spTree>
    <p:extLst>
      <p:ext uri="{BB962C8B-B14F-4D97-AF65-F5344CB8AC3E}">
        <p14:creationId xmlns:p14="http://schemas.microsoft.com/office/powerpoint/2010/main" val="3160853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78100CF-7AC6-42BE-8F84-7B92407614AC}" type="datetimeFigureOut">
              <a:rPr lang="ru-RU"/>
              <a:pPr>
                <a:defRPr/>
              </a:pPr>
              <a:t>17.02.2019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7E626E15-A125-444A-A0E6-219FC2180ACD}" type="slidenum">
              <a:rPr lang="ru-RU" altLang="ru-RU"/>
              <a:pPr/>
              <a:t>‹#›</a:t>
            </a:fld>
            <a:endParaRPr lang="ru-RU" altLang="ru-RU"/>
          </a:p>
        </p:txBody>
      </p:sp>
    </p:spTree>
    <p:extLst>
      <p:ext uri="{BB962C8B-B14F-4D97-AF65-F5344CB8AC3E}">
        <p14:creationId xmlns:p14="http://schemas.microsoft.com/office/powerpoint/2010/main" val="3170961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D70E5DD-5A73-4B55-9717-1C7548F0150B}" type="datetimeFigureOut">
              <a:rPr lang="ru-RU"/>
              <a:pPr>
                <a:defRPr/>
              </a:pPr>
              <a:t>17.02.2019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1B102EEE-FDD1-4D72-8DBA-57D6DA98F39E}" type="slidenum">
              <a:rPr lang="ru-RU" altLang="ru-RU"/>
              <a:pPr/>
              <a:t>‹#›</a:t>
            </a:fld>
            <a:endParaRPr lang="ru-RU" altLang="ru-RU"/>
          </a:p>
        </p:txBody>
      </p:sp>
    </p:spTree>
    <p:extLst>
      <p:ext uri="{BB962C8B-B14F-4D97-AF65-F5344CB8AC3E}">
        <p14:creationId xmlns:p14="http://schemas.microsoft.com/office/powerpoint/2010/main" val="1182346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ADA46420-FF79-4B0B-85D0-1FA2731F9705}" type="datetimeFigureOut">
              <a:rPr lang="ru-RU"/>
              <a:pPr>
                <a:defRPr/>
              </a:pPr>
              <a:t>17.02.2019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ABA02C1A-4D05-41D5-8207-5EDBD4D17891}" type="slidenum">
              <a:rPr lang="ru-RU" altLang="ru-RU"/>
              <a:pPr/>
              <a:t>‹#›</a:t>
            </a:fld>
            <a:endParaRPr lang="ru-RU" altLang="ru-RU"/>
          </a:p>
        </p:txBody>
      </p:sp>
    </p:spTree>
    <p:extLst>
      <p:ext uri="{BB962C8B-B14F-4D97-AF65-F5344CB8AC3E}">
        <p14:creationId xmlns:p14="http://schemas.microsoft.com/office/powerpoint/2010/main" val="1828496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77C0D5B6-2484-48BC-971B-2DB29B693EE5}" type="datetimeFigureOut">
              <a:rPr lang="ru-RU"/>
              <a:pPr>
                <a:defRPr/>
              </a:pPr>
              <a:t>17.02.2019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FC768006-B015-444B-A66A-984D5F7AEF7A}" type="slidenum">
              <a:rPr lang="ru-RU" altLang="ru-RU"/>
              <a:pPr/>
              <a:t>‹#›</a:t>
            </a:fld>
            <a:endParaRPr lang="ru-RU" altLang="ru-RU"/>
          </a:p>
        </p:txBody>
      </p:sp>
    </p:spTree>
    <p:extLst>
      <p:ext uri="{BB962C8B-B14F-4D97-AF65-F5344CB8AC3E}">
        <p14:creationId xmlns:p14="http://schemas.microsoft.com/office/powerpoint/2010/main" val="4153985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1E97F7E6-60E0-45D2-B937-976BA53E834D}" type="datetimeFigureOut">
              <a:rPr lang="ru-RU"/>
              <a:pPr>
                <a:defRPr/>
              </a:pPr>
              <a:t>17.02.2019</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fld id="{C3649FE8-3A14-41B1-B1BE-89897B86F485}" type="slidenum">
              <a:rPr lang="ru-RU" altLang="ru-RU"/>
              <a:pPr/>
              <a:t>‹#›</a:t>
            </a:fld>
            <a:endParaRPr lang="ru-RU" altLang="ru-RU"/>
          </a:p>
        </p:txBody>
      </p:sp>
    </p:spTree>
    <p:extLst>
      <p:ext uri="{BB962C8B-B14F-4D97-AF65-F5344CB8AC3E}">
        <p14:creationId xmlns:p14="http://schemas.microsoft.com/office/powerpoint/2010/main" val="2455405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384549AD-7BF9-4ACF-A51C-7FDD322D5D78}" type="datetimeFigureOut">
              <a:rPr lang="ru-RU"/>
              <a:pPr>
                <a:defRPr/>
              </a:pPr>
              <a:t>17.02.2019</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fld id="{E19CCBBF-FFA9-4C9C-9BBA-FE7095BC4EA3}" type="slidenum">
              <a:rPr lang="ru-RU" altLang="ru-RU"/>
              <a:pPr/>
              <a:t>‹#›</a:t>
            </a:fld>
            <a:endParaRPr lang="ru-RU" altLang="ru-RU"/>
          </a:p>
        </p:txBody>
      </p:sp>
    </p:spTree>
    <p:extLst>
      <p:ext uri="{BB962C8B-B14F-4D97-AF65-F5344CB8AC3E}">
        <p14:creationId xmlns:p14="http://schemas.microsoft.com/office/powerpoint/2010/main" val="1718847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0B110863-1F61-4D3C-9C5F-E20D1C46DA6C}" type="datetimeFigureOut">
              <a:rPr lang="ru-RU"/>
              <a:pPr>
                <a:defRPr/>
              </a:pPr>
              <a:t>17.02.2019</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fld id="{D50DE7BE-1E7C-4551-8E15-C141DD9A3FB7}" type="slidenum">
              <a:rPr lang="ru-RU" altLang="ru-RU"/>
              <a:pPr/>
              <a:t>‹#›</a:t>
            </a:fld>
            <a:endParaRPr lang="ru-RU" altLang="ru-RU"/>
          </a:p>
        </p:txBody>
      </p:sp>
    </p:spTree>
    <p:extLst>
      <p:ext uri="{BB962C8B-B14F-4D97-AF65-F5344CB8AC3E}">
        <p14:creationId xmlns:p14="http://schemas.microsoft.com/office/powerpoint/2010/main" val="3939347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E87B05A-89B7-4165-BF16-34D22D4E998F}" type="datetimeFigureOut">
              <a:rPr lang="ru-RU"/>
              <a:pPr>
                <a:defRPr/>
              </a:pPr>
              <a:t>17.02.2019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C8450FC3-7E4E-4812-8E63-8206472A7320}" type="slidenum">
              <a:rPr lang="ru-RU" altLang="ru-RU"/>
              <a:pPr/>
              <a:t>‹#›</a:t>
            </a:fld>
            <a:endParaRPr lang="ru-RU" altLang="ru-RU"/>
          </a:p>
        </p:txBody>
      </p:sp>
    </p:spTree>
    <p:extLst>
      <p:ext uri="{BB962C8B-B14F-4D97-AF65-F5344CB8AC3E}">
        <p14:creationId xmlns:p14="http://schemas.microsoft.com/office/powerpoint/2010/main" val="1147395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0910B20-0528-4005-AA76-A8737B48599F}" type="datetimeFigureOut">
              <a:rPr lang="ru-RU"/>
              <a:pPr>
                <a:defRPr/>
              </a:pPr>
              <a:t>17.02.2019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CD6DDC9C-FC7E-4E96-B3E5-A00CF6CD502E}" type="slidenum">
              <a:rPr lang="ru-RU" altLang="ru-RU"/>
              <a:pPr/>
              <a:t>‹#›</a:t>
            </a:fld>
            <a:endParaRPr lang="ru-RU" altLang="ru-RU"/>
          </a:p>
        </p:txBody>
      </p:sp>
    </p:spTree>
    <p:extLst>
      <p:ext uri="{BB962C8B-B14F-4D97-AF65-F5344CB8AC3E}">
        <p14:creationId xmlns:p14="http://schemas.microsoft.com/office/powerpoint/2010/main" val="150499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2E30DDBC-5D83-45A0-B989-7D6272031EC9}" type="datetimeFigureOut">
              <a:rPr lang="ru-RU"/>
              <a:pPr>
                <a:defRPr/>
              </a:pPr>
              <a:t>17.02.2019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D388A3E9-7C37-4B66-80DA-5384244C5086}"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en-US" b="1" dirty="0" smtClean="0"/>
              <a:t/>
            </a:r>
            <a:br>
              <a:rPr lang="en-US" b="1" dirty="0" smtClean="0"/>
            </a:br>
            <a:r>
              <a:rPr lang="en-US" sz="4700" b="1" dirty="0" smtClean="0"/>
              <a:t>General Characteristics of Old English Grammar</a:t>
            </a:r>
            <a:r>
              <a:rPr lang="ru-RU" dirty="0" smtClean="0"/>
              <a:t/>
            </a:r>
            <a:br>
              <a:rPr lang="ru-RU" dirty="0" smtClean="0"/>
            </a:br>
            <a:endParaRPr lang="ru-RU" dirty="0"/>
          </a:p>
        </p:txBody>
      </p:sp>
      <p:sp>
        <p:nvSpPr>
          <p:cNvPr id="13314" name="Содержимое 2"/>
          <p:cNvSpPr>
            <a:spLocks noGrp="1"/>
          </p:cNvSpPr>
          <p:nvPr>
            <p:ph idx="1"/>
          </p:nvPr>
        </p:nvSpPr>
        <p:spPr/>
        <p:txBody>
          <a:bodyPr/>
          <a:lstStyle/>
          <a:p>
            <a:pPr>
              <a:buFont typeface="Arial" panose="020B0604020202020204" pitchFamily="34" charset="0"/>
              <a:buNone/>
            </a:pPr>
            <a:r>
              <a:rPr lang="en-US" altLang="ru-RU" smtClean="0"/>
              <a:t>    </a:t>
            </a:r>
            <a:r>
              <a:rPr lang="en-US" altLang="ru-RU" sz="3600" smtClean="0"/>
              <a:t>OE was a </a:t>
            </a:r>
            <a:r>
              <a:rPr lang="en-US" altLang="ru-RU" sz="3600" b="1" smtClean="0"/>
              <a:t>synthetic</a:t>
            </a:r>
            <a:r>
              <a:rPr lang="en-US" altLang="ru-RU" sz="3600" smtClean="0"/>
              <a:t> (inflected) language. The relations between words and expression of other grammatical meanings were shown with the help of simple (synthetic) grammatical forms. Grammatical endings, or inflections, were </a:t>
            </a:r>
            <a:r>
              <a:rPr lang="en-US" altLang="ru-RU" sz="3600" b="1" smtClean="0"/>
              <a:t>the main form-building means</a:t>
            </a:r>
            <a:r>
              <a:rPr lang="en-US" altLang="ru-RU" sz="3600" smtClean="0"/>
              <a:t>.</a:t>
            </a:r>
            <a:endParaRPr lang="ru-RU" altLang="ru-RU" sz="36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title"/>
          </p:nvPr>
        </p:nvSpPr>
        <p:spPr/>
        <p:txBody>
          <a:bodyPr/>
          <a:lstStyle/>
          <a:p>
            <a:r>
              <a:rPr lang="en-US" altLang="ru-RU" sz="5400" b="1" smtClean="0"/>
              <a:t>The category of number</a:t>
            </a:r>
            <a:endParaRPr lang="ru-RU" altLang="ru-RU" sz="5400" b="1" smtClean="0"/>
          </a:p>
        </p:txBody>
      </p:sp>
      <p:sp>
        <p:nvSpPr>
          <p:cNvPr id="22530" name="Содержимое 2"/>
          <p:cNvSpPr>
            <a:spLocks noGrp="1"/>
          </p:cNvSpPr>
          <p:nvPr>
            <p:ph idx="1"/>
          </p:nvPr>
        </p:nvSpPr>
        <p:spPr/>
        <p:txBody>
          <a:bodyPr/>
          <a:lstStyle/>
          <a:p>
            <a:pPr>
              <a:buFont typeface="Arial" panose="020B0604020202020204" pitchFamily="34" charset="0"/>
              <a:buNone/>
            </a:pPr>
            <a:r>
              <a:rPr lang="en-US" altLang="ru-RU" sz="4000" smtClean="0"/>
              <a:t>  The category of number consisted of two members: singular and plural.</a:t>
            </a:r>
          </a:p>
          <a:p>
            <a:pPr>
              <a:buFont typeface="Arial" panose="020B0604020202020204" pitchFamily="34" charset="0"/>
              <a:buNone/>
            </a:pPr>
            <a:endParaRPr lang="ru-RU" altLang="ru-RU" sz="1100" smtClean="0"/>
          </a:p>
          <a:p>
            <a:pPr>
              <a:buFont typeface="Arial" panose="020B0604020202020204" pitchFamily="34" charset="0"/>
              <a:buNone/>
            </a:pPr>
            <a:r>
              <a:rPr lang="en-US" altLang="ru-RU" sz="4000" smtClean="0"/>
              <a:t>singular, masculine</a:t>
            </a:r>
            <a:r>
              <a:rPr lang="en-US" altLang="ru-RU" sz="4000" i="1" smtClean="0"/>
              <a:t>   </a:t>
            </a:r>
            <a:r>
              <a:rPr lang="en-US" altLang="ru-RU" sz="4000" b="1" i="1" smtClean="0"/>
              <a:t>sunu</a:t>
            </a:r>
            <a:r>
              <a:rPr lang="en-US" altLang="ru-RU" sz="4000" i="1" smtClean="0"/>
              <a:t>,  </a:t>
            </a:r>
            <a:r>
              <a:rPr lang="en-US" altLang="ru-RU" sz="4000" smtClean="0"/>
              <a:t>plural </a:t>
            </a:r>
            <a:r>
              <a:rPr lang="en-US" altLang="ru-RU" sz="4000" i="1" smtClean="0"/>
              <a:t>– </a:t>
            </a:r>
            <a:r>
              <a:rPr lang="en-US" altLang="ru-RU" sz="4000" b="1" i="1" smtClean="0"/>
              <a:t>suna</a:t>
            </a:r>
            <a:endParaRPr lang="ru-RU" altLang="ru-RU" sz="4000" b="1" i="1" smtClean="0"/>
          </a:p>
          <a:p>
            <a:pPr>
              <a:buFont typeface="Arial" panose="020B0604020202020204" pitchFamily="34" charset="0"/>
              <a:buNone/>
            </a:pPr>
            <a:r>
              <a:rPr lang="en-US" altLang="ru-RU" sz="4000" smtClean="0"/>
              <a:t>singular, feminine</a:t>
            </a:r>
            <a:r>
              <a:rPr lang="en-US" altLang="ru-RU" sz="4000" i="1" smtClean="0"/>
              <a:t> </a:t>
            </a:r>
            <a:r>
              <a:rPr lang="en-US" altLang="ru-RU" sz="4000" b="1" i="1" smtClean="0"/>
              <a:t>hand</a:t>
            </a:r>
            <a:r>
              <a:rPr lang="en-US" altLang="ru-RU" sz="4000" i="1" smtClean="0"/>
              <a:t>, </a:t>
            </a:r>
            <a:r>
              <a:rPr lang="en-US" altLang="ru-RU" sz="4000" smtClean="0"/>
              <a:t>plural </a:t>
            </a:r>
            <a:r>
              <a:rPr lang="en-US" altLang="ru-RU" sz="4000" i="1" smtClean="0"/>
              <a:t>– </a:t>
            </a:r>
            <a:r>
              <a:rPr lang="en-US" altLang="ru-RU" sz="4000" b="1" i="1" smtClean="0"/>
              <a:t>handa</a:t>
            </a:r>
            <a:endParaRPr lang="ru-RU" altLang="ru-RU" sz="4000" b="1" i="1" smtClean="0"/>
          </a:p>
          <a:p>
            <a:pPr>
              <a:buFont typeface="Arial" panose="020B0604020202020204" pitchFamily="34" charset="0"/>
              <a:buNone/>
            </a:pPr>
            <a:endParaRPr lang="ru-RU" altLang="ru-RU" smtClean="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p:cNvSpPr>
          <p:nvPr>
            <p:ph type="title"/>
          </p:nvPr>
        </p:nvSpPr>
        <p:spPr/>
        <p:txBody>
          <a:bodyPr/>
          <a:lstStyle/>
          <a:p>
            <a:endParaRPr lang="ru-RU" altLang="ru-RU" smtClean="0"/>
          </a:p>
        </p:txBody>
      </p:sp>
      <p:sp>
        <p:nvSpPr>
          <p:cNvPr id="116739" name="Rectangle 3"/>
          <p:cNvSpPr>
            <a:spLocks noGrp="1"/>
          </p:cNvSpPr>
          <p:nvPr>
            <p:ph type="body" idx="1"/>
          </p:nvPr>
        </p:nvSpPr>
        <p:spPr/>
        <p:txBody>
          <a:bodyPr/>
          <a:lstStyle/>
          <a:p>
            <a:pPr>
              <a:buFont typeface="Arial" panose="020B0604020202020204" pitchFamily="34" charset="0"/>
              <a:buNone/>
            </a:pPr>
            <a:r>
              <a:rPr lang="en-US" altLang="ru-RU" sz="4000" smtClean="0"/>
              <a:t>From weak verbs Part. II had </a:t>
            </a:r>
            <a:r>
              <a:rPr lang="en-US" altLang="ru-RU" sz="4000" b="1" i="1" smtClean="0"/>
              <a:t>-d/-t</a:t>
            </a:r>
            <a:r>
              <a:rPr lang="en-US" altLang="ru-RU" sz="4000" i="1" smtClean="0"/>
              <a:t>. </a:t>
            </a:r>
          </a:p>
          <a:p>
            <a:pPr>
              <a:buFont typeface="Arial" panose="020B0604020202020204" pitchFamily="34" charset="0"/>
              <a:buNone/>
            </a:pPr>
            <a:endParaRPr lang="en-US" altLang="ru-RU" sz="4000" i="1" smtClean="0"/>
          </a:p>
          <a:p>
            <a:pPr>
              <a:buFont typeface="Arial" panose="020B0604020202020204" pitchFamily="34" charset="0"/>
              <a:buNone/>
            </a:pPr>
            <a:r>
              <a:rPr lang="en-US" altLang="ru-RU" sz="4000" smtClean="0"/>
              <a:t>As a rule Part. II had </a:t>
            </a:r>
            <a:r>
              <a:rPr lang="en-US" altLang="ru-RU" sz="4000" b="1" smtClean="0"/>
              <a:t>the prefix</a:t>
            </a:r>
            <a:r>
              <a:rPr lang="en-US" altLang="ru-RU" sz="4000" smtClean="0"/>
              <a:t> </a:t>
            </a:r>
            <a:r>
              <a:rPr lang="en-US" altLang="ru-RU" sz="4000" i="1" smtClean="0"/>
              <a:t>-</a:t>
            </a:r>
            <a:r>
              <a:rPr lang="en-US" altLang="ru-RU" sz="4000" i="1" smtClean="0">
                <a:latin typeface="PhoneticTM"/>
              </a:rPr>
              <a:t>Z</a:t>
            </a:r>
            <a:r>
              <a:rPr lang="en-US" altLang="ru-RU" sz="4000" i="1" smtClean="0"/>
              <a:t>e.</a:t>
            </a:r>
          </a:p>
          <a:p>
            <a:pPr>
              <a:buFont typeface="Arial" panose="020B0604020202020204" pitchFamily="34" charset="0"/>
              <a:buNone/>
            </a:pPr>
            <a:r>
              <a:rPr lang="en-US" altLang="ru-RU" sz="4000" i="1" smtClean="0"/>
              <a:t> </a:t>
            </a:r>
            <a:endParaRPr lang="ru-RU" altLang="ru-RU" sz="4000" smtClean="0"/>
          </a:p>
          <a:p>
            <a:pPr>
              <a:buFont typeface="Arial" panose="020B0604020202020204" pitchFamily="34" charset="0"/>
              <a:buNone/>
            </a:pPr>
            <a:r>
              <a:rPr lang="en-US" altLang="ru-RU" sz="4000" smtClean="0"/>
              <a:t>  </a:t>
            </a:r>
            <a:endParaRPr lang="ru-RU" altLang="ru-RU" sz="4000" i="1" smtClean="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Заголовок 1"/>
          <p:cNvSpPr>
            <a:spLocks noGrp="1"/>
          </p:cNvSpPr>
          <p:nvPr>
            <p:ph type="title"/>
          </p:nvPr>
        </p:nvSpPr>
        <p:spPr/>
        <p:txBody>
          <a:bodyPr/>
          <a:lstStyle/>
          <a:p>
            <a:r>
              <a:rPr lang="en-US" altLang="ru-RU" b="1" smtClean="0"/>
              <a:t>Usage of the Participle</a:t>
            </a:r>
            <a:endParaRPr lang="ru-RU" altLang="ru-RU" b="1" smtClean="0"/>
          </a:p>
        </p:txBody>
      </p:sp>
      <p:sp>
        <p:nvSpPr>
          <p:cNvPr id="106498" name="Содержимое 2"/>
          <p:cNvSpPr>
            <a:spLocks noGrp="1"/>
          </p:cNvSpPr>
          <p:nvPr>
            <p:ph idx="1"/>
          </p:nvPr>
        </p:nvSpPr>
        <p:spPr/>
        <p:txBody>
          <a:bodyPr/>
          <a:lstStyle/>
          <a:p>
            <a:pPr>
              <a:buFont typeface="Arial" panose="020B0604020202020204" pitchFamily="34" charset="0"/>
              <a:buNone/>
            </a:pPr>
            <a:r>
              <a:rPr lang="en-US" altLang="ru-RU" sz="4300" smtClean="0"/>
              <a:t>   Participles were used </a:t>
            </a:r>
            <a:r>
              <a:rPr lang="en-US" altLang="ru-RU" sz="4300" b="1" smtClean="0"/>
              <a:t>predicatively</a:t>
            </a:r>
            <a:r>
              <a:rPr lang="en-US" altLang="ru-RU" sz="4300" smtClean="0"/>
              <a:t> and </a:t>
            </a:r>
            <a:r>
              <a:rPr lang="en-US" altLang="ru-RU" sz="4300" b="1" smtClean="0"/>
              <a:t>attributively</a:t>
            </a:r>
            <a:r>
              <a:rPr lang="en-US" altLang="ru-RU" sz="4300" smtClean="0"/>
              <a:t>. If used attributively participles were declined weak and strong and agreed with nouns in number, gender and case:</a:t>
            </a:r>
            <a:endParaRPr lang="ru-RU" altLang="ru-RU" sz="4300" smtClean="0"/>
          </a:p>
          <a:p>
            <a:pPr>
              <a:buFont typeface="Arial" panose="020B0604020202020204" pitchFamily="34" charset="0"/>
              <a:buNone/>
            </a:pPr>
            <a:endParaRPr lang="ru-RU" altLang="ru-RU" smtClean="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Заголовок 1"/>
          <p:cNvSpPr>
            <a:spLocks noGrp="1"/>
          </p:cNvSpPr>
          <p:nvPr>
            <p:ph type="title"/>
          </p:nvPr>
        </p:nvSpPr>
        <p:spPr/>
        <p:txBody>
          <a:bodyPr/>
          <a:lstStyle/>
          <a:p>
            <a:endParaRPr lang="ru-RU" altLang="ru-RU" smtClean="0"/>
          </a:p>
        </p:txBody>
      </p:sp>
      <p:sp>
        <p:nvSpPr>
          <p:cNvPr id="107522" name="Содержимое 2"/>
          <p:cNvSpPr>
            <a:spLocks noGrp="1"/>
          </p:cNvSpPr>
          <p:nvPr>
            <p:ph idx="1"/>
          </p:nvPr>
        </p:nvSpPr>
        <p:spPr>
          <a:xfrm>
            <a:off x="357188" y="1643063"/>
            <a:ext cx="8229600" cy="4525962"/>
          </a:xfrm>
        </p:spPr>
        <p:txBody>
          <a:bodyPr/>
          <a:lstStyle/>
          <a:p>
            <a:pPr>
              <a:buFont typeface="Arial" panose="020B0604020202020204" pitchFamily="34" charset="0"/>
              <a:buNone/>
            </a:pPr>
            <a:r>
              <a:rPr lang="en-GB" altLang="ru-RU" sz="4000" i="1" smtClean="0"/>
              <a:t>   Ic nāt hwænne mine da</a:t>
            </a:r>
            <a:r>
              <a:rPr lang="en-US" altLang="ru-RU" sz="4000" i="1" smtClean="0">
                <a:latin typeface="PhoneticTM"/>
              </a:rPr>
              <a:t>Z</a:t>
            </a:r>
            <a:r>
              <a:rPr lang="en-GB" altLang="ru-RU" sz="4000" i="1" smtClean="0"/>
              <a:t>as a</a:t>
            </a:r>
            <a:r>
              <a:rPr lang="en-US" altLang="ru-RU" sz="4000" i="1" smtClean="0">
                <a:latin typeface="PhoneticTM"/>
              </a:rPr>
              <a:t>Z</a:t>
            </a:r>
            <a:r>
              <a:rPr lang="en-GB" altLang="ru-RU" sz="4000" i="1" smtClean="0"/>
              <a:t>ane beoþ – I don’t know when my days are gone.</a:t>
            </a:r>
            <a:endParaRPr lang="ru-RU" altLang="ru-RU" sz="4000" smtClean="0"/>
          </a:p>
          <a:p>
            <a:pPr>
              <a:buFont typeface="Arial" panose="020B0604020202020204" pitchFamily="34" charset="0"/>
              <a:buNone/>
            </a:pPr>
            <a:r>
              <a:rPr lang="en-GB" altLang="ru-RU" sz="4000" i="1" smtClean="0"/>
              <a:t>   A</a:t>
            </a:r>
            <a:r>
              <a:rPr lang="en-US" altLang="ru-RU" sz="4000" i="1" smtClean="0">
                <a:latin typeface="PhoneticTM"/>
              </a:rPr>
              <a:t>Z</a:t>
            </a:r>
            <a:r>
              <a:rPr lang="en-GB" altLang="ru-RU" sz="4000" i="1" smtClean="0"/>
              <a:t>ane </a:t>
            </a:r>
            <a:r>
              <a:rPr lang="en-GB" altLang="ru-RU" sz="4000" smtClean="0"/>
              <a:t>agrees with </a:t>
            </a:r>
            <a:r>
              <a:rPr lang="en-GB" altLang="ru-RU" sz="4000" i="1" smtClean="0"/>
              <a:t>da</a:t>
            </a:r>
            <a:r>
              <a:rPr lang="en-US" altLang="ru-RU" sz="4000" i="1" smtClean="0">
                <a:latin typeface="PhoneticTM"/>
              </a:rPr>
              <a:t>Z</a:t>
            </a:r>
            <a:r>
              <a:rPr lang="en-GB" altLang="ru-RU" sz="4000" i="1" smtClean="0"/>
              <a:t>as.</a:t>
            </a:r>
            <a:endParaRPr lang="ru-RU" altLang="ru-RU" sz="4000" smtClean="0"/>
          </a:p>
          <a:p>
            <a:pPr>
              <a:buFont typeface="Arial" panose="020B0604020202020204" pitchFamily="34" charset="0"/>
              <a:buNone/>
            </a:pPr>
            <a:endParaRPr lang="ru-RU" altLang="ru-RU"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p:txBody>
          <a:bodyPr/>
          <a:lstStyle/>
          <a:p>
            <a:r>
              <a:rPr lang="en-US" altLang="ru-RU" sz="6000" b="1" smtClean="0"/>
              <a:t>The category of case</a:t>
            </a:r>
            <a:endParaRPr lang="ru-RU" altLang="ru-RU" sz="6000" b="1" smtClean="0"/>
          </a:p>
        </p:txBody>
      </p:sp>
      <p:sp>
        <p:nvSpPr>
          <p:cNvPr id="23554" name="Содержимое 2"/>
          <p:cNvSpPr>
            <a:spLocks noGrp="1"/>
          </p:cNvSpPr>
          <p:nvPr>
            <p:ph idx="1"/>
          </p:nvPr>
        </p:nvSpPr>
        <p:spPr/>
        <p:txBody>
          <a:bodyPr/>
          <a:lstStyle/>
          <a:p>
            <a:pPr>
              <a:buFont typeface="Arial" panose="020B0604020202020204" pitchFamily="34" charset="0"/>
              <a:buNone/>
            </a:pPr>
            <a:r>
              <a:rPr lang="en-US" altLang="ru-RU" sz="4400" smtClean="0"/>
              <a:t>   </a:t>
            </a:r>
          </a:p>
          <a:p>
            <a:pPr>
              <a:buFont typeface="Arial" panose="020B0604020202020204" pitchFamily="34" charset="0"/>
              <a:buNone/>
            </a:pPr>
            <a:r>
              <a:rPr lang="en-US" altLang="ru-RU" sz="4400" smtClean="0"/>
              <a:t>  The category of case had 4 members: Nominative, Genitive, Dative and Accusative.</a:t>
            </a:r>
            <a:endParaRPr lang="ru-RU" altLang="ru-RU" sz="4400" smtClean="0"/>
          </a:p>
          <a:p>
            <a:pPr>
              <a:buFont typeface="Arial" panose="020B0604020202020204" pitchFamily="34" charset="0"/>
              <a:buNone/>
            </a:pPr>
            <a:endParaRPr lang="ru-RU" altLang="ru-RU"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altLang="ru-RU" sz="4000" b="1" smtClean="0"/>
              <a:t>System of Declension</a:t>
            </a:r>
            <a:r>
              <a:rPr lang="ru-RU" altLang="ru-RU" sz="4000" smtClean="0"/>
              <a:t/>
            </a:r>
            <a:br>
              <a:rPr lang="ru-RU" altLang="ru-RU" sz="4000" smtClean="0"/>
            </a:br>
            <a:endParaRPr lang="ru-RU" altLang="ru-RU" sz="4000" smtClean="0"/>
          </a:p>
        </p:txBody>
      </p:sp>
      <p:sp>
        <p:nvSpPr>
          <p:cNvPr id="24578" name="Содержимое 2"/>
          <p:cNvSpPr>
            <a:spLocks noGrp="1"/>
          </p:cNvSpPr>
          <p:nvPr>
            <p:ph idx="1"/>
          </p:nvPr>
        </p:nvSpPr>
        <p:spPr/>
        <p:txBody>
          <a:bodyPr/>
          <a:lstStyle/>
          <a:p>
            <a:pPr>
              <a:buFont typeface="Arial" panose="020B0604020202020204" pitchFamily="34" charset="0"/>
              <a:buNone/>
            </a:pPr>
            <a:r>
              <a:rPr lang="en-US" altLang="ru-RU" sz="3600" smtClean="0"/>
              <a:t>   OE system of declension was based on a number of distinctions:</a:t>
            </a:r>
            <a:endParaRPr lang="ru-RU" altLang="ru-RU" sz="3600" smtClean="0"/>
          </a:p>
          <a:p>
            <a:r>
              <a:rPr lang="en-US" altLang="ru-RU" sz="3600" smtClean="0"/>
              <a:t>the stem – suffix</a:t>
            </a:r>
            <a:endParaRPr lang="ru-RU" altLang="ru-RU" sz="3600" smtClean="0"/>
          </a:p>
          <a:p>
            <a:r>
              <a:rPr lang="en-US" altLang="ru-RU" sz="3600" smtClean="0"/>
              <a:t>the gender of nouns</a:t>
            </a:r>
            <a:endParaRPr lang="ru-RU" altLang="ru-RU" sz="3600" smtClean="0"/>
          </a:p>
          <a:p>
            <a:r>
              <a:rPr lang="en-US" altLang="ru-RU" sz="3600" smtClean="0"/>
              <a:t>the phonetic structure of the word</a:t>
            </a:r>
            <a:endParaRPr lang="ru-RU" altLang="ru-RU" sz="3600" smtClean="0"/>
          </a:p>
          <a:p>
            <a:r>
              <a:rPr lang="en-US" altLang="ru-RU" sz="3600" smtClean="0"/>
              <a:t>phonetic changes in the final syllables</a:t>
            </a:r>
            <a:endParaRPr lang="ru-RU" altLang="ru-RU" sz="3600" smtClean="0"/>
          </a:p>
          <a:p>
            <a:pPr>
              <a:buFont typeface="Arial" panose="020B0604020202020204" pitchFamily="34" charset="0"/>
              <a:buNone/>
            </a:pPr>
            <a:endParaRPr lang="ru-RU" altLang="ru-RU"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p:txBody>
          <a:bodyPr/>
          <a:lstStyle/>
          <a:p>
            <a:endParaRPr lang="ru-RU" altLang="ru-RU" smtClean="0"/>
          </a:p>
        </p:txBody>
      </p:sp>
      <p:sp>
        <p:nvSpPr>
          <p:cNvPr id="25602" name="Содержимое 2"/>
          <p:cNvSpPr>
            <a:spLocks noGrp="1"/>
          </p:cNvSpPr>
          <p:nvPr>
            <p:ph idx="1"/>
          </p:nvPr>
        </p:nvSpPr>
        <p:spPr/>
        <p:txBody>
          <a:bodyPr/>
          <a:lstStyle/>
          <a:p>
            <a:pPr>
              <a:buFont typeface="Arial" panose="020B0604020202020204" pitchFamily="34" charset="0"/>
              <a:buNone/>
            </a:pPr>
            <a:r>
              <a:rPr lang="en-US" altLang="ru-RU" sz="4000" smtClean="0"/>
              <a:t>   The stem-suffixes could consist of:</a:t>
            </a:r>
          </a:p>
          <a:p>
            <a:r>
              <a:rPr lang="en-US" altLang="ru-RU" sz="4000" smtClean="0"/>
              <a:t> </a:t>
            </a:r>
            <a:r>
              <a:rPr lang="en-US" altLang="ru-RU" sz="4000" b="1" smtClean="0"/>
              <a:t>vowels</a:t>
            </a:r>
            <a:r>
              <a:rPr lang="en-US" altLang="ru-RU" sz="4000" smtClean="0"/>
              <a:t> </a:t>
            </a:r>
            <a:r>
              <a:rPr lang="en-US" altLang="ru-RU" sz="4000" i="1" smtClean="0"/>
              <a:t>(a-stems  i-stems) </a:t>
            </a:r>
          </a:p>
          <a:p>
            <a:r>
              <a:rPr lang="en-US" altLang="ru-RU" sz="4000" smtClean="0"/>
              <a:t> </a:t>
            </a:r>
            <a:r>
              <a:rPr lang="en-US" altLang="ru-RU" sz="4000" b="1" smtClean="0"/>
              <a:t>consonants</a:t>
            </a:r>
            <a:r>
              <a:rPr lang="en-US" altLang="ru-RU" sz="4000" smtClean="0"/>
              <a:t> </a:t>
            </a:r>
            <a:r>
              <a:rPr lang="en-US" altLang="ru-RU" sz="4000" i="1" smtClean="0"/>
              <a:t>(n-stems)</a:t>
            </a:r>
          </a:p>
          <a:p>
            <a:r>
              <a:rPr lang="en-US" altLang="ru-RU" sz="4000" i="1" smtClean="0"/>
              <a:t> </a:t>
            </a:r>
            <a:r>
              <a:rPr lang="en-US" altLang="ru-RU" sz="4000" smtClean="0"/>
              <a:t> </a:t>
            </a:r>
            <a:r>
              <a:rPr lang="en-US" altLang="ru-RU" sz="4000" b="1" smtClean="0"/>
              <a:t>sound sequences</a:t>
            </a:r>
            <a:r>
              <a:rPr lang="en-US" altLang="ru-RU" sz="4000" smtClean="0"/>
              <a:t> </a:t>
            </a:r>
            <a:r>
              <a:rPr lang="en-US" altLang="ru-RU" sz="4000" i="1" smtClean="0"/>
              <a:t>(-ja-stems, -nd-stems)</a:t>
            </a:r>
            <a:endParaRPr lang="ru-RU" altLang="ru-RU" sz="4000" smtClean="0"/>
          </a:p>
          <a:p>
            <a:pPr>
              <a:buFont typeface="Arial" panose="020B0604020202020204" pitchFamily="34" charset="0"/>
              <a:buNone/>
            </a:pPr>
            <a:endParaRPr lang="ru-RU" altLang="ru-RU"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p:cNvSpPr>
          <p:nvPr>
            <p:ph type="title"/>
          </p:nvPr>
        </p:nvSpPr>
        <p:spPr/>
        <p:txBody>
          <a:bodyPr/>
          <a:lstStyle/>
          <a:p>
            <a:r>
              <a:rPr lang="en-US" altLang="ru-RU" sz="5400" b="1" smtClean="0"/>
              <a:t>Root-stems</a:t>
            </a:r>
            <a:endParaRPr lang="ru-RU" altLang="ru-RU" sz="5400" b="1" smtClean="0"/>
          </a:p>
        </p:txBody>
      </p:sp>
      <p:sp>
        <p:nvSpPr>
          <p:cNvPr id="108547" name="Rectangle 3"/>
          <p:cNvSpPr>
            <a:spLocks noGrp="1"/>
          </p:cNvSpPr>
          <p:nvPr>
            <p:ph type="body" idx="1"/>
          </p:nvPr>
        </p:nvSpPr>
        <p:spPr/>
        <p:txBody>
          <a:bodyPr/>
          <a:lstStyle/>
          <a:p>
            <a:endParaRPr lang="en-US" altLang="ru-RU" sz="4000" smtClean="0"/>
          </a:p>
          <a:p>
            <a:r>
              <a:rPr lang="en-US" altLang="ru-RU" sz="4000" smtClean="0"/>
              <a:t>Some groups of nouns had no stem-forming suffix. They were called </a:t>
            </a:r>
            <a:r>
              <a:rPr lang="en-US" altLang="ru-RU" sz="4000" b="1" smtClean="0"/>
              <a:t>root-stems.</a:t>
            </a:r>
            <a:endParaRPr lang="ru-RU" altLang="ru-RU" sz="4000" b="1"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en-US" dirty="0" smtClean="0"/>
              <a:t/>
            </a:r>
            <a:br>
              <a:rPr lang="en-US" dirty="0" smtClean="0"/>
            </a:br>
            <a:r>
              <a:rPr lang="en-US" b="1" dirty="0" smtClean="0"/>
              <a:t>The examples of declensional paradigms</a:t>
            </a:r>
            <a:r>
              <a:rPr lang="ru-RU" dirty="0" smtClean="0"/>
              <a:t/>
            </a:r>
            <a:br>
              <a:rPr lang="ru-RU" dirty="0" smtClean="0"/>
            </a:br>
            <a:endParaRPr lang="ru-RU" dirty="0"/>
          </a:p>
        </p:txBody>
      </p:sp>
      <p:graphicFrame>
        <p:nvGraphicFramePr>
          <p:cNvPr id="4" name="Содержимое 3"/>
          <p:cNvGraphicFramePr>
            <a:graphicFrameLocks noGrp="1"/>
          </p:cNvGraphicFramePr>
          <p:nvPr>
            <p:ph idx="1"/>
          </p:nvPr>
        </p:nvGraphicFramePr>
        <p:xfrm>
          <a:off x="457200" y="1600200"/>
          <a:ext cx="8229600" cy="4792663"/>
        </p:xfrm>
        <a:graphic>
          <a:graphicData uri="http://schemas.openxmlformats.org/drawingml/2006/table">
            <a:tbl>
              <a:tblPr firstRow="1" bandRow="1">
                <a:tableStyleId>{5940675A-B579-460E-94D1-54222C63F5DA}</a:tableStyleId>
              </a:tblPr>
              <a:tblGrid>
                <a:gridCol w="1400156">
                  <a:extLst>
                    <a:ext uri="{9D8B030D-6E8A-4147-A177-3AD203B41FA5}">
                      <a16:colId xmlns:a16="http://schemas.microsoft.com/office/drawing/2014/main" val="20000"/>
                    </a:ext>
                  </a:extLst>
                </a:gridCol>
                <a:gridCol w="1643074">
                  <a:extLst>
                    <a:ext uri="{9D8B030D-6E8A-4147-A177-3AD203B41FA5}">
                      <a16:colId xmlns:a16="http://schemas.microsoft.com/office/drawing/2014/main" val="20001"/>
                    </a:ext>
                  </a:extLst>
                </a:gridCol>
                <a:gridCol w="1643074">
                  <a:extLst>
                    <a:ext uri="{9D8B030D-6E8A-4147-A177-3AD203B41FA5}">
                      <a16:colId xmlns:a16="http://schemas.microsoft.com/office/drawing/2014/main" val="20002"/>
                    </a:ext>
                  </a:extLst>
                </a:gridCol>
                <a:gridCol w="1643074">
                  <a:extLst>
                    <a:ext uri="{9D8B030D-6E8A-4147-A177-3AD203B41FA5}">
                      <a16:colId xmlns:a16="http://schemas.microsoft.com/office/drawing/2014/main" val="20003"/>
                    </a:ext>
                  </a:extLst>
                </a:gridCol>
                <a:gridCol w="1900222">
                  <a:extLst>
                    <a:ext uri="{9D8B030D-6E8A-4147-A177-3AD203B41FA5}">
                      <a16:colId xmlns:a16="http://schemas.microsoft.com/office/drawing/2014/main" val="20004"/>
                    </a:ext>
                  </a:extLst>
                </a:gridCol>
              </a:tblGrid>
              <a:tr h="542989">
                <a:tc rowSpan="2">
                  <a:txBody>
                    <a:bodyPr/>
                    <a:lstStyle/>
                    <a:p>
                      <a:endParaRPr lang="ru-RU" sz="2400" dirty="0"/>
                    </a:p>
                  </a:txBody>
                  <a:tcPr marT="45726" marB="45726"/>
                </a:tc>
                <a:tc gridSpan="2">
                  <a:txBody>
                    <a:bodyPr/>
                    <a:lstStyle/>
                    <a:p>
                      <a:pPr algn="ctr">
                        <a:spcAft>
                          <a:spcPts val="0"/>
                        </a:spcAft>
                      </a:pPr>
                      <a:r>
                        <a:rPr lang="en-US" sz="2400" b="1" dirty="0" smtClean="0">
                          <a:latin typeface="Times New Roman"/>
                          <a:ea typeface="Times New Roman"/>
                        </a:rPr>
                        <a:t>a</a:t>
                      </a:r>
                      <a:r>
                        <a:rPr lang="en-US" sz="2400" dirty="0" smtClean="0">
                          <a:latin typeface="Times New Roman"/>
                          <a:ea typeface="Times New Roman"/>
                        </a:rPr>
                        <a:t>-stem</a:t>
                      </a:r>
                      <a:endParaRPr lang="ru-RU" sz="2400" dirty="0">
                        <a:latin typeface="Times New Roman"/>
                        <a:ea typeface="Times New Roman"/>
                      </a:endParaRPr>
                    </a:p>
                  </a:txBody>
                  <a:tcPr marL="68580" marR="68580" marT="0" marB="0"/>
                </a:tc>
                <a:tc hMerge="1">
                  <a:txBody>
                    <a:bodyPr/>
                    <a:lstStyle/>
                    <a:p>
                      <a:endParaRPr lang="ru-RU" dirty="0"/>
                    </a:p>
                  </a:txBody>
                  <a:tcPr/>
                </a:tc>
                <a:tc rowSpan="2">
                  <a:txBody>
                    <a:bodyPr/>
                    <a:lstStyle/>
                    <a:p>
                      <a:pPr algn="just">
                        <a:spcAft>
                          <a:spcPts val="0"/>
                        </a:spcAft>
                      </a:pPr>
                      <a:r>
                        <a:rPr lang="en-US" sz="2400" b="1" dirty="0">
                          <a:latin typeface="Times New Roman"/>
                          <a:ea typeface="Times New Roman"/>
                        </a:rPr>
                        <a:t>u</a:t>
                      </a:r>
                      <a:r>
                        <a:rPr lang="en-US" sz="2400" dirty="0">
                          <a:latin typeface="Times New Roman"/>
                          <a:ea typeface="Times New Roman"/>
                        </a:rPr>
                        <a:t>-stem</a:t>
                      </a:r>
                      <a:endParaRPr lang="ru-RU" sz="2400" dirty="0">
                        <a:latin typeface="Times New Roman"/>
                        <a:ea typeface="Times New Roman"/>
                      </a:endParaRPr>
                    </a:p>
                    <a:p>
                      <a:pPr algn="just">
                        <a:spcAft>
                          <a:spcPts val="0"/>
                        </a:spcAft>
                      </a:pPr>
                      <a:r>
                        <a:rPr lang="en-US" sz="2400" dirty="0">
                          <a:latin typeface="Times New Roman"/>
                          <a:ea typeface="Times New Roman"/>
                        </a:rPr>
                        <a:t>Feminine</a:t>
                      </a:r>
                      <a:endParaRPr lang="ru-RU" sz="2400" dirty="0">
                        <a:latin typeface="Times New Roman"/>
                        <a:ea typeface="Times New Roman"/>
                      </a:endParaRPr>
                    </a:p>
                  </a:txBody>
                  <a:tcPr marL="68580" marR="68580" marT="0" marB="0"/>
                </a:tc>
                <a:tc rowSpan="2">
                  <a:txBody>
                    <a:bodyPr/>
                    <a:lstStyle/>
                    <a:p>
                      <a:pPr algn="just">
                        <a:spcAft>
                          <a:spcPts val="0"/>
                        </a:spcAft>
                      </a:pPr>
                      <a:r>
                        <a:rPr lang="en-US" sz="2400" b="1">
                          <a:latin typeface="Times New Roman"/>
                          <a:ea typeface="Times New Roman"/>
                        </a:rPr>
                        <a:t>n</a:t>
                      </a:r>
                      <a:r>
                        <a:rPr lang="en-US" sz="2400">
                          <a:latin typeface="Times New Roman"/>
                          <a:ea typeface="Times New Roman"/>
                        </a:rPr>
                        <a:t>-stem</a:t>
                      </a:r>
                      <a:endParaRPr lang="ru-RU" sz="2400">
                        <a:latin typeface="Times New Roman"/>
                        <a:ea typeface="Times New Roman"/>
                      </a:endParaRPr>
                    </a:p>
                    <a:p>
                      <a:pPr algn="just">
                        <a:spcAft>
                          <a:spcPts val="0"/>
                        </a:spcAft>
                      </a:pPr>
                      <a:r>
                        <a:rPr lang="en-US" sz="2400">
                          <a:latin typeface="Times New Roman"/>
                          <a:ea typeface="Times New Roman"/>
                        </a:rPr>
                        <a:t>Masculine</a:t>
                      </a:r>
                      <a:endParaRPr lang="ru-RU" sz="2400">
                        <a:latin typeface="Times New Roman"/>
                        <a:ea typeface="Times New Roman"/>
                      </a:endParaRPr>
                    </a:p>
                  </a:txBody>
                  <a:tcPr marL="68580" marR="68580" marT="0" marB="0"/>
                </a:tc>
                <a:extLst>
                  <a:ext uri="{0D108BD9-81ED-4DB2-BD59-A6C34878D82A}">
                    <a16:rowId xmlns:a16="http://schemas.microsoft.com/office/drawing/2014/main" val="10000"/>
                  </a:ext>
                </a:extLst>
              </a:tr>
              <a:tr h="500133">
                <a:tc vMerge="1">
                  <a:txBody>
                    <a:bodyPr/>
                    <a:lstStyle/>
                    <a:p>
                      <a:endParaRPr lang="ru-RU"/>
                    </a:p>
                  </a:txBody>
                  <a:tcPr/>
                </a:tc>
                <a:tc gridSpan="2">
                  <a:txBody>
                    <a:bodyPr/>
                    <a:lstStyle/>
                    <a:p>
                      <a:pPr algn="just">
                        <a:spcAft>
                          <a:spcPts val="0"/>
                        </a:spcAft>
                      </a:pPr>
                      <a:r>
                        <a:rPr lang="en-US" sz="2400" dirty="0" smtClean="0">
                          <a:latin typeface="Times New Roman"/>
                          <a:ea typeface="Times New Roman"/>
                        </a:rPr>
                        <a:t> Masculine            Neuter</a:t>
                      </a:r>
                      <a:endParaRPr lang="ru-RU" sz="2400" dirty="0">
                        <a:latin typeface="Times New Roman"/>
                        <a:ea typeface="Times New Roman"/>
                      </a:endParaRPr>
                    </a:p>
                  </a:txBody>
                  <a:tcPr marL="68580" marR="68580" marT="0" marB="0"/>
                </a:tc>
                <a:tc h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1"/>
                  </a:ext>
                </a:extLst>
              </a:tr>
              <a:tr h="2194854">
                <a:tc>
                  <a:txBody>
                    <a:bodyPr/>
                    <a:lstStyle/>
                    <a:p>
                      <a:r>
                        <a:rPr lang="de-DE" sz="2400" b="1" kern="1200" dirty="0" smtClean="0">
                          <a:solidFill>
                            <a:schemeClr val="tx1"/>
                          </a:solidFill>
                          <a:latin typeface="+mn-lt"/>
                          <a:ea typeface="+mn-ea"/>
                          <a:cs typeface="+mn-cs"/>
                        </a:rPr>
                        <a:t>Singular</a:t>
                      </a:r>
                      <a:endParaRPr lang="ru-RU" sz="2400" kern="1200" dirty="0" smtClean="0">
                        <a:solidFill>
                          <a:schemeClr val="tx1"/>
                        </a:solidFill>
                        <a:latin typeface="+mn-lt"/>
                        <a:ea typeface="+mn-ea"/>
                        <a:cs typeface="+mn-cs"/>
                      </a:endParaRPr>
                    </a:p>
                    <a:p>
                      <a:r>
                        <a:rPr lang="de-DE" sz="2400" kern="1200" dirty="0" err="1" smtClean="0">
                          <a:solidFill>
                            <a:schemeClr val="tx1"/>
                          </a:solidFill>
                          <a:latin typeface="+mn-lt"/>
                          <a:ea typeface="+mn-ea"/>
                          <a:cs typeface="+mn-cs"/>
                        </a:rPr>
                        <a:t>nom</a:t>
                      </a:r>
                      <a:endParaRPr lang="ru-RU" sz="2400" kern="1200" dirty="0" smtClean="0">
                        <a:solidFill>
                          <a:schemeClr val="tx1"/>
                        </a:solidFill>
                        <a:latin typeface="+mn-lt"/>
                        <a:ea typeface="+mn-ea"/>
                        <a:cs typeface="+mn-cs"/>
                      </a:endParaRPr>
                    </a:p>
                    <a:p>
                      <a:r>
                        <a:rPr lang="de-DE" sz="2400" kern="1200" dirty="0" err="1" smtClean="0">
                          <a:solidFill>
                            <a:schemeClr val="tx1"/>
                          </a:solidFill>
                          <a:latin typeface="+mn-lt"/>
                          <a:ea typeface="+mn-ea"/>
                          <a:cs typeface="+mn-cs"/>
                        </a:rPr>
                        <a:t>acc</a:t>
                      </a:r>
                      <a:endParaRPr lang="ru-RU" sz="2400" kern="1200" dirty="0" smtClean="0">
                        <a:solidFill>
                          <a:schemeClr val="tx1"/>
                        </a:solidFill>
                        <a:latin typeface="+mn-lt"/>
                        <a:ea typeface="+mn-ea"/>
                        <a:cs typeface="+mn-cs"/>
                      </a:endParaRPr>
                    </a:p>
                    <a:p>
                      <a:r>
                        <a:rPr lang="de-DE" sz="2400" kern="1200" dirty="0" smtClean="0">
                          <a:solidFill>
                            <a:schemeClr val="tx1"/>
                          </a:solidFill>
                          <a:latin typeface="+mn-lt"/>
                          <a:ea typeface="+mn-ea"/>
                          <a:cs typeface="+mn-cs"/>
                        </a:rPr>
                        <a:t>gen</a:t>
                      </a:r>
                      <a:endParaRPr lang="ru-RU" sz="2400" kern="1200" dirty="0" smtClean="0">
                        <a:solidFill>
                          <a:schemeClr val="tx1"/>
                        </a:solidFill>
                        <a:latin typeface="+mn-lt"/>
                        <a:ea typeface="+mn-ea"/>
                        <a:cs typeface="+mn-cs"/>
                      </a:endParaRPr>
                    </a:p>
                    <a:p>
                      <a:r>
                        <a:rPr lang="de-DE" sz="2400" kern="1200" dirty="0" err="1" smtClean="0">
                          <a:solidFill>
                            <a:schemeClr val="tx1"/>
                          </a:solidFill>
                          <a:latin typeface="+mn-lt"/>
                          <a:ea typeface="+mn-ea"/>
                          <a:cs typeface="+mn-cs"/>
                        </a:rPr>
                        <a:t>dat</a:t>
                      </a:r>
                      <a:endParaRPr lang="ru-RU" sz="2400" dirty="0"/>
                    </a:p>
                  </a:txBody>
                  <a:tcPr marT="45726" marB="45726"/>
                </a:tc>
                <a:tc>
                  <a:txBody>
                    <a:bodyPr/>
                    <a:lstStyle/>
                    <a:p>
                      <a:pPr algn="just">
                        <a:spcAft>
                          <a:spcPts val="0"/>
                        </a:spcAft>
                      </a:pPr>
                      <a:endParaRPr lang="de-DE" sz="2400" dirty="0">
                        <a:latin typeface="Times New Roman"/>
                        <a:ea typeface="Times New Roman"/>
                      </a:endParaRPr>
                    </a:p>
                    <a:p>
                      <a:pPr algn="just">
                        <a:spcAft>
                          <a:spcPts val="0"/>
                        </a:spcAft>
                      </a:pPr>
                      <a:r>
                        <a:rPr lang="en-US" sz="2400" dirty="0" err="1">
                          <a:latin typeface="Times New Roman"/>
                          <a:ea typeface="Times New Roman"/>
                        </a:rPr>
                        <a:t>stan</a:t>
                      </a:r>
                      <a:endParaRPr lang="ru-RU" sz="2400" dirty="0">
                        <a:latin typeface="Times New Roman"/>
                        <a:ea typeface="Times New Roman"/>
                      </a:endParaRPr>
                    </a:p>
                    <a:p>
                      <a:pPr algn="just">
                        <a:spcAft>
                          <a:spcPts val="0"/>
                        </a:spcAft>
                      </a:pPr>
                      <a:r>
                        <a:rPr lang="en-US" sz="2400" dirty="0" err="1">
                          <a:latin typeface="Times New Roman"/>
                          <a:ea typeface="Times New Roman"/>
                        </a:rPr>
                        <a:t>stan</a:t>
                      </a:r>
                      <a:endParaRPr lang="ru-RU" sz="2400" dirty="0">
                        <a:latin typeface="Times New Roman"/>
                        <a:ea typeface="Times New Roman"/>
                      </a:endParaRPr>
                    </a:p>
                    <a:p>
                      <a:pPr algn="just">
                        <a:spcAft>
                          <a:spcPts val="0"/>
                        </a:spcAft>
                      </a:pPr>
                      <a:r>
                        <a:rPr lang="en-US" sz="2400" dirty="0" err="1">
                          <a:latin typeface="Times New Roman"/>
                          <a:ea typeface="Times New Roman"/>
                        </a:rPr>
                        <a:t>stanes</a:t>
                      </a:r>
                      <a:endParaRPr lang="ru-RU" sz="2400" dirty="0">
                        <a:latin typeface="Times New Roman"/>
                        <a:ea typeface="Times New Roman"/>
                      </a:endParaRPr>
                    </a:p>
                    <a:p>
                      <a:pPr algn="just">
                        <a:spcAft>
                          <a:spcPts val="0"/>
                        </a:spcAft>
                      </a:pPr>
                      <a:r>
                        <a:rPr lang="en-US" sz="2400" dirty="0" err="1">
                          <a:latin typeface="Times New Roman"/>
                          <a:ea typeface="Times New Roman"/>
                        </a:rPr>
                        <a:t>stane</a:t>
                      </a:r>
                      <a:endParaRPr lang="ru-RU" sz="2400" dirty="0">
                        <a:latin typeface="Times New Roman"/>
                        <a:ea typeface="Times New Roman"/>
                      </a:endParaRPr>
                    </a:p>
                  </a:txBody>
                  <a:tcPr marL="68580" marR="68580" marT="0" marB="0"/>
                </a:tc>
                <a:tc>
                  <a:txBody>
                    <a:bodyPr/>
                    <a:lstStyle/>
                    <a:p>
                      <a:pPr algn="just">
                        <a:spcAft>
                          <a:spcPts val="0"/>
                        </a:spcAft>
                      </a:pPr>
                      <a:endParaRPr lang="en-US" sz="2400">
                        <a:latin typeface="Times New Roman"/>
                        <a:ea typeface="Times New Roman"/>
                      </a:endParaRPr>
                    </a:p>
                    <a:p>
                      <a:pPr algn="just">
                        <a:spcAft>
                          <a:spcPts val="0"/>
                        </a:spcAft>
                      </a:pPr>
                      <a:r>
                        <a:rPr lang="en-US" sz="2400">
                          <a:latin typeface="Times New Roman"/>
                          <a:ea typeface="Times New Roman"/>
                        </a:rPr>
                        <a:t>scip</a:t>
                      </a:r>
                      <a:endParaRPr lang="ru-RU" sz="2400">
                        <a:latin typeface="Times New Roman"/>
                        <a:ea typeface="Times New Roman"/>
                      </a:endParaRPr>
                    </a:p>
                    <a:p>
                      <a:pPr algn="just">
                        <a:spcAft>
                          <a:spcPts val="0"/>
                        </a:spcAft>
                      </a:pPr>
                      <a:r>
                        <a:rPr lang="en-US" sz="2400">
                          <a:latin typeface="Times New Roman"/>
                          <a:ea typeface="Times New Roman"/>
                        </a:rPr>
                        <a:t>scip</a:t>
                      </a:r>
                      <a:endParaRPr lang="ru-RU" sz="2400">
                        <a:latin typeface="Times New Roman"/>
                        <a:ea typeface="Times New Roman"/>
                      </a:endParaRPr>
                    </a:p>
                    <a:p>
                      <a:pPr algn="just">
                        <a:spcAft>
                          <a:spcPts val="0"/>
                        </a:spcAft>
                      </a:pPr>
                      <a:r>
                        <a:rPr lang="en-US" sz="2400">
                          <a:latin typeface="Times New Roman"/>
                          <a:ea typeface="Times New Roman"/>
                        </a:rPr>
                        <a:t>scipes</a:t>
                      </a:r>
                      <a:endParaRPr lang="ru-RU" sz="2400">
                        <a:latin typeface="Times New Roman"/>
                        <a:ea typeface="Times New Roman"/>
                      </a:endParaRPr>
                    </a:p>
                    <a:p>
                      <a:pPr algn="just">
                        <a:spcAft>
                          <a:spcPts val="0"/>
                        </a:spcAft>
                      </a:pPr>
                      <a:r>
                        <a:rPr lang="en-US" sz="2400">
                          <a:latin typeface="Times New Roman"/>
                          <a:ea typeface="Times New Roman"/>
                        </a:rPr>
                        <a:t>scipe</a:t>
                      </a:r>
                      <a:endParaRPr lang="ru-RU" sz="2400">
                        <a:latin typeface="Times New Roman"/>
                        <a:ea typeface="Times New Roman"/>
                      </a:endParaRPr>
                    </a:p>
                  </a:txBody>
                  <a:tcPr marL="68580" marR="68580" marT="0" marB="0"/>
                </a:tc>
                <a:tc>
                  <a:txBody>
                    <a:bodyPr/>
                    <a:lstStyle/>
                    <a:p>
                      <a:pPr algn="just">
                        <a:spcAft>
                          <a:spcPts val="0"/>
                        </a:spcAft>
                      </a:pPr>
                      <a:endParaRPr lang="de-DE" sz="2400">
                        <a:latin typeface="Times New Roman"/>
                        <a:ea typeface="Times New Roman"/>
                      </a:endParaRPr>
                    </a:p>
                    <a:p>
                      <a:pPr algn="just">
                        <a:spcAft>
                          <a:spcPts val="0"/>
                        </a:spcAft>
                      </a:pPr>
                      <a:r>
                        <a:rPr lang="de-DE" sz="2400">
                          <a:latin typeface="PhoneticTM"/>
                          <a:ea typeface="Times New Roman"/>
                        </a:rPr>
                        <a:t>Ziefu</a:t>
                      </a:r>
                      <a:endParaRPr lang="ru-RU" sz="2400">
                        <a:latin typeface="Times New Roman"/>
                        <a:ea typeface="Times New Roman"/>
                      </a:endParaRPr>
                    </a:p>
                    <a:p>
                      <a:pPr algn="just">
                        <a:spcAft>
                          <a:spcPts val="0"/>
                        </a:spcAft>
                      </a:pPr>
                      <a:r>
                        <a:rPr lang="de-DE" sz="2400">
                          <a:latin typeface="PhoneticTM"/>
                          <a:ea typeface="Times New Roman"/>
                        </a:rPr>
                        <a:t>Ziefe</a:t>
                      </a:r>
                      <a:endParaRPr lang="ru-RU" sz="2400">
                        <a:latin typeface="Times New Roman"/>
                        <a:ea typeface="Times New Roman"/>
                      </a:endParaRPr>
                    </a:p>
                    <a:p>
                      <a:pPr algn="just">
                        <a:spcAft>
                          <a:spcPts val="0"/>
                        </a:spcAft>
                      </a:pPr>
                      <a:r>
                        <a:rPr lang="de-DE" sz="2400">
                          <a:latin typeface="PhoneticTM"/>
                          <a:ea typeface="Times New Roman"/>
                        </a:rPr>
                        <a:t>Ziefe</a:t>
                      </a:r>
                      <a:endParaRPr lang="ru-RU" sz="2400">
                        <a:latin typeface="Times New Roman"/>
                        <a:ea typeface="Times New Roman"/>
                      </a:endParaRPr>
                    </a:p>
                    <a:p>
                      <a:pPr algn="just">
                        <a:spcAft>
                          <a:spcPts val="0"/>
                        </a:spcAft>
                      </a:pPr>
                      <a:r>
                        <a:rPr lang="de-DE" sz="2400">
                          <a:latin typeface="PhoneticTM"/>
                          <a:ea typeface="Times New Roman"/>
                        </a:rPr>
                        <a:t>Ziefe</a:t>
                      </a:r>
                      <a:endParaRPr lang="ru-RU" sz="2400">
                        <a:latin typeface="Times New Roman"/>
                        <a:ea typeface="Times New Roman"/>
                      </a:endParaRPr>
                    </a:p>
                    <a:p>
                      <a:pPr algn="just">
                        <a:spcAft>
                          <a:spcPts val="0"/>
                        </a:spcAft>
                      </a:pPr>
                      <a:r>
                        <a:rPr lang="de-DE" sz="2400">
                          <a:latin typeface="PhoneticTM"/>
                          <a:ea typeface="Times New Roman"/>
                        </a:rPr>
                        <a:t>Ziefe</a:t>
                      </a:r>
                      <a:endParaRPr lang="ru-RU" sz="2400">
                        <a:latin typeface="Times New Roman"/>
                        <a:ea typeface="Times New Roman"/>
                      </a:endParaRPr>
                    </a:p>
                  </a:txBody>
                  <a:tcPr marL="68580" marR="68580" marT="0" marB="0"/>
                </a:tc>
                <a:tc>
                  <a:txBody>
                    <a:bodyPr/>
                    <a:lstStyle/>
                    <a:p>
                      <a:pPr algn="just">
                        <a:spcAft>
                          <a:spcPts val="0"/>
                        </a:spcAft>
                      </a:pPr>
                      <a:endParaRPr lang="de-DE" sz="2400" dirty="0">
                        <a:latin typeface="Times New Roman"/>
                        <a:ea typeface="Times New Roman"/>
                      </a:endParaRPr>
                    </a:p>
                    <a:p>
                      <a:pPr algn="just">
                        <a:spcAft>
                          <a:spcPts val="0"/>
                        </a:spcAft>
                      </a:pPr>
                      <a:r>
                        <a:rPr lang="de-DE" sz="2400" dirty="0" err="1">
                          <a:latin typeface="Times New Roman"/>
                          <a:ea typeface="Times New Roman"/>
                        </a:rPr>
                        <a:t>nama</a:t>
                      </a:r>
                      <a:endParaRPr lang="ru-RU" sz="2400" dirty="0">
                        <a:latin typeface="Times New Roman"/>
                        <a:ea typeface="Times New Roman"/>
                      </a:endParaRPr>
                    </a:p>
                    <a:p>
                      <a:pPr algn="just">
                        <a:spcAft>
                          <a:spcPts val="0"/>
                        </a:spcAft>
                      </a:pPr>
                      <a:r>
                        <a:rPr lang="de-DE" sz="2400" dirty="0" err="1">
                          <a:latin typeface="Times New Roman"/>
                          <a:ea typeface="Times New Roman"/>
                        </a:rPr>
                        <a:t>naman</a:t>
                      </a:r>
                      <a:endParaRPr lang="ru-RU" sz="2400" dirty="0">
                        <a:latin typeface="Times New Roman"/>
                        <a:ea typeface="Times New Roman"/>
                      </a:endParaRPr>
                    </a:p>
                    <a:p>
                      <a:pPr algn="just">
                        <a:spcAft>
                          <a:spcPts val="0"/>
                        </a:spcAft>
                      </a:pPr>
                      <a:r>
                        <a:rPr lang="de-DE" sz="2400" dirty="0" err="1">
                          <a:latin typeface="Times New Roman"/>
                          <a:ea typeface="Times New Roman"/>
                        </a:rPr>
                        <a:t>naman</a:t>
                      </a:r>
                      <a:endParaRPr lang="ru-RU" sz="2400" dirty="0">
                        <a:latin typeface="Times New Roman"/>
                        <a:ea typeface="Times New Roman"/>
                      </a:endParaRPr>
                    </a:p>
                    <a:p>
                      <a:pPr algn="just">
                        <a:spcAft>
                          <a:spcPts val="0"/>
                        </a:spcAft>
                      </a:pPr>
                      <a:r>
                        <a:rPr lang="de-DE" sz="2400" dirty="0" err="1">
                          <a:latin typeface="Times New Roman"/>
                          <a:ea typeface="Times New Roman"/>
                        </a:rPr>
                        <a:t>naman</a:t>
                      </a:r>
                      <a:endParaRPr lang="ru-RU" sz="2400" dirty="0">
                        <a:latin typeface="Times New Roman"/>
                        <a:ea typeface="Times New Roman"/>
                      </a:endParaRPr>
                    </a:p>
                    <a:p>
                      <a:pPr algn="just">
                        <a:spcAft>
                          <a:spcPts val="0"/>
                        </a:spcAft>
                      </a:pPr>
                      <a:r>
                        <a:rPr lang="de-DE" sz="2400" dirty="0" err="1">
                          <a:latin typeface="Times New Roman"/>
                          <a:ea typeface="Times New Roman"/>
                        </a:rPr>
                        <a:t>naman</a:t>
                      </a:r>
                      <a:endParaRPr lang="ru-RU" sz="2400" dirty="0">
                        <a:latin typeface="Times New Roman"/>
                        <a:ea typeface="Times New Roman"/>
                      </a:endParaRPr>
                    </a:p>
                  </a:txBody>
                  <a:tcPr marL="68580" marR="68580" marT="0" marB="0"/>
                </a:tc>
                <a:extLst>
                  <a:ext uri="{0D108BD9-81ED-4DB2-BD59-A6C34878D82A}">
                    <a16:rowId xmlns:a16="http://schemas.microsoft.com/office/drawing/2014/main" val="10002"/>
                  </a:ext>
                </a:extLst>
              </a:tr>
              <a:tr h="1554688">
                <a:tc>
                  <a:txBody>
                    <a:bodyPr/>
                    <a:lstStyle/>
                    <a:p>
                      <a:r>
                        <a:rPr lang="fr-FR" sz="2400" b="1" kern="1200" dirty="0" smtClean="0">
                          <a:solidFill>
                            <a:schemeClr val="tx1"/>
                          </a:solidFill>
                          <a:latin typeface="+mn-lt"/>
                          <a:ea typeface="+mn-ea"/>
                          <a:cs typeface="+mn-cs"/>
                        </a:rPr>
                        <a:t>Plural</a:t>
                      </a:r>
                      <a:endParaRPr lang="ru-RU" sz="2400" kern="1200" dirty="0" smtClean="0">
                        <a:solidFill>
                          <a:schemeClr val="tx1"/>
                        </a:solidFill>
                        <a:latin typeface="+mn-lt"/>
                        <a:ea typeface="+mn-ea"/>
                        <a:cs typeface="+mn-cs"/>
                      </a:endParaRPr>
                    </a:p>
                    <a:p>
                      <a:r>
                        <a:rPr lang="fr-FR" sz="2400" kern="1200" dirty="0" smtClean="0">
                          <a:solidFill>
                            <a:schemeClr val="tx1"/>
                          </a:solidFill>
                          <a:latin typeface="+mn-lt"/>
                          <a:ea typeface="+mn-ea"/>
                          <a:cs typeface="+mn-cs"/>
                        </a:rPr>
                        <a:t>nom/acc</a:t>
                      </a:r>
                      <a:endParaRPr lang="ru-RU" sz="2400" kern="1200" dirty="0" smtClean="0">
                        <a:solidFill>
                          <a:schemeClr val="tx1"/>
                        </a:solidFill>
                        <a:latin typeface="+mn-lt"/>
                        <a:ea typeface="+mn-ea"/>
                        <a:cs typeface="+mn-cs"/>
                      </a:endParaRPr>
                    </a:p>
                    <a:p>
                      <a:r>
                        <a:rPr lang="fr-FR" sz="2400" kern="1200" dirty="0" smtClean="0">
                          <a:solidFill>
                            <a:schemeClr val="tx1"/>
                          </a:solidFill>
                          <a:latin typeface="+mn-lt"/>
                          <a:ea typeface="+mn-ea"/>
                          <a:cs typeface="+mn-cs"/>
                        </a:rPr>
                        <a:t>gen</a:t>
                      </a:r>
                      <a:endParaRPr lang="ru-RU" sz="2400" kern="1200" dirty="0" smtClean="0">
                        <a:solidFill>
                          <a:schemeClr val="tx1"/>
                        </a:solidFill>
                        <a:latin typeface="+mn-lt"/>
                        <a:ea typeface="+mn-ea"/>
                        <a:cs typeface="+mn-cs"/>
                      </a:endParaRPr>
                    </a:p>
                    <a:p>
                      <a:r>
                        <a:rPr lang="fr-FR" sz="2400" kern="1200" dirty="0" smtClean="0">
                          <a:solidFill>
                            <a:schemeClr val="tx1"/>
                          </a:solidFill>
                          <a:latin typeface="+mn-lt"/>
                          <a:ea typeface="+mn-ea"/>
                          <a:cs typeface="+mn-cs"/>
                        </a:rPr>
                        <a:t>dat</a:t>
                      </a:r>
                      <a:r>
                        <a:rPr lang="fr-FR" sz="2400" b="1" kern="1200" dirty="0" smtClean="0">
                          <a:solidFill>
                            <a:schemeClr val="tx1"/>
                          </a:solidFill>
                          <a:latin typeface="+mn-lt"/>
                          <a:ea typeface="+mn-ea"/>
                          <a:cs typeface="+mn-cs"/>
                        </a:rPr>
                        <a:t> </a:t>
                      </a:r>
                      <a:endParaRPr lang="ru-RU" sz="2400" dirty="0"/>
                    </a:p>
                  </a:txBody>
                  <a:tcPr marT="45726" marB="45726"/>
                </a:tc>
                <a:tc>
                  <a:txBody>
                    <a:bodyPr/>
                    <a:lstStyle/>
                    <a:p>
                      <a:pPr algn="just">
                        <a:spcAft>
                          <a:spcPts val="0"/>
                        </a:spcAft>
                      </a:pPr>
                      <a:endParaRPr lang="fr-FR" sz="2400">
                        <a:latin typeface="Times New Roman"/>
                        <a:ea typeface="Times New Roman"/>
                      </a:endParaRPr>
                    </a:p>
                    <a:p>
                      <a:pPr algn="just">
                        <a:spcAft>
                          <a:spcPts val="0"/>
                        </a:spcAft>
                      </a:pPr>
                      <a:r>
                        <a:rPr lang="en-US" sz="2400">
                          <a:latin typeface="Times New Roman"/>
                          <a:ea typeface="Times New Roman"/>
                        </a:rPr>
                        <a:t>stanas</a:t>
                      </a:r>
                      <a:endParaRPr lang="ru-RU" sz="2400">
                        <a:latin typeface="Times New Roman"/>
                        <a:ea typeface="Times New Roman"/>
                      </a:endParaRPr>
                    </a:p>
                    <a:p>
                      <a:pPr algn="just">
                        <a:spcAft>
                          <a:spcPts val="0"/>
                        </a:spcAft>
                      </a:pPr>
                      <a:r>
                        <a:rPr lang="en-US" sz="2400">
                          <a:latin typeface="Times New Roman"/>
                          <a:ea typeface="Times New Roman"/>
                        </a:rPr>
                        <a:t>stana</a:t>
                      </a:r>
                      <a:endParaRPr lang="ru-RU" sz="2400">
                        <a:latin typeface="Times New Roman"/>
                        <a:ea typeface="Times New Roman"/>
                      </a:endParaRPr>
                    </a:p>
                    <a:p>
                      <a:pPr algn="just">
                        <a:spcAft>
                          <a:spcPts val="0"/>
                        </a:spcAft>
                      </a:pPr>
                      <a:r>
                        <a:rPr lang="en-US" sz="2400">
                          <a:latin typeface="Times New Roman"/>
                          <a:ea typeface="Times New Roman"/>
                        </a:rPr>
                        <a:t>stanum</a:t>
                      </a:r>
                      <a:endParaRPr lang="ru-RU" sz="2400">
                        <a:latin typeface="Times New Roman"/>
                        <a:ea typeface="Times New Roman"/>
                      </a:endParaRPr>
                    </a:p>
                  </a:txBody>
                  <a:tcPr marL="68580" marR="68580" marT="0" marB="0"/>
                </a:tc>
                <a:tc>
                  <a:txBody>
                    <a:bodyPr/>
                    <a:lstStyle/>
                    <a:p>
                      <a:pPr algn="just">
                        <a:spcAft>
                          <a:spcPts val="0"/>
                        </a:spcAft>
                      </a:pPr>
                      <a:endParaRPr lang="en-US" sz="2400" dirty="0">
                        <a:latin typeface="Times New Roman"/>
                        <a:ea typeface="Times New Roman"/>
                      </a:endParaRPr>
                    </a:p>
                    <a:p>
                      <a:pPr algn="just">
                        <a:spcAft>
                          <a:spcPts val="0"/>
                        </a:spcAft>
                      </a:pPr>
                      <a:r>
                        <a:rPr lang="en-US" sz="2400" dirty="0" err="1">
                          <a:latin typeface="Times New Roman"/>
                          <a:ea typeface="Times New Roman"/>
                        </a:rPr>
                        <a:t>scipu</a:t>
                      </a:r>
                      <a:endParaRPr lang="ru-RU" sz="2400" dirty="0">
                        <a:latin typeface="Times New Roman"/>
                        <a:ea typeface="Times New Roman"/>
                      </a:endParaRPr>
                    </a:p>
                    <a:p>
                      <a:pPr algn="just">
                        <a:spcAft>
                          <a:spcPts val="0"/>
                        </a:spcAft>
                      </a:pPr>
                      <a:r>
                        <a:rPr lang="en-US" sz="2400" dirty="0" err="1">
                          <a:latin typeface="Times New Roman"/>
                          <a:ea typeface="Times New Roman"/>
                        </a:rPr>
                        <a:t>scipa</a:t>
                      </a:r>
                      <a:endParaRPr lang="ru-RU" sz="2400" dirty="0">
                        <a:latin typeface="Times New Roman"/>
                        <a:ea typeface="Times New Roman"/>
                      </a:endParaRPr>
                    </a:p>
                    <a:p>
                      <a:pPr algn="just">
                        <a:spcAft>
                          <a:spcPts val="0"/>
                        </a:spcAft>
                      </a:pPr>
                      <a:r>
                        <a:rPr lang="en-US" sz="2400" dirty="0" err="1">
                          <a:latin typeface="Times New Roman"/>
                          <a:ea typeface="Times New Roman"/>
                        </a:rPr>
                        <a:t>scipum</a:t>
                      </a:r>
                      <a:endParaRPr lang="ru-RU" sz="2400" dirty="0">
                        <a:latin typeface="Times New Roman"/>
                        <a:ea typeface="Times New Roman"/>
                      </a:endParaRPr>
                    </a:p>
                  </a:txBody>
                  <a:tcPr marL="68580" marR="68580" marT="0" marB="0"/>
                </a:tc>
                <a:tc>
                  <a:txBody>
                    <a:bodyPr/>
                    <a:lstStyle/>
                    <a:p>
                      <a:pPr algn="just">
                        <a:spcAft>
                          <a:spcPts val="0"/>
                        </a:spcAft>
                      </a:pPr>
                      <a:endParaRPr lang="en-US" sz="2400">
                        <a:latin typeface="Times New Roman"/>
                        <a:ea typeface="Times New Roman"/>
                      </a:endParaRPr>
                    </a:p>
                    <a:p>
                      <a:pPr algn="just">
                        <a:spcAft>
                          <a:spcPts val="0"/>
                        </a:spcAft>
                      </a:pPr>
                      <a:r>
                        <a:rPr lang="en-US" sz="2400">
                          <a:latin typeface="PhoneticTM"/>
                          <a:ea typeface="Times New Roman"/>
                        </a:rPr>
                        <a:t>Ziefa</a:t>
                      </a:r>
                      <a:endParaRPr lang="ru-RU" sz="2400">
                        <a:latin typeface="Times New Roman"/>
                        <a:ea typeface="Times New Roman"/>
                      </a:endParaRPr>
                    </a:p>
                    <a:p>
                      <a:pPr algn="just">
                        <a:spcAft>
                          <a:spcPts val="0"/>
                        </a:spcAft>
                      </a:pPr>
                      <a:r>
                        <a:rPr lang="en-US" sz="2400">
                          <a:latin typeface="PhoneticTM"/>
                          <a:ea typeface="Times New Roman"/>
                        </a:rPr>
                        <a:t>Ziefa</a:t>
                      </a:r>
                      <a:endParaRPr lang="ru-RU" sz="2400">
                        <a:latin typeface="Times New Roman"/>
                        <a:ea typeface="Times New Roman"/>
                      </a:endParaRPr>
                    </a:p>
                    <a:p>
                      <a:pPr algn="just">
                        <a:spcAft>
                          <a:spcPts val="0"/>
                        </a:spcAft>
                      </a:pPr>
                      <a:r>
                        <a:rPr lang="en-US" sz="2400">
                          <a:latin typeface="PhoneticTM"/>
                          <a:ea typeface="Times New Roman"/>
                        </a:rPr>
                        <a:t>Ziefum</a:t>
                      </a:r>
                      <a:endParaRPr lang="ru-RU" sz="2400">
                        <a:latin typeface="Times New Roman"/>
                        <a:ea typeface="Times New Roman"/>
                      </a:endParaRPr>
                    </a:p>
                  </a:txBody>
                  <a:tcPr marL="68580" marR="68580" marT="0" marB="0"/>
                </a:tc>
                <a:tc>
                  <a:txBody>
                    <a:bodyPr/>
                    <a:lstStyle/>
                    <a:p>
                      <a:pPr algn="just">
                        <a:spcAft>
                          <a:spcPts val="0"/>
                        </a:spcAft>
                      </a:pPr>
                      <a:endParaRPr lang="en-US" sz="2400" dirty="0">
                        <a:latin typeface="Times New Roman"/>
                        <a:ea typeface="Times New Roman"/>
                      </a:endParaRPr>
                    </a:p>
                    <a:p>
                      <a:pPr>
                        <a:spcAft>
                          <a:spcPts val="0"/>
                        </a:spcAft>
                      </a:pPr>
                      <a:r>
                        <a:rPr lang="en-US" sz="2400" dirty="0" err="1">
                          <a:latin typeface="Times New Roman"/>
                          <a:ea typeface="Times New Roman"/>
                        </a:rPr>
                        <a:t>naman</a:t>
                      </a:r>
                      <a:endParaRPr lang="ru-RU" sz="2400" dirty="0">
                        <a:latin typeface="Times New Roman"/>
                        <a:ea typeface="Times New Roman"/>
                      </a:endParaRPr>
                    </a:p>
                    <a:p>
                      <a:pPr>
                        <a:spcAft>
                          <a:spcPts val="0"/>
                        </a:spcAft>
                      </a:pPr>
                      <a:r>
                        <a:rPr lang="en-US" sz="2400" dirty="0" err="1">
                          <a:latin typeface="Times New Roman"/>
                          <a:ea typeface="Times New Roman"/>
                        </a:rPr>
                        <a:t>namena</a:t>
                      </a:r>
                      <a:endParaRPr lang="ru-RU" sz="2400" dirty="0">
                        <a:latin typeface="Times New Roman"/>
                        <a:ea typeface="Times New Roman"/>
                      </a:endParaRPr>
                    </a:p>
                    <a:p>
                      <a:pPr>
                        <a:spcAft>
                          <a:spcPts val="0"/>
                        </a:spcAft>
                      </a:pPr>
                      <a:r>
                        <a:rPr lang="en-US" sz="2400" dirty="0" err="1">
                          <a:latin typeface="Times New Roman"/>
                          <a:ea typeface="Times New Roman"/>
                        </a:rPr>
                        <a:t>namum</a:t>
                      </a:r>
                      <a:endParaRPr lang="ru-RU" sz="2400" dirty="0">
                        <a:latin typeface="Times New Roman"/>
                        <a:ea typeface="Times New Roman"/>
                      </a:endParaRPr>
                    </a:p>
                  </a:txBody>
                  <a:tcPr marL="68580" marR="68580" marT="0" marB="0"/>
                </a:tc>
                <a:extLst>
                  <a:ext uri="{0D108BD9-81ED-4DB2-BD59-A6C34878D82A}">
                    <a16:rowId xmlns:a16="http://schemas.microsoft.com/office/drawing/2014/main" val="10003"/>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Заголовок 1"/>
          <p:cNvSpPr>
            <a:spLocks noGrp="1"/>
          </p:cNvSpPr>
          <p:nvPr>
            <p:ph type="title"/>
          </p:nvPr>
        </p:nvSpPr>
        <p:spPr/>
        <p:txBody>
          <a:bodyPr/>
          <a:lstStyle/>
          <a:p>
            <a:r>
              <a:rPr lang="en-US" altLang="ru-RU" sz="4800" b="1" smtClean="0"/>
              <a:t>The traces of a-stem declension</a:t>
            </a:r>
            <a:endParaRPr lang="ru-RU" altLang="ru-RU" sz="4800" b="1" smtClean="0"/>
          </a:p>
        </p:txBody>
      </p:sp>
      <p:sp>
        <p:nvSpPr>
          <p:cNvPr id="3" name="Содержимое 2"/>
          <p:cNvSpPr>
            <a:spLocks noGrp="1"/>
          </p:cNvSpPr>
          <p:nvPr>
            <p:ph idx="1"/>
          </p:nvPr>
        </p:nvSpPr>
        <p:spPr/>
        <p:txBody>
          <a:bodyPr>
            <a:normAutofit/>
          </a:bodyPr>
          <a:lstStyle/>
          <a:p>
            <a:pPr>
              <a:buFont typeface="Arial" panose="020B0604020202020204" pitchFamily="34" charset="0"/>
              <a:buNone/>
            </a:pPr>
            <a:r>
              <a:rPr lang="en-US" altLang="ru-RU" sz="3600" smtClean="0"/>
              <a:t>   The traces of a-stem declension in Modern English:</a:t>
            </a:r>
          </a:p>
          <a:p>
            <a:pPr>
              <a:buFont typeface="Arial" panose="020B0604020202020204" pitchFamily="34" charset="0"/>
              <a:buNone/>
            </a:pPr>
            <a:endParaRPr lang="ru-RU" altLang="ru-RU" sz="1200" smtClean="0"/>
          </a:p>
          <a:p>
            <a:pPr>
              <a:buFont typeface="Calibri" panose="020F0502020204030204" pitchFamily="34" charset="0"/>
              <a:buAutoNum type="arabicPeriod"/>
            </a:pPr>
            <a:r>
              <a:rPr lang="en-US" altLang="ru-RU" sz="3600" b="1" i="1" smtClean="0"/>
              <a:t>’s (possessive case)</a:t>
            </a:r>
            <a:r>
              <a:rPr lang="en-US" altLang="ru-RU" sz="3600" smtClean="0"/>
              <a:t> goes back to the genitive case singular of masculine and neuter gender;</a:t>
            </a:r>
            <a:endParaRPr lang="ru-RU" altLang="ru-RU" sz="3600" smtClean="0"/>
          </a:p>
          <a:p>
            <a:pPr>
              <a:buFont typeface="Arial" panose="020B0604020202020204" pitchFamily="34" charset="0"/>
              <a:buNone/>
            </a:pPr>
            <a:endParaRPr lang="ru-RU" altLang="ru-RU"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1"/>
          <p:cNvSpPr>
            <a:spLocks noGrp="1"/>
          </p:cNvSpPr>
          <p:nvPr>
            <p:ph type="title"/>
          </p:nvPr>
        </p:nvSpPr>
        <p:spPr/>
        <p:txBody>
          <a:bodyPr/>
          <a:lstStyle/>
          <a:p>
            <a:endParaRPr lang="ru-RU" altLang="ru-RU" smtClean="0"/>
          </a:p>
        </p:txBody>
      </p:sp>
      <p:sp>
        <p:nvSpPr>
          <p:cNvPr id="3" name="Содержимое 2"/>
          <p:cNvSpPr>
            <a:spLocks noGrp="1"/>
          </p:cNvSpPr>
          <p:nvPr>
            <p:ph idx="1"/>
          </p:nvPr>
        </p:nvSpPr>
        <p:spPr/>
        <p:txBody>
          <a:bodyPr>
            <a:normAutofit/>
          </a:bodyPr>
          <a:lstStyle/>
          <a:p>
            <a:pPr marL="514350" indent="-514350">
              <a:buFont typeface="Arial" panose="020B0604020202020204" pitchFamily="34" charset="0"/>
              <a:buNone/>
            </a:pPr>
            <a:r>
              <a:rPr lang="en-US" altLang="ru-RU" sz="3600" smtClean="0"/>
              <a:t>2</a:t>
            </a:r>
            <a:r>
              <a:rPr lang="en-US" altLang="ru-RU" sz="3600" b="1" i="1" smtClean="0"/>
              <a:t>.   –s (plural of nouns)</a:t>
            </a:r>
            <a:r>
              <a:rPr lang="en-US" altLang="ru-RU" sz="3600" smtClean="0"/>
              <a:t> goes back to nominative and accusative case plural of masculine gender nouns;</a:t>
            </a:r>
            <a:endParaRPr lang="ru-RU" altLang="ru-RU" sz="3600" smtClean="0"/>
          </a:p>
          <a:p>
            <a:pPr marL="514350" indent="-514350">
              <a:buFont typeface="Arial" panose="020B0604020202020204" pitchFamily="34" charset="0"/>
              <a:buNone/>
            </a:pPr>
            <a:r>
              <a:rPr lang="en-US" altLang="ru-RU" sz="3600" smtClean="0"/>
              <a:t>3.   </a:t>
            </a:r>
            <a:r>
              <a:rPr lang="en-US" altLang="ru-RU" sz="3600" b="1" i="1" smtClean="0"/>
              <a:t>Uninflected forms</a:t>
            </a:r>
            <a:r>
              <a:rPr lang="en-US" altLang="ru-RU" sz="3600" smtClean="0"/>
              <a:t> of plural in Modern E </a:t>
            </a:r>
            <a:r>
              <a:rPr lang="en-US" altLang="ru-RU" sz="3600" i="1" smtClean="0"/>
              <a:t>(like “sheep”, “deer”)</a:t>
            </a:r>
            <a:r>
              <a:rPr lang="en-US" altLang="ru-RU" sz="3600" smtClean="0"/>
              <a:t> come from the nouns of neuter gender of the long syllabus type.</a:t>
            </a:r>
            <a:endParaRPr lang="ru-RU" altLang="ru-RU" sz="3600" smtClean="0"/>
          </a:p>
          <a:p>
            <a:pPr marL="514350" indent="-514350">
              <a:buFont typeface="Arial" panose="020B0604020202020204" pitchFamily="34" charset="0"/>
              <a:buNone/>
            </a:pPr>
            <a:endParaRPr lang="ru-RU" altLang="ru-RU"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Заголовок 1"/>
          <p:cNvSpPr>
            <a:spLocks noGrp="1"/>
          </p:cNvSpPr>
          <p:nvPr>
            <p:ph type="title"/>
          </p:nvPr>
        </p:nvSpPr>
        <p:spPr/>
        <p:txBody>
          <a:bodyPr/>
          <a:lstStyle/>
          <a:p>
            <a:r>
              <a:rPr lang="en-US" altLang="ru-RU" b="1" smtClean="0"/>
              <a:t>The OE Pronoun</a:t>
            </a:r>
            <a:endParaRPr lang="ru-RU" altLang="ru-RU" smtClean="0"/>
          </a:p>
        </p:txBody>
      </p:sp>
      <p:sp>
        <p:nvSpPr>
          <p:cNvPr id="29698" name="Содержимое 2"/>
          <p:cNvSpPr>
            <a:spLocks noGrp="1"/>
          </p:cNvSpPr>
          <p:nvPr>
            <p:ph idx="1"/>
          </p:nvPr>
        </p:nvSpPr>
        <p:spPr/>
        <p:txBody>
          <a:bodyPr/>
          <a:lstStyle/>
          <a:p>
            <a:pPr>
              <a:buFont typeface="Arial" panose="020B0604020202020204" pitchFamily="34" charset="0"/>
              <a:buNone/>
            </a:pPr>
            <a:r>
              <a:rPr lang="en-US" altLang="ru-RU" smtClean="0"/>
              <a:t>   </a:t>
            </a:r>
            <a:r>
              <a:rPr lang="en-US" altLang="ru-RU" sz="4000" smtClean="0"/>
              <a:t>There were the following classes of pronouns in OE: </a:t>
            </a:r>
          </a:p>
          <a:p>
            <a:pPr>
              <a:buFont typeface="Arial" panose="020B0604020202020204" pitchFamily="34" charset="0"/>
              <a:buNone/>
            </a:pPr>
            <a:r>
              <a:rPr lang="en-US" altLang="ru-RU" sz="4000" smtClean="0"/>
              <a:t>    </a:t>
            </a:r>
            <a:r>
              <a:rPr lang="en-US" altLang="ru-RU" sz="4000" b="1" smtClean="0"/>
              <a:t>personal</a:t>
            </a:r>
            <a:endParaRPr lang="ru-RU" altLang="ru-RU" sz="4000" b="1" smtClean="0"/>
          </a:p>
          <a:p>
            <a:pPr>
              <a:buFont typeface="Arial" panose="020B0604020202020204" pitchFamily="34" charset="0"/>
              <a:buNone/>
            </a:pPr>
            <a:r>
              <a:rPr lang="en-US" altLang="ru-RU" sz="4000" b="1" smtClean="0"/>
              <a:t>    demonstrative</a:t>
            </a:r>
            <a:endParaRPr lang="ru-RU" altLang="ru-RU" sz="4000" b="1" smtClean="0"/>
          </a:p>
          <a:p>
            <a:pPr>
              <a:buFont typeface="Arial" panose="020B0604020202020204" pitchFamily="34" charset="0"/>
              <a:buNone/>
            </a:pPr>
            <a:r>
              <a:rPr lang="en-US" altLang="ru-RU" sz="4000" b="1" smtClean="0"/>
              <a:t>    interrogative</a:t>
            </a:r>
            <a:endParaRPr lang="ru-RU" altLang="ru-RU" sz="4000" b="1" smtClean="0"/>
          </a:p>
          <a:p>
            <a:pPr>
              <a:buFont typeface="Arial" panose="020B0604020202020204" pitchFamily="34" charset="0"/>
              <a:buNone/>
            </a:pPr>
            <a:r>
              <a:rPr lang="en-US" altLang="ru-RU" sz="4000" b="1" smtClean="0"/>
              <a:t>    indefinite.</a:t>
            </a:r>
            <a:endParaRPr lang="ru-RU" altLang="ru-RU" sz="4000" b="1" smtClean="0"/>
          </a:p>
          <a:p>
            <a:pPr>
              <a:buFont typeface="Arial" panose="020B0604020202020204" pitchFamily="34" charset="0"/>
              <a:buNone/>
            </a:pPr>
            <a:endParaRPr lang="ru-RU" altLang="ru-RU" b="1"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Заголовок 1"/>
          <p:cNvSpPr>
            <a:spLocks noGrp="1"/>
          </p:cNvSpPr>
          <p:nvPr>
            <p:ph type="title"/>
          </p:nvPr>
        </p:nvSpPr>
        <p:spPr/>
        <p:txBody>
          <a:bodyPr/>
          <a:lstStyle/>
          <a:p>
            <a:endParaRPr lang="ru-RU" altLang="ru-RU" smtClean="0"/>
          </a:p>
        </p:txBody>
      </p:sp>
      <p:sp>
        <p:nvSpPr>
          <p:cNvPr id="30722" name="Содержимое 2"/>
          <p:cNvSpPr>
            <a:spLocks noGrp="1"/>
          </p:cNvSpPr>
          <p:nvPr>
            <p:ph idx="1"/>
          </p:nvPr>
        </p:nvSpPr>
        <p:spPr/>
        <p:txBody>
          <a:bodyPr/>
          <a:lstStyle/>
          <a:p>
            <a:pPr>
              <a:buFont typeface="Arial" panose="020B0604020202020204" pitchFamily="34" charset="0"/>
              <a:buNone/>
            </a:pPr>
            <a:r>
              <a:rPr lang="en-US" altLang="ru-RU" sz="3600" smtClean="0"/>
              <a:t>   </a:t>
            </a:r>
            <a:r>
              <a:rPr lang="en-US" altLang="ru-RU" sz="4000" smtClean="0"/>
              <a:t>The grammatic categories were either similar to the categories of the nouns (in pronouns-nouns) or to the adjectives (adjective pronouns) </a:t>
            </a:r>
            <a:endParaRPr lang="ru-RU" altLang="ru-RU" sz="4000" smtClean="0"/>
          </a:p>
          <a:p>
            <a:pPr>
              <a:buFont typeface="Arial" panose="020B0604020202020204" pitchFamily="34" charset="0"/>
              <a:buNone/>
            </a:pPr>
            <a:r>
              <a:rPr lang="en-US" altLang="ru-RU" sz="4000" smtClean="0"/>
              <a:t>   </a:t>
            </a:r>
            <a:r>
              <a:rPr lang="en-US" altLang="ru-RU" sz="4000" b="1" smtClean="0"/>
              <a:t>Relative, possessive and reflexive</a:t>
            </a:r>
            <a:r>
              <a:rPr lang="en-US" altLang="ru-RU" sz="4000" smtClean="0"/>
              <a:t> were not yet fully developed in OE.</a:t>
            </a:r>
            <a:endParaRPr lang="ru-RU" altLang="ru-RU" sz="4000" smtClean="0"/>
          </a:p>
          <a:p>
            <a:pPr>
              <a:buFont typeface="Arial" panose="020B0604020202020204" pitchFamily="34" charset="0"/>
              <a:buNone/>
            </a:pPr>
            <a:endParaRPr lang="ru-RU" altLang="ru-RU"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p:nvPr>
        </p:nvSpPr>
        <p:spPr/>
        <p:txBody>
          <a:bodyPr/>
          <a:lstStyle/>
          <a:p>
            <a:r>
              <a:rPr lang="en-US" altLang="ru-RU" sz="4800" b="1" smtClean="0"/>
              <a:t>Parts of speech</a:t>
            </a:r>
            <a:endParaRPr lang="ru-RU" altLang="ru-RU" sz="4800" b="1" smtClean="0"/>
          </a:p>
        </p:txBody>
      </p:sp>
      <p:sp>
        <p:nvSpPr>
          <p:cNvPr id="14338" name="Содержимое 2"/>
          <p:cNvSpPr>
            <a:spLocks noGrp="1"/>
          </p:cNvSpPr>
          <p:nvPr>
            <p:ph idx="1"/>
          </p:nvPr>
        </p:nvSpPr>
        <p:spPr/>
        <p:txBody>
          <a:bodyPr/>
          <a:lstStyle/>
          <a:p>
            <a:pPr>
              <a:buFont typeface="Arial" panose="020B0604020202020204" pitchFamily="34" charset="0"/>
              <a:buNone/>
            </a:pPr>
            <a:r>
              <a:rPr lang="en-US" altLang="ru-RU" sz="3600" smtClean="0"/>
              <a:t>   There were the following parts of speech in OE: </a:t>
            </a:r>
            <a:endParaRPr lang="ru-RU" altLang="ru-RU" sz="3600" smtClean="0"/>
          </a:p>
          <a:p>
            <a:pPr>
              <a:buFont typeface="Arial" panose="020B0604020202020204" pitchFamily="34" charset="0"/>
              <a:buNone/>
            </a:pPr>
            <a:r>
              <a:rPr lang="en-US" altLang="ru-RU" sz="3600" b="1" smtClean="0"/>
              <a:t>the noun</a:t>
            </a:r>
            <a:endParaRPr lang="ru-RU" altLang="ru-RU" sz="3600" b="1" smtClean="0"/>
          </a:p>
          <a:p>
            <a:pPr>
              <a:buFont typeface="Arial" panose="020B0604020202020204" pitchFamily="34" charset="0"/>
              <a:buNone/>
            </a:pPr>
            <a:r>
              <a:rPr lang="en-US" altLang="ru-RU" sz="3600" b="1" smtClean="0"/>
              <a:t>the adjective</a:t>
            </a:r>
            <a:endParaRPr lang="ru-RU" altLang="ru-RU" sz="3600" b="1" smtClean="0"/>
          </a:p>
          <a:p>
            <a:pPr>
              <a:buFont typeface="Arial" panose="020B0604020202020204" pitchFamily="34" charset="0"/>
              <a:buNone/>
            </a:pPr>
            <a:r>
              <a:rPr lang="en-US" altLang="ru-RU" sz="3600" b="1" smtClean="0"/>
              <a:t>the pronoun</a:t>
            </a:r>
            <a:r>
              <a:rPr lang="en-US" altLang="ru-RU" sz="3600" smtClean="0"/>
              <a:t>	     nominal parts of speech</a:t>
            </a:r>
            <a:endParaRPr lang="ru-RU" altLang="ru-RU" sz="3600" smtClean="0"/>
          </a:p>
          <a:p>
            <a:pPr>
              <a:buFont typeface="Arial" panose="020B0604020202020204" pitchFamily="34" charset="0"/>
              <a:buNone/>
            </a:pPr>
            <a:r>
              <a:rPr lang="en-US" altLang="ru-RU" sz="3600" b="1" smtClean="0"/>
              <a:t>the numeral</a:t>
            </a:r>
            <a:endParaRPr lang="ru-RU" altLang="ru-RU" sz="3600" b="1" smtClean="0"/>
          </a:p>
          <a:p>
            <a:pPr>
              <a:buFont typeface="Arial" panose="020B0604020202020204" pitchFamily="34" charset="0"/>
              <a:buNone/>
            </a:pPr>
            <a:endParaRPr lang="ru-RU" altLang="ru-RU" smtClean="0"/>
          </a:p>
        </p:txBody>
      </p:sp>
      <p:cxnSp>
        <p:nvCxnSpPr>
          <p:cNvPr id="5" name="Прямая соединительная линия 4"/>
          <p:cNvCxnSpPr/>
          <p:nvPr/>
        </p:nvCxnSpPr>
        <p:spPr>
          <a:xfrm rot="5400000">
            <a:off x="2286000" y="4000501"/>
            <a:ext cx="2143125"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en-US" b="1" dirty="0" smtClean="0"/>
              <a:t>The Personal Pronouns</a:t>
            </a:r>
            <a:r>
              <a:rPr lang="ru-RU" dirty="0" smtClean="0"/>
              <a:t/>
            </a:r>
            <a:br>
              <a:rPr lang="ru-RU" dirty="0" smtClean="0"/>
            </a:br>
            <a:endParaRPr lang="ru-RU" dirty="0"/>
          </a:p>
        </p:txBody>
      </p:sp>
      <p:sp>
        <p:nvSpPr>
          <p:cNvPr id="31746" name="Содержимое 2"/>
          <p:cNvSpPr>
            <a:spLocks noGrp="1"/>
          </p:cNvSpPr>
          <p:nvPr>
            <p:ph idx="1"/>
          </p:nvPr>
        </p:nvSpPr>
        <p:spPr>
          <a:xfrm>
            <a:off x="457200" y="1357313"/>
            <a:ext cx="8229600" cy="4768850"/>
          </a:xfrm>
        </p:spPr>
        <p:txBody>
          <a:bodyPr/>
          <a:lstStyle/>
          <a:p>
            <a:pPr>
              <a:buFont typeface="Arial" panose="020B0604020202020204" pitchFamily="34" charset="0"/>
              <a:buNone/>
            </a:pPr>
            <a:r>
              <a:rPr lang="en-US" altLang="ru-RU" sz="3600" smtClean="0"/>
              <a:t>   </a:t>
            </a:r>
            <a:r>
              <a:rPr lang="en-US" altLang="ru-RU" sz="4000" smtClean="0"/>
              <a:t>The personal pronouns had three persons, three numbers, three genders in the third person.</a:t>
            </a:r>
            <a:r>
              <a:rPr lang="en-US" altLang="ru-RU" sz="4000" b="1" smtClean="0"/>
              <a:t> </a:t>
            </a:r>
            <a:endParaRPr lang="ru-RU" altLang="ru-RU" sz="4000" smtClean="0"/>
          </a:p>
          <a:p>
            <a:pPr>
              <a:buFont typeface="Arial" panose="020B0604020202020204" pitchFamily="34" charset="0"/>
              <a:buNone/>
            </a:pPr>
            <a:r>
              <a:rPr lang="en-US" altLang="ru-RU" sz="4000" smtClean="0"/>
              <a:t>   The first and the second-person personal pronouns </a:t>
            </a:r>
            <a:r>
              <a:rPr lang="en-US" altLang="ru-RU" sz="4000" b="1" smtClean="0"/>
              <a:t>declined</a:t>
            </a:r>
            <a:r>
              <a:rPr lang="en-US" altLang="ru-RU" sz="4000" smtClean="0"/>
              <a:t> through the four case system in singular and plural.</a:t>
            </a:r>
            <a:endParaRPr lang="ru-RU" altLang="ru-RU" sz="40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96862"/>
          </a:xfrm>
        </p:spPr>
        <p:txBody>
          <a:bodyPr rtlCol="0">
            <a:normAutofit fontScale="90000"/>
          </a:bodyPr>
          <a:lstStyle/>
          <a:p>
            <a:pPr fontAlgn="auto">
              <a:spcAft>
                <a:spcPts val="0"/>
              </a:spcAft>
              <a:defRPr/>
            </a:pPr>
            <a:endParaRPr lang="ru-RU" dirty="0"/>
          </a:p>
        </p:txBody>
      </p:sp>
      <p:graphicFrame>
        <p:nvGraphicFramePr>
          <p:cNvPr id="4" name="Содержимое 3"/>
          <p:cNvGraphicFramePr>
            <a:graphicFrameLocks noGrp="1"/>
          </p:cNvGraphicFramePr>
          <p:nvPr>
            <p:ph idx="1"/>
          </p:nvPr>
        </p:nvGraphicFramePr>
        <p:xfrm>
          <a:off x="457200" y="785813"/>
          <a:ext cx="8258175" cy="5588000"/>
        </p:xfrm>
        <a:graphic>
          <a:graphicData uri="http://schemas.openxmlformats.org/drawingml/2006/table">
            <a:tbl>
              <a:tblPr/>
              <a:tblGrid>
                <a:gridCol w="2065338">
                  <a:extLst>
                    <a:ext uri="{9D8B030D-6E8A-4147-A177-3AD203B41FA5}">
                      <a16:colId xmlns:a16="http://schemas.microsoft.com/office/drawing/2014/main" val="833295533"/>
                    </a:ext>
                  </a:extLst>
                </a:gridCol>
                <a:gridCol w="2063750">
                  <a:extLst>
                    <a:ext uri="{9D8B030D-6E8A-4147-A177-3AD203B41FA5}">
                      <a16:colId xmlns:a16="http://schemas.microsoft.com/office/drawing/2014/main" val="2583527416"/>
                    </a:ext>
                  </a:extLst>
                </a:gridCol>
                <a:gridCol w="2065337">
                  <a:extLst>
                    <a:ext uri="{9D8B030D-6E8A-4147-A177-3AD203B41FA5}">
                      <a16:colId xmlns:a16="http://schemas.microsoft.com/office/drawing/2014/main" val="956689132"/>
                    </a:ext>
                  </a:extLst>
                </a:gridCol>
                <a:gridCol w="2063750">
                  <a:extLst>
                    <a:ext uri="{9D8B030D-6E8A-4147-A177-3AD203B41FA5}">
                      <a16:colId xmlns:a16="http://schemas.microsoft.com/office/drawing/2014/main" val="1756083150"/>
                    </a:ext>
                  </a:extLst>
                </a:gridCol>
              </a:tblGrid>
              <a:tr h="642938">
                <a:tc gridSpan="4">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ru-RU" sz="28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First person</a:t>
                      </a:r>
                      <a:endParaRPr kumimoji="0" lang="ru-RU" altLang="ru-RU" sz="28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131583546"/>
                  </a:ext>
                </a:extLst>
              </a:tr>
              <a:tr h="59372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Case</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Singular</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Dual</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Plural</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71511855"/>
                  </a:ext>
                </a:extLst>
              </a:tr>
              <a:tr h="18716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Nom.</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Gen</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Dat.</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Acc.</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ic</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min</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me</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mec, me</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wit</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uncer</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unc</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uncit</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we</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ure, user</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us</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usic,us</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4331502"/>
                  </a:ext>
                </a:extLst>
              </a:tr>
              <a:tr h="606425">
                <a:tc gridSpan="4">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ru-RU" sz="28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Second person</a:t>
                      </a:r>
                      <a:endParaRPr kumimoji="0" lang="ru-RU" altLang="ru-RU" sz="28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253026456"/>
                  </a:ext>
                </a:extLst>
              </a:tr>
              <a:tr h="18716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Nom.</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Gen</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Dat.</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Acc.</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MS Reference Serif"/>
                          <a:cs typeface="Times New Roman" panose="02020603050405020304" pitchFamily="18" charset="0"/>
                        </a:rPr>
                        <a:t>þu</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MS Reference Serif"/>
                          <a:cs typeface="Times New Roman" panose="02020603050405020304" pitchFamily="18" charset="0"/>
                        </a:rPr>
                        <a:t>þin</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MS Reference Serif"/>
                          <a:cs typeface="Times New Roman" panose="02020603050405020304" pitchFamily="18" charset="0"/>
                        </a:rPr>
                        <a:t>þe</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MS Reference Serif"/>
                          <a:cs typeface="Times New Roman" panose="02020603050405020304" pitchFamily="18" charset="0"/>
                        </a:rPr>
                        <a:t>þec, þe</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ru-RU" sz="2800" b="0" i="0" u="none" strike="noStrike" cap="none" normalizeH="0" baseline="0" smtClean="0">
                          <a:ln>
                            <a:noFill/>
                          </a:ln>
                          <a:solidFill>
                            <a:schemeClr val="tx1"/>
                          </a:solidFill>
                          <a:effectLst/>
                          <a:latin typeface="PhoneticTM"/>
                          <a:cs typeface="Times New Roman" panose="02020603050405020304" pitchFamily="18" charset="0"/>
                        </a:rPr>
                        <a:t>Zit</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ru-RU" sz="2800" b="0" i="0" u="none" strike="noStrike" cap="none" normalizeH="0" baseline="0" smtClean="0">
                          <a:ln>
                            <a:noFill/>
                          </a:ln>
                          <a:solidFill>
                            <a:schemeClr val="tx1"/>
                          </a:solidFill>
                          <a:effectLst/>
                          <a:latin typeface="PhoneticTM"/>
                          <a:cs typeface="Times New Roman" panose="02020603050405020304" pitchFamily="18" charset="0"/>
                        </a:rPr>
                        <a:t>in</a:t>
                      </a:r>
                      <a:r>
                        <a:rPr kumimoji="0" lang="fr-FR"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cer</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inc</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incit, inc</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PhoneticTM"/>
                          <a:cs typeface="Times New Roman" panose="02020603050405020304" pitchFamily="18" charset="0"/>
                        </a:rPr>
                        <a:t>Ze</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PhoneticTM"/>
                          <a:cs typeface="Times New Roman" panose="02020603050405020304" pitchFamily="18" charset="0"/>
                        </a:rPr>
                        <a:t>eower</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PhoneticTM"/>
                          <a:cs typeface="Times New Roman" panose="02020603050405020304" pitchFamily="18" charset="0"/>
                        </a:rPr>
                        <a:t>eow</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2800" b="0" i="0" u="none" strike="noStrike" cap="none" normalizeH="0" baseline="0" smtClean="0">
                          <a:ln>
                            <a:noFill/>
                          </a:ln>
                          <a:solidFill>
                            <a:schemeClr val="tx1"/>
                          </a:solidFill>
                          <a:effectLst/>
                          <a:latin typeface="PhoneticTM"/>
                          <a:cs typeface="Times New Roman" panose="02020603050405020304" pitchFamily="18" charset="0"/>
                        </a:rPr>
                        <a:t>eowi</a:t>
                      </a:r>
                      <a:r>
                        <a:rPr kumimoji="0" lang="en-US"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c, eow</a:t>
                      </a:r>
                      <a:endParaRPr kumimoji="0" lang="ru-RU" altLang="ru-RU"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47012590"/>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300"/>
          </a:xfrm>
        </p:spPr>
        <p:txBody>
          <a:bodyPr rtlCol="0">
            <a:normAutofit fontScale="90000"/>
          </a:bodyPr>
          <a:lstStyle/>
          <a:p>
            <a:pPr fontAlgn="auto">
              <a:spcAft>
                <a:spcPts val="0"/>
              </a:spcAft>
              <a:defRPr/>
            </a:pPr>
            <a:endParaRPr lang="ru-RU" dirty="0"/>
          </a:p>
        </p:txBody>
      </p:sp>
      <p:sp>
        <p:nvSpPr>
          <p:cNvPr id="33794" name="Содержимое 2"/>
          <p:cNvSpPr>
            <a:spLocks noGrp="1"/>
          </p:cNvSpPr>
          <p:nvPr>
            <p:ph idx="1"/>
          </p:nvPr>
        </p:nvSpPr>
        <p:spPr>
          <a:xfrm>
            <a:off x="457200" y="1000125"/>
            <a:ext cx="8229600" cy="5126038"/>
          </a:xfrm>
        </p:spPr>
        <p:txBody>
          <a:bodyPr/>
          <a:lstStyle/>
          <a:p>
            <a:pPr>
              <a:buFont typeface="Arial" panose="020B0604020202020204" pitchFamily="34" charset="0"/>
              <a:buNone/>
            </a:pPr>
            <a:r>
              <a:rPr lang="en-US" altLang="ru-RU" smtClean="0"/>
              <a:t>   </a:t>
            </a:r>
            <a:r>
              <a:rPr lang="en-US" altLang="ru-RU" sz="3600" smtClean="0"/>
              <a:t>The third-person personal pronouns had three genders, four cases, singular and plural.</a:t>
            </a:r>
            <a:endParaRPr lang="ru-RU" altLang="ru-RU" sz="3600" smtClean="0"/>
          </a:p>
          <a:p>
            <a:pPr>
              <a:buFont typeface="Arial" panose="020B0604020202020204" pitchFamily="34" charset="0"/>
              <a:buNone/>
            </a:pPr>
            <a:endParaRPr lang="ru-RU" altLang="ru-RU" smtClean="0"/>
          </a:p>
        </p:txBody>
      </p:sp>
      <p:graphicFrame>
        <p:nvGraphicFramePr>
          <p:cNvPr id="4" name="Таблица 3"/>
          <p:cNvGraphicFramePr>
            <a:graphicFrameLocks noGrp="1"/>
          </p:cNvGraphicFramePr>
          <p:nvPr/>
        </p:nvGraphicFramePr>
        <p:xfrm>
          <a:off x="500063" y="2928938"/>
          <a:ext cx="8286750" cy="2924175"/>
        </p:xfrm>
        <a:graphic>
          <a:graphicData uri="http://schemas.openxmlformats.org/drawingml/2006/table">
            <a:tbl>
              <a:tblPr firstRow="1" bandRow="1">
                <a:tableStyleId>{5940675A-B579-460E-94D1-54222C63F5DA}</a:tableStyleId>
              </a:tblPr>
              <a:tblGrid>
                <a:gridCol w="1214439">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643062">
                  <a:extLst>
                    <a:ext uri="{9D8B030D-6E8A-4147-A177-3AD203B41FA5}">
                      <a16:colId xmlns:a16="http://schemas.microsoft.com/office/drawing/2014/main" val="20002"/>
                    </a:ext>
                  </a:extLst>
                </a:gridCol>
                <a:gridCol w="1571625">
                  <a:extLst>
                    <a:ext uri="{9D8B030D-6E8A-4147-A177-3AD203B41FA5}">
                      <a16:colId xmlns:a16="http://schemas.microsoft.com/office/drawing/2014/main" val="20003"/>
                    </a:ext>
                  </a:extLst>
                </a:gridCol>
                <a:gridCol w="2143124">
                  <a:extLst>
                    <a:ext uri="{9D8B030D-6E8A-4147-A177-3AD203B41FA5}">
                      <a16:colId xmlns:a16="http://schemas.microsoft.com/office/drawing/2014/main" val="20004"/>
                    </a:ext>
                  </a:extLst>
                </a:gridCol>
              </a:tblGrid>
              <a:tr h="571468">
                <a:tc rowSpan="2">
                  <a:txBody>
                    <a:bodyPr/>
                    <a:lstStyle/>
                    <a:p>
                      <a:endParaRPr lang="ru-RU" sz="2800" dirty="0"/>
                    </a:p>
                  </a:txBody>
                  <a:tcPr marL="91439" marR="91439" marT="45717" marB="45717"/>
                </a:tc>
                <a:tc gridSpan="3">
                  <a:txBody>
                    <a:bodyPr/>
                    <a:lstStyle/>
                    <a:p>
                      <a:pPr algn="ctr"/>
                      <a:r>
                        <a:rPr lang="en-US" sz="2800" b="1" kern="1200" dirty="0" smtClean="0">
                          <a:solidFill>
                            <a:schemeClr val="tx1"/>
                          </a:solidFill>
                          <a:latin typeface="+mn-lt"/>
                          <a:ea typeface="+mn-ea"/>
                          <a:cs typeface="+mn-cs"/>
                        </a:rPr>
                        <a:t>Singular</a:t>
                      </a:r>
                      <a:endParaRPr lang="ru-RU" sz="2800" dirty="0"/>
                    </a:p>
                  </a:txBody>
                  <a:tcPr marL="91439" marR="91439" marT="45717" marB="45717"/>
                </a:tc>
                <a:tc hMerge="1">
                  <a:txBody>
                    <a:bodyPr/>
                    <a:lstStyle/>
                    <a:p>
                      <a:endParaRPr lang="ru-RU" dirty="0"/>
                    </a:p>
                  </a:txBody>
                  <a:tcPr/>
                </a:tc>
                <a:tc hMerge="1">
                  <a:txBody>
                    <a:bodyPr/>
                    <a:lstStyle/>
                    <a:p>
                      <a:endParaRPr lang="ru-RU" dirty="0"/>
                    </a:p>
                  </a:txBody>
                  <a:tcPr/>
                </a:tc>
                <a:tc>
                  <a:txBody>
                    <a:bodyPr/>
                    <a:lstStyle/>
                    <a:p>
                      <a:pPr algn="ctr">
                        <a:spcAft>
                          <a:spcPts val="0"/>
                        </a:spcAft>
                      </a:pPr>
                      <a:r>
                        <a:rPr lang="en-US" sz="2800" b="1" dirty="0">
                          <a:latin typeface="Times New Roman"/>
                          <a:ea typeface="Times New Roman"/>
                        </a:rPr>
                        <a:t>Plural</a:t>
                      </a:r>
                      <a:endParaRPr lang="ru-RU" sz="2800" dirty="0">
                        <a:latin typeface="Times New Roman"/>
                        <a:ea typeface="Times New Roman"/>
                      </a:endParaRPr>
                    </a:p>
                  </a:txBody>
                  <a:tcPr marL="68580" marR="68580" marT="0" marB="0"/>
                </a:tc>
                <a:extLst>
                  <a:ext uri="{0D108BD9-81ED-4DB2-BD59-A6C34878D82A}">
                    <a16:rowId xmlns:a16="http://schemas.microsoft.com/office/drawing/2014/main" val="10000"/>
                  </a:ext>
                </a:extLst>
              </a:tr>
              <a:tr h="571468">
                <a:tc vMerge="1">
                  <a:txBody>
                    <a:bodyPr/>
                    <a:lstStyle/>
                    <a:p>
                      <a:endParaRPr lang="ru-RU"/>
                    </a:p>
                  </a:txBody>
                  <a:tcPr/>
                </a:tc>
                <a:tc>
                  <a:txBody>
                    <a:bodyPr/>
                    <a:lstStyle/>
                    <a:p>
                      <a:pPr algn="just">
                        <a:spcAft>
                          <a:spcPts val="0"/>
                        </a:spcAft>
                      </a:pPr>
                      <a:r>
                        <a:rPr lang="en-US" sz="2800" dirty="0">
                          <a:latin typeface="Times New Roman"/>
                          <a:ea typeface="Times New Roman"/>
                        </a:rPr>
                        <a:t>Masculine</a:t>
                      </a:r>
                      <a:endParaRPr lang="ru-RU" sz="2800" dirty="0">
                        <a:latin typeface="Times New Roman"/>
                        <a:ea typeface="Times New Roman"/>
                      </a:endParaRPr>
                    </a:p>
                  </a:txBody>
                  <a:tcPr marL="68580" marR="68580" marT="0" marB="0"/>
                </a:tc>
                <a:tc>
                  <a:txBody>
                    <a:bodyPr/>
                    <a:lstStyle/>
                    <a:p>
                      <a:pPr algn="just">
                        <a:spcAft>
                          <a:spcPts val="0"/>
                        </a:spcAft>
                      </a:pPr>
                      <a:r>
                        <a:rPr lang="en-US" sz="2800">
                          <a:latin typeface="Times New Roman"/>
                          <a:ea typeface="Times New Roman"/>
                        </a:rPr>
                        <a:t>Feminine</a:t>
                      </a:r>
                      <a:endParaRPr lang="ru-RU" sz="2800">
                        <a:latin typeface="Times New Roman"/>
                        <a:ea typeface="Times New Roman"/>
                      </a:endParaRPr>
                    </a:p>
                  </a:txBody>
                  <a:tcPr marL="68580" marR="68580" marT="0" marB="0"/>
                </a:tc>
                <a:tc>
                  <a:txBody>
                    <a:bodyPr/>
                    <a:lstStyle/>
                    <a:p>
                      <a:pPr algn="just">
                        <a:spcAft>
                          <a:spcPts val="0"/>
                        </a:spcAft>
                      </a:pPr>
                      <a:r>
                        <a:rPr lang="en-US" sz="2800" dirty="0">
                          <a:latin typeface="Times New Roman"/>
                          <a:ea typeface="Times New Roman"/>
                        </a:rPr>
                        <a:t>Neuter</a:t>
                      </a:r>
                      <a:endParaRPr lang="ru-RU" sz="2800" dirty="0">
                        <a:latin typeface="Times New Roman"/>
                        <a:ea typeface="Times New Roman"/>
                      </a:endParaRPr>
                    </a:p>
                  </a:txBody>
                  <a:tcPr marL="68580" marR="68580" marT="0" marB="0"/>
                </a:tc>
                <a:tc>
                  <a:txBody>
                    <a:bodyPr/>
                    <a:lstStyle/>
                    <a:p>
                      <a:pPr algn="just">
                        <a:spcAft>
                          <a:spcPts val="0"/>
                        </a:spcAft>
                      </a:pPr>
                      <a:r>
                        <a:rPr lang="en-US" sz="2800" dirty="0">
                          <a:latin typeface="Times New Roman"/>
                          <a:ea typeface="Times New Roman"/>
                        </a:rPr>
                        <a:t>All genders</a:t>
                      </a:r>
                      <a:endParaRPr lang="ru-RU" sz="2800" dirty="0">
                        <a:latin typeface="Times New Roman"/>
                        <a:ea typeface="Times New Roman"/>
                      </a:endParaRPr>
                    </a:p>
                  </a:txBody>
                  <a:tcPr marL="68580" marR="68580" marT="0" marB="0"/>
                </a:tc>
                <a:extLst>
                  <a:ext uri="{0D108BD9-81ED-4DB2-BD59-A6C34878D82A}">
                    <a16:rowId xmlns:a16="http://schemas.microsoft.com/office/drawing/2014/main" val="10001"/>
                  </a:ext>
                </a:extLst>
              </a:tr>
              <a:tr h="1781239">
                <a:tc>
                  <a:txBody>
                    <a:bodyPr/>
                    <a:lstStyle/>
                    <a:p>
                      <a:pPr algn="just">
                        <a:spcAft>
                          <a:spcPts val="0"/>
                        </a:spcAft>
                      </a:pPr>
                      <a:r>
                        <a:rPr lang="en-US" sz="2800" b="1" dirty="0">
                          <a:latin typeface="Times New Roman"/>
                          <a:ea typeface="Times New Roman"/>
                        </a:rPr>
                        <a:t>nom</a:t>
                      </a:r>
                      <a:endParaRPr lang="ru-RU" sz="2800" b="1" dirty="0">
                        <a:latin typeface="Times New Roman"/>
                        <a:ea typeface="Times New Roman"/>
                      </a:endParaRPr>
                    </a:p>
                    <a:p>
                      <a:pPr algn="just">
                        <a:spcAft>
                          <a:spcPts val="0"/>
                        </a:spcAft>
                      </a:pPr>
                      <a:r>
                        <a:rPr lang="en-US" sz="2800" b="1" dirty="0">
                          <a:latin typeface="Times New Roman"/>
                          <a:ea typeface="Times New Roman"/>
                        </a:rPr>
                        <a:t>acc</a:t>
                      </a:r>
                      <a:endParaRPr lang="ru-RU" sz="2800" b="1" dirty="0">
                        <a:latin typeface="Times New Roman"/>
                        <a:ea typeface="Times New Roman"/>
                      </a:endParaRPr>
                    </a:p>
                    <a:p>
                      <a:pPr algn="just">
                        <a:spcAft>
                          <a:spcPts val="0"/>
                        </a:spcAft>
                      </a:pPr>
                      <a:r>
                        <a:rPr lang="en-US" sz="2800" b="1" dirty="0">
                          <a:latin typeface="Times New Roman"/>
                          <a:ea typeface="Times New Roman"/>
                        </a:rPr>
                        <a:t>gen</a:t>
                      </a:r>
                      <a:endParaRPr lang="ru-RU" sz="2800" b="1" dirty="0">
                        <a:latin typeface="Times New Roman"/>
                        <a:ea typeface="Times New Roman"/>
                      </a:endParaRPr>
                    </a:p>
                    <a:p>
                      <a:pPr algn="just">
                        <a:spcAft>
                          <a:spcPts val="0"/>
                        </a:spcAft>
                      </a:pPr>
                      <a:r>
                        <a:rPr lang="en-US" sz="2800" b="1" dirty="0" err="1">
                          <a:latin typeface="Times New Roman"/>
                          <a:ea typeface="Times New Roman"/>
                        </a:rPr>
                        <a:t>dat</a:t>
                      </a:r>
                      <a:endParaRPr lang="ru-RU" sz="2800" b="1" dirty="0">
                        <a:latin typeface="Times New Roman"/>
                        <a:ea typeface="Times New Roman"/>
                      </a:endParaRPr>
                    </a:p>
                  </a:txBody>
                  <a:tcPr marL="68580" marR="68580" marT="0" marB="0"/>
                </a:tc>
                <a:tc>
                  <a:txBody>
                    <a:bodyPr/>
                    <a:lstStyle/>
                    <a:p>
                      <a:pPr algn="just">
                        <a:spcAft>
                          <a:spcPts val="0"/>
                        </a:spcAft>
                      </a:pPr>
                      <a:r>
                        <a:rPr lang="en-US" sz="2800">
                          <a:latin typeface="Times New Roman"/>
                          <a:ea typeface="Times New Roman"/>
                        </a:rPr>
                        <a:t>he</a:t>
                      </a:r>
                      <a:endParaRPr lang="ru-RU" sz="2800">
                        <a:latin typeface="Times New Roman"/>
                        <a:ea typeface="Times New Roman"/>
                      </a:endParaRPr>
                    </a:p>
                    <a:p>
                      <a:pPr algn="just">
                        <a:spcAft>
                          <a:spcPts val="0"/>
                        </a:spcAft>
                      </a:pPr>
                      <a:r>
                        <a:rPr lang="en-US" sz="2800">
                          <a:latin typeface="Times New Roman"/>
                          <a:ea typeface="Times New Roman"/>
                        </a:rPr>
                        <a:t>hine</a:t>
                      </a:r>
                      <a:endParaRPr lang="ru-RU" sz="2800">
                        <a:latin typeface="Times New Roman"/>
                        <a:ea typeface="Times New Roman"/>
                      </a:endParaRPr>
                    </a:p>
                    <a:p>
                      <a:pPr algn="just">
                        <a:spcAft>
                          <a:spcPts val="0"/>
                        </a:spcAft>
                      </a:pPr>
                      <a:r>
                        <a:rPr lang="en-US" sz="2800">
                          <a:latin typeface="Times New Roman"/>
                          <a:ea typeface="Times New Roman"/>
                        </a:rPr>
                        <a:t>his</a:t>
                      </a:r>
                      <a:endParaRPr lang="ru-RU" sz="2800">
                        <a:latin typeface="Times New Roman"/>
                        <a:ea typeface="Times New Roman"/>
                      </a:endParaRPr>
                    </a:p>
                    <a:p>
                      <a:pPr algn="just">
                        <a:spcAft>
                          <a:spcPts val="0"/>
                        </a:spcAft>
                      </a:pPr>
                      <a:r>
                        <a:rPr lang="en-US" sz="2800">
                          <a:latin typeface="Times New Roman"/>
                          <a:ea typeface="Times New Roman"/>
                        </a:rPr>
                        <a:t>him</a:t>
                      </a:r>
                      <a:endParaRPr lang="ru-RU" sz="2800">
                        <a:latin typeface="Times New Roman"/>
                        <a:ea typeface="Times New Roman"/>
                      </a:endParaRPr>
                    </a:p>
                  </a:txBody>
                  <a:tcPr marL="68580" marR="68580" marT="0" marB="0"/>
                </a:tc>
                <a:tc>
                  <a:txBody>
                    <a:bodyPr/>
                    <a:lstStyle/>
                    <a:p>
                      <a:pPr algn="just">
                        <a:spcAft>
                          <a:spcPts val="0"/>
                        </a:spcAft>
                      </a:pPr>
                      <a:r>
                        <a:rPr lang="en-US" sz="2800" dirty="0" err="1">
                          <a:latin typeface="Times New Roman"/>
                          <a:ea typeface="Times New Roman"/>
                        </a:rPr>
                        <a:t>heo</a:t>
                      </a:r>
                      <a:endParaRPr lang="ru-RU" sz="2800" dirty="0">
                        <a:latin typeface="Times New Roman"/>
                        <a:ea typeface="Times New Roman"/>
                      </a:endParaRPr>
                    </a:p>
                    <a:p>
                      <a:pPr algn="just">
                        <a:spcAft>
                          <a:spcPts val="0"/>
                        </a:spcAft>
                      </a:pPr>
                      <a:r>
                        <a:rPr lang="en-US" sz="2800" dirty="0" err="1">
                          <a:latin typeface="Times New Roman"/>
                          <a:ea typeface="Times New Roman"/>
                        </a:rPr>
                        <a:t>hie</a:t>
                      </a:r>
                      <a:endParaRPr lang="ru-RU" sz="2800" dirty="0">
                        <a:latin typeface="Times New Roman"/>
                        <a:ea typeface="Times New Roman"/>
                      </a:endParaRPr>
                    </a:p>
                    <a:p>
                      <a:pPr algn="just">
                        <a:spcAft>
                          <a:spcPts val="0"/>
                        </a:spcAft>
                      </a:pPr>
                      <a:r>
                        <a:rPr lang="en-US" sz="2800" dirty="0">
                          <a:latin typeface="Times New Roman"/>
                          <a:ea typeface="Times New Roman"/>
                        </a:rPr>
                        <a:t>hire</a:t>
                      </a:r>
                      <a:endParaRPr lang="ru-RU" sz="2800" dirty="0">
                        <a:latin typeface="Times New Roman"/>
                        <a:ea typeface="Times New Roman"/>
                      </a:endParaRPr>
                    </a:p>
                    <a:p>
                      <a:pPr algn="just">
                        <a:spcAft>
                          <a:spcPts val="0"/>
                        </a:spcAft>
                      </a:pPr>
                      <a:r>
                        <a:rPr lang="en-US" sz="2800" dirty="0">
                          <a:latin typeface="Times New Roman"/>
                          <a:ea typeface="Times New Roman"/>
                        </a:rPr>
                        <a:t>hire</a:t>
                      </a:r>
                      <a:endParaRPr lang="ru-RU" sz="2800" dirty="0">
                        <a:latin typeface="Times New Roman"/>
                        <a:ea typeface="Times New Roman"/>
                      </a:endParaRPr>
                    </a:p>
                  </a:txBody>
                  <a:tcPr marL="68580" marR="68580" marT="0" marB="0"/>
                </a:tc>
                <a:tc>
                  <a:txBody>
                    <a:bodyPr/>
                    <a:lstStyle/>
                    <a:p>
                      <a:pPr algn="just">
                        <a:spcAft>
                          <a:spcPts val="0"/>
                        </a:spcAft>
                      </a:pPr>
                      <a:r>
                        <a:rPr lang="en-US" sz="2800" dirty="0">
                          <a:latin typeface="Times New Roman"/>
                          <a:ea typeface="Times New Roman"/>
                        </a:rPr>
                        <a:t>hit</a:t>
                      </a:r>
                      <a:endParaRPr lang="ru-RU" sz="2800" dirty="0">
                        <a:latin typeface="Times New Roman"/>
                        <a:ea typeface="Times New Roman"/>
                      </a:endParaRPr>
                    </a:p>
                    <a:p>
                      <a:pPr algn="just">
                        <a:spcAft>
                          <a:spcPts val="0"/>
                        </a:spcAft>
                      </a:pPr>
                      <a:r>
                        <a:rPr lang="en-US" sz="2800" dirty="0">
                          <a:latin typeface="Times New Roman"/>
                          <a:ea typeface="Times New Roman"/>
                        </a:rPr>
                        <a:t>hit</a:t>
                      </a:r>
                      <a:endParaRPr lang="ru-RU" sz="2800" dirty="0">
                        <a:latin typeface="Times New Roman"/>
                        <a:ea typeface="Times New Roman"/>
                      </a:endParaRPr>
                    </a:p>
                    <a:p>
                      <a:pPr algn="just">
                        <a:spcAft>
                          <a:spcPts val="0"/>
                        </a:spcAft>
                      </a:pPr>
                      <a:r>
                        <a:rPr lang="en-US" sz="2800" dirty="0">
                          <a:latin typeface="Times New Roman"/>
                          <a:ea typeface="Times New Roman"/>
                        </a:rPr>
                        <a:t>his</a:t>
                      </a:r>
                      <a:endParaRPr lang="ru-RU" sz="2800" dirty="0">
                        <a:latin typeface="Times New Roman"/>
                        <a:ea typeface="Times New Roman"/>
                      </a:endParaRPr>
                    </a:p>
                    <a:p>
                      <a:pPr algn="just">
                        <a:spcAft>
                          <a:spcPts val="0"/>
                        </a:spcAft>
                      </a:pPr>
                      <a:r>
                        <a:rPr lang="en-US" sz="2800" dirty="0">
                          <a:latin typeface="Times New Roman"/>
                          <a:ea typeface="Times New Roman"/>
                        </a:rPr>
                        <a:t>him</a:t>
                      </a:r>
                      <a:endParaRPr lang="ru-RU" sz="2800" dirty="0">
                        <a:latin typeface="Times New Roman"/>
                        <a:ea typeface="Times New Roman"/>
                      </a:endParaRPr>
                    </a:p>
                  </a:txBody>
                  <a:tcPr marL="68580" marR="68580" marT="0" marB="0"/>
                </a:tc>
                <a:tc>
                  <a:txBody>
                    <a:bodyPr/>
                    <a:lstStyle/>
                    <a:p>
                      <a:pPr algn="just">
                        <a:spcAft>
                          <a:spcPts val="0"/>
                        </a:spcAft>
                      </a:pPr>
                      <a:r>
                        <a:rPr lang="en-US" sz="2800" dirty="0" err="1">
                          <a:latin typeface="Times New Roman"/>
                          <a:ea typeface="Times New Roman"/>
                        </a:rPr>
                        <a:t>hie</a:t>
                      </a:r>
                      <a:endParaRPr lang="ru-RU" sz="2800" dirty="0">
                        <a:latin typeface="Times New Roman"/>
                        <a:ea typeface="Times New Roman"/>
                      </a:endParaRPr>
                    </a:p>
                    <a:p>
                      <a:pPr algn="just">
                        <a:spcAft>
                          <a:spcPts val="0"/>
                        </a:spcAft>
                      </a:pPr>
                      <a:r>
                        <a:rPr lang="en-US" sz="2800" dirty="0">
                          <a:latin typeface="Times New Roman"/>
                          <a:ea typeface="Times New Roman"/>
                        </a:rPr>
                        <a:t>hi</a:t>
                      </a:r>
                      <a:endParaRPr lang="ru-RU" sz="2800" dirty="0">
                        <a:latin typeface="Times New Roman"/>
                        <a:ea typeface="Times New Roman"/>
                      </a:endParaRPr>
                    </a:p>
                    <a:p>
                      <a:pPr algn="just">
                        <a:spcAft>
                          <a:spcPts val="0"/>
                        </a:spcAft>
                      </a:pPr>
                      <a:r>
                        <a:rPr lang="en-US" sz="2800" dirty="0" err="1">
                          <a:latin typeface="Times New Roman"/>
                          <a:ea typeface="Times New Roman"/>
                        </a:rPr>
                        <a:t>hiera</a:t>
                      </a:r>
                      <a:endParaRPr lang="ru-RU" sz="2800" dirty="0">
                        <a:latin typeface="Times New Roman"/>
                        <a:ea typeface="Times New Roman"/>
                      </a:endParaRPr>
                    </a:p>
                    <a:p>
                      <a:pPr algn="just">
                        <a:spcAft>
                          <a:spcPts val="0"/>
                        </a:spcAft>
                      </a:pPr>
                      <a:r>
                        <a:rPr lang="en-US" sz="2800" dirty="0">
                          <a:latin typeface="Times New Roman"/>
                          <a:ea typeface="Times New Roman"/>
                        </a:rPr>
                        <a:t>him</a:t>
                      </a:r>
                      <a:endParaRPr lang="ru-RU" sz="2800" dirty="0">
                        <a:latin typeface="Times New Roman"/>
                        <a:ea typeface="Times New Roman"/>
                      </a:endParaRPr>
                    </a:p>
                  </a:txBody>
                  <a:tcPr marL="68580" marR="68580" marT="0" marB="0"/>
                </a:tc>
                <a:extLst>
                  <a:ext uri="{0D108BD9-81ED-4DB2-BD59-A6C34878D82A}">
                    <a16:rowId xmlns:a16="http://schemas.microsoft.com/office/drawing/2014/main" val="10002"/>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Заголовок 1"/>
          <p:cNvSpPr>
            <a:spLocks noGrp="1"/>
          </p:cNvSpPr>
          <p:nvPr>
            <p:ph type="title"/>
          </p:nvPr>
        </p:nvSpPr>
        <p:spPr/>
        <p:txBody>
          <a:bodyPr/>
          <a:lstStyle/>
          <a:p>
            <a:r>
              <a:rPr lang="en-US" altLang="ru-RU" sz="6000" b="1" smtClean="0"/>
              <a:t>Reflexive pronouns</a:t>
            </a:r>
            <a:endParaRPr lang="ru-RU" altLang="ru-RU" sz="6000" b="1" smtClean="0"/>
          </a:p>
        </p:txBody>
      </p:sp>
      <p:sp>
        <p:nvSpPr>
          <p:cNvPr id="34818" name="Содержимое 2"/>
          <p:cNvSpPr>
            <a:spLocks noGrp="1"/>
          </p:cNvSpPr>
          <p:nvPr>
            <p:ph idx="1"/>
          </p:nvPr>
        </p:nvSpPr>
        <p:spPr/>
        <p:txBody>
          <a:bodyPr/>
          <a:lstStyle/>
          <a:p>
            <a:pPr>
              <a:buFont typeface="Arial" panose="020B0604020202020204" pitchFamily="34" charset="0"/>
              <a:buNone/>
            </a:pPr>
            <a:r>
              <a:rPr lang="en-US" altLang="ru-RU" sz="4000" smtClean="0"/>
              <a:t>  </a:t>
            </a:r>
          </a:p>
          <a:p>
            <a:pPr>
              <a:buFont typeface="Arial" panose="020B0604020202020204" pitchFamily="34" charset="0"/>
              <a:buNone/>
            </a:pPr>
            <a:r>
              <a:rPr lang="en-US" altLang="ru-RU" sz="4000" smtClean="0"/>
              <a:t> </a:t>
            </a:r>
            <a:r>
              <a:rPr lang="en-US" altLang="ru-RU" sz="4400" smtClean="0"/>
              <a:t>The oblique cases of </a:t>
            </a:r>
            <a:r>
              <a:rPr lang="en-US" altLang="ru-RU" sz="4400" i="1" smtClean="0"/>
              <a:t>personal pronouns + adjective –self </a:t>
            </a:r>
            <a:r>
              <a:rPr lang="en-US" altLang="ru-RU" sz="4400" smtClean="0"/>
              <a:t>could serve as reflexive pronouns.</a:t>
            </a:r>
            <a:endParaRPr lang="ru-RU" altLang="ru-RU" sz="4400" smtClean="0"/>
          </a:p>
          <a:p>
            <a:pPr>
              <a:buFont typeface="Arial" panose="020B0604020202020204" pitchFamily="34" charset="0"/>
              <a:buNone/>
            </a:pPr>
            <a:endParaRPr lang="ru-RU" altLang="ru-RU"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en-US" sz="4900" b="1" dirty="0" smtClean="0"/>
              <a:t/>
            </a:r>
            <a:br>
              <a:rPr lang="en-US" sz="4900" b="1" dirty="0" smtClean="0"/>
            </a:br>
            <a:r>
              <a:rPr lang="en-US" sz="4900" b="1" dirty="0" smtClean="0"/>
              <a:t>Demonstrative Pronouns</a:t>
            </a:r>
            <a:r>
              <a:rPr lang="ru-RU" dirty="0" smtClean="0"/>
              <a:t/>
            </a:r>
            <a:br>
              <a:rPr lang="ru-RU" dirty="0" smtClean="0"/>
            </a:br>
            <a:endParaRPr lang="ru-RU" dirty="0"/>
          </a:p>
        </p:txBody>
      </p:sp>
      <p:sp>
        <p:nvSpPr>
          <p:cNvPr id="35842" name="Содержимое 2"/>
          <p:cNvSpPr>
            <a:spLocks noGrp="1"/>
          </p:cNvSpPr>
          <p:nvPr>
            <p:ph idx="1"/>
          </p:nvPr>
        </p:nvSpPr>
        <p:spPr/>
        <p:txBody>
          <a:bodyPr/>
          <a:lstStyle/>
          <a:p>
            <a:pPr>
              <a:buFont typeface="Arial" panose="020B0604020202020204" pitchFamily="34" charset="0"/>
              <a:buNone/>
            </a:pPr>
            <a:r>
              <a:rPr lang="en-US" altLang="ru-RU" sz="4000" smtClean="0"/>
              <a:t>   There were the following  demonstrative pronouns: </a:t>
            </a:r>
            <a:endParaRPr lang="ru-RU" altLang="ru-RU" sz="4000" smtClean="0"/>
          </a:p>
          <a:p>
            <a:pPr>
              <a:buFont typeface="Arial" panose="020B0604020202020204" pitchFamily="34" charset="0"/>
              <a:buNone/>
            </a:pPr>
            <a:r>
              <a:rPr lang="fr-FR" altLang="ru-RU" sz="4000" b="1" smtClean="0"/>
              <a:t>   se  </a:t>
            </a:r>
            <a:r>
              <a:rPr lang="fr-FR" altLang="ru-RU" sz="4000" b="1" i="1" smtClean="0"/>
              <a:t>(masculine) </a:t>
            </a:r>
            <a:r>
              <a:rPr lang="uk-UA" altLang="ru-RU" sz="4000" b="1" i="1" smtClean="0"/>
              <a:t>--</a:t>
            </a:r>
            <a:r>
              <a:rPr lang="fr-FR" altLang="ru-RU" sz="4000" b="1" i="1" smtClean="0"/>
              <a:t> </a:t>
            </a:r>
            <a:r>
              <a:rPr lang="uk-UA" altLang="ru-RU" sz="4000" i="1" smtClean="0"/>
              <a:t>  той</a:t>
            </a:r>
            <a:endParaRPr lang="ru-RU" altLang="ru-RU" sz="4000" smtClean="0"/>
          </a:p>
          <a:p>
            <a:pPr>
              <a:buFont typeface="Arial" panose="020B0604020202020204" pitchFamily="34" charset="0"/>
              <a:buNone/>
            </a:pPr>
            <a:r>
              <a:rPr lang="fr-FR" altLang="ru-RU" sz="4000" b="1" smtClean="0"/>
              <a:t>   þ</a:t>
            </a:r>
            <a:r>
              <a:rPr lang="fr-FR" altLang="ru-RU" sz="4000" b="1" smtClean="0">
                <a:latin typeface="PhoneticTM"/>
              </a:rPr>
              <a:t>x</a:t>
            </a:r>
            <a:r>
              <a:rPr lang="fr-FR" altLang="ru-RU" sz="4000" b="1" smtClean="0"/>
              <a:t>t </a:t>
            </a:r>
            <a:r>
              <a:rPr lang="fr-FR" altLang="ru-RU" sz="4000" b="1" i="1" smtClean="0"/>
              <a:t>(neuter)   </a:t>
            </a:r>
            <a:r>
              <a:rPr lang="uk-UA" altLang="ru-RU" sz="4000" b="1" i="1" smtClean="0"/>
              <a:t>--</a:t>
            </a:r>
            <a:r>
              <a:rPr lang="fr-FR" altLang="ru-RU" sz="4000" b="1" i="1" smtClean="0"/>
              <a:t>  </a:t>
            </a:r>
            <a:r>
              <a:rPr lang="uk-UA" altLang="ru-RU" sz="4000" i="1" smtClean="0"/>
              <a:t>т</a:t>
            </a:r>
            <a:r>
              <a:rPr lang="fr-FR" altLang="ru-RU" sz="4000" i="1" smtClean="0"/>
              <a:t>e</a:t>
            </a:r>
            <a:endParaRPr lang="ru-RU" altLang="ru-RU" sz="4000" i="1" smtClean="0"/>
          </a:p>
          <a:p>
            <a:pPr>
              <a:buFont typeface="Arial" panose="020B0604020202020204" pitchFamily="34" charset="0"/>
              <a:buNone/>
            </a:pPr>
            <a:r>
              <a:rPr lang="en-US" altLang="ru-RU" sz="4000" b="1" smtClean="0"/>
              <a:t>   seo </a:t>
            </a:r>
            <a:r>
              <a:rPr lang="en-US" altLang="ru-RU" sz="4000" b="1" i="1" smtClean="0"/>
              <a:t>(feminine)  </a:t>
            </a:r>
            <a:r>
              <a:rPr lang="uk-UA" altLang="ru-RU" sz="4000" b="1" i="1" smtClean="0"/>
              <a:t>--</a:t>
            </a:r>
            <a:r>
              <a:rPr lang="en-US" altLang="ru-RU" sz="4000" b="1" i="1" smtClean="0"/>
              <a:t> </a:t>
            </a:r>
            <a:r>
              <a:rPr lang="uk-UA" altLang="ru-RU" sz="4000" i="1" smtClean="0"/>
              <a:t>т</a:t>
            </a:r>
            <a:r>
              <a:rPr lang="en-US" altLang="ru-RU" sz="4000" i="1" smtClean="0"/>
              <a:t>a</a:t>
            </a:r>
            <a:endParaRPr lang="ru-RU" altLang="ru-RU" sz="4000" i="1" smtClean="0"/>
          </a:p>
          <a:p>
            <a:pPr>
              <a:buFont typeface="Arial" panose="020B0604020202020204" pitchFamily="34" charset="0"/>
              <a:buNone/>
            </a:pPr>
            <a:r>
              <a:rPr lang="en-US" altLang="ru-RU" sz="4000" b="1" smtClean="0"/>
              <a:t>   Plural þa</a:t>
            </a:r>
            <a:r>
              <a:rPr lang="uk-UA" altLang="ru-RU" sz="4000" b="1" smtClean="0"/>
              <a:t>-- </a:t>
            </a:r>
            <a:r>
              <a:rPr lang="uk-UA" altLang="ru-RU" sz="4000" i="1" smtClean="0"/>
              <a:t>ті</a:t>
            </a:r>
            <a:endParaRPr lang="ru-RU" altLang="ru-RU" sz="4000" i="1" smtClean="0"/>
          </a:p>
          <a:p>
            <a:pPr>
              <a:buFont typeface="Arial" panose="020B0604020202020204" pitchFamily="34" charset="0"/>
              <a:buNone/>
            </a:pPr>
            <a:endParaRPr lang="ru-RU" altLang="ru-RU" i="1"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612"/>
          </a:xfrm>
        </p:spPr>
        <p:txBody>
          <a:bodyPr rtlCol="0">
            <a:normAutofit fontScale="90000"/>
          </a:bodyPr>
          <a:lstStyle/>
          <a:p>
            <a:pPr fontAlgn="auto">
              <a:spcAft>
                <a:spcPts val="0"/>
              </a:spcAft>
              <a:defRPr/>
            </a:pPr>
            <a:endParaRPr lang="ru-RU" dirty="0"/>
          </a:p>
        </p:txBody>
      </p:sp>
      <p:graphicFrame>
        <p:nvGraphicFramePr>
          <p:cNvPr id="4" name="Содержимое 3"/>
          <p:cNvGraphicFramePr>
            <a:graphicFrameLocks noGrp="1"/>
          </p:cNvGraphicFramePr>
          <p:nvPr>
            <p:ph idx="1"/>
          </p:nvPr>
        </p:nvGraphicFramePr>
        <p:xfrm>
          <a:off x="457200" y="1214438"/>
          <a:ext cx="8229600" cy="4837112"/>
        </p:xfrm>
        <a:graphic>
          <a:graphicData uri="http://schemas.openxmlformats.org/drawingml/2006/table">
            <a:tbl>
              <a:tblPr/>
              <a:tblGrid>
                <a:gridCol w="1114425">
                  <a:extLst>
                    <a:ext uri="{9D8B030D-6E8A-4147-A177-3AD203B41FA5}">
                      <a16:colId xmlns:a16="http://schemas.microsoft.com/office/drawing/2014/main" val="1659709179"/>
                    </a:ext>
                  </a:extLst>
                </a:gridCol>
                <a:gridCol w="1928813">
                  <a:extLst>
                    <a:ext uri="{9D8B030D-6E8A-4147-A177-3AD203B41FA5}">
                      <a16:colId xmlns:a16="http://schemas.microsoft.com/office/drawing/2014/main" val="2074984713"/>
                    </a:ext>
                  </a:extLst>
                </a:gridCol>
                <a:gridCol w="1714500">
                  <a:extLst>
                    <a:ext uri="{9D8B030D-6E8A-4147-A177-3AD203B41FA5}">
                      <a16:colId xmlns:a16="http://schemas.microsoft.com/office/drawing/2014/main" val="3954248980"/>
                    </a:ext>
                  </a:extLst>
                </a:gridCol>
                <a:gridCol w="1643062">
                  <a:extLst>
                    <a:ext uri="{9D8B030D-6E8A-4147-A177-3AD203B41FA5}">
                      <a16:colId xmlns:a16="http://schemas.microsoft.com/office/drawing/2014/main" val="4014670978"/>
                    </a:ext>
                  </a:extLst>
                </a:gridCol>
                <a:gridCol w="1828800">
                  <a:extLst>
                    <a:ext uri="{9D8B030D-6E8A-4147-A177-3AD203B41FA5}">
                      <a16:colId xmlns:a16="http://schemas.microsoft.com/office/drawing/2014/main" val="2796405830"/>
                    </a:ext>
                  </a:extLst>
                </a:gridCol>
              </a:tblGrid>
              <a:tr h="785813">
                <a:tc rowSpan="2">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ru-RU"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Singular</a:t>
                      </a:r>
                      <a:endParaRPr kumimoji="0" lang="ru-RU"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ru-RU"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Plural</a:t>
                      </a:r>
                      <a:endParaRPr kumimoji="0" lang="ru-RU"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57792579"/>
                  </a:ext>
                </a:extLst>
              </a:tr>
              <a:tr h="1125538">
                <a:tc vMerge="1">
                  <a:txBody>
                    <a:bodyPr/>
                    <a:lstStyle/>
                    <a:p>
                      <a:endParaRPr lang="ru-RU"/>
                    </a:p>
                  </a:txBody>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Masculine</a:t>
                      </a:r>
                      <a:endParaRPr kumimoji="0" lang="ru-RU"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Feminine</a:t>
                      </a:r>
                      <a:endParaRPr kumimoji="0" lang="ru-RU"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Neuter</a:t>
                      </a:r>
                      <a:endParaRPr kumimoji="0" lang="ru-RU"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All cases</a:t>
                      </a:r>
                      <a:endParaRPr kumimoji="0" lang="ru-RU"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96857957"/>
                  </a:ext>
                </a:extLst>
              </a:tr>
              <a:tr h="22510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nom</a:t>
                      </a:r>
                      <a:endParaRPr kumimoji="0" lang="ru-RU" altLang="ru-RU"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acc</a:t>
                      </a:r>
                      <a:endParaRPr kumimoji="0" lang="ru-RU" altLang="ru-RU"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gen</a:t>
                      </a:r>
                      <a:endParaRPr kumimoji="0" lang="ru-RU" altLang="ru-RU"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dat</a:t>
                      </a:r>
                      <a:endParaRPr kumimoji="0" lang="ru-RU" altLang="ru-RU"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instr</a:t>
                      </a:r>
                      <a:endParaRPr kumimoji="0" lang="ru-RU" altLang="ru-RU"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se, se</a:t>
                      </a:r>
                      <a:endParaRPr kumimoji="0" lang="ru-RU"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0" i="0" u="none" strike="noStrike" cap="none" normalizeH="0" baseline="0" smtClean="0">
                          <a:ln>
                            <a:noFill/>
                          </a:ln>
                          <a:solidFill>
                            <a:schemeClr val="tx1"/>
                          </a:solidFill>
                          <a:effectLst/>
                          <a:latin typeface="MS Reference Serif"/>
                          <a:cs typeface="Times New Roman" panose="02020603050405020304" pitchFamily="18" charset="0"/>
                        </a:rPr>
                        <a:t>þone</a:t>
                      </a:r>
                      <a:endParaRPr kumimoji="0" lang="ru-RU"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0" i="0" u="none" strike="noStrike" cap="none" normalizeH="0" baseline="0" smtClean="0">
                          <a:ln>
                            <a:noFill/>
                          </a:ln>
                          <a:solidFill>
                            <a:schemeClr val="tx1"/>
                          </a:solidFill>
                          <a:effectLst/>
                          <a:latin typeface="MS Reference Serif"/>
                          <a:cs typeface="Times New Roman" panose="02020603050405020304" pitchFamily="18" charset="0"/>
                        </a:rPr>
                        <a:t>þ</a:t>
                      </a:r>
                      <a:r>
                        <a:rPr kumimoji="0" lang="en-US" altLang="ru-RU" sz="3200" b="0" i="0" u="none" strike="noStrike" cap="none" normalizeH="0" baseline="0" smtClean="0">
                          <a:ln>
                            <a:noFill/>
                          </a:ln>
                          <a:solidFill>
                            <a:schemeClr val="tx1"/>
                          </a:solidFill>
                          <a:effectLst/>
                          <a:latin typeface="PhoneticTM"/>
                          <a:cs typeface="Times New Roman" panose="02020603050405020304" pitchFamily="18" charset="0"/>
                        </a:rPr>
                        <a:t>xs</a:t>
                      </a:r>
                      <a:endParaRPr kumimoji="0" lang="ru-RU"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0" i="0" u="none" strike="noStrike" cap="none" normalizeH="0" baseline="0" smtClean="0">
                          <a:ln>
                            <a:noFill/>
                          </a:ln>
                          <a:solidFill>
                            <a:schemeClr val="tx1"/>
                          </a:solidFill>
                          <a:effectLst/>
                          <a:latin typeface="MS Reference Serif"/>
                          <a:cs typeface="Times New Roman" panose="02020603050405020304" pitchFamily="18" charset="0"/>
                        </a:rPr>
                        <a:t>þ</a:t>
                      </a:r>
                      <a:r>
                        <a:rPr kumimoji="0" lang="en-US" altLang="ru-RU" sz="3200" b="0" i="0" u="none" strike="noStrike" cap="none" normalizeH="0" baseline="0" smtClean="0">
                          <a:ln>
                            <a:noFill/>
                          </a:ln>
                          <a:solidFill>
                            <a:schemeClr val="tx1"/>
                          </a:solidFill>
                          <a:effectLst/>
                          <a:latin typeface="PhoneticTM"/>
                          <a:cs typeface="Times New Roman" panose="02020603050405020304" pitchFamily="18" charset="0"/>
                        </a:rPr>
                        <a:t>xm</a:t>
                      </a:r>
                      <a:endParaRPr kumimoji="0" lang="ru-RU"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0" i="0" u="none" strike="noStrike" cap="none" normalizeH="0" baseline="0" smtClean="0">
                          <a:ln>
                            <a:noFill/>
                          </a:ln>
                          <a:solidFill>
                            <a:schemeClr val="tx1"/>
                          </a:solidFill>
                          <a:effectLst/>
                          <a:latin typeface="MS Reference Serif"/>
                          <a:cs typeface="Times New Roman" panose="02020603050405020304" pitchFamily="18" charset="0"/>
                        </a:rPr>
                        <a:t>þy, þon, þe</a:t>
                      </a:r>
                      <a:endParaRPr kumimoji="0" lang="ru-RU"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seo</a:t>
                      </a:r>
                      <a:endParaRPr kumimoji="0" lang="ru-RU"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0" i="0" u="none" strike="noStrike" cap="none" normalizeH="0" baseline="0" smtClean="0">
                          <a:ln>
                            <a:noFill/>
                          </a:ln>
                          <a:solidFill>
                            <a:schemeClr val="tx1"/>
                          </a:solidFill>
                          <a:effectLst/>
                          <a:latin typeface="MS Reference Serif"/>
                          <a:cs typeface="Times New Roman" panose="02020603050405020304" pitchFamily="18" charset="0"/>
                        </a:rPr>
                        <a:t>þ</a:t>
                      </a:r>
                      <a:r>
                        <a:rPr kumimoji="0" lang="en-US" altLang="ru-RU" sz="3200" b="0" i="0" u="none" strike="noStrike" cap="none" normalizeH="0" baseline="0" smtClean="0">
                          <a:ln>
                            <a:noFill/>
                          </a:ln>
                          <a:solidFill>
                            <a:schemeClr val="tx1"/>
                          </a:solidFill>
                          <a:effectLst/>
                          <a:latin typeface="PhoneticTM"/>
                          <a:cs typeface="Times New Roman" panose="02020603050405020304" pitchFamily="18" charset="0"/>
                        </a:rPr>
                        <a:t>a</a:t>
                      </a:r>
                      <a:endParaRPr kumimoji="0" lang="ru-RU"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0" i="0" u="none" strike="noStrike" cap="none" normalizeH="0" baseline="0" smtClean="0">
                          <a:ln>
                            <a:noFill/>
                          </a:ln>
                          <a:solidFill>
                            <a:schemeClr val="tx1"/>
                          </a:solidFill>
                          <a:effectLst/>
                          <a:latin typeface="MS Reference Serif"/>
                          <a:cs typeface="Times New Roman" panose="02020603050405020304" pitchFamily="18" charset="0"/>
                        </a:rPr>
                        <a:t>þ</a:t>
                      </a:r>
                      <a:r>
                        <a:rPr kumimoji="0" lang="en-US" altLang="ru-RU" sz="3200" b="0" i="0" u="none" strike="noStrike" cap="none" normalizeH="0" baseline="0" smtClean="0">
                          <a:ln>
                            <a:noFill/>
                          </a:ln>
                          <a:solidFill>
                            <a:schemeClr val="tx1"/>
                          </a:solidFill>
                          <a:effectLst/>
                          <a:latin typeface="PhoneticTM"/>
                          <a:cs typeface="Times New Roman" panose="02020603050405020304" pitchFamily="18" charset="0"/>
                        </a:rPr>
                        <a:t>xre</a:t>
                      </a:r>
                      <a:endParaRPr kumimoji="0" lang="ru-RU"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0" i="0" u="none" strike="noStrike" cap="none" normalizeH="0" baseline="0" smtClean="0">
                          <a:ln>
                            <a:noFill/>
                          </a:ln>
                          <a:solidFill>
                            <a:schemeClr val="tx1"/>
                          </a:solidFill>
                          <a:effectLst/>
                          <a:latin typeface="MS Reference Serif"/>
                          <a:cs typeface="Times New Roman" panose="02020603050405020304" pitchFamily="18" charset="0"/>
                        </a:rPr>
                        <a:t>þ</a:t>
                      </a:r>
                      <a:r>
                        <a:rPr kumimoji="0" lang="en-US" altLang="ru-RU" sz="3200" b="0" i="0" u="none" strike="noStrike" cap="none" normalizeH="0" baseline="0" smtClean="0">
                          <a:ln>
                            <a:noFill/>
                          </a:ln>
                          <a:solidFill>
                            <a:schemeClr val="tx1"/>
                          </a:solidFill>
                          <a:effectLst/>
                          <a:latin typeface="PhoneticTM"/>
                          <a:cs typeface="Times New Roman" panose="02020603050405020304" pitchFamily="18" charset="0"/>
                        </a:rPr>
                        <a:t>xre</a:t>
                      </a:r>
                      <a:endParaRPr kumimoji="0" lang="ru-RU"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0" i="0" u="none" strike="noStrike" cap="none" normalizeH="0" baseline="0" smtClean="0">
                          <a:ln>
                            <a:noFill/>
                          </a:ln>
                          <a:solidFill>
                            <a:schemeClr val="tx1"/>
                          </a:solidFill>
                          <a:effectLst/>
                          <a:latin typeface="MS Reference Serif"/>
                          <a:cs typeface="Times New Roman" panose="02020603050405020304" pitchFamily="18" charset="0"/>
                        </a:rPr>
                        <a:t>þ</a:t>
                      </a:r>
                      <a:r>
                        <a:rPr kumimoji="0" lang="en-US" altLang="ru-RU" sz="3200" b="0" i="0" u="none" strike="noStrike" cap="none" normalizeH="0" baseline="0" smtClean="0">
                          <a:ln>
                            <a:noFill/>
                          </a:ln>
                          <a:solidFill>
                            <a:schemeClr val="tx1"/>
                          </a:solidFill>
                          <a:effectLst/>
                          <a:latin typeface="PhoneticTM"/>
                          <a:cs typeface="Times New Roman" panose="02020603050405020304" pitchFamily="18" charset="0"/>
                        </a:rPr>
                        <a:t>xt</a:t>
                      </a:r>
                      <a:endParaRPr kumimoji="0" lang="ru-RU"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0" i="0" u="none" strike="noStrike" cap="none" normalizeH="0" baseline="0" smtClean="0">
                          <a:ln>
                            <a:noFill/>
                          </a:ln>
                          <a:solidFill>
                            <a:schemeClr val="tx1"/>
                          </a:solidFill>
                          <a:effectLst/>
                          <a:latin typeface="MS Reference Serif"/>
                          <a:cs typeface="Times New Roman" panose="02020603050405020304" pitchFamily="18" charset="0"/>
                        </a:rPr>
                        <a:t>þ</a:t>
                      </a:r>
                      <a:r>
                        <a:rPr kumimoji="0" lang="en-US" altLang="ru-RU" sz="3200" b="0" i="0" u="none" strike="noStrike" cap="none" normalizeH="0" baseline="0" smtClean="0">
                          <a:ln>
                            <a:noFill/>
                          </a:ln>
                          <a:solidFill>
                            <a:schemeClr val="tx1"/>
                          </a:solidFill>
                          <a:effectLst/>
                          <a:latin typeface="PhoneticTM"/>
                          <a:cs typeface="Times New Roman" panose="02020603050405020304" pitchFamily="18" charset="0"/>
                        </a:rPr>
                        <a:t>xt</a:t>
                      </a:r>
                      <a:endParaRPr kumimoji="0" lang="ru-RU"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0" i="0" u="none" strike="noStrike" cap="none" normalizeH="0" baseline="0" smtClean="0">
                          <a:ln>
                            <a:noFill/>
                          </a:ln>
                          <a:solidFill>
                            <a:schemeClr val="tx1"/>
                          </a:solidFill>
                          <a:effectLst/>
                          <a:latin typeface="MS Reference Serif"/>
                          <a:cs typeface="Times New Roman" panose="02020603050405020304" pitchFamily="18" charset="0"/>
                        </a:rPr>
                        <a:t>þ</a:t>
                      </a:r>
                      <a:r>
                        <a:rPr kumimoji="0" lang="en-US" altLang="ru-RU" sz="3200" b="0" i="0" u="none" strike="noStrike" cap="none" normalizeH="0" baseline="0" smtClean="0">
                          <a:ln>
                            <a:noFill/>
                          </a:ln>
                          <a:solidFill>
                            <a:schemeClr val="tx1"/>
                          </a:solidFill>
                          <a:effectLst/>
                          <a:latin typeface="PhoneticTM"/>
                          <a:cs typeface="Times New Roman" panose="02020603050405020304" pitchFamily="18" charset="0"/>
                        </a:rPr>
                        <a:t>xs</a:t>
                      </a:r>
                      <a:endParaRPr kumimoji="0" lang="ru-RU"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0" i="0" u="none" strike="noStrike" cap="none" normalizeH="0" baseline="0" smtClean="0">
                          <a:ln>
                            <a:noFill/>
                          </a:ln>
                          <a:solidFill>
                            <a:schemeClr val="tx1"/>
                          </a:solidFill>
                          <a:effectLst/>
                          <a:latin typeface="MS Reference Serif"/>
                          <a:cs typeface="Times New Roman" panose="02020603050405020304" pitchFamily="18" charset="0"/>
                        </a:rPr>
                        <a:t>þ</a:t>
                      </a:r>
                      <a:r>
                        <a:rPr kumimoji="0" lang="en-US" altLang="ru-RU" sz="3200" b="0" i="0" u="none" strike="noStrike" cap="none" normalizeH="0" baseline="0" smtClean="0">
                          <a:ln>
                            <a:noFill/>
                          </a:ln>
                          <a:solidFill>
                            <a:schemeClr val="tx1"/>
                          </a:solidFill>
                          <a:effectLst/>
                          <a:latin typeface="PhoneticTM"/>
                          <a:cs typeface="Times New Roman" panose="02020603050405020304" pitchFamily="18" charset="0"/>
                        </a:rPr>
                        <a:t>xm</a:t>
                      </a:r>
                      <a:endParaRPr kumimoji="0" lang="ru-RU"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0" i="0" u="none" strike="noStrike" cap="none" normalizeH="0" baseline="0" smtClean="0">
                          <a:ln>
                            <a:noFill/>
                          </a:ln>
                          <a:solidFill>
                            <a:schemeClr val="tx1"/>
                          </a:solidFill>
                          <a:effectLst/>
                          <a:latin typeface="MS Reference Serif"/>
                          <a:cs typeface="Times New Roman" panose="02020603050405020304" pitchFamily="18" charset="0"/>
                        </a:rPr>
                        <a:t>þy, þon, þe</a:t>
                      </a:r>
                      <a:endParaRPr kumimoji="0" lang="ru-RU"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0" i="0" u="none" strike="noStrike" cap="none" normalizeH="0" baseline="0" smtClean="0">
                          <a:ln>
                            <a:noFill/>
                          </a:ln>
                          <a:solidFill>
                            <a:schemeClr val="tx1"/>
                          </a:solidFill>
                          <a:effectLst/>
                          <a:latin typeface="MS Reference Serif"/>
                          <a:cs typeface="Times New Roman" panose="02020603050405020304" pitchFamily="18" charset="0"/>
                        </a:rPr>
                        <a:t>þa</a:t>
                      </a:r>
                      <a:endParaRPr kumimoji="0" lang="ru-RU"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0" i="0" u="none" strike="noStrike" cap="none" normalizeH="0" baseline="0" smtClean="0">
                          <a:ln>
                            <a:noFill/>
                          </a:ln>
                          <a:solidFill>
                            <a:schemeClr val="tx1"/>
                          </a:solidFill>
                          <a:effectLst/>
                          <a:latin typeface="MS Reference Serif"/>
                          <a:cs typeface="Times New Roman" panose="02020603050405020304" pitchFamily="18" charset="0"/>
                        </a:rPr>
                        <a:t>þa</a:t>
                      </a:r>
                      <a:endParaRPr kumimoji="0" lang="ru-RU"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0" i="0" u="none" strike="noStrike" cap="none" normalizeH="0" baseline="0" smtClean="0">
                          <a:ln>
                            <a:noFill/>
                          </a:ln>
                          <a:solidFill>
                            <a:schemeClr val="tx1"/>
                          </a:solidFill>
                          <a:effectLst/>
                          <a:latin typeface="MS Reference Serif"/>
                          <a:cs typeface="Times New Roman" panose="02020603050405020304" pitchFamily="18" charset="0"/>
                        </a:rPr>
                        <a:t>þara</a:t>
                      </a:r>
                      <a:endParaRPr kumimoji="0" lang="ru-RU"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3200" b="0" i="0" u="none" strike="noStrike" cap="none" normalizeH="0" baseline="0" smtClean="0">
                          <a:ln>
                            <a:noFill/>
                          </a:ln>
                          <a:solidFill>
                            <a:schemeClr val="tx1"/>
                          </a:solidFill>
                          <a:effectLst/>
                          <a:latin typeface="MS Reference Serif"/>
                          <a:cs typeface="Times New Roman" panose="02020603050405020304" pitchFamily="18" charset="0"/>
                        </a:rPr>
                        <a:t>þ</a:t>
                      </a:r>
                      <a:r>
                        <a:rPr kumimoji="0" lang="en-US" altLang="ru-RU" sz="3200" b="0" i="0" u="none" strike="noStrike" cap="none" normalizeH="0" baseline="0" smtClean="0">
                          <a:ln>
                            <a:noFill/>
                          </a:ln>
                          <a:solidFill>
                            <a:schemeClr val="tx1"/>
                          </a:solidFill>
                          <a:effectLst/>
                          <a:latin typeface="PhoneticTM"/>
                          <a:cs typeface="Times New Roman" panose="02020603050405020304" pitchFamily="18" charset="0"/>
                        </a:rPr>
                        <a:t>xm</a:t>
                      </a:r>
                      <a:endParaRPr kumimoji="0" lang="ru-RU" altLang="ru-RU"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61642919"/>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Заголовок 1"/>
          <p:cNvSpPr>
            <a:spLocks noGrp="1"/>
          </p:cNvSpPr>
          <p:nvPr>
            <p:ph type="title"/>
          </p:nvPr>
        </p:nvSpPr>
        <p:spPr/>
        <p:txBody>
          <a:bodyPr/>
          <a:lstStyle/>
          <a:p>
            <a:r>
              <a:rPr lang="en-US" altLang="ru-RU" b="1" smtClean="0"/>
              <a:t/>
            </a:r>
            <a:br>
              <a:rPr lang="en-US" altLang="ru-RU" b="1" smtClean="0"/>
            </a:br>
            <a:r>
              <a:rPr lang="en-US" altLang="ru-RU" b="1" smtClean="0"/>
              <a:t>Interrogative Pronouns</a:t>
            </a:r>
            <a:r>
              <a:rPr lang="ru-RU" altLang="ru-RU" smtClean="0"/>
              <a:t/>
            </a:r>
            <a:br>
              <a:rPr lang="ru-RU" altLang="ru-RU" smtClean="0"/>
            </a:br>
            <a:endParaRPr lang="ru-RU" altLang="ru-RU" smtClean="0"/>
          </a:p>
        </p:txBody>
      </p:sp>
      <p:sp>
        <p:nvSpPr>
          <p:cNvPr id="3" name="Содержимое 2"/>
          <p:cNvSpPr>
            <a:spLocks noGrp="1"/>
          </p:cNvSpPr>
          <p:nvPr>
            <p:ph idx="1"/>
          </p:nvPr>
        </p:nvSpPr>
        <p:spPr/>
        <p:txBody>
          <a:bodyPr>
            <a:normAutofit/>
          </a:bodyPr>
          <a:lstStyle/>
          <a:p>
            <a:pPr>
              <a:lnSpc>
                <a:spcPct val="90000"/>
              </a:lnSpc>
              <a:buFont typeface="Arial" panose="020B0604020202020204" pitchFamily="34" charset="0"/>
              <a:buNone/>
            </a:pPr>
            <a:r>
              <a:rPr lang="en-US" altLang="ru-RU" sz="3600" i="1" smtClean="0"/>
              <a:t>   hwā (who)  </a:t>
            </a:r>
            <a:r>
              <a:rPr lang="en-US" altLang="ru-RU" sz="3600" smtClean="0"/>
              <a:t>for</a:t>
            </a:r>
            <a:r>
              <a:rPr lang="en-US" altLang="ru-RU" sz="3600" i="1" smtClean="0"/>
              <a:t> </a:t>
            </a:r>
            <a:r>
              <a:rPr lang="en-US" altLang="ru-RU" sz="3600" smtClean="0"/>
              <a:t>masculine and feminine</a:t>
            </a:r>
            <a:endParaRPr lang="ru-RU" altLang="ru-RU" sz="3600" smtClean="0"/>
          </a:p>
          <a:p>
            <a:pPr>
              <a:lnSpc>
                <a:spcPct val="90000"/>
              </a:lnSpc>
              <a:buFont typeface="Arial" panose="020B0604020202020204" pitchFamily="34" charset="0"/>
              <a:buNone/>
            </a:pPr>
            <a:r>
              <a:rPr lang="en-US" altLang="ru-RU" sz="3600" i="1" smtClean="0"/>
              <a:t>   hwæt (what) </a:t>
            </a:r>
            <a:r>
              <a:rPr lang="en-US" altLang="ru-RU" sz="3600" smtClean="0"/>
              <a:t>for neuter</a:t>
            </a:r>
            <a:endParaRPr lang="ru-RU" altLang="ru-RU" sz="3600" smtClean="0"/>
          </a:p>
          <a:p>
            <a:pPr>
              <a:lnSpc>
                <a:spcPct val="90000"/>
              </a:lnSpc>
              <a:buFont typeface="Arial" panose="020B0604020202020204" pitchFamily="34" charset="0"/>
              <a:buNone/>
            </a:pPr>
            <a:r>
              <a:rPr lang="en-US" altLang="ru-RU" sz="3600" smtClean="0"/>
              <a:t>   They had </a:t>
            </a:r>
            <a:r>
              <a:rPr lang="en-US" altLang="ru-RU" sz="3600" b="1" smtClean="0"/>
              <a:t>four-case paradigm</a:t>
            </a:r>
            <a:r>
              <a:rPr lang="en-US" altLang="ru-RU" sz="3600" smtClean="0"/>
              <a:t>. The instrumental case of </a:t>
            </a:r>
            <a:r>
              <a:rPr lang="en-US" altLang="ru-RU" sz="3600" i="1" smtClean="0"/>
              <a:t>hwæt</a:t>
            </a:r>
            <a:r>
              <a:rPr lang="en-US" altLang="ru-RU" sz="3600" smtClean="0"/>
              <a:t> was used as a separate interrogative word </a:t>
            </a:r>
            <a:r>
              <a:rPr lang="en-US" altLang="ru-RU" sz="3600" i="1" smtClean="0"/>
              <a:t>hwy (why). </a:t>
            </a:r>
            <a:r>
              <a:rPr lang="en-US" altLang="ru-RU" sz="3600" smtClean="0"/>
              <a:t>Such interrogative pronouns as </a:t>
            </a:r>
            <a:r>
              <a:rPr lang="en-US" altLang="ru-RU" sz="3600" i="1" smtClean="0"/>
              <a:t>hwelc, hwæþer (which) </a:t>
            </a:r>
            <a:r>
              <a:rPr lang="en-US" altLang="ru-RU" sz="3600" smtClean="0"/>
              <a:t>were used as adjective pronouns.</a:t>
            </a:r>
            <a:endParaRPr lang="ru-RU" altLang="ru-RU" sz="3600" smtClean="0"/>
          </a:p>
          <a:p>
            <a:pPr>
              <a:lnSpc>
                <a:spcPct val="90000"/>
              </a:lnSpc>
              <a:buFont typeface="Arial" panose="020B0604020202020204" pitchFamily="34" charset="0"/>
              <a:buNone/>
            </a:pPr>
            <a:endParaRPr lang="ru-RU" altLang="ru-RU"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p:cNvSpPr>
          <p:nvPr>
            <p:ph type="title"/>
          </p:nvPr>
        </p:nvSpPr>
        <p:spPr/>
        <p:txBody>
          <a:bodyPr/>
          <a:lstStyle/>
          <a:p>
            <a:r>
              <a:rPr lang="en-US" altLang="ru-RU" sz="4800" b="1" smtClean="0"/>
              <a:t>Interrogative pronouns</a:t>
            </a:r>
            <a:endParaRPr lang="ru-RU" altLang="ru-RU" sz="4800" b="1" smtClean="0"/>
          </a:p>
        </p:txBody>
      </p:sp>
      <p:sp>
        <p:nvSpPr>
          <p:cNvPr id="109571" name="Rectangle 3"/>
          <p:cNvSpPr>
            <a:spLocks noGrp="1"/>
          </p:cNvSpPr>
          <p:nvPr>
            <p:ph type="body" idx="1"/>
          </p:nvPr>
        </p:nvSpPr>
        <p:spPr/>
        <p:txBody>
          <a:bodyPr/>
          <a:lstStyle/>
          <a:p>
            <a:endParaRPr lang="en-US" altLang="ru-RU" sz="3600" smtClean="0"/>
          </a:p>
          <a:p>
            <a:r>
              <a:rPr lang="en-US" altLang="ru-RU" sz="3600" smtClean="0"/>
              <a:t>Such interrogative pronouns as </a:t>
            </a:r>
            <a:r>
              <a:rPr lang="en-US" altLang="ru-RU" sz="3600" i="1" smtClean="0"/>
              <a:t>hwelc, hwæþer (which) </a:t>
            </a:r>
            <a:r>
              <a:rPr lang="en-US" altLang="ru-RU" sz="3600" smtClean="0"/>
              <a:t>were used as adjective pronouns</a:t>
            </a:r>
            <a:endParaRPr lang="ru-RU" altLang="ru-RU" sz="36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en-US" sz="4900" b="1" dirty="0" smtClean="0"/>
              <a:t/>
            </a:r>
            <a:br>
              <a:rPr lang="en-US" sz="4900" b="1" dirty="0" smtClean="0"/>
            </a:br>
            <a:r>
              <a:rPr lang="en-US" sz="4900" b="1" dirty="0" smtClean="0"/>
              <a:t>Indefinite pronouns</a:t>
            </a:r>
            <a:r>
              <a:rPr lang="ru-RU" dirty="0" smtClean="0"/>
              <a:t/>
            </a:r>
            <a:br>
              <a:rPr lang="ru-RU" dirty="0" smtClean="0"/>
            </a:br>
            <a:endParaRPr lang="ru-RU" dirty="0"/>
          </a:p>
        </p:txBody>
      </p:sp>
      <p:sp>
        <p:nvSpPr>
          <p:cNvPr id="38914" name="Содержимое 2"/>
          <p:cNvSpPr>
            <a:spLocks noGrp="1"/>
          </p:cNvSpPr>
          <p:nvPr>
            <p:ph idx="1"/>
          </p:nvPr>
        </p:nvSpPr>
        <p:spPr/>
        <p:txBody>
          <a:bodyPr/>
          <a:lstStyle/>
          <a:p>
            <a:pPr>
              <a:buFont typeface="Arial" panose="020B0604020202020204" pitchFamily="34" charset="0"/>
              <a:buNone/>
            </a:pPr>
            <a:r>
              <a:rPr lang="en-US" altLang="ru-RU" sz="4000" smtClean="0"/>
              <a:t>Indefinite pronouns were many.</a:t>
            </a:r>
            <a:endParaRPr lang="ru-RU" altLang="ru-RU" sz="4000" smtClean="0"/>
          </a:p>
          <a:p>
            <a:r>
              <a:rPr lang="en-US" altLang="ru-RU" sz="4000" i="1" smtClean="0"/>
              <a:t>ān</a:t>
            </a:r>
            <a:r>
              <a:rPr lang="en-US" altLang="ru-RU" sz="4000" smtClean="0"/>
              <a:t> and its derivative </a:t>
            </a:r>
            <a:r>
              <a:rPr lang="en-US" altLang="ru-RU" sz="4000" i="1" smtClean="0"/>
              <a:t>æni</a:t>
            </a:r>
            <a:r>
              <a:rPr lang="en-US" altLang="ru-RU" sz="4000" i="1" smtClean="0">
                <a:latin typeface="PhoneticTM"/>
              </a:rPr>
              <a:t>Z</a:t>
            </a:r>
            <a:r>
              <a:rPr lang="en-US" altLang="ru-RU" sz="4000" i="1" smtClean="0"/>
              <a:t> (one, any)</a:t>
            </a:r>
            <a:endParaRPr lang="ru-RU" altLang="ru-RU" sz="4000" smtClean="0"/>
          </a:p>
          <a:p>
            <a:r>
              <a:rPr lang="en-US" altLang="ru-RU" sz="4000" i="1" smtClean="0"/>
              <a:t>nān (none)</a:t>
            </a:r>
            <a:endParaRPr lang="ru-RU" altLang="ru-RU" sz="4000" smtClean="0"/>
          </a:p>
          <a:p>
            <a:r>
              <a:rPr lang="en-US" altLang="ru-RU" sz="4000" i="1" smtClean="0"/>
              <a:t>nānþin</a:t>
            </a:r>
            <a:r>
              <a:rPr lang="en-US" altLang="ru-RU" sz="4000" i="1" smtClean="0">
                <a:latin typeface="PhoneticTM"/>
              </a:rPr>
              <a:t>Z</a:t>
            </a:r>
            <a:r>
              <a:rPr lang="en-US" altLang="ru-RU" sz="4000" i="1" smtClean="0"/>
              <a:t> (nothing)</a:t>
            </a:r>
            <a:endParaRPr lang="ru-RU" altLang="ru-RU" sz="4000" smtClean="0"/>
          </a:p>
          <a:p>
            <a:r>
              <a:rPr lang="en-US" altLang="ru-RU" sz="4000" i="1" smtClean="0"/>
              <a:t>nawiht / nowiht / nōht (not)</a:t>
            </a:r>
            <a:endParaRPr lang="ru-RU" altLang="ru-RU" sz="4000" smtClean="0"/>
          </a:p>
          <a:p>
            <a:r>
              <a:rPr lang="en-US" altLang="ru-RU" sz="4000" i="1" smtClean="0"/>
              <a:t>hwæt – hwu</a:t>
            </a:r>
            <a:r>
              <a:rPr lang="en-US" altLang="ru-RU" sz="4000" i="1" smtClean="0">
                <a:latin typeface="PhoneticTM"/>
              </a:rPr>
              <a:t>Z</a:t>
            </a:r>
            <a:r>
              <a:rPr lang="en-US" altLang="ru-RU" sz="4000" i="1" smtClean="0"/>
              <a:t>u (something)</a:t>
            </a:r>
            <a:endParaRPr lang="ru-RU" altLang="ru-RU" sz="4000" smtClean="0"/>
          </a:p>
          <a:p>
            <a:endParaRPr lang="ru-RU" altLang="ru-RU"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Заголовок 1"/>
          <p:cNvSpPr>
            <a:spLocks noGrp="1"/>
          </p:cNvSpPr>
          <p:nvPr>
            <p:ph type="title"/>
          </p:nvPr>
        </p:nvSpPr>
        <p:spPr/>
        <p:txBody>
          <a:bodyPr/>
          <a:lstStyle/>
          <a:p>
            <a:r>
              <a:rPr lang="en-US" altLang="ru-RU" b="1" smtClean="0"/>
              <a:t>The OE Adjective</a:t>
            </a:r>
            <a:endParaRPr lang="ru-RU" altLang="ru-RU" smtClean="0"/>
          </a:p>
        </p:txBody>
      </p:sp>
      <p:sp>
        <p:nvSpPr>
          <p:cNvPr id="39938" name="Содержимое 2"/>
          <p:cNvSpPr>
            <a:spLocks noGrp="1"/>
          </p:cNvSpPr>
          <p:nvPr>
            <p:ph idx="1"/>
          </p:nvPr>
        </p:nvSpPr>
        <p:spPr>
          <a:xfrm>
            <a:off x="500063" y="1571625"/>
            <a:ext cx="8429625" cy="4525963"/>
          </a:xfrm>
        </p:spPr>
        <p:txBody>
          <a:bodyPr/>
          <a:lstStyle/>
          <a:p>
            <a:pPr>
              <a:buFont typeface="Arial" panose="020B0604020202020204" pitchFamily="34" charset="0"/>
              <a:buNone/>
            </a:pPr>
            <a:r>
              <a:rPr lang="en-US" altLang="ru-RU" sz="4000" smtClean="0"/>
              <a:t>   </a:t>
            </a:r>
          </a:p>
          <a:p>
            <a:pPr>
              <a:buFont typeface="Arial" panose="020B0604020202020204" pitchFamily="34" charset="0"/>
              <a:buNone/>
            </a:pPr>
            <a:r>
              <a:rPr lang="en-US" altLang="ru-RU" sz="4000" smtClean="0"/>
              <a:t>   </a:t>
            </a:r>
            <a:r>
              <a:rPr lang="en-US" altLang="ru-RU" sz="4400" smtClean="0"/>
              <a:t>OE adjectives had the categories of numbers, gender and case, degrees of comparison and definiteness/indefiniteness</a:t>
            </a:r>
            <a:endParaRPr lang="ru-RU" altLang="ru-RU" sz="44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p:nvPr>
        </p:nvSpPr>
        <p:spPr/>
        <p:txBody>
          <a:bodyPr/>
          <a:lstStyle/>
          <a:p>
            <a:endParaRPr lang="ru-RU" altLang="ru-RU" smtClean="0"/>
          </a:p>
        </p:txBody>
      </p:sp>
      <p:sp>
        <p:nvSpPr>
          <p:cNvPr id="15362" name="Содержимое 2"/>
          <p:cNvSpPr>
            <a:spLocks noGrp="1"/>
          </p:cNvSpPr>
          <p:nvPr>
            <p:ph idx="1"/>
          </p:nvPr>
        </p:nvSpPr>
        <p:spPr/>
        <p:txBody>
          <a:bodyPr/>
          <a:lstStyle/>
          <a:p>
            <a:pPr>
              <a:buFont typeface="Arial" panose="020B0604020202020204" pitchFamily="34" charset="0"/>
              <a:buNone/>
            </a:pPr>
            <a:endParaRPr lang="en-US" altLang="ru-RU" sz="1400" b="1" smtClean="0"/>
          </a:p>
          <a:p>
            <a:pPr>
              <a:buFont typeface="Arial" panose="020B0604020202020204" pitchFamily="34" charset="0"/>
              <a:buNone/>
            </a:pPr>
            <a:r>
              <a:rPr lang="en-US" altLang="ru-RU" sz="3600" b="1" smtClean="0"/>
              <a:t>the verb</a:t>
            </a:r>
            <a:endParaRPr lang="ru-RU" altLang="ru-RU" sz="3600" b="1" smtClean="0"/>
          </a:p>
          <a:p>
            <a:pPr>
              <a:buFont typeface="Arial" panose="020B0604020202020204" pitchFamily="34" charset="0"/>
              <a:buNone/>
            </a:pPr>
            <a:r>
              <a:rPr lang="en-US" altLang="ru-RU" sz="3600" b="1" smtClean="0"/>
              <a:t>the adverb</a:t>
            </a:r>
            <a:endParaRPr lang="ru-RU" altLang="ru-RU" sz="3600" b="1" smtClean="0"/>
          </a:p>
          <a:p>
            <a:pPr>
              <a:buFont typeface="Arial" panose="020B0604020202020204" pitchFamily="34" charset="0"/>
              <a:buNone/>
            </a:pPr>
            <a:r>
              <a:rPr lang="en-US" altLang="ru-RU" sz="3600" b="1" smtClean="0"/>
              <a:t>the preposition</a:t>
            </a:r>
            <a:endParaRPr lang="ru-RU" altLang="ru-RU" sz="3600" b="1" smtClean="0"/>
          </a:p>
          <a:p>
            <a:pPr>
              <a:buFont typeface="Arial" panose="020B0604020202020204" pitchFamily="34" charset="0"/>
              <a:buNone/>
            </a:pPr>
            <a:r>
              <a:rPr lang="en-US" altLang="ru-RU" sz="3600" b="1" smtClean="0"/>
              <a:t>the conjunction</a:t>
            </a:r>
            <a:endParaRPr lang="ru-RU" altLang="ru-RU" sz="3600" b="1" smtClean="0"/>
          </a:p>
          <a:p>
            <a:pPr>
              <a:buFont typeface="Arial" panose="020B0604020202020204" pitchFamily="34" charset="0"/>
              <a:buNone/>
            </a:pPr>
            <a:r>
              <a:rPr lang="en-US" altLang="ru-RU" sz="3600" b="1" smtClean="0"/>
              <a:t>the interjection  </a:t>
            </a:r>
            <a:endParaRPr lang="ru-RU" altLang="ru-RU" sz="3600" b="1" smtClean="0"/>
          </a:p>
          <a:p>
            <a:pPr>
              <a:buFont typeface="Arial" panose="020B0604020202020204" pitchFamily="34" charset="0"/>
              <a:buNone/>
            </a:pPr>
            <a:endParaRPr lang="ru-RU" altLang="ru-RU"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Заголовок 1"/>
          <p:cNvSpPr>
            <a:spLocks noGrp="1"/>
          </p:cNvSpPr>
          <p:nvPr>
            <p:ph type="title"/>
          </p:nvPr>
        </p:nvSpPr>
        <p:spPr/>
        <p:txBody>
          <a:bodyPr/>
          <a:lstStyle/>
          <a:p>
            <a:r>
              <a:rPr lang="en-US" altLang="ru-RU" sz="4900" b="1" smtClean="0"/>
              <a:t>The category of case</a:t>
            </a:r>
            <a:endParaRPr lang="ru-RU" altLang="ru-RU" sz="4900" b="1" smtClean="0"/>
          </a:p>
        </p:txBody>
      </p:sp>
      <p:sp>
        <p:nvSpPr>
          <p:cNvPr id="3" name="Содержимое 2"/>
          <p:cNvSpPr>
            <a:spLocks noGrp="1"/>
          </p:cNvSpPr>
          <p:nvPr>
            <p:ph idx="1"/>
          </p:nvPr>
        </p:nvSpPr>
        <p:spPr/>
        <p:txBody>
          <a:bodyPr>
            <a:normAutofit/>
          </a:bodyPr>
          <a:lstStyle/>
          <a:p>
            <a:pPr>
              <a:lnSpc>
                <a:spcPct val="90000"/>
              </a:lnSpc>
              <a:buFont typeface="Arial" panose="020B0604020202020204" pitchFamily="34" charset="0"/>
              <a:buNone/>
            </a:pPr>
            <a:r>
              <a:rPr lang="en-US" altLang="ru-RU" sz="3700" smtClean="0"/>
              <a:t>   The category of case in adjectives differed from that of nouns. They had one more case – </a:t>
            </a:r>
            <a:r>
              <a:rPr lang="en-US" altLang="ru-RU" sz="3700" b="1" smtClean="0"/>
              <a:t>Instrumental</a:t>
            </a:r>
            <a:r>
              <a:rPr lang="en-US" altLang="ru-RU" sz="3700" smtClean="0"/>
              <a:t>. It was used when the adjective was an attribute to a noun in the Dative case expressing an instrumental meaning:</a:t>
            </a:r>
            <a:endParaRPr lang="ru-RU" altLang="ru-RU" sz="3700" smtClean="0"/>
          </a:p>
          <a:p>
            <a:pPr>
              <a:lnSpc>
                <a:spcPct val="90000"/>
              </a:lnSpc>
              <a:buFont typeface="Arial" panose="020B0604020202020204" pitchFamily="34" charset="0"/>
              <a:buNone/>
            </a:pPr>
            <a:r>
              <a:rPr lang="en-US" altLang="ru-RU" sz="3700" i="1" smtClean="0"/>
              <a:t>   lytle werede – with (the help of) a small troop</a:t>
            </a:r>
            <a:endParaRPr lang="ru-RU" altLang="ru-RU" sz="3700" smtClean="0"/>
          </a:p>
          <a:p>
            <a:pPr>
              <a:lnSpc>
                <a:spcPct val="90000"/>
              </a:lnSpc>
              <a:buFont typeface="Arial" panose="020B0604020202020204" pitchFamily="34" charset="0"/>
              <a:buNone/>
            </a:pPr>
            <a:endParaRPr lang="ru-RU" altLang="ru-RU" sz="300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Заголовок 1"/>
          <p:cNvSpPr>
            <a:spLocks noGrp="1"/>
          </p:cNvSpPr>
          <p:nvPr>
            <p:ph type="title"/>
          </p:nvPr>
        </p:nvSpPr>
        <p:spPr/>
        <p:txBody>
          <a:bodyPr/>
          <a:lstStyle/>
          <a:p>
            <a:r>
              <a:rPr lang="en-US" altLang="ru-RU" sz="4800" b="1" smtClean="0"/>
              <a:t>Declension</a:t>
            </a:r>
            <a:endParaRPr lang="ru-RU" altLang="ru-RU" sz="4800" b="1" smtClean="0"/>
          </a:p>
        </p:txBody>
      </p:sp>
      <p:sp>
        <p:nvSpPr>
          <p:cNvPr id="41986" name="Содержимое 2"/>
          <p:cNvSpPr>
            <a:spLocks noGrp="1"/>
          </p:cNvSpPr>
          <p:nvPr>
            <p:ph idx="1"/>
          </p:nvPr>
        </p:nvSpPr>
        <p:spPr/>
        <p:txBody>
          <a:bodyPr/>
          <a:lstStyle/>
          <a:p>
            <a:pPr>
              <a:buFont typeface="Arial" panose="020B0604020202020204" pitchFamily="34" charset="0"/>
              <a:buNone/>
            </a:pPr>
            <a:r>
              <a:rPr lang="en-US" altLang="ru-RU" sz="3600" smtClean="0"/>
              <a:t>   OE adjectives declined in two ways: according to the weak and according to the strong declension. The endings of </a:t>
            </a:r>
            <a:r>
              <a:rPr lang="en-US" altLang="ru-RU" sz="3600" b="1" smtClean="0"/>
              <a:t>strong</a:t>
            </a:r>
            <a:r>
              <a:rPr lang="en-US" altLang="ru-RU" sz="3600" smtClean="0"/>
              <a:t> declension coincided with the endings of a-stems of nouns for adjectives in masculine and neuter and of o-stems in the feminine. </a:t>
            </a:r>
            <a:endParaRPr lang="ru-RU" altLang="ru-RU" sz="36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Заголовок 1"/>
          <p:cNvSpPr>
            <a:spLocks noGrp="1"/>
          </p:cNvSpPr>
          <p:nvPr>
            <p:ph type="title"/>
          </p:nvPr>
        </p:nvSpPr>
        <p:spPr/>
        <p:txBody>
          <a:bodyPr/>
          <a:lstStyle/>
          <a:p>
            <a:endParaRPr lang="ru-RU" altLang="ru-RU" smtClean="0"/>
          </a:p>
        </p:txBody>
      </p:sp>
      <p:sp>
        <p:nvSpPr>
          <p:cNvPr id="43010" name="Содержимое 2"/>
          <p:cNvSpPr>
            <a:spLocks noGrp="1"/>
          </p:cNvSpPr>
          <p:nvPr>
            <p:ph idx="1"/>
          </p:nvPr>
        </p:nvSpPr>
        <p:spPr/>
        <p:txBody>
          <a:bodyPr/>
          <a:lstStyle/>
          <a:p>
            <a:pPr>
              <a:buFont typeface="Arial" panose="020B0604020202020204" pitchFamily="34" charset="0"/>
              <a:buNone/>
            </a:pPr>
            <a:r>
              <a:rPr lang="en-US" altLang="ru-RU" sz="4000" smtClean="0"/>
              <a:t>   Some endings in the strong declension of adjectives have no parallels in the noun paradigm; they are similar to the endings of pronouns. The strong declension is called sometimes </a:t>
            </a:r>
            <a:r>
              <a:rPr lang="en-US" altLang="ru-RU" sz="4000" b="1" smtClean="0"/>
              <a:t>pronominal</a:t>
            </a:r>
            <a:r>
              <a:rPr lang="en-US" altLang="ru-RU" sz="4000" smtClean="0"/>
              <a:t>.</a:t>
            </a:r>
            <a:endParaRPr lang="ru-RU" altLang="ru-RU" sz="4000" smtClean="0"/>
          </a:p>
          <a:p>
            <a:pPr>
              <a:buFont typeface="Arial" panose="020B0604020202020204" pitchFamily="34" charset="0"/>
              <a:buNone/>
            </a:pPr>
            <a:endParaRPr lang="ru-RU" altLang="ru-RU"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Заголовок 1"/>
          <p:cNvSpPr>
            <a:spLocks noGrp="1"/>
          </p:cNvSpPr>
          <p:nvPr>
            <p:ph type="title"/>
          </p:nvPr>
        </p:nvSpPr>
        <p:spPr/>
        <p:txBody>
          <a:bodyPr/>
          <a:lstStyle/>
          <a:p>
            <a:endParaRPr lang="ru-RU" altLang="ru-RU" smtClean="0"/>
          </a:p>
        </p:txBody>
      </p:sp>
      <p:sp>
        <p:nvSpPr>
          <p:cNvPr id="44034" name="Содержимое 2"/>
          <p:cNvSpPr>
            <a:spLocks noGrp="1"/>
          </p:cNvSpPr>
          <p:nvPr>
            <p:ph idx="1"/>
          </p:nvPr>
        </p:nvSpPr>
        <p:spPr/>
        <p:txBody>
          <a:bodyPr/>
          <a:lstStyle/>
          <a:p>
            <a:pPr>
              <a:buFont typeface="Arial" panose="020B0604020202020204" pitchFamily="34" charset="0"/>
              <a:buNone/>
            </a:pPr>
            <a:r>
              <a:rPr lang="en-US" altLang="ru-RU" sz="4000" smtClean="0"/>
              <a:t>   </a:t>
            </a:r>
            <a:r>
              <a:rPr lang="en-US" altLang="ru-RU" sz="4400" smtClean="0"/>
              <a:t>The </a:t>
            </a:r>
            <a:r>
              <a:rPr lang="en-US" altLang="ru-RU" sz="4400" b="1" smtClean="0"/>
              <a:t>weak</a:t>
            </a:r>
            <a:r>
              <a:rPr lang="en-US" altLang="ru-RU" sz="4400" smtClean="0"/>
              <a:t> declension used the same ending as n-stem nouns except in the Gen. Case, plural it was </a:t>
            </a:r>
            <a:r>
              <a:rPr lang="en-US" altLang="ru-RU" sz="4400" i="1" smtClean="0"/>
              <a:t>-ra</a:t>
            </a:r>
            <a:r>
              <a:rPr lang="en-US" altLang="ru-RU" sz="4400" smtClean="0"/>
              <a:t>  (but not </a:t>
            </a:r>
            <a:r>
              <a:rPr lang="en-US" altLang="ru-RU" sz="4400" i="1" smtClean="0"/>
              <a:t>-ena</a:t>
            </a:r>
            <a:r>
              <a:rPr lang="en-US" altLang="ru-RU" sz="4400" smtClean="0"/>
              <a:t>)</a:t>
            </a:r>
            <a:endParaRPr lang="ru-RU" altLang="ru-RU" sz="4400" smtClean="0"/>
          </a:p>
          <a:p>
            <a:pPr>
              <a:buFont typeface="Arial" panose="020B0604020202020204" pitchFamily="34" charset="0"/>
              <a:buNone/>
            </a:pPr>
            <a:endParaRPr lang="ru-RU" altLang="ru-RU"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Заголовок 1"/>
          <p:cNvSpPr>
            <a:spLocks noGrp="1"/>
          </p:cNvSpPr>
          <p:nvPr>
            <p:ph type="title"/>
          </p:nvPr>
        </p:nvSpPr>
        <p:spPr/>
        <p:txBody>
          <a:bodyPr/>
          <a:lstStyle/>
          <a:p>
            <a:endParaRPr lang="ru-RU" altLang="ru-RU" smtClean="0"/>
          </a:p>
        </p:txBody>
      </p:sp>
      <p:sp>
        <p:nvSpPr>
          <p:cNvPr id="3" name="Содержимое 2"/>
          <p:cNvSpPr>
            <a:spLocks noGrp="1"/>
          </p:cNvSpPr>
          <p:nvPr>
            <p:ph idx="1"/>
          </p:nvPr>
        </p:nvSpPr>
        <p:spPr/>
        <p:txBody>
          <a:bodyPr rtlCol="0">
            <a:normAutofit lnSpcReduction="10000"/>
          </a:bodyPr>
          <a:lstStyle/>
          <a:p>
            <a:pPr fontAlgn="auto">
              <a:spcAft>
                <a:spcPts val="0"/>
              </a:spcAft>
              <a:buFont typeface="Arial" panose="020B0604020202020204" pitchFamily="34" charset="0"/>
              <a:buNone/>
              <a:defRPr/>
            </a:pPr>
            <a:r>
              <a:rPr lang="en-US" sz="4000" dirty="0" smtClean="0"/>
              <a:t>   Most adjectives could be declined in both ways: strong and weak. It was determined by:</a:t>
            </a:r>
            <a:endParaRPr lang="ru-RU" sz="4000" dirty="0" smtClean="0"/>
          </a:p>
          <a:p>
            <a:pPr fontAlgn="auto">
              <a:spcAft>
                <a:spcPts val="0"/>
              </a:spcAft>
              <a:defRPr/>
            </a:pPr>
            <a:r>
              <a:rPr lang="en-US" sz="4000" dirty="0" smtClean="0"/>
              <a:t>the syntactical function of the adjective</a:t>
            </a:r>
            <a:endParaRPr lang="ru-RU" sz="4000" dirty="0" smtClean="0"/>
          </a:p>
          <a:p>
            <a:pPr fontAlgn="auto">
              <a:spcAft>
                <a:spcPts val="0"/>
              </a:spcAft>
              <a:defRPr/>
            </a:pPr>
            <a:r>
              <a:rPr lang="en-US" sz="4000" dirty="0" smtClean="0"/>
              <a:t>the degrees of comparison</a:t>
            </a:r>
            <a:endParaRPr lang="ru-RU" sz="4000" dirty="0" smtClean="0"/>
          </a:p>
          <a:p>
            <a:pPr fontAlgn="auto">
              <a:spcAft>
                <a:spcPts val="0"/>
              </a:spcAft>
              <a:defRPr/>
            </a:pPr>
            <a:r>
              <a:rPr lang="en-US" sz="4000" dirty="0" smtClean="0"/>
              <a:t>the presence of noun determiners</a:t>
            </a:r>
            <a:endParaRPr lang="ru-RU" sz="4000" dirty="0" smtClean="0"/>
          </a:p>
          <a:p>
            <a:pPr fontAlgn="auto">
              <a:spcAft>
                <a:spcPts val="0"/>
              </a:spcAft>
              <a:buFont typeface="Arial" panose="020B0604020202020204" pitchFamily="34" charset="0"/>
              <a:buNone/>
              <a:defRPr/>
            </a:pP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Заголовок 1"/>
          <p:cNvSpPr>
            <a:spLocks noGrp="1"/>
          </p:cNvSpPr>
          <p:nvPr>
            <p:ph type="title"/>
          </p:nvPr>
        </p:nvSpPr>
        <p:spPr/>
        <p:txBody>
          <a:bodyPr/>
          <a:lstStyle/>
          <a:p>
            <a:endParaRPr lang="ru-RU" altLang="ru-RU" smtClean="0"/>
          </a:p>
        </p:txBody>
      </p:sp>
      <p:sp>
        <p:nvSpPr>
          <p:cNvPr id="46082" name="Содержимое 2"/>
          <p:cNvSpPr>
            <a:spLocks noGrp="1"/>
          </p:cNvSpPr>
          <p:nvPr>
            <p:ph idx="1"/>
          </p:nvPr>
        </p:nvSpPr>
        <p:spPr/>
        <p:txBody>
          <a:bodyPr/>
          <a:lstStyle/>
          <a:p>
            <a:pPr>
              <a:buFont typeface="Arial" panose="020B0604020202020204" pitchFamily="34" charset="0"/>
              <a:buNone/>
            </a:pPr>
            <a:r>
              <a:rPr lang="en-US" altLang="ru-RU" sz="4000" smtClean="0"/>
              <a:t>   </a:t>
            </a:r>
            <a:r>
              <a:rPr lang="en-US" altLang="ru-RU" sz="4800" smtClean="0"/>
              <a:t>The adjective had a strong form when used predicatively and when used attributively without any determiners:</a:t>
            </a:r>
            <a:endParaRPr lang="ru-RU" altLang="ru-RU" sz="4800" smtClean="0"/>
          </a:p>
          <a:p>
            <a:pPr>
              <a:buFont typeface="Arial" panose="020B0604020202020204" pitchFamily="34" charset="0"/>
              <a:buNone/>
            </a:pPr>
            <a:r>
              <a:rPr lang="en-US" altLang="ru-RU" sz="3700" i="1" smtClean="0"/>
              <a:t>Þa menn sindon </a:t>
            </a:r>
            <a:r>
              <a:rPr lang="en-US" altLang="ru-RU" sz="3700" i="1" smtClean="0">
                <a:latin typeface="PhoneticTM"/>
              </a:rPr>
              <a:t>Z</a:t>
            </a:r>
            <a:r>
              <a:rPr lang="en-US" altLang="ru-RU" sz="3700" i="1" smtClean="0"/>
              <a:t>ode – the men are good</a:t>
            </a:r>
            <a:endParaRPr lang="ru-RU" altLang="ru-RU" sz="3700" smtClean="0"/>
          </a:p>
          <a:p>
            <a:pPr>
              <a:buFont typeface="Arial" panose="020B0604020202020204" pitchFamily="34" charset="0"/>
              <a:buNone/>
            </a:pPr>
            <a:r>
              <a:rPr lang="en-US" altLang="ru-RU" sz="3700" i="1" smtClean="0"/>
              <a:t>mid hnescre beddin</a:t>
            </a:r>
            <a:r>
              <a:rPr lang="en-US" altLang="ru-RU" sz="3700" i="1" smtClean="0">
                <a:latin typeface="PhoneticTM"/>
              </a:rPr>
              <a:t>Z</a:t>
            </a:r>
            <a:r>
              <a:rPr lang="en-US" altLang="ru-RU" sz="3700" i="1" smtClean="0"/>
              <a:t>e – with soft bedding</a:t>
            </a:r>
            <a:endParaRPr lang="ru-RU" altLang="ru-RU" sz="3700" smtClean="0"/>
          </a:p>
          <a:p>
            <a:pPr>
              <a:buFont typeface="Arial" panose="020B0604020202020204" pitchFamily="34" charset="0"/>
              <a:buNone/>
            </a:pPr>
            <a:endParaRPr lang="ru-RU" altLang="ru-RU" sz="480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Заголовок 1"/>
          <p:cNvSpPr>
            <a:spLocks noGrp="1"/>
          </p:cNvSpPr>
          <p:nvPr>
            <p:ph type="title"/>
          </p:nvPr>
        </p:nvSpPr>
        <p:spPr/>
        <p:txBody>
          <a:bodyPr/>
          <a:lstStyle/>
          <a:p>
            <a:endParaRPr lang="ru-RU" altLang="ru-RU" smtClean="0"/>
          </a:p>
        </p:txBody>
      </p:sp>
      <p:sp>
        <p:nvSpPr>
          <p:cNvPr id="47106" name="Содержимое 2"/>
          <p:cNvSpPr>
            <a:spLocks noGrp="1"/>
          </p:cNvSpPr>
          <p:nvPr>
            <p:ph idx="1"/>
          </p:nvPr>
        </p:nvSpPr>
        <p:spPr/>
        <p:txBody>
          <a:bodyPr/>
          <a:lstStyle/>
          <a:p>
            <a:pPr>
              <a:buFont typeface="Arial" panose="020B0604020202020204" pitchFamily="34" charset="0"/>
              <a:buNone/>
            </a:pPr>
            <a:r>
              <a:rPr lang="en-US" altLang="ru-RU" sz="4400" smtClean="0"/>
              <a:t>   The </a:t>
            </a:r>
            <a:r>
              <a:rPr lang="en-US" altLang="ru-RU" sz="4400" b="1" smtClean="0"/>
              <a:t>weak</a:t>
            </a:r>
            <a:r>
              <a:rPr lang="en-US" altLang="ru-RU" sz="4400" smtClean="0"/>
              <a:t> form was employed when the adjective was preceded by a demonstrative pronoun or the Genitive case of personal pronouns.</a:t>
            </a:r>
            <a:endParaRPr lang="ru-RU" altLang="ru-RU" sz="4400" smtClean="0"/>
          </a:p>
          <a:p>
            <a:pPr>
              <a:buFont typeface="Arial" panose="020B0604020202020204" pitchFamily="34" charset="0"/>
              <a:buNone/>
            </a:pPr>
            <a:endParaRPr lang="ru-RU" altLang="ru-RU"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Заголовок 1"/>
          <p:cNvSpPr>
            <a:spLocks noGrp="1"/>
          </p:cNvSpPr>
          <p:nvPr>
            <p:ph type="title"/>
          </p:nvPr>
        </p:nvSpPr>
        <p:spPr/>
        <p:txBody>
          <a:bodyPr/>
          <a:lstStyle/>
          <a:p>
            <a:endParaRPr lang="ru-RU" altLang="ru-RU" smtClean="0"/>
          </a:p>
        </p:txBody>
      </p:sp>
      <p:graphicFrame>
        <p:nvGraphicFramePr>
          <p:cNvPr id="4" name="Содержимое 3"/>
          <p:cNvGraphicFramePr>
            <a:graphicFrameLocks noGrp="1"/>
          </p:cNvGraphicFramePr>
          <p:nvPr>
            <p:ph idx="1"/>
          </p:nvPr>
        </p:nvGraphicFramePr>
        <p:xfrm>
          <a:off x="457200" y="1600200"/>
          <a:ext cx="8229600" cy="4506913"/>
        </p:xfrm>
        <a:graphic>
          <a:graphicData uri="http://schemas.openxmlformats.org/drawingml/2006/table">
            <a:tbl>
              <a:tblPr firstRow="1" bandRow="1">
                <a:tableStyleId>{5940675A-B579-460E-94D1-54222C63F5DA}</a:tableStyleId>
              </a:tblPr>
              <a:tblGrid>
                <a:gridCol w="1971660">
                  <a:extLst>
                    <a:ext uri="{9D8B030D-6E8A-4147-A177-3AD203B41FA5}">
                      <a16:colId xmlns:a16="http://schemas.microsoft.com/office/drawing/2014/main" val="20000"/>
                    </a:ext>
                  </a:extLst>
                </a:gridCol>
                <a:gridCol w="3000396">
                  <a:extLst>
                    <a:ext uri="{9D8B030D-6E8A-4147-A177-3AD203B41FA5}">
                      <a16:colId xmlns:a16="http://schemas.microsoft.com/office/drawing/2014/main" val="20001"/>
                    </a:ext>
                  </a:extLst>
                </a:gridCol>
                <a:gridCol w="3257544">
                  <a:extLst>
                    <a:ext uri="{9D8B030D-6E8A-4147-A177-3AD203B41FA5}">
                      <a16:colId xmlns:a16="http://schemas.microsoft.com/office/drawing/2014/main" val="20002"/>
                    </a:ext>
                  </a:extLst>
                </a:gridCol>
              </a:tblGrid>
              <a:tr h="828581">
                <a:tc>
                  <a:txBody>
                    <a:bodyPr/>
                    <a:lstStyle/>
                    <a:p>
                      <a:pPr algn="just">
                        <a:spcAft>
                          <a:spcPts val="0"/>
                        </a:spcAft>
                      </a:pPr>
                      <a:endParaRPr lang="en-US" sz="3800" dirty="0">
                        <a:latin typeface="Times New Roman"/>
                        <a:ea typeface="Times New Roman"/>
                      </a:endParaRPr>
                    </a:p>
                  </a:txBody>
                  <a:tcPr marL="68580" marR="68580" marT="0" marB="0"/>
                </a:tc>
                <a:tc>
                  <a:txBody>
                    <a:bodyPr/>
                    <a:lstStyle/>
                    <a:p>
                      <a:pPr algn="ctr">
                        <a:spcAft>
                          <a:spcPts val="0"/>
                        </a:spcAft>
                      </a:pPr>
                      <a:r>
                        <a:rPr lang="en-US" sz="3800" b="1" dirty="0">
                          <a:latin typeface="Times New Roman"/>
                          <a:ea typeface="Times New Roman"/>
                        </a:rPr>
                        <a:t>Strong</a:t>
                      </a:r>
                      <a:endParaRPr lang="ru-RU" sz="3800" b="1" dirty="0">
                        <a:latin typeface="Times New Roman"/>
                        <a:ea typeface="Times New Roman"/>
                      </a:endParaRPr>
                    </a:p>
                  </a:txBody>
                  <a:tcPr marL="68580" marR="68580" marT="0" marB="0" anchor="ctr"/>
                </a:tc>
                <a:tc>
                  <a:txBody>
                    <a:bodyPr/>
                    <a:lstStyle/>
                    <a:p>
                      <a:pPr algn="ctr">
                        <a:spcAft>
                          <a:spcPts val="0"/>
                        </a:spcAft>
                      </a:pPr>
                      <a:r>
                        <a:rPr lang="en-US" sz="3800" b="1" dirty="0">
                          <a:latin typeface="Times New Roman"/>
                          <a:ea typeface="Times New Roman"/>
                        </a:rPr>
                        <a:t>Weak</a:t>
                      </a:r>
                      <a:endParaRPr lang="ru-RU" sz="3800" b="1" dirty="0">
                        <a:latin typeface="Times New Roman"/>
                        <a:ea typeface="Times New Roman"/>
                      </a:endParaRPr>
                    </a:p>
                  </a:txBody>
                  <a:tcPr marL="68580" marR="68580" marT="0" marB="0" anchor="ctr"/>
                </a:tc>
                <a:extLst>
                  <a:ext uri="{0D108BD9-81ED-4DB2-BD59-A6C34878D82A}">
                    <a16:rowId xmlns:a16="http://schemas.microsoft.com/office/drawing/2014/main" val="10000"/>
                  </a:ext>
                </a:extLst>
              </a:tr>
              <a:tr h="783037">
                <a:tc>
                  <a:txBody>
                    <a:bodyPr/>
                    <a:lstStyle/>
                    <a:p>
                      <a:pPr algn="just">
                        <a:spcAft>
                          <a:spcPts val="0"/>
                        </a:spcAft>
                      </a:pPr>
                      <a:endParaRPr lang="en-US" sz="3800">
                        <a:latin typeface="Times New Roman"/>
                        <a:ea typeface="Times New Roman"/>
                      </a:endParaRPr>
                    </a:p>
                  </a:txBody>
                  <a:tcPr marL="68580" marR="68580" marT="0" marB="0"/>
                </a:tc>
                <a:tc>
                  <a:txBody>
                    <a:bodyPr/>
                    <a:lstStyle/>
                    <a:p>
                      <a:pPr algn="ctr">
                        <a:spcAft>
                          <a:spcPts val="0"/>
                        </a:spcAft>
                      </a:pPr>
                      <a:r>
                        <a:rPr lang="en-US" sz="3800" dirty="0">
                          <a:latin typeface="Times New Roman"/>
                          <a:ea typeface="Times New Roman"/>
                        </a:rPr>
                        <a:t>Masculine</a:t>
                      </a:r>
                      <a:endParaRPr lang="ru-RU" sz="3800" dirty="0">
                        <a:latin typeface="Times New Roman"/>
                        <a:ea typeface="Times New Roman"/>
                      </a:endParaRPr>
                    </a:p>
                  </a:txBody>
                  <a:tcPr marL="68580" marR="68580" marT="0" marB="0" anchor="ctr"/>
                </a:tc>
                <a:tc>
                  <a:txBody>
                    <a:bodyPr/>
                    <a:lstStyle/>
                    <a:p>
                      <a:pPr algn="ctr">
                        <a:spcAft>
                          <a:spcPts val="0"/>
                        </a:spcAft>
                      </a:pPr>
                      <a:r>
                        <a:rPr lang="en-US" sz="3800" dirty="0">
                          <a:latin typeface="Times New Roman"/>
                          <a:ea typeface="Times New Roman"/>
                        </a:rPr>
                        <a:t>Masculine</a:t>
                      </a:r>
                      <a:endParaRPr lang="ru-RU" sz="3800" dirty="0">
                        <a:latin typeface="Times New Roman"/>
                        <a:ea typeface="Times New Roman"/>
                      </a:endParaRPr>
                    </a:p>
                  </a:txBody>
                  <a:tcPr marL="68580" marR="68580" marT="0" marB="0" anchor="ctr"/>
                </a:tc>
                <a:extLst>
                  <a:ext uri="{0D108BD9-81ED-4DB2-BD59-A6C34878D82A}">
                    <a16:rowId xmlns:a16="http://schemas.microsoft.com/office/drawing/2014/main" val="10001"/>
                  </a:ext>
                </a:extLst>
              </a:tr>
              <a:tr h="2895295">
                <a:tc>
                  <a:txBody>
                    <a:bodyPr/>
                    <a:lstStyle/>
                    <a:p>
                      <a:pPr algn="just">
                        <a:spcAft>
                          <a:spcPts val="0"/>
                        </a:spcAft>
                      </a:pPr>
                      <a:r>
                        <a:rPr lang="en-US" sz="3800" b="1" dirty="0">
                          <a:latin typeface="Times New Roman"/>
                          <a:ea typeface="Times New Roman"/>
                        </a:rPr>
                        <a:t>Nom.</a:t>
                      </a:r>
                      <a:endParaRPr lang="ru-RU" sz="3800" b="1" dirty="0">
                        <a:latin typeface="Times New Roman"/>
                        <a:ea typeface="Times New Roman"/>
                      </a:endParaRPr>
                    </a:p>
                    <a:p>
                      <a:pPr algn="just">
                        <a:spcAft>
                          <a:spcPts val="0"/>
                        </a:spcAft>
                      </a:pPr>
                      <a:r>
                        <a:rPr lang="en-US" sz="3800" b="1" dirty="0">
                          <a:latin typeface="Times New Roman"/>
                          <a:ea typeface="Times New Roman"/>
                        </a:rPr>
                        <a:t>Gen.</a:t>
                      </a:r>
                      <a:endParaRPr lang="ru-RU" sz="3800" b="1" dirty="0">
                        <a:latin typeface="Times New Roman"/>
                        <a:ea typeface="Times New Roman"/>
                      </a:endParaRPr>
                    </a:p>
                    <a:p>
                      <a:pPr algn="just">
                        <a:spcAft>
                          <a:spcPts val="0"/>
                        </a:spcAft>
                      </a:pPr>
                      <a:r>
                        <a:rPr lang="en-US" sz="3800" b="1" dirty="0">
                          <a:latin typeface="Times New Roman"/>
                          <a:ea typeface="Times New Roman"/>
                        </a:rPr>
                        <a:t>Dat.</a:t>
                      </a:r>
                      <a:endParaRPr lang="ru-RU" sz="3800" b="1" dirty="0">
                        <a:latin typeface="Times New Roman"/>
                        <a:ea typeface="Times New Roman"/>
                      </a:endParaRPr>
                    </a:p>
                    <a:p>
                      <a:pPr algn="just">
                        <a:spcAft>
                          <a:spcPts val="0"/>
                        </a:spcAft>
                      </a:pPr>
                      <a:r>
                        <a:rPr lang="en-US" sz="3800" b="1" dirty="0">
                          <a:latin typeface="Times New Roman"/>
                          <a:ea typeface="Times New Roman"/>
                        </a:rPr>
                        <a:t>Acc.</a:t>
                      </a:r>
                      <a:endParaRPr lang="ru-RU" sz="3800" b="1" dirty="0">
                        <a:latin typeface="Times New Roman"/>
                        <a:ea typeface="Times New Roman"/>
                      </a:endParaRPr>
                    </a:p>
                    <a:p>
                      <a:pPr algn="just">
                        <a:spcAft>
                          <a:spcPts val="0"/>
                        </a:spcAft>
                      </a:pPr>
                      <a:r>
                        <a:rPr lang="en-US" sz="3800" b="1" dirty="0">
                          <a:latin typeface="Times New Roman"/>
                          <a:ea typeface="Times New Roman"/>
                        </a:rPr>
                        <a:t>Instr.</a:t>
                      </a:r>
                      <a:endParaRPr lang="ru-RU" sz="3800" b="1" dirty="0">
                        <a:latin typeface="Times New Roman"/>
                        <a:ea typeface="Times New Roman"/>
                      </a:endParaRPr>
                    </a:p>
                  </a:txBody>
                  <a:tcPr marL="68580" marR="68580" marT="0" marB="0"/>
                </a:tc>
                <a:tc>
                  <a:txBody>
                    <a:bodyPr/>
                    <a:lstStyle/>
                    <a:p>
                      <a:pPr algn="ctr">
                        <a:spcAft>
                          <a:spcPts val="0"/>
                        </a:spcAft>
                      </a:pPr>
                      <a:r>
                        <a:rPr lang="de-DE" sz="3800" dirty="0">
                          <a:latin typeface="Times New Roman"/>
                          <a:ea typeface="Times New Roman"/>
                        </a:rPr>
                        <a:t>blind</a:t>
                      </a:r>
                      <a:endParaRPr lang="ru-RU" sz="3800" dirty="0">
                        <a:latin typeface="Times New Roman"/>
                        <a:ea typeface="Times New Roman"/>
                      </a:endParaRPr>
                    </a:p>
                    <a:p>
                      <a:pPr algn="ctr">
                        <a:spcAft>
                          <a:spcPts val="0"/>
                        </a:spcAft>
                      </a:pPr>
                      <a:r>
                        <a:rPr lang="de-DE" sz="3800" dirty="0">
                          <a:latin typeface="Times New Roman"/>
                          <a:ea typeface="Times New Roman"/>
                        </a:rPr>
                        <a:t>blindes</a:t>
                      </a:r>
                      <a:endParaRPr lang="ru-RU" sz="3800" dirty="0">
                        <a:latin typeface="Times New Roman"/>
                        <a:ea typeface="Times New Roman"/>
                      </a:endParaRPr>
                    </a:p>
                    <a:p>
                      <a:pPr algn="ctr">
                        <a:spcAft>
                          <a:spcPts val="0"/>
                        </a:spcAft>
                      </a:pPr>
                      <a:r>
                        <a:rPr lang="de-DE" sz="3800" dirty="0" err="1">
                          <a:latin typeface="Times New Roman"/>
                          <a:ea typeface="Times New Roman"/>
                        </a:rPr>
                        <a:t>blindum</a:t>
                      </a:r>
                      <a:endParaRPr lang="ru-RU" sz="3800" dirty="0">
                        <a:latin typeface="Times New Roman"/>
                        <a:ea typeface="Times New Roman"/>
                      </a:endParaRPr>
                    </a:p>
                    <a:p>
                      <a:pPr algn="ctr">
                        <a:spcAft>
                          <a:spcPts val="0"/>
                        </a:spcAft>
                      </a:pPr>
                      <a:r>
                        <a:rPr lang="de-DE" sz="3800" dirty="0" err="1">
                          <a:latin typeface="Times New Roman"/>
                          <a:ea typeface="Times New Roman"/>
                        </a:rPr>
                        <a:t>blindne</a:t>
                      </a:r>
                      <a:endParaRPr lang="ru-RU" sz="3800" dirty="0">
                        <a:latin typeface="Times New Roman"/>
                        <a:ea typeface="Times New Roman"/>
                      </a:endParaRPr>
                    </a:p>
                    <a:p>
                      <a:pPr algn="ctr">
                        <a:spcAft>
                          <a:spcPts val="0"/>
                        </a:spcAft>
                      </a:pPr>
                      <a:r>
                        <a:rPr lang="de-DE" sz="3800" dirty="0">
                          <a:latin typeface="Times New Roman"/>
                          <a:ea typeface="Times New Roman"/>
                        </a:rPr>
                        <a:t>blinde</a:t>
                      </a:r>
                      <a:endParaRPr lang="ru-RU" sz="3800" dirty="0">
                        <a:latin typeface="Times New Roman"/>
                        <a:ea typeface="Times New Roman"/>
                      </a:endParaRPr>
                    </a:p>
                  </a:txBody>
                  <a:tcPr marL="68580" marR="68580" marT="0" marB="0"/>
                </a:tc>
                <a:tc>
                  <a:txBody>
                    <a:bodyPr/>
                    <a:lstStyle/>
                    <a:p>
                      <a:pPr algn="ctr">
                        <a:spcAft>
                          <a:spcPts val="0"/>
                        </a:spcAft>
                      </a:pPr>
                      <a:r>
                        <a:rPr lang="de-DE" sz="3800" dirty="0" err="1">
                          <a:latin typeface="Times New Roman"/>
                          <a:ea typeface="Times New Roman"/>
                        </a:rPr>
                        <a:t>blinda</a:t>
                      </a:r>
                      <a:endParaRPr lang="ru-RU" sz="3800" dirty="0">
                        <a:latin typeface="Times New Roman"/>
                        <a:ea typeface="Times New Roman"/>
                      </a:endParaRPr>
                    </a:p>
                    <a:p>
                      <a:pPr algn="ctr">
                        <a:spcAft>
                          <a:spcPts val="0"/>
                        </a:spcAft>
                      </a:pPr>
                      <a:r>
                        <a:rPr lang="de-DE" sz="3800" dirty="0" err="1">
                          <a:latin typeface="Times New Roman"/>
                          <a:ea typeface="Times New Roman"/>
                        </a:rPr>
                        <a:t>blindan</a:t>
                      </a:r>
                      <a:endParaRPr lang="ru-RU" sz="3800" dirty="0">
                        <a:latin typeface="Times New Roman"/>
                        <a:ea typeface="Times New Roman"/>
                      </a:endParaRPr>
                    </a:p>
                    <a:p>
                      <a:pPr algn="ctr">
                        <a:spcAft>
                          <a:spcPts val="0"/>
                        </a:spcAft>
                      </a:pPr>
                      <a:r>
                        <a:rPr lang="de-DE" sz="3800" dirty="0" err="1">
                          <a:latin typeface="Times New Roman"/>
                          <a:ea typeface="Times New Roman"/>
                        </a:rPr>
                        <a:t>blindan</a:t>
                      </a:r>
                      <a:endParaRPr lang="ru-RU" sz="3800" dirty="0">
                        <a:latin typeface="Times New Roman"/>
                        <a:ea typeface="Times New Roman"/>
                      </a:endParaRPr>
                    </a:p>
                    <a:p>
                      <a:pPr algn="ctr">
                        <a:spcAft>
                          <a:spcPts val="0"/>
                        </a:spcAft>
                      </a:pPr>
                      <a:r>
                        <a:rPr lang="de-DE" sz="3800" dirty="0" err="1">
                          <a:latin typeface="Times New Roman"/>
                          <a:ea typeface="Times New Roman"/>
                        </a:rPr>
                        <a:t>blindan</a:t>
                      </a:r>
                      <a:endParaRPr lang="ru-RU" sz="3800" dirty="0">
                        <a:latin typeface="Times New Roman"/>
                        <a:ea typeface="Times New Roman"/>
                      </a:endParaRPr>
                    </a:p>
                    <a:p>
                      <a:pPr algn="ctr">
                        <a:spcAft>
                          <a:spcPts val="0"/>
                        </a:spcAft>
                      </a:pPr>
                      <a:r>
                        <a:rPr lang="de-DE" sz="3800" dirty="0" err="1">
                          <a:latin typeface="Times New Roman"/>
                          <a:ea typeface="Times New Roman"/>
                        </a:rPr>
                        <a:t>blindan</a:t>
                      </a:r>
                      <a:endParaRPr lang="ru-RU" sz="3800" dirty="0">
                        <a:latin typeface="Times New Roman"/>
                        <a:ea typeface="Times New Roman"/>
                      </a:endParaRPr>
                    </a:p>
                  </a:txBody>
                  <a:tcPr marL="68580" marR="68580" marT="0" marB="0"/>
                </a:tc>
                <a:extLst>
                  <a:ext uri="{0D108BD9-81ED-4DB2-BD59-A6C34878D82A}">
                    <a16:rowId xmlns:a16="http://schemas.microsoft.com/office/drawing/2014/main" val="10002"/>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Заголовок 1"/>
          <p:cNvSpPr>
            <a:spLocks noGrp="1"/>
          </p:cNvSpPr>
          <p:nvPr>
            <p:ph type="title"/>
          </p:nvPr>
        </p:nvSpPr>
        <p:spPr/>
        <p:txBody>
          <a:bodyPr/>
          <a:lstStyle/>
          <a:p>
            <a:endParaRPr lang="ru-RU" altLang="ru-RU" smtClean="0"/>
          </a:p>
        </p:txBody>
      </p:sp>
      <p:sp>
        <p:nvSpPr>
          <p:cNvPr id="49154" name="Содержимое 2"/>
          <p:cNvSpPr>
            <a:spLocks noGrp="1"/>
          </p:cNvSpPr>
          <p:nvPr>
            <p:ph idx="1"/>
          </p:nvPr>
        </p:nvSpPr>
        <p:spPr/>
        <p:txBody>
          <a:bodyPr/>
          <a:lstStyle/>
          <a:p>
            <a:pPr>
              <a:buFont typeface="Arial" panose="020B0604020202020204" pitchFamily="34" charset="0"/>
              <a:buNone/>
            </a:pPr>
            <a:r>
              <a:rPr lang="en-US" altLang="ru-RU" sz="4000" smtClean="0"/>
              <a:t>   But some adjectives were always declined strong:</a:t>
            </a:r>
            <a:endParaRPr lang="ru-RU" altLang="ru-RU" sz="4000" smtClean="0"/>
          </a:p>
          <a:p>
            <a:pPr>
              <a:buFont typeface="Arial" panose="020B0604020202020204" pitchFamily="34" charset="0"/>
              <a:buNone/>
            </a:pPr>
            <a:r>
              <a:rPr lang="en-US" altLang="ru-RU" sz="4000" smtClean="0"/>
              <a:t>    </a:t>
            </a:r>
            <a:r>
              <a:rPr lang="en-US" altLang="ru-RU" sz="4000" i="1" smtClean="0"/>
              <a:t>eall (all)</a:t>
            </a:r>
            <a:endParaRPr lang="ru-RU" altLang="ru-RU" sz="4000" smtClean="0"/>
          </a:p>
          <a:p>
            <a:pPr>
              <a:buFont typeface="Arial" panose="020B0604020202020204" pitchFamily="34" charset="0"/>
              <a:buNone/>
            </a:pPr>
            <a:r>
              <a:rPr lang="en-US" altLang="ru-RU" sz="4000" i="1" smtClean="0"/>
              <a:t>    mani</a:t>
            </a:r>
            <a:r>
              <a:rPr lang="en-US" altLang="ru-RU" sz="4000" i="1" smtClean="0">
                <a:latin typeface="PhoneticTM"/>
              </a:rPr>
              <a:t>Z</a:t>
            </a:r>
            <a:r>
              <a:rPr lang="en-US" altLang="ru-RU" sz="4000" i="1" smtClean="0"/>
              <a:t> (many)</a:t>
            </a:r>
            <a:endParaRPr lang="ru-RU" altLang="ru-RU" sz="4000" smtClean="0"/>
          </a:p>
          <a:p>
            <a:pPr>
              <a:buFont typeface="Arial" panose="020B0604020202020204" pitchFamily="34" charset="0"/>
              <a:buNone/>
            </a:pPr>
            <a:r>
              <a:rPr lang="en-US" altLang="ru-RU" sz="4000" i="1" smtClean="0"/>
              <a:t>    oþer (other)</a:t>
            </a:r>
            <a:endParaRPr lang="ru-RU" altLang="ru-RU" sz="4000" smtClean="0"/>
          </a:p>
          <a:p>
            <a:pPr>
              <a:buFont typeface="Arial" panose="020B0604020202020204" pitchFamily="34" charset="0"/>
              <a:buNone/>
            </a:pPr>
            <a:endParaRPr lang="ru-RU" altLang="ru-RU"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Заголовок 1"/>
          <p:cNvSpPr>
            <a:spLocks noGrp="1"/>
          </p:cNvSpPr>
          <p:nvPr>
            <p:ph type="title"/>
          </p:nvPr>
        </p:nvSpPr>
        <p:spPr/>
        <p:txBody>
          <a:bodyPr/>
          <a:lstStyle/>
          <a:p>
            <a:endParaRPr lang="ru-RU" altLang="ru-RU" smtClean="0"/>
          </a:p>
        </p:txBody>
      </p:sp>
      <p:sp>
        <p:nvSpPr>
          <p:cNvPr id="50178" name="Содержимое 2"/>
          <p:cNvSpPr>
            <a:spLocks noGrp="1"/>
          </p:cNvSpPr>
          <p:nvPr>
            <p:ph idx="1"/>
          </p:nvPr>
        </p:nvSpPr>
        <p:spPr/>
        <p:txBody>
          <a:bodyPr/>
          <a:lstStyle/>
          <a:p>
            <a:pPr>
              <a:buFont typeface="Arial" panose="020B0604020202020204" pitchFamily="34" charset="0"/>
              <a:buNone/>
            </a:pPr>
            <a:r>
              <a:rPr lang="en-US" altLang="ru-RU" sz="4400" smtClean="0"/>
              <a:t>  Weak declension had adjectives in the </a:t>
            </a:r>
            <a:r>
              <a:rPr lang="en-US" altLang="ru-RU" sz="4400" b="1" smtClean="0"/>
              <a:t>superlative</a:t>
            </a:r>
            <a:r>
              <a:rPr lang="en-US" altLang="ru-RU" sz="4400" smtClean="0"/>
              <a:t> and </a:t>
            </a:r>
            <a:r>
              <a:rPr lang="en-US" altLang="ru-RU" sz="4400" b="1" smtClean="0"/>
              <a:t>comparative</a:t>
            </a:r>
            <a:r>
              <a:rPr lang="en-US" altLang="ru-RU" sz="4400" smtClean="0"/>
              <a:t> degrees and the adjective </a:t>
            </a:r>
            <a:r>
              <a:rPr lang="en-US" altLang="ru-RU" sz="4400" i="1" smtClean="0"/>
              <a:t>ilca (same)</a:t>
            </a:r>
            <a:endParaRPr lang="ru-RU" altLang="ru-RU" sz="4400" smtClean="0"/>
          </a:p>
          <a:p>
            <a:pPr>
              <a:buFont typeface="Arial" panose="020B0604020202020204" pitchFamily="34" charset="0"/>
              <a:buNone/>
            </a:pPr>
            <a:endParaRPr lang="ru-RU" altLang="ru-RU"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p:txBody>
          <a:bodyPr/>
          <a:lstStyle/>
          <a:p>
            <a:r>
              <a:rPr lang="en-US" altLang="ru-RU" sz="4800" b="1" smtClean="0"/>
              <a:t>Grammatical categories</a:t>
            </a:r>
            <a:endParaRPr lang="ru-RU" altLang="ru-RU" sz="4800" b="1" smtClean="0"/>
          </a:p>
        </p:txBody>
      </p:sp>
      <p:sp>
        <p:nvSpPr>
          <p:cNvPr id="16386" name="Содержимое 2"/>
          <p:cNvSpPr>
            <a:spLocks noGrp="1"/>
          </p:cNvSpPr>
          <p:nvPr>
            <p:ph idx="1"/>
          </p:nvPr>
        </p:nvSpPr>
        <p:spPr/>
        <p:txBody>
          <a:bodyPr/>
          <a:lstStyle/>
          <a:p>
            <a:pPr>
              <a:buFont typeface="Arial" panose="020B0604020202020204" pitchFamily="34" charset="0"/>
              <a:buNone/>
            </a:pPr>
            <a:r>
              <a:rPr lang="en-US" altLang="ru-RU" sz="3600" smtClean="0"/>
              <a:t>   There were 5 nominal grammatical categories:</a:t>
            </a:r>
            <a:endParaRPr lang="ru-RU" altLang="ru-RU" sz="3600" smtClean="0"/>
          </a:p>
          <a:p>
            <a:pPr>
              <a:buFont typeface="Arial" panose="020B0604020202020204" pitchFamily="34" charset="0"/>
              <a:buNone/>
            </a:pPr>
            <a:r>
              <a:rPr lang="en-US" altLang="ru-RU" sz="3600" b="1" smtClean="0"/>
              <a:t> number</a:t>
            </a:r>
            <a:endParaRPr lang="ru-RU" altLang="ru-RU" sz="3600" b="1" smtClean="0"/>
          </a:p>
          <a:p>
            <a:pPr>
              <a:buFont typeface="Arial" panose="020B0604020202020204" pitchFamily="34" charset="0"/>
              <a:buNone/>
            </a:pPr>
            <a:r>
              <a:rPr lang="en-US" altLang="ru-RU" sz="3600" b="1" smtClean="0"/>
              <a:t> case</a:t>
            </a:r>
            <a:endParaRPr lang="ru-RU" altLang="ru-RU" sz="3600" b="1" smtClean="0"/>
          </a:p>
          <a:p>
            <a:pPr>
              <a:buFont typeface="Arial" panose="020B0604020202020204" pitchFamily="34" charset="0"/>
              <a:buNone/>
            </a:pPr>
            <a:r>
              <a:rPr lang="en-US" altLang="ru-RU" sz="3600" b="1" smtClean="0"/>
              <a:t> gender</a:t>
            </a:r>
            <a:endParaRPr lang="ru-RU" altLang="ru-RU" sz="3600" b="1" smtClean="0"/>
          </a:p>
          <a:p>
            <a:pPr>
              <a:buFont typeface="Arial" panose="020B0604020202020204" pitchFamily="34" charset="0"/>
              <a:buNone/>
            </a:pPr>
            <a:r>
              <a:rPr lang="en-US" altLang="ru-RU" sz="3600" b="1" smtClean="0"/>
              <a:t> degrees of comparison</a:t>
            </a:r>
            <a:endParaRPr lang="ru-RU" altLang="ru-RU" sz="3600" b="1" smtClean="0"/>
          </a:p>
          <a:p>
            <a:pPr>
              <a:buFont typeface="Arial" panose="020B0604020202020204" pitchFamily="34" charset="0"/>
              <a:buNone/>
            </a:pPr>
            <a:r>
              <a:rPr lang="en-US" altLang="ru-RU" sz="3600" b="1" smtClean="0"/>
              <a:t> categories of definiteness/indefiniteness</a:t>
            </a:r>
            <a:endParaRPr lang="ru-RU" altLang="ru-RU" sz="3600" b="1" smtClean="0"/>
          </a:p>
          <a:p>
            <a:pPr>
              <a:buFont typeface="Arial" panose="020B0604020202020204" pitchFamily="34" charset="0"/>
              <a:buNone/>
            </a:pPr>
            <a:endParaRPr lang="ru-RU" altLang="ru-RU" b="1"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Заголовок 1"/>
          <p:cNvSpPr>
            <a:spLocks noGrp="1"/>
          </p:cNvSpPr>
          <p:nvPr>
            <p:ph type="title"/>
          </p:nvPr>
        </p:nvSpPr>
        <p:spPr/>
        <p:txBody>
          <a:bodyPr/>
          <a:lstStyle/>
          <a:p>
            <a:r>
              <a:rPr lang="en-US" altLang="ru-RU" sz="5400" b="1" smtClean="0"/>
              <a:t>Indefiniteness</a:t>
            </a:r>
            <a:endParaRPr lang="ru-RU" altLang="ru-RU" sz="5400" b="1" smtClean="0"/>
          </a:p>
        </p:txBody>
      </p:sp>
      <p:sp>
        <p:nvSpPr>
          <p:cNvPr id="51202" name="Содержимое 2"/>
          <p:cNvSpPr>
            <a:spLocks noGrp="1"/>
          </p:cNvSpPr>
          <p:nvPr>
            <p:ph idx="1"/>
          </p:nvPr>
        </p:nvSpPr>
        <p:spPr/>
        <p:txBody>
          <a:bodyPr/>
          <a:lstStyle/>
          <a:p>
            <a:pPr>
              <a:buFont typeface="Arial" panose="020B0604020202020204" pitchFamily="34" charset="0"/>
              <a:buNone/>
            </a:pPr>
            <a:r>
              <a:rPr lang="en-US" altLang="ru-RU" sz="4000" smtClean="0"/>
              <a:t>   There existed also semantic difference between strong and weak forms of declension. The strong forms were associated with the meaning of</a:t>
            </a:r>
            <a:r>
              <a:rPr lang="en-US" altLang="ru-RU" sz="4000" b="1" smtClean="0"/>
              <a:t> indefiniteness </a:t>
            </a:r>
            <a:r>
              <a:rPr lang="en-US" altLang="ru-RU" sz="4000" smtClean="0"/>
              <a:t>– corresponded to the meaning of </a:t>
            </a:r>
            <a:r>
              <a:rPr lang="en-US" altLang="ru-RU" sz="4000" i="1" smtClean="0"/>
              <a:t>a/an</a:t>
            </a:r>
            <a:r>
              <a:rPr lang="en-US" altLang="ru-RU" sz="4000" smtClean="0"/>
              <a:t>.</a:t>
            </a:r>
            <a:endParaRPr lang="ru-RU" altLang="ru-RU" sz="4000" smtClean="0"/>
          </a:p>
          <a:p>
            <a:pPr>
              <a:buFont typeface="Arial" panose="020B0604020202020204" pitchFamily="34" charset="0"/>
              <a:buNone/>
            </a:pPr>
            <a:endParaRPr lang="ru-RU" altLang="ru-RU"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Заголовок 1"/>
          <p:cNvSpPr>
            <a:spLocks noGrp="1"/>
          </p:cNvSpPr>
          <p:nvPr>
            <p:ph type="title"/>
          </p:nvPr>
        </p:nvSpPr>
        <p:spPr/>
        <p:txBody>
          <a:bodyPr/>
          <a:lstStyle/>
          <a:p>
            <a:r>
              <a:rPr lang="en-US" altLang="ru-RU" sz="4800" b="1" smtClean="0"/>
              <a:t>Definiteness</a:t>
            </a:r>
            <a:endParaRPr lang="ru-RU" altLang="ru-RU" sz="4800" b="1" smtClean="0"/>
          </a:p>
        </p:txBody>
      </p:sp>
      <p:sp>
        <p:nvSpPr>
          <p:cNvPr id="52226" name="Содержимое 2"/>
          <p:cNvSpPr>
            <a:spLocks noGrp="1"/>
          </p:cNvSpPr>
          <p:nvPr>
            <p:ph idx="1"/>
          </p:nvPr>
        </p:nvSpPr>
        <p:spPr/>
        <p:txBody>
          <a:bodyPr/>
          <a:lstStyle/>
          <a:p>
            <a:pPr>
              <a:buFont typeface="Arial" panose="020B0604020202020204" pitchFamily="34" charset="0"/>
              <a:buNone/>
            </a:pPr>
            <a:r>
              <a:rPr lang="en-US" altLang="ru-RU" sz="3600" smtClean="0"/>
              <a:t>   The weak forms had the meaning of </a:t>
            </a:r>
            <a:r>
              <a:rPr lang="en-US" altLang="ru-RU" sz="3600" b="1" smtClean="0"/>
              <a:t>definiteness</a:t>
            </a:r>
            <a:r>
              <a:rPr lang="en-US" altLang="ru-RU" sz="3600" smtClean="0"/>
              <a:t> </a:t>
            </a:r>
            <a:r>
              <a:rPr lang="en-US" altLang="ru-RU" sz="3600" b="1" smtClean="0"/>
              <a:t>(“the”). </a:t>
            </a:r>
            <a:r>
              <a:rPr lang="en-US" altLang="ru-RU" sz="3600" smtClean="0"/>
              <a:t>Weak forms were regularly used together with demonstrative pronouns. This opposition of weak and strong forms gave the ground for A. Smirnitsky to single out the category of </a:t>
            </a:r>
            <a:r>
              <a:rPr lang="en-US" altLang="ru-RU" sz="3600" b="1" smtClean="0"/>
              <a:t>definiteness/ indefiniteness</a:t>
            </a:r>
            <a:r>
              <a:rPr lang="en-US" altLang="ru-RU" sz="3600" smtClean="0"/>
              <a:t>.</a:t>
            </a:r>
            <a:endParaRPr lang="ru-RU" altLang="ru-RU" sz="3600" smtClean="0"/>
          </a:p>
          <a:p>
            <a:pPr>
              <a:buFont typeface="Arial" panose="020B0604020202020204" pitchFamily="34" charset="0"/>
              <a:buNone/>
            </a:pPr>
            <a:endParaRPr lang="ru-RU" altLang="ru-RU"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Заголовок 1"/>
          <p:cNvSpPr>
            <a:spLocks noGrp="1"/>
          </p:cNvSpPr>
          <p:nvPr>
            <p:ph type="title"/>
          </p:nvPr>
        </p:nvSpPr>
        <p:spPr/>
        <p:txBody>
          <a:bodyPr/>
          <a:lstStyle/>
          <a:p>
            <a:r>
              <a:rPr lang="en-US" altLang="ru-RU" b="1" smtClean="0"/>
              <a:t>Degrees of Comparison</a:t>
            </a:r>
            <a:endParaRPr lang="ru-RU" altLang="ru-RU" smtClean="0"/>
          </a:p>
        </p:txBody>
      </p:sp>
      <p:sp>
        <p:nvSpPr>
          <p:cNvPr id="53250" name="Содержимое 2"/>
          <p:cNvSpPr>
            <a:spLocks noGrp="1"/>
          </p:cNvSpPr>
          <p:nvPr>
            <p:ph idx="1"/>
          </p:nvPr>
        </p:nvSpPr>
        <p:spPr/>
        <p:txBody>
          <a:bodyPr/>
          <a:lstStyle/>
          <a:p>
            <a:pPr>
              <a:buFont typeface="Arial" panose="020B0604020202020204" pitchFamily="34" charset="0"/>
              <a:buNone/>
            </a:pPr>
            <a:r>
              <a:rPr lang="en-US" altLang="ru-RU" sz="4000" smtClean="0"/>
              <a:t>   OE adjectives had three degrees of comparison:</a:t>
            </a:r>
            <a:endParaRPr lang="ru-RU" altLang="ru-RU" sz="4000" smtClean="0"/>
          </a:p>
          <a:p>
            <a:pPr>
              <a:buFont typeface="Arial" panose="020B0604020202020204" pitchFamily="34" charset="0"/>
              <a:buNone/>
            </a:pPr>
            <a:r>
              <a:rPr lang="en-US" altLang="ru-RU" sz="4000" smtClean="0"/>
              <a:t>   positive</a:t>
            </a:r>
            <a:endParaRPr lang="ru-RU" altLang="ru-RU" sz="4000" smtClean="0"/>
          </a:p>
          <a:p>
            <a:pPr>
              <a:buFont typeface="Arial" panose="020B0604020202020204" pitchFamily="34" charset="0"/>
              <a:buNone/>
            </a:pPr>
            <a:r>
              <a:rPr lang="en-US" altLang="ru-RU" sz="4000" smtClean="0"/>
              <a:t>   comparative</a:t>
            </a:r>
            <a:endParaRPr lang="ru-RU" altLang="ru-RU" sz="4000" smtClean="0"/>
          </a:p>
          <a:p>
            <a:pPr>
              <a:buFont typeface="Arial" panose="020B0604020202020204" pitchFamily="34" charset="0"/>
              <a:buNone/>
            </a:pPr>
            <a:r>
              <a:rPr lang="en-US" altLang="ru-RU" sz="4000" smtClean="0"/>
              <a:t>   superlative</a:t>
            </a:r>
            <a:endParaRPr lang="ru-RU" altLang="ru-RU" sz="4000" smtClean="0"/>
          </a:p>
          <a:p>
            <a:endParaRPr lang="ru-RU" altLang="ru-RU"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Заголовок 1"/>
          <p:cNvSpPr>
            <a:spLocks noGrp="1"/>
          </p:cNvSpPr>
          <p:nvPr>
            <p:ph type="title"/>
          </p:nvPr>
        </p:nvSpPr>
        <p:spPr/>
        <p:txBody>
          <a:bodyPr/>
          <a:lstStyle/>
          <a:p>
            <a:endParaRPr lang="ru-RU" altLang="ru-RU" smtClean="0"/>
          </a:p>
        </p:txBody>
      </p:sp>
      <p:sp>
        <p:nvSpPr>
          <p:cNvPr id="54274" name="Содержимое 2"/>
          <p:cNvSpPr>
            <a:spLocks noGrp="1"/>
          </p:cNvSpPr>
          <p:nvPr>
            <p:ph idx="1"/>
          </p:nvPr>
        </p:nvSpPr>
        <p:spPr/>
        <p:txBody>
          <a:bodyPr/>
          <a:lstStyle/>
          <a:p>
            <a:pPr>
              <a:buFont typeface="Arial" panose="020B0604020202020204" pitchFamily="34" charset="0"/>
              <a:buNone/>
            </a:pPr>
            <a:r>
              <a:rPr lang="en-US" altLang="ru-RU" sz="4000" smtClean="0"/>
              <a:t>   Suffixes -</a:t>
            </a:r>
            <a:r>
              <a:rPr lang="en-US" altLang="ru-RU" sz="4000" i="1" smtClean="0"/>
              <a:t>ra</a:t>
            </a:r>
            <a:r>
              <a:rPr lang="en-US" altLang="ru-RU" sz="4000" smtClean="0"/>
              <a:t> and -</a:t>
            </a:r>
            <a:r>
              <a:rPr lang="en-US" altLang="ru-RU" sz="4000" i="1" smtClean="0"/>
              <a:t>est/-ost </a:t>
            </a:r>
            <a:r>
              <a:rPr lang="en-US" altLang="ru-RU" sz="4000" smtClean="0"/>
              <a:t>were used to form the comparative and the superlative degrees.</a:t>
            </a:r>
            <a:endParaRPr lang="ru-RU" altLang="ru-RU" sz="4000" smtClean="0"/>
          </a:p>
          <a:p>
            <a:pPr>
              <a:buFont typeface="Arial" panose="020B0604020202020204" pitchFamily="34" charset="0"/>
              <a:buNone/>
            </a:pPr>
            <a:r>
              <a:rPr lang="en-US" altLang="ru-RU" sz="4000" i="1" smtClean="0"/>
              <a:t>   soft – softra – softest (soft)</a:t>
            </a:r>
            <a:endParaRPr lang="ru-RU" altLang="ru-RU" sz="4000" smtClean="0"/>
          </a:p>
          <a:p>
            <a:pPr>
              <a:buFont typeface="Arial" panose="020B0604020202020204" pitchFamily="34" charset="0"/>
              <a:buNone/>
            </a:pPr>
            <a:r>
              <a:rPr lang="en-US" altLang="ru-RU" sz="4000" i="1" smtClean="0"/>
              <a:t>   weri</a:t>
            </a:r>
            <a:r>
              <a:rPr lang="en-US" altLang="ru-RU" sz="4000" i="1" smtClean="0">
                <a:latin typeface="PhoneticTM"/>
              </a:rPr>
              <a:t>Z</a:t>
            </a:r>
            <a:r>
              <a:rPr lang="en-US" altLang="ru-RU" sz="4000" i="1" smtClean="0"/>
              <a:t> – weri</a:t>
            </a:r>
            <a:r>
              <a:rPr lang="en-US" altLang="ru-RU" sz="4000" i="1" smtClean="0">
                <a:latin typeface="PhoneticTM"/>
              </a:rPr>
              <a:t>Z</a:t>
            </a:r>
            <a:r>
              <a:rPr lang="en-US" altLang="ru-RU" sz="4000" i="1" smtClean="0"/>
              <a:t>ra – weri</a:t>
            </a:r>
            <a:r>
              <a:rPr lang="en-US" altLang="ru-RU" sz="4000" i="1" smtClean="0">
                <a:latin typeface="PhoneticTM"/>
              </a:rPr>
              <a:t>Z</a:t>
            </a:r>
            <a:r>
              <a:rPr lang="en-US" altLang="ru-RU" sz="4000" i="1" smtClean="0"/>
              <a:t>ost (weary)</a:t>
            </a:r>
            <a:endParaRPr lang="ru-RU" altLang="ru-RU" sz="4000" smtClean="0"/>
          </a:p>
          <a:p>
            <a:pPr>
              <a:buFont typeface="Arial" panose="020B0604020202020204" pitchFamily="34" charset="0"/>
              <a:buNone/>
            </a:pPr>
            <a:endParaRPr lang="ru-RU" altLang="ru-RU"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Заголовок 1"/>
          <p:cNvSpPr>
            <a:spLocks noGrp="1"/>
          </p:cNvSpPr>
          <p:nvPr>
            <p:ph type="title"/>
          </p:nvPr>
        </p:nvSpPr>
        <p:spPr/>
        <p:txBody>
          <a:bodyPr/>
          <a:lstStyle/>
          <a:p>
            <a:endParaRPr lang="ru-RU" altLang="ru-RU" smtClean="0"/>
          </a:p>
        </p:txBody>
      </p:sp>
      <p:sp>
        <p:nvSpPr>
          <p:cNvPr id="55298" name="Содержимое 2"/>
          <p:cNvSpPr>
            <a:spLocks noGrp="1"/>
          </p:cNvSpPr>
          <p:nvPr>
            <p:ph idx="1"/>
          </p:nvPr>
        </p:nvSpPr>
        <p:spPr/>
        <p:txBody>
          <a:bodyPr/>
          <a:lstStyle/>
          <a:p>
            <a:pPr>
              <a:buFont typeface="Arial" panose="020B0604020202020204" pitchFamily="34" charset="0"/>
              <a:buNone/>
            </a:pPr>
            <a:r>
              <a:rPr lang="en-US" altLang="ru-RU" sz="4000" smtClean="0"/>
              <a:t>   Sometimes suffixation was accompanied by the interchange of the root + vowel:</a:t>
            </a:r>
            <a:endParaRPr lang="ru-RU" altLang="ru-RU" sz="4000" smtClean="0"/>
          </a:p>
          <a:p>
            <a:pPr>
              <a:buFont typeface="Arial" panose="020B0604020202020204" pitchFamily="34" charset="0"/>
              <a:buNone/>
            </a:pPr>
            <a:r>
              <a:rPr lang="en-US" altLang="ru-RU" sz="4000" i="1" smtClean="0">
                <a:latin typeface="PhoneticTM"/>
              </a:rPr>
              <a:t>   Z</a:t>
            </a:r>
            <a:r>
              <a:rPr lang="en-US" altLang="ru-RU" sz="4000" i="1" smtClean="0"/>
              <a:t>l</a:t>
            </a:r>
            <a:r>
              <a:rPr lang="en-US" altLang="ru-RU" sz="4000" i="1" smtClean="0">
                <a:latin typeface="PhoneticTM"/>
              </a:rPr>
              <a:t>x</a:t>
            </a:r>
            <a:r>
              <a:rPr lang="en-US" altLang="ru-RU" sz="4000" i="1" smtClean="0"/>
              <a:t>d – </a:t>
            </a:r>
            <a:r>
              <a:rPr lang="en-US" altLang="ru-RU" sz="4000" i="1" smtClean="0">
                <a:latin typeface="PhoneticTM"/>
              </a:rPr>
              <a:t>Z</a:t>
            </a:r>
            <a:r>
              <a:rPr lang="en-US" altLang="ru-RU" sz="4000" i="1" smtClean="0"/>
              <a:t>l</a:t>
            </a:r>
            <a:r>
              <a:rPr lang="en-US" altLang="ru-RU" sz="4000" i="1" smtClean="0">
                <a:latin typeface="PhoneticTM"/>
              </a:rPr>
              <a:t>x</a:t>
            </a:r>
            <a:r>
              <a:rPr lang="en-US" altLang="ru-RU" sz="4000" i="1" smtClean="0"/>
              <a:t>dra – </a:t>
            </a:r>
            <a:r>
              <a:rPr lang="en-US" altLang="ru-RU" sz="4000" i="1" smtClean="0">
                <a:latin typeface="PhoneticTM"/>
              </a:rPr>
              <a:t>Z</a:t>
            </a:r>
            <a:r>
              <a:rPr lang="en-US" altLang="ru-RU" sz="4000" i="1" smtClean="0"/>
              <a:t>ladost (glad)</a:t>
            </a:r>
            <a:endParaRPr lang="ru-RU" altLang="ru-RU" sz="4000" smtClean="0"/>
          </a:p>
          <a:p>
            <a:pPr>
              <a:buFont typeface="Arial" panose="020B0604020202020204" pitchFamily="34" charset="0"/>
              <a:buNone/>
            </a:pPr>
            <a:r>
              <a:rPr lang="en-US" altLang="ru-RU" sz="4000" i="1" smtClean="0"/>
              <a:t>   lon</a:t>
            </a:r>
            <a:r>
              <a:rPr lang="en-US" altLang="ru-RU" sz="4000" i="1" smtClean="0">
                <a:latin typeface="PhoneticTM"/>
              </a:rPr>
              <a:t>Z</a:t>
            </a:r>
            <a:r>
              <a:rPr lang="en-US" altLang="ru-RU" sz="4000" i="1" smtClean="0"/>
              <a:t> – len</a:t>
            </a:r>
            <a:r>
              <a:rPr lang="en-US" altLang="ru-RU" sz="4000" i="1" smtClean="0">
                <a:latin typeface="PhoneticTM"/>
              </a:rPr>
              <a:t>Z</a:t>
            </a:r>
            <a:r>
              <a:rPr lang="en-US" altLang="ru-RU" sz="4000" i="1" smtClean="0"/>
              <a:t>ra – len</a:t>
            </a:r>
            <a:r>
              <a:rPr lang="en-US" altLang="ru-RU" sz="4000" i="1" smtClean="0">
                <a:latin typeface="PhoneticTM"/>
              </a:rPr>
              <a:t>Z</a:t>
            </a:r>
            <a:r>
              <a:rPr lang="en-US" altLang="ru-RU" sz="4000" i="1" smtClean="0"/>
              <a:t>est (long)</a:t>
            </a:r>
            <a:endParaRPr lang="ru-RU" altLang="ru-RU" sz="4000" smtClean="0"/>
          </a:p>
          <a:p>
            <a:pPr>
              <a:buFont typeface="Arial" panose="020B0604020202020204" pitchFamily="34" charset="0"/>
              <a:buNone/>
            </a:pPr>
            <a:endParaRPr lang="ru-RU" altLang="ru-RU"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Заголовок 1"/>
          <p:cNvSpPr>
            <a:spLocks noGrp="1"/>
          </p:cNvSpPr>
          <p:nvPr>
            <p:ph type="title"/>
          </p:nvPr>
        </p:nvSpPr>
        <p:spPr/>
        <p:txBody>
          <a:bodyPr/>
          <a:lstStyle/>
          <a:p>
            <a:endParaRPr lang="ru-RU" altLang="ru-RU" smtClean="0"/>
          </a:p>
        </p:txBody>
      </p:sp>
      <p:sp>
        <p:nvSpPr>
          <p:cNvPr id="56322" name="Содержимое 2"/>
          <p:cNvSpPr>
            <a:spLocks noGrp="1"/>
          </p:cNvSpPr>
          <p:nvPr>
            <p:ph idx="1"/>
          </p:nvPr>
        </p:nvSpPr>
        <p:spPr/>
        <p:txBody>
          <a:bodyPr/>
          <a:lstStyle/>
          <a:p>
            <a:pPr>
              <a:buFont typeface="Arial" panose="020B0604020202020204" pitchFamily="34" charset="0"/>
              <a:buNone/>
            </a:pPr>
            <a:r>
              <a:rPr lang="en-US" altLang="ru-RU" sz="4000" smtClean="0"/>
              <a:t>There were suppletive forms:</a:t>
            </a:r>
            <a:endParaRPr lang="ru-RU" altLang="ru-RU" sz="4000" smtClean="0"/>
          </a:p>
          <a:p>
            <a:pPr>
              <a:buFont typeface="Arial" panose="020B0604020202020204" pitchFamily="34" charset="0"/>
              <a:buNone/>
            </a:pPr>
            <a:r>
              <a:rPr lang="en-US" altLang="ru-RU" sz="4000" i="1" smtClean="0">
                <a:latin typeface="PhoneticTM"/>
              </a:rPr>
              <a:t>Z</a:t>
            </a:r>
            <a:r>
              <a:rPr lang="en-US" altLang="ru-RU" sz="4000" i="1" smtClean="0"/>
              <a:t>od – bettra – bet(e)st </a:t>
            </a:r>
            <a:r>
              <a:rPr lang="en-US" altLang="ru-RU" sz="4000" smtClean="0"/>
              <a:t>(good)</a:t>
            </a:r>
            <a:endParaRPr lang="ru-RU" altLang="ru-RU" sz="4000" smtClean="0"/>
          </a:p>
          <a:p>
            <a:pPr>
              <a:buFont typeface="Arial" panose="020B0604020202020204" pitchFamily="34" charset="0"/>
              <a:buNone/>
            </a:pPr>
            <a:r>
              <a:rPr lang="en-US" altLang="ru-RU" sz="4000" i="1" smtClean="0"/>
              <a:t>lytel – l</a:t>
            </a:r>
            <a:r>
              <a:rPr lang="en-US" altLang="ru-RU" sz="4000" i="1" smtClean="0">
                <a:latin typeface="PhoneticTM"/>
              </a:rPr>
              <a:t>x</a:t>
            </a:r>
            <a:r>
              <a:rPr lang="en-US" altLang="ru-RU" sz="4000" i="1" smtClean="0"/>
              <a:t>ssa – l</a:t>
            </a:r>
            <a:r>
              <a:rPr lang="en-US" altLang="ru-RU" sz="4000" i="1" smtClean="0">
                <a:latin typeface="PhoneticTM"/>
              </a:rPr>
              <a:t>x</a:t>
            </a:r>
            <a:r>
              <a:rPr lang="en-US" altLang="ru-RU" sz="4000" i="1" smtClean="0"/>
              <a:t>st </a:t>
            </a:r>
            <a:r>
              <a:rPr lang="en-US" altLang="ru-RU" sz="4000" smtClean="0"/>
              <a:t>(little)</a:t>
            </a:r>
            <a:endParaRPr lang="ru-RU" altLang="ru-RU" sz="4000" smtClean="0"/>
          </a:p>
          <a:p>
            <a:pPr>
              <a:buFont typeface="Arial" panose="020B0604020202020204" pitchFamily="34" charset="0"/>
              <a:buNone/>
            </a:pPr>
            <a:r>
              <a:rPr lang="en-US" altLang="ru-RU" sz="4000" i="1" smtClean="0"/>
              <a:t>micel – mara – m</a:t>
            </a:r>
            <a:r>
              <a:rPr lang="en-US" altLang="ru-RU" sz="4000" i="1" smtClean="0">
                <a:latin typeface="PhoneticTM"/>
              </a:rPr>
              <a:t>x</a:t>
            </a:r>
            <a:r>
              <a:rPr lang="en-US" altLang="ru-RU" sz="4000" i="1" smtClean="0"/>
              <a:t>st </a:t>
            </a:r>
            <a:r>
              <a:rPr lang="en-US" altLang="ru-RU" sz="4000" smtClean="0"/>
              <a:t>(much)</a:t>
            </a:r>
            <a:endParaRPr lang="ru-RU" altLang="ru-RU" sz="4000" smtClean="0"/>
          </a:p>
          <a:p>
            <a:pPr>
              <a:buFont typeface="Arial" panose="020B0604020202020204" pitchFamily="34" charset="0"/>
              <a:buNone/>
            </a:pPr>
            <a:r>
              <a:rPr lang="en-US" altLang="ru-RU" sz="4000" i="1" smtClean="0"/>
              <a:t>yfel – wiersa – wierest </a:t>
            </a:r>
            <a:r>
              <a:rPr lang="en-US" altLang="ru-RU" sz="4000" smtClean="0"/>
              <a:t>(evil)</a:t>
            </a:r>
            <a:endParaRPr lang="ru-RU" altLang="ru-RU" sz="4000" smtClean="0"/>
          </a:p>
          <a:p>
            <a:pPr>
              <a:buFont typeface="Arial" panose="020B0604020202020204" pitchFamily="34" charset="0"/>
              <a:buNone/>
            </a:pPr>
            <a:endParaRPr lang="ru-RU" altLang="ru-RU"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Заголовок 1"/>
          <p:cNvSpPr>
            <a:spLocks noGrp="1"/>
          </p:cNvSpPr>
          <p:nvPr>
            <p:ph type="title"/>
          </p:nvPr>
        </p:nvSpPr>
        <p:spPr/>
        <p:txBody>
          <a:bodyPr/>
          <a:lstStyle/>
          <a:p>
            <a:r>
              <a:rPr lang="en-US" altLang="ru-RU" sz="4800" b="1" smtClean="0"/>
              <a:t>The OE Adverb</a:t>
            </a:r>
            <a:endParaRPr lang="ru-RU" altLang="ru-RU" sz="4800" smtClean="0"/>
          </a:p>
        </p:txBody>
      </p:sp>
      <p:sp>
        <p:nvSpPr>
          <p:cNvPr id="3" name="Содержимое 2"/>
          <p:cNvSpPr>
            <a:spLocks noGrp="1"/>
          </p:cNvSpPr>
          <p:nvPr>
            <p:ph idx="1"/>
          </p:nvPr>
        </p:nvSpPr>
        <p:spPr/>
        <p:txBody>
          <a:bodyPr>
            <a:normAutofit/>
          </a:bodyPr>
          <a:lstStyle/>
          <a:p>
            <a:pPr>
              <a:lnSpc>
                <a:spcPct val="90000"/>
              </a:lnSpc>
              <a:buFont typeface="Arial" panose="020B0604020202020204" pitchFamily="34" charset="0"/>
              <a:buNone/>
            </a:pPr>
            <a:r>
              <a:rPr lang="en-US" altLang="ru-RU" sz="4300" smtClean="0"/>
              <a:t>  OE adverbs were formed in the following ways:</a:t>
            </a:r>
          </a:p>
          <a:p>
            <a:pPr>
              <a:lnSpc>
                <a:spcPct val="90000"/>
              </a:lnSpc>
              <a:buFont typeface="Arial" panose="020B0604020202020204" pitchFamily="34" charset="0"/>
              <a:buNone/>
            </a:pPr>
            <a:r>
              <a:rPr lang="en-US" altLang="ru-RU" sz="3600" smtClean="0"/>
              <a:t>1) by adding suffix </a:t>
            </a:r>
            <a:r>
              <a:rPr lang="en-US" altLang="ru-RU" sz="3600" i="1" smtClean="0"/>
              <a:t>-e </a:t>
            </a:r>
            <a:r>
              <a:rPr lang="en-US" altLang="ru-RU" sz="3600" smtClean="0"/>
              <a:t>to the adjectives                   </a:t>
            </a:r>
            <a:r>
              <a:rPr lang="en-US" altLang="ru-RU" sz="3600" b="1" smtClean="0"/>
              <a:t>Adj+e</a:t>
            </a:r>
            <a:r>
              <a:rPr lang="en-US" altLang="ru-RU" sz="3600" smtClean="0"/>
              <a:t> </a:t>
            </a:r>
            <a:endParaRPr lang="ru-RU" altLang="ru-RU" sz="3600" smtClean="0"/>
          </a:p>
          <a:p>
            <a:pPr>
              <a:lnSpc>
                <a:spcPct val="90000"/>
              </a:lnSpc>
              <a:buFont typeface="Arial" panose="020B0604020202020204" pitchFamily="34" charset="0"/>
              <a:buNone/>
            </a:pPr>
            <a:r>
              <a:rPr lang="en-US" altLang="ru-RU" sz="3600" smtClean="0"/>
              <a:t> </a:t>
            </a:r>
            <a:r>
              <a:rPr lang="en-US" altLang="ru-RU" sz="3600" i="1" smtClean="0"/>
              <a:t>wīd </a:t>
            </a:r>
            <a:r>
              <a:rPr lang="uk-UA" altLang="ru-RU" sz="3600" i="1" smtClean="0"/>
              <a:t>(широкий) – </a:t>
            </a:r>
            <a:r>
              <a:rPr lang="en-US" altLang="ru-RU" sz="3600" i="1" smtClean="0"/>
              <a:t>wīde </a:t>
            </a:r>
            <a:r>
              <a:rPr lang="uk-UA" altLang="ru-RU" sz="3600" i="1" smtClean="0"/>
              <a:t>(широко) </a:t>
            </a:r>
            <a:endParaRPr lang="ru-RU" altLang="ru-RU" sz="3600" smtClean="0"/>
          </a:p>
          <a:p>
            <a:pPr>
              <a:lnSpc>
                <a:spcPct val="90000"/>
              </a:lnSpc>
              <a:buFont typeface="Arial" panose="020B0604020202020204" pitchFamily="34" charset="0"/>
              <a:buNone/>
            </a:pPr>
            <a:r>
              <a:rPr lang="en-US" altLang="ru-RU" sz="3600" i="1" smtClean="0"/>
              <a:t> sweotul </a:t>
            </a:r>
            <a:r>
              <a:rPr lang="uk-UA" altLang="ru-RU" sz="3600" i="1" smtClean="0"/>
              <a:t>(ясний) – </a:t>
            </a:r>
            <a:r>
              <a:rPr lang="en-US" altLang="ru-RU" sz="3600" i="1" smtClean="0"/>
              <a:t>sweotule </a:t>
            </a:r>
            <a:r>
              <a:rPr lang="uk-UA" altLang="ru-RU" sz="3600" i="1" smtClean="0"/>
              <a:t>(ясн</a:t>
            </a:r>
            <a:r>
              <a:rPr lang="en-US" altLang="ru-RU" sz="3600" i="1" smtClean="0"/>
              <a:t>o</a:t>
            </a:r>
            <a:r>
              <a:rPr lang="uk-UA" altLang="ru-RU" sz="3600" i="1" smtClean="0"/>
              <a:t>)</a:t>
            </a:r>
            <a:endParaRPr lang="ru-RU" altLang="ru-RU" sz="3600" smtClean="0"/>
          </a:p>
          <a:p>
            <a:pPr>
              <a:lnSpc>
                <a:spcPct val="90000"/>
              </a:lnSpc>
              <a:buFont typeface="Arial" panose="020B0604020202020204" pitchFamily="34" charset="0"/>
              <a:buNone/>
            </a:pPr>
            <a:r>
              <a:rPr lang="en-US" altLang="ru-RU" sz="3600" i="1" smtClean="0"/>
              <a:t> heard</a:t>
            </a:r>
            <a:r>
              <a:rPr lang="uk-UA" altLang="ru-RU" sz="3600" i="1" smtClean="0"/>
              <a:t> (твердий) – </a:t>
            </a:r>
            <a:r>
              <a:rPr lang="en-US" altLang="ru-RU" sz="3600" i="1" smtClean="0"/>
              <a:t>hearde (</a:t>
            </a:r>
            <a:r>
              <a:rPr lang="uk-UA" altLang="ru-RU" sz="3600" i="1" smtClean="0"/>
              <a:t>тверд</a:t>
            </a:r>
            <a:r>
              <a:rPr lang="en-US" altLang="ru-RU" sz="3600" i="1" smtClean="0"/>
              <a:t>o</a:t>
            </a:r>
            <a:r>
              <a:rPr lang="uk-UA" altLang="ru-RU" sz="3600" i="1" smtClean="0"/>
              <a:t>) </a:t>
            </a:r>
            <a:endParaRPr lang="ru-RU" altLang="ru-RU" sz="3600" smtClean="0"/>
          </a:p>
          <a:p>
            <a:pPr>
              <a:lnSpc>
                <a:spcPct val="90000"/>
              </a:lnSpc>
              <a:buFont typeface="Arial" panose="020B0604020202020204" pitchFamily="34" charset="0"/>
              <a:buNone/>
            </a:pPr>
            <a:endParaRPr lang="ru-RU" altLang="ru-RU" smtClean="0"/>
          </a:p>
          <a:p>
            <a:pPr>
              <a:lnSpc>
                <a:spcPct val="90000"/>
              </a:lnSpc>
              <a:buFont typeface="Arial" panose="020B0604020202020204" pitchFamily="34" charset="0"/>
              <a:buNone/>
            </a:pPr>
            <a:endParaRPr lang="ru-RU" altLang="ru-RU"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Заголовок 1"/>
          <p:cNvSpPr>
            <a:spLocks noGrp="1"/>
          </p:cNvSpPr>
          <p:nvPr>
            <p:ph type="title"/>
          </p:nvPr>
        </p:nvSpPr>
        <p:spPr/>
        <p:txBody>
          <a:bodyPr/>
          <a:lstStyle/>
          <a:p>
            <a:endParaRPr lang="ru-RU" altLang="ru-RU" smtClean="0"/>
          </a:p>
        </p:txBody>
      </p:sp>
      <p:sp>
        <p:nvSpPr>
          <p:cNvPr id="58370" name="Содержимое 2"/>
          <p:cNvSpPr>
            <a:spLocks noGrp="1"/>
          </p:cNvSpPr>
          <p:nvPr>
            <p:ph idx="1"/>
          </p:nvPr>
        </p:nvSpPr>
        <p:spPr/>
        <p:txBody>
          <a:bodyPr/>
          <a:lstStyle/>
          <a:p>
            <a:pPr>
              <a:buFont typeface="Arial" panose="020B0604020202020204" pitchFamily="34" charset="0"/>
              <a:buNone/>
            </a:pPr>
            <a:r>
              <a:rPr lang="en-US" altLang="ru-RU" sz="4000" smtClean="0"/>
              <a:t>2) with the help of suffix </a:t>
            </a:r>
            <a:r>
              <a:rPr lang="en-US" altLang="ru-RU" sz="4000" i="1" smtClean="0"/>
              <a:t>–lice </a:t>
            </a:r>
          </a:p>
          <a:p>
            <a:pPr>
              <a:buFont typeface="Arial" panose="020B0604020202020204" pitchFamily="34" charset="0"/>
              <a:buNone/>
            </a:pPr>
            <a:r>
              <a:rPr lang="en-US" altLang="ru-RU" sz="4000" i="1" smtClean="0"/>
              <a:t>   (</a:t>
            </a:r>
            <a:r>
              <a:rPr lang="en-US" altLang="ru-RU" sz="4000" smtClean="0"/>
              <a:t>Modern</a:t>
            </a:r>
            <a:r>
              <a:rPr lang="en-US" altLang="ru-RU" sz="4000" i="1" smtClean="0"/>
              <a:t> –ly) </a:t>
            </a:r>
            <a:r>
              <a:rPr lang="en-US" altLang="ru-RU" sz="4000" smtClean="0"/>
              <a:t>which was added to the nouns</a:t>
            </a:r>
            <a:endParaRPr lang="ru-RU" altLang="ru-RU" sz="4000" smtClean="0"/>
          </a:p>
          <a:p>
            <a:pPr>
              <a:buFont typeface="Arial" panose="020B0604020202020204" pitchFamily="34" charset="0"/>
              <a:buNone/>
            </a:pPr>
            <a:r>
              <a:rPr lang="en-US" altLang="ru-RU" sz="4000" b="1" smtClean="0"/>
              <a:t>                                N+lice</a:t>
            </a:r>
          </a:p>
          <a:p>
            <a:pPr>
              <a:buFont typeface="Arial" panose="020B0604020202020204" pitchFamily="34" charset="0"/>
              <a:buNone/>
            </a:pPr>
            <a:r>
              <a:rPr lang="en-US" altLang="ru-RU" sz="4000" i="1" smtClean="0"/>
              <a:t>frēond </a:t>
            </a:r>
            <a:r>
              <a:rPr lang="uk-UA" altLang="ru-RU" sz="4000" i="1" smtClean="0"/>
              <a:t>(друг)</a:t>
            </a:r>
            <a:r>
              <a:rPr lang="en-US" altLang="ru-RU" sz="4000" i="1" smtClean="0"/>
              <a:t> – frēondlice </a:t>
            </a:r>
            <a:r>
              <a:rPr lang="uk-UA" altLang="ru-RU" sz="4000" i="1" smtClean="0"/>
              <a:t>(дружньо)  </a:t>
            </a:r>
            <a:endParaRPr lang="ru-RU" altLang="ru-RU" smtClean="0"/>
          </a:p>
          <a:p>
            <a:pPr>
              <a:buFont typeface="Arial" panose="020B0604020202020204" pitchFamily="34" charset="0"/>
              <a:buNone/>
            </a:pPr>
            <a:endParaRPr lang="ru-RU" altLang="ru-RU"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Заголовок 1"/>
          <p:cNvSpPr>
            <a:spLocks noGrp="1"/>
          </p:cNvSpPr>
          <p:nvPr>
            <p:ph type="title"/>
          </p:nvPr>
        </p:nvSpPr>
        <p:spPr/>
        <p:txBody>
          <a:bodyPr/>
          <a:lstStyle/>
          <a:p>
            <a:endParaRPr lang="ru-RU" altLang="ru-RU" smtClean="0"/>
          </a:p>
        </p:txBody>
      </p:sp>
      <p:sp>
        <p:nvSpPr>
          <p:cNvPr id="3" name="Содержимое 2"/>
          <p:cNvSpPr>
            <a:spLocks noGrp="1"/>
          </p:cNvSpPr>
          <p:nvPr>
            <p:ph idx="1"/>
          </p:nvPr>
        </p:nvSpPr>
        <p:spPr/>
        <p:txBody>
          <a:bodyPr>
            <a:normAutofit/>
          </a:bodyPr>
          <a:lstStyle/>
          <a:p>
            <a:pPr>
              <a:buFont typeface="Arial" panose="020B0604020202020204" pitchFamily="34" charset="0"/>
              <a:buNone/>
            </a:pPr>
            <a:r>
              <a:rPr lang="uk-UA" altLang="ru-RU" sz="3300" smtClean="0"/>
              <a:t>3) </a:t>
            </a:r>
            <a:r>
              <a:rPr lang="en-US" altLang="ru-RU" sz="3300" smtClean="0"/>
              <a:t>by adding suffix </a:t>
            </a:r>
            <a:r>
              <a:rPr lang="en-US" altLang="ru-RU" sz="3300" i="1" smtClean="0"/>
              <a:t>–es </a:t>
            </a:r>
            <a:r>
              <a:rPr lang="en-US" altLang="ru-RU" sz="3300" smtClean="0"/>
              <a:t>to the nouns</a:t>
            </a:r>
            <a:r>
              <a:rPr lang="en-US" altLang="ru-RU" sz="3300" i="1" smtClean="0"/>
              <a:t>. </a:t>
            </a:r>
            <a:r>
              <a:rPr lang="en-US" altLang="ru-RU" sz="3300" smtClean="0"/>
              <a:t>(Historically it is the ending of the Genitive Case of the masculine gender a-stem nouns)       </a:t>
            </a:r>
          </a:p>
          <a:p>
            <a:pPr algn="ctr">
              <a:buFont typeface="Arial" panose="020B0604020202020204" pitchFamily="34" charset="0"/>
              <a:buNone/>
            </a:pPr>
            <a:r>
              <a:rPr lang="en-US" altLang="ru-RU" sz="3300" b="1" smtClean="0"/>
              <a:t>N+es</a:t>
            </a:r>
            <a:endParaRPr lang="ru-RU" altLang="ru-RU" sz="3300" b="1" smtClean="0"/>
          </a:p>
          <a:p>
            <a:pPr>
              <a:buFont typeface="Arial" panose="020B0604020202020204" pitchFamily="34" charset="0"/>
              <a:buNone/>
            </a:pPr>
            <a:r>
              <a:rPr lang="en-US" altLang="ru-RU" sz="3300" smtClean="0"/>
              <a:t> </a:t>
            </a:r>
            <a:r>
              <a:rPr lang="en-US" altLang="ru-RU" sz="3300" i="1" smtClean="0"/>
              <a:t>dæ</a:t>
            </a:r>
            <a:r>
              <a:rPr lang="en-US" altLang="ru-RU" sz="3300" i="1" smtClean="0">
                <a:latin typeface="PhoneticTM"/>
              </a:rPr>
              <a:t>Z</a:t>
            </a:r>
            <a:r>
              <a:rPr lang="en-US" altLang="ru-RU" sz="3300" i="1" smtClean="0"/>
              <a:t> – dæ</a:t>
            </a:r>
            <a:r>
              <a:rPr lang="en-US" altLang="ru-RU" sz="3300" i="1" smtClean="0">
                <a:latin typeface="PhoneticTM"/>
              </a:rPr>
              <a:t>Z</a:t>
            </a:r>
            <a:r>
              <a:rPr lang="en-US" altLang="ru-RU" sz="3300" i="1" smtClean="0"/>
              <a:t>es </a:t>
            </a:r>
            <a:r>
              <a:rPr lang="uk-UA" altLang="ru-RU" sz="3300" i="1" smtClean="0"/>
              <a:t>(вдень)</a:t>
            </a:r>
            <a:endParaRPr lang="ru-RU" altLang="ru-RU" sz="3300" smtClean="0"/>
          </a:p>
          <a:p>
            <a:pPr>
              <a:buFont typeface="Arial" panose="020B0604020202020204" pitchFamily="34" charset="0"/>
              <a:buNone/>
            </a:pPr>
            <a:r>
              <a:rPr lang="en-US" altLang="ru-RU" sz="3300" i="1" smtClean="0"/>
              <a:t>nyd </a:t>
            </a:r>
            <a:r>
              <a:rPr lang="uk-UA" altLang="ru-RU" sz="3300" i="1" smtClean="0"/>
              <a:t>(необхідність) – </a:t>
            </a:r>
            <a:r>
              <a:rPr lang="en-US" altLang="ru-RU" sz="3300" i="1" smtClean="0"/>
              <a:t>nydes </a:t>
            </a:r>
            <a:r>
              <a:rPr lang="uk-UA" altLang="ru-RU" sz="3300" i="1" smtClean="0"/>
              <a:t>(за необхідністю)</a:t>
            </a:r>
            <a:endParaRPr lang="ru-RU" altLang="ru-RU" sz="3300" smtClean="0"/>
          </a:p>
          <a:p>
            <a:pPr>
              <a:buFont typeface="Arial" panose="020B0604020202020204" pitchFamily="34" charset="0"/>
              <a:buNone/>
            </a:pPr>
            <a:r>
              <a:rPr lang="en-US" altLang="ru-RU" sz="3300" i="1" smtClean="0"/>
              <a:t>willa (</a:t>
            </a:r>
            <a:r>
              <a:rPr lang="uk-UA" altLang="ru-RU" sz="3300" i="1" smtClean="0"/>
              <a:t>воля) – </a:t>
            </a:r>
            <a:r>
              <a:rPr lang="en-US" altLang="ru-RU" sz="3300" i="1" smtClean="0"/>
              <a:t>willes (</a:t>
            </a:r>
            <a:r>
              <a:rPr lang="ru-RU" altLang="ru-RU" sz="3300" i="1" smtClean="0"/>
              <a:t>охотно</a:t>
            </a:r>
            <a:r>
              <a:rPr lang="en-US" altLang="ru-RU" sz="3300" i="1" smtClean="0"/>
              <a:t>)</a:t>
            </a:r>
            <a:endParaRPr lang="ru-RU" altLang="ru-RU" sz="3300" smtClean="0"/>
          </a:p>
          <a:p>
            <a:pPr>
              <a:buFont typeface="Arial" panose="020B0604020202020204" pitchFamily="34" charset="0"/>
              <a:buNone/>
            </a:pPr>
            <a:endParaRPr lang="ru-RU" altLang="ru-RU" sz="300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Заголовок 1"/>
          <p:cNvSpPr>
            <a:spLocks noGrp="1"/>
          </p:cNvSpPr>
          <p:nvPr>
            <p:ph type="title"/>
          </p:nvPr>
        </p:nvSpPr>
        <p:spPr/>
        <p:txBody>
          <a:bodyPr/>
          <a:lstStyle/>
          <a:p>
            <a:r>
              <a:rPr lang="en-US" altLang="ru-RU" sz="5400" smtClean="0"/>
              <a:t> </a:t>
            </a:r>
            <a:r>
              <a:rPr lang="en-US" altLang="ru-RU" sz="5400" b="1" smtClean="0"/>
              <a:t>Degrees of comparison</a:t>
            </a:r>
            <a:endParaRPr lang="ru-RU" altLang="ru-RU" sz="5400" b="1" smtClean="0"/>
          </a:p>
        </p:txBody>
      </p:sp>
      <p:sp>
        <p:nvSpPr>
          <p:cNvPr id="60418" name="Содержимое 2"/>
          <p:cNvSpPr>
            <a:spLocks noGrp="1"/>
          </p:cNvSpPr>
          <p:nvPr>
            <p:ph idx="1"/>
          </p:nvPr>
        </p:nvSpPr>
        <p:spPr/>
        <p:txBody>
          <a:bodyPr/>
          <a:lstStyle/>
          <a:p>
            <a:pPr>
              <a:buFont typeface="Arial" panose="020B0604020202020204" pitchFamily="34" charset="0"/>
              <a:buNone/>
            </a:pPr>
            <a:r>
              <a:rPr lang="en-US" altLang="ru-RU" sz="4000" smtClean="0"/>
              <a:t>   Adverbs formed from the adjectives had the degrees of comparison. The degrees-forming suffixes were: </a:t>
            </a:r>
            <a:r>
              <a:rPr lang="en-US" altLang="ru-RU" sz="4000" i="1" smtClean="0"/>
              <a:t>-or</a:t>
            </a:r>
            <a:r>
              <a:rPr lang="en-US" altLang="ru-RU" sz="4000" smtClean="0"/>
              <a:t> (for comparative) and </a:t>
            </a:r>
            <a:r>
              <a:rPr lang="en-US" altLang="ru-RU" sz="4000" i="1" smtClean="0"/>
              <a:t>–ost</a:t>
            </a:r>
            <a:r>
              <a:rPr lang="en-US" altLang="ru-RU" sz="4000" smtClean="0"/>
              <a:t> (for superlative)</a:t>
            </a:r>
            <a:endParaRPr lang="ru-RU" altLang="ru-RU" sz="4000" smtClean="0"/>
          </a:p>
          <a:p>
            <a:pPr>
              <a:buFont typeface="Arial" panose="020B0604020202020204" pitchFamily="34" charset="0"/>
              <a:buNone/>
            </a:pPr>
            <a:endParaRPr lang="ru-RU" altLang="ru-RU"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p:nvPr>
        </p:nvSpPr>
        <p:spPr/>
        <p:txBody>
          <a:bodyPr/>
          <a:lstStyle/>
          <a:p>
            <a:endParaRPr lang="ru-RU" altLang="ru-RU" smtClean="0"/>
          </a:p>
        </p:txBody>
      </p:sp>
      <p:sp>
        <p:nvSpPr>
          <p:cNvPr id="17410" name="Содержимое 2"/>
          <p:cNvSpPr>
            <a:spLocks noGrp="1"/>
          </p:cNvSpPr>
          <p:nvPr>
            <p:ph idx="1"/>
          </p:nvPr>
        </p:nvSpPr>
        <p:spPr/>
        <p:txBody>
          <a:bodyPr lIns="360000"/>
          <a:lstStyle/>
          <a:p>
            <a:pPr>
              <a:buFont typeface="Arial" panose="020B0604020202020204" pitchFamily="34" charset="0"/>
              <a:buNone/>
            </a:pPr>
            <a:r>
              <a:rPr lang="en-US" altLang="ru-RU" sz="3600" b="1" smtClean="0"/>
              <a:t>   Verbal</a:t>
            </a:r>
            <a:r>
              <a:rPr lang="en-US" altLang="ru-RU" sz="3600" smtClean="0"/>
              <a:t> grammatical categories were not many: </a:t>
            </a:r>
            <a:endParaRPr lang="ru-RU" altLang="ru-RU" sz="3600" smtClean="0"/>
          </a:p>
          <a:p>
            <a:pPr>
              <a:buFont typeface="Arial" panose="020B0604020202020204" pitchFamily="34" charset="0"/>
              <a:buNone/>
            </a:pPr>
            <a:endParaRPr lang="en-US" altLang="ru-RU" sz="1700" smtClean="0"/>
          </a:p>
          <a:p>
            <a:pPr>
              <a:buFont typeface="Arial" panose="020B0604020202020204" pitchFamily="34" charset="0"/>
              <a:buNone/>
            </a:pPr>
            <a:r>
              <a:rPr lang="en-US" altLang="ru-RU" sz="3600" b="1" smtClean="0"/>
              <a:t>Tense and mood --	 </a:t>
            </a:r>
            <a:r>
              <a:rPr lang="en-US" altLang="ru-RU" sz="3600" i="1" smtClean="0"/>
              <a:t>verbal categories proper</a:t>
            </a:r>
          </a:p>
          <a:p>
            <a:pPr>
              <a:buFont typeface="Arial" panose="020B0604020202020204" pitchFamily="34" charset="0"/>
              <a:buNone/>
            </a:pPr>
            <a:r>
              <a:rPr lang="en-US" altLang="ru-RU" sz="3600" b="1" smtClean="0"/>
              <a:t>number</a:t>
            </a:r>
            <a:endParaRPr lang="ru-RU" altLang="ru-RU" sz="3600" smtClean="0"/>
          </a:p>
          <a:p>
            <a:pPr>
              <a:buFont typeface="Arial" panose="020B0604020202020204" pitchFamily="34" charset="0"/>
              <a:buNone/>
            </a:pPr>
            <a:r>
              <a:rPr lang="en-US" altLang="ru-RU" sz="3600" b="1" smtClean="0"/>
              <a:t>person</a:t>
            </a:r>
            <a:endParaRPr lang="ru-RU" altLang="ru-RU" sz="3600" b="1" smtClean="0"/>
          </a:p>
          <a:p>
            <a:pPr>
              <a:buFont typeface="Arial" panose="020B0604020202020204" pitchFamily="34" charset="0"/>
              <a:buNone/>
            </a:pPr>
            <a:endParaRPr lang="ru-RU" altLang="ru-RU"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Заголовок 1"/>
          <p:cNvSpPr>
            <a:spLocks noGrp="1"/>
          </p:cNvSpPr>
          <p:nvPr>
            <p:ph type="title"/>
          </p:nvPr>
        </p:nvSpPr>
        <p:spPr>
          <a:xfrm>
            <a:off x="500063" y="285750"/>
            <a:ext cx="8229600" cy="1143000"/>
          </a:xfrm>
        </p:spPr>
        <p:txBody>
          <a:bodyPr/>
          <a:lstStyle/>
          <a:p>
            <a:r>
              <a:rPr lang="en-US" altLang="ru-RU" sz="4600" b="1" smtClean="0"/>
              <a:t>The OE Verb</a:t>
            </a:r>
            <a:endParaRPr lang="ru-RU" altLang="ru-RU" sz="4600" smtClean="0"/>
          </a:p>
        </p:txBody>
      </p:sp>
      <p:sp>
        <p:nvSpPr>
          <p:cNvPr id="61442" name="Содержимое 2"/>
          <p:cNvSpPr>
            <a:spLocks noGrp="1"/>
          </p:cNvSpPr>
          <p:nvPr>
            <p:ph idx="1"/>
          </p:nvPr>
        </p:nvSpPr>
        <p:spPr/>
        <p:txBody>
          <a:bodyPr/>
          <a:lstStyle/>
          <a:p>
            <a:pPr>
              <a:buFont typeface="Arial" panose="020B0604020202020204" pitchFamily="34" charset="0"/>
              <a:buNone/>
            </a:pPr>
            <a:r>
              <a:rPr lang="en-US" altLang="ru-RU" sz="4000" smtClean="0"/>
              <a:t>   </a:t>
            </a:r>
          </a:p>
          <a:p>
            <a:pPr>
              <a:buFont typeface="Arial" panose="020B0604020202020204" pitchFamily="34" charset="0"/>
              <a:buNone/>
            </a:pPr>
            <a:r>
              <a:rPr lang="en-US" altLang="ru-RU" sz="4000" smtClean="0"/>
              <a:t>   </a:t>
            </a:r>
            <a:r>
              <a:rPr lang="en-US" altLang="ru-RU" sz="4200" smtClean="0"/>
              <a:t>The OE verbs were divided into two major groups:</a:t>
            </a:r>
          </a:p>
          <a:p>
            <a:pPr>
              <a:buFont typeface="Arial" panose="020B0604020202020204" pitchFamily="34" charset="0"/>
              <a:buNone/>
            </a:pPr>
            <a:r>
              <a:rPr lang="en-US" altLang="ru-RU" sz="4200" smtClean="0"/>
              <a:t> </a:t>
            </a:r>
            <a:r>
              <a:rPr lang="en-US" altLang="ru-RU" sz="4200" b="1" smtClean="0"/>
              <a:t>weak</a:t>
            </a:r>
            <a:endParaRPr lang="en-US" altLang="ru-RU" sz="4200" smtClean="0"/>
          </a:p>
          <a:p>
            <a:pPr>
              <a:buFont typeface="Arial" panose="020B0604020202020204" pitchFamily="34" charset="0"/>
              <a:buNone/>
            </a:pPr>
            <a:r>
              <a:rPr lang="en-US" altLang="ru-RU" sz="4200" smtClean="0"/>
              <a:t> </a:t>
            </a:r>
            <a:r>
              <a:rPr lang="en-US" altLang="ru-RU" sz="4200" b="1" smtClean="0"/>
              <a:t>strong</a:t>
            </a:r>
            <a:endParaRPr lang="ru-RU" altLang="ru-RU" sz="420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Заголовок 1"/>
          <p:cNvSpPr>
            <a:spLocks noGrp="1"/>
          </p:cNvSpPr>
          <p:nvPr>
            <p:ph type="title"/>
          </p:nvPr>
        </p:nvSpPr>
        <p:spPr/>
        <p:txBody>
          <a:bodyPr/>
          <a:lstStyle/>
          <a:p>
            <a:endParaRPr lang="ru-RU" altLang="ru-RU" smtClean="0"/>
          </a:p>
        </p:txBody>
      </p:sp>
      <p:sp>
        <p:nvSpPr>
          <p:cNvPr id="62466" name="Содержимое 2"/>
          <p:cNvSpPr>
            <a:spLocks noGrp="1"/>
          </p:cNvSpPr>
          <p:nvPr>
            <p:ph idx="1"/>
          </p:nvPr>
        </p:nvSpPr>
        <p:spPr/>
        <p:txBody>
          <a:bodyPr/>
          <a:lstStyle/>
          <a:p>
            <a:pPr>
              <a:buFont typeface="Arial" panose="020B0604020202020204" pitchFamily="34" charset="0"/>
              <a:buNone/>
            </a:pPr>
            <a:r>
              <a:rPr lang="en-US" altLang="ru-RU" sz="4000" smtClean="0"/>
              <a:t>   The </a:t>
            </a:r>
            <a:r>
              <a:rPr lang="en-US" altLang="ru-RU" sz="4000" b="1" smtClean="0"/>
              <a:t>weak</a:t>
            </a:r>
            <a:r>
              <a:rPr lang="en-US" altLang="ru-RU" sz="4000" smtClean="0"/>
              <a:t> verbs were a feature of Germanic and were formed by adding an inflectional ending that included a dental or alveolar consonant. The </a:t>
            </a:r>
            <a:r>
              <a:rPr lang="en-US" altLang="ru-RU" sz="4000" b="1" smtClean="0"/>
              <a:t>strong </a:t>
            </a:r>
            <a:r>
              <a:rPr lang="en-US" altLang="ru-RU" sz="4000" smtClean="0"/>
              <a:t>verbs were formed by changing the stem vowel.</a:t>
            </a:r>
            <a:endParaRPr lang="ru-RU" altLang="ru-RU" sz="400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Заголовок 1"/>
          <p:cNvSpPr>
            <a:spLocks noGrp="1"/>
          </p:cNvSpPr>
          <p:nvPr>
            <p:ph type="title"/>
          </p:nvPr>
        </p:nvSpPr>
        <p:spPr/>
        <p:txBody>
          <a:bodyPr/>
          <a:lstStyle/>
          <a:p>
            <a:endParaRPr lang="ru-RU" altLang="ru-RU" smtClean="0"/>
          </a:p>
        </p:txBody>
      </p:sp>
      <p:sp>
        <p:nvSpPr>
          <p:cNvPr id="63490" name="Содержимое 2"/>
          <p:cNvSpPr>
            <a:spLocks noGrp="1"/>
          </p:cNvSpPr>
          <p:nvPr>
            <p:ph idx="1"/>
          </p:nvPr>
        </p:nvSpPr>
        <p:spPr/>
        <p:txBody>
          <a:bodyPr/>
          <a:lstStyle/>
          <a:p>
            <a:pPr>
              <a:buFont typeface="Arial" panose="020B0604020202020204" pitchFamily="34" charset="0"/>
              <a:buNone/>
            </a:pPr>
            <a:r>
              <a:rPr lang="en-US" altLang="ru-RU" sz="4400" smtClean="0"/>
              <a:t>  The number of </a:t>
            </a:r>
            <a:r>
              <a:rPr lang="en-US" altLang="ru-RU" sz="4400" b="1" smtClean="0"/>
              <a:t>strong verbs</a:t>
            </a:r>
            <a:r>
              <a:rPr lang="en-US" altLang="ru-RU" sz="4400" smtClean="0"/>
              <a:t> inherited from Germanic probably amounted to 300-400 and their number was constantly decreasing.</a:t>
            </a:r>
            <a:endParaRPr lang="ru-RU" altLang="ru-RU" sz="4400" smtClean="0"/>
          </a:p>
          <a:p>
            <a:pPr>
              <a:buFont typeface="Arial" panose="020B0604020202020204" pitchFamily="34" charset="0"/>
              <a:buNone/>
            </a:pPr>
            <a:endParaRPr lang="ru-RU" altLang="ru-RU"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en-US" b="1" dirty="0" smtClean="0"/>
              <a:t>The Category of Tense</a:t>
            </a:r>
            <a:r>
              <a:rPr lang="ru-RU" dirty="0" smtClean="0"/>
              <a:t/>
            </a:r>
            <a:br>
              <a:rPr lang="ru-RU" dirty="0" smtClean="0"/>
            </a:br>
            <a:endParaRPr lang="ru-RU" dirty="0"/>
          </a:p>
        </p:txBody>
      </p:sp>
      <p:sp>
        <p:nvSpPr>
          <p:cNvPr id="64514" name="Содержимое 2"/>
          <p:cNvSpPr>
            <a:spLocks noGrp="1"/>
          </p:cNvSpPr>
          <p:nvPr>
            <p:ph idx="1"/>
          </p:nvPr>
        </p:nvSpPr>
        <p:spPr/>
        <p:txBody>
          <a:bodyPr/>
          <a:lstStyle/>
          <a:p>
            <a:pPr>
              <a:buFont typeface="Arial" panose="020B0604020202020204" pitchFamily="34" charset="0"/>
              <a:buNone/>
            </a:pPr>
            <a:r>
              <a:rPr lang="en-US" altLang="ru-RU" sz="4000" smtClean="0"/>
              <a:t>   All verbs had </a:t>
            </a:r>
            <a:r>
              <a:rPr lang="en-US" altLang="ru-RU" sz="4000" b="1" smtClean="0"/>
              <a:t>two tenses</a:t>
            </a:r>
            <a:r>
              <a:rPr lang="en-US" altLang="ru-RU" sz="4000" smtClean="0"/>
              <a:t>: present and preterite. </a:t>
            </a:r>
          </a:p>
          <a:p>
            <a:pPr>
              <a:buFont typeface="Arial" panose="020B0604020202020204" pitchFamily="34" charset="0"/>
              <a:buNone/>
            </a:pPr>
            <a:r>
              <a:rPr lang="en-US" altLang="ru-RU" sz="4000" smtClean="0"/>
              <a:t>Other tenses were expressed through adverbs or were understood from the context. </a:t>
            </a:r>
            <a:endParaRPr lang="ru-RU" altLang="ru-RU"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p:cNvSpPr>
          <p:nvPr>
            <p:ph type="title"/>
          </p:nvPr>
        </p:nvSpPr>
        <p:spPr/>
        <p:txBody>
          <a:bodyPr/>
          <a:lstStyle/>
          <a:p>
            <a:endParaRPr lang="ru-RU" altLang="ru-RU" smtClean="0"/>
          </a:p>
        </p:txBody>
      </p:sp>
      <p:sp>
        <p:nvSpPr>
          <p:cNvPr id="110595" name="Rectangle 3"/>
          <p:cNvSpPr>
            <a:spLocks noGrp="1"/>
          </p:cNvSpPr>
          <p:nvPr>
            <p:ph type="body" idx="1"/>
          </p:nvPr>
        </p:nvSpPr>
        <p:spPr/>
        <p:txBody>
          <a:bodyPr/>
          <a:lstStyle/>
          <a:p>
            <a:pPr>
              <a:buFont typeface="Arial" panose="020B0604020202020204" pitchFamily="34" charset="0"/>
              <a:buNone/>
            </a:pPr>
            <a:r>
              <a:rPr lang="en-US" altLang="ru-RU" sz="4000" smtClean="0"/>
              <a:t>The Future Tense may be expressed by the verbs </a:t>
            </a:r>
            <a:r>
              <a:rPr lang="en-US" altLang="ru-RU" sz="4000" i="1" smtClean="0"/>
              <a:t>willan/scullan</a:t>
            </a:r>
            <a:r>
              <a:rPr lang="en-US" altLang="ru-RU" sz="4000" smtClean="0"/>
              <a:t> + infinitive. </a:t>
            </a:r>
          </a:p>
          <a:p>
            <a:pPr>
              <a:buFont typeface="Arial" panose="020B0604020202020204" pitchFamily="34" charset="0"/>
              <a:buNone/>
            </a:pPr>
            <a:r>
              <a:rPr lang="en-US" altLang="ru-RU" sz="4000" smtClean="0"/>
              <a:t>   E.g. </a:t>
            </a:r>
            <a:r>
              <a:rPr lang="en-US" altLang="ru-RU" sz="4000" i="1" smtClean="0"/>
              <a:t>Wille ic asec</a:t>
            </a:r>
            <a:r>
              <a:rPr lang="en-US" altLang="ru-RU" sz="4000" i="1" smtClean="0">
                <a:latin typeface="PhoneticTM"/>
              </a:rPr>
              <a:t>Z</a:t>
            </a:r>
            <a:r>
              <a:rPr lang="en-US" altLang="ru-RU" sz="4000" i="1" smtClean="0"/>
              <a:t>an.</a:t>
            </a:r>
            <a:endParaRPr lang="ru-RU" altLang="ru-RU" sz="4000" smtClean="0"/>
          </a:p>
          <a:p>
            <a:endParaRPr lang="ru-RU" altLang="ru-RU"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Заголовок 1"/>
          <p:cNvSpPr>
            <a:spLocks noGrp="1"/>
          </p:cNvSpPr>
          <p:nvPr>
            <p:ph type="title"/>
          </p:nvPr>
        </p:nvSpPr>
        <p:spPr/>
        <p:txBody>
          <a:bodyPr/>
          <a:lstStyle/>
          <a:p>
            <a:r>
              <a:rPr lang="en-US" altLang="ru-RU" sz="4800" b="1" smtClean="0"/>
              <a:t/>
            </a:r>
            <a:br>
              <a:rPr lang="en-US" altLang="ru-RU" sz="4800" b="1" smtClean="0"/>
            </a:br>
            <a:r>
              <a:rPr lang="en-US" altLang="ru-RU" sz="4800" b="1" smtClean="0"/>
              <a:t>The Category of Mood</a:t>
            </a:r>
            <a:r>
              <a:rPr lang="ru-RU" altLang="ru-RU" sz="4800" smtClean="0"/>
              <a:t/>
            </a:r>
            <a:br>
              <a:rPr lang="ru-RU" altLang="ru-RU" sz="4800" smtClean="0"/>
            </a:br>
            <a:endParaRPr lang="ru-RU" altLang="ru-RU" sz="4800" smtClean="0"/>
          </a:p>
        </p:txBody>
      </p:sp>
      <p:sp>
        <p:nvSpPr>
          <p:cNvPr id="65538" name="Содержимое 2"/>
          <p:cNvSpPr>
            <a:spLocks noGrp="1"/>
          </p:cNvSpPr>
          <p:nvPr>
            <p:ph idx="1"/>
          </p:nvPr>
        </p:nvSpPr>
        <p:spPr/>
        <p:txBody>
          <a:bodyPr/>
          <a:lstStyle/>
          <a:p>
            <a:r>
              <a:rPr lang="en-US" altLang="ru-RU" sz="4400" smtClean="0"/>
              <a:t> the </a:t>
            </a:r>
            <a:r>
              <a:rPr lang="en-US" altLang="ru-RU" sz="4400" b="1" smtClean="0"/>
              <a:t>indicative</a:t>
            </a:r>
            <a:r>
              <a:rPr lang="en-US" altLang="ru-RU" sz="4400" smtClean="0"/>
              <a:t> mood </a:t>
            </a:r>
          </a:p>
          <a:p>
            <a:pPr>
              <a:buFont typeface="Arial" panose="020B0604020202020204" pitchFamily="34" charset="0"/>
              <a:buNone/>
            </a:pPr>
            <a:endParaRPr lang="en-US" altLang="ru-RU" sz="4400" smtClean="0"/>
          </a:p>
          <a:p>
            <a:r>
              <a:rPr lang="en-US" altLang="ru-RU" sz="4400" smtClean="0"/>
              <a:t>the </a:t>
            </a:r>
            <a:r>
              <a:rPr lang="en-US" altLang="ru-RU" sz="4400" b="1" smtClean="0"/>
              <a:t>imperative </a:t>
            </a:r>
            <a:r>
              <a:rPr lang="en-US" altLang="ru-RU" sz="4400" smtClean="0"/>
              <a:t>mood</a:t>
            </a:r>
          </a:p>
          <a:p>
            <a:pPr>
              <a:buFont typeface="Arial" panose="020B0604020202020204" pitchFamily="34" charset="0"/>
              <a:buNone/>
            </a:pPr>
            <a:r>
              <a:rPr lang="en-US" altLang="ru-RU" sz="4400" smtClean="0"/>
              <a:t> </a:t>
            </a:r>
          </a:p>
          <a:p>
            <a:r>
              <a:rPr lang="en-US" altLang="ru-RU" sz="4400" smtClean="0"/>
              <a:t> the </a:t>
            </a:r>
            <a:r>
              <a:rPr lang="en-US" altLang="ru-RU" sz="4400" b="1" smtClean="0"/>
              <a:t>subjunctive </a:t>
            </a:r>
            <a:r>
              <a:rPr lang="en-US" altLang="ru-RU" sz="4400" smtClean="0"/>
              <a:t>mood</a:t>
            </a:r>
            <a:endParaRPr lang="ru-RU" altLang="ru-RU" sz="440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Заголовок 1"/>
          <p:cNvSpPr>
            <a:spLocks noGrp="1"/>
          </p:cNvSpPr>
          <p:nvPr>
            <p:ph type="title"/>
          </p:nvPr>
        </p:nvSpPr>
        <p:spPr/>
        <p:txBody>
          <a:bodyPr/>
          <a:lstStyle/>
          <a:p>
            <a:r>
              <a:rPr lang="en-US" altLang="ru-RU" sz="6000" b="1" smtClean="0"/>
              <a:t>the Subjunctive Mood</a:t>
            </a:r>
            <a:endParaRPr lang="ru-RU" altLang="ru-RU" sz="6000" b="1" smtClean="0"/>
          </a:p>
        </p:txBody>
      </p:sp>
      <p:sp>
        <p:nvSpPr>
          <p:cNvPr id="66562" name="Содержимое 2"/>
          <p:cNvSpPr>
            <a:spLocks noGrp="1"/>
          </p:cNvSpPr>
          <p:nvPr>
            <p:ph idx="1"/>
          </p:nvPr>
        </p:nvSpPr>
        <p:spPr/>
        <p:txBody>
          <a:bodyPr/>
          <a:lstStyle/>
          <a:p>
            <a:pPr>
              <a:buFont typeface="Arial" panose="020B0604020202020204" pitchFamily="34" charset="0"/>
              <a:buNone/>
            </a:pPr>
            <a:r>
              <a:rPr lang="en-US" altLang="ru-RU" sz="4400" smtClean="0"/>
              <a:t>   The usage of </a:t>
            </a:r>
            <a:r>
              <a:rPr lang="en-US" altLang="ru-RU" sz="4400" b="1" smtClean="0"/>
              <a:t>the Subjunctive</a:t>
            </a:r>
            <a:r>
              <a:rPr lang="en-US" altLang="ru-RU" sz="4400" smtClean="0"/>
              <a:t> </a:t>
            </a:r>
            <a:r>
              <a:rPr lang="en-US" altLang="ru-RU" sz="4400" b="1" smtClean="0"/>
              <a:t>Mood </a:t>
            </a:r>
            <a:r>
              <a:rPr lang="en-US" altLang="ru-RU" sz="4400" smtClean="0"/>
              <a:t>was different from its usage in later periods. The subjunctive forms denoted unreal acts or supposition but in a very general way.</a:t>
            </a:r>
            <a:endParaRPr lang="ru-RU" altLang="ru-RU" sz="4400" smtClean="0"/>
          </a:p>
          <a:p>
            <a:pPr>
              <a:buFont typeface="Arial" panose="020B0604020202020204" pitchFamily="34" charset="0"/>
              <a:buNone/>
            </a:pPr>
            <a:endParaRPr lang="ru-RU" altLang="ru-RU"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Заголовок 1"/>
          <p:cNvSpPr>
            <a:spLocks noGrp="1"/>
          </p:cNvSpPr>
          <p:nvPr>
            <p:ph type="title"/>
          </p:nvPr>
        </p:nvSpPr>
        <p:spPr/>
        <p:txBody>
          <a:bodyPr/>
          <a:lstStyle/>
          <a:p>
            <a:endParaRPr lang="ru-RU" altLang="ru-RU" smtClean="0"/>
          </a:p>
        </p:txBody>
      </p:sp>
      <p:sp>
        <p:nvSpPr>
          <p:cNvPr id="67586" name="Содержимое 2"/>
          <p:cNvSpPr>
            <a:spLocks noGrp="1"/>
          </p:cNvSpPr>
          <p:nvPr>
            <p:ph idx="1"/>
          </p:nvPr>
        </p:nvSpPr>
        <p:spPr/>
        <p:txBody>
          <a:bodyPr/>
          <a:lstStyle/>
          <a:p>
            <a:pPr>
              <a:buFont typeface="Arial" panose="020B0604020202020204" pitchFamily="34" charset="0"/>
              <a:buNone/>
            </a:pPr>
            <a:r>
              <a:rPr lang="en-US" altLang="ru-RU" sz="4000" smtClean="0"/>
              <a:t>   Subjunctive was used not only in the conditional sentences, but in the clauses of time, clauses of result and in reported speech. In indirect speech indicative mood forms could occur side by side with subjunctive.</a:t>
            </a:r>
            <a:endParaRPr lang="ru-RU" altLang="ru-RU" sz="4000" smtClean="0"/>
          </a:p>
          <a:p>
            <a:pPr>
              <a:buFont typeface="Arial" panose="020B0604020202020204" pitchFamily="34" charset="0"/>
              <a:buNone/>
            </a:pPr>
            <a:endParaRPr lang="ru-RU" altLang="ru-RU"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Заголовок 1"/>
          <p:cNvSpPr>
            <a:spLocks noGrp="1"/>
          </p:cNvSpPr>
          <p:nvPr>
            <p:ph type="title"/>
          </p:nvPr>
        </p:nvSpPr>
        <p:spPr/>
        <p:txBody>
          <a:bodyPr/>
          <a:lstStyle/>
          <a:p>
            <a:r>
              <a:rPr lang="en-US" altLang="ru-RU" sz="5400" b="1" smtClean="0"/>
              <a:t>The Category of Person</a:t>
            </a:r>
            <a:endParaRPr lang="ru-RU" altLang="ru-RU" sz="5400" smtClean="0"/>
          </a:p>
        </p:txBody>
      </p:sp>
      <p:sp>
        <p:nvSpPr>
          <p:cNvPr id="68610" name="Содержимое 2"/>
          <p:cNvSpPr>
            <a:spLocks noGrp="1"/>
          </p:cNvSpPr>
          <p:nvPr>
            <p:ph idx="1"/>
          </p:nvPr>
        </p:nvSpPr>
        <p:spPr>
          <a:xfrm>
            <a:off x="457200" y="1857375"/>
            <a:ext cx="8229600" cy="4268788"/>
          </a:xfrm>
        </p:spPr>
        <p:txBody>
          <a:bodyPr/>
          <a:lstStyle/>
          <a:p>
            <a:pPr>
              <a:buFont typeface="Arial" panose="020B0604020202020204" pitchFamily="34" charset="0"/>
              <a:buNone/>
            </a:pPr>
            <a:r>
              <a:rPr lang="en-US" altLang="ru-RU" sz="4800" smtClean="0"/>
              <a:t>  The Category of Person consisted of three forms: the first, the second and the third person (singular and plural)</a:t>
            </a:r>
            <a:endParaRPr lang="ru-RU" altLang="ru-RU" sz="4800" smtClean="0"/>
          </a:p>
          <a:p>
            <a:pPr>
              <a:buFont typeface="Arial" panose="020B0604020202020204" pitchFamily="34" charset="0"/>
              <a:buNone/>
            </a:pPr>
            <a:endParaRPr lang="ru-RU" altLang="ru-RU"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Заголовок 1"/>
          <p:cNvSpPr>
            <a:spLocks noGrp="1"/>
          </p:cNvSpPr>
          <p:nvPr>
            <p:ph type="title"/>
          </p:nvPr>
        </p:nvSpPr>
        <p:spPr/>
        <p:txBody>
          <a:bodyPr/>
          <a:lstStyle/>
          <a:p>
            <a:endParaRPr lang="ru-RU" altLang="ru-RU" sz="6000" smtClean="0"/>
          </a:p>
        </p:txBody>
      </p:sp>
      <p:sp>
        <p:nvSpPr>
          <p:cNvPr id="69634" name="Содержимое 2"/>
          <p:cNvSpPr>
            <a:spLocks noGrp="1"/>
          </p:cNvSpPr>
          <p:nvPr>
            <p:ph idx="1"/>
          </p:nvPr>
        </p:nvSpPr>
        <p:spPr>
          <a:xfrm>
            <a:off x="457200" y="2000250"/>
            <a:ext cx="8229600" cy="4125913"/>
          </a:xfrm>
        </p:spPr>
        <p:txBody>
          <a:bodyPr/>
          <a:lstStyle/>
          <a:p>
            <a:pPr>
              <a:buFont typeface="Arial" panose="020B0604020202020204" pitchFamily="34" charset="0"/>
              <a:buNone/>
            </a:pPr>
            <a:r>
              <a:rPr lang="en-US" altLang="ru-RU" sz="5400" smtClean="0"/>
              <a:t>  The predicate agreed with the subject in number and person.</a:t>
            </a:r>
            <a:endParaRPr lang="ru-RU" altLang="ru-RU" sz="5400" smtClean="0"/>
          </a:p>
          <a:p>
            <a:pPr>
              <a:buFont typeface="Arial" panose="020B0604020202020204" pitchFamily="34" charset="0"/>
              <a:buNone/>
            </a:pPr>
            <a:endParaRPr lang="ru-RU" altLang="ru-RU"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p:txBody>
          <a:bodyPr/>
          <a:lstStyle/>
          <a:p>
            <a:r>
              <a:rPr lang="en-US" altLang="ru-RU" b="1" smtClean="0"/>
              <a:t>The OE Noun</a:t>
            </a:r>
            <a:endParaRPr lang="ru-RU" altLang="ru-RU" smtClean="0"/>
          </a:p>
        </p:txBody>
      </p:sp>
      <p:sp>
        <p:nvSpPr>
          <p:cNvPr id="18434" name="Содержимое 2"/>
          <p:cNvSpPr>
            <a:spLocks noGrp="1"/>
          </p:cNvSpPr>
          <p:nvPr>
            <p:ph idx="1"/>
          </p:nvPr>
        </p:nvSpPr>
        <p:spPr/>
        <p:txBody>
          <a:bodyPr/>
          <a:lstStyle/>
          <a:p>
            <a:pPr>
              <a:buFont typeface="Arial" panose="020B0604020202020204" pitchFamily="34" charset="0"/>
              <a:buNone/>
            </a:pPr>
            <a:r>
              <a:rPr lang="en-US" altLang="ru-RU" sz="4000" smtClean="0"/>
              <a:t>   OE noun has </a:t>
            </a:r>
            <a:r>
              <a:rPr lang="en-US" altLang="ru-RU" sz="4000" b="1" smtClean="0"/>
              <a:t>two grammatical</a:t>
            </a:r>
            <a:r>
              <a:rPr lang="en-US" altLang="ru-RU" sz="4000" smtClean="0"/>
              <a:t> </a:t>
            </a:r>
            <a:r>
              <a:rPr lang="en-US" altLang="ru-RU" sz="4000" b="1" smtClean="0"/>
              <a:t>categories</a:t>
            </a:r>
            <a:r>
              <a:rPr lang="en-US" altLang="ru-RU" sz="4000" smtClean="0"/>
              <a:t>: number and case. </a:t>
            </a:r>
          </a:p>
          <a:p>
            <a:pPr>
              <a:buFont typeface="Arial" panose="020B0604020202020204" pitchFamily="34" charset="0"/>
              <a:buNone/>
            </a:pPr>
            <a:r>
              <a:rPr lang="en-US" altLang="ru-RU" sz="4000" smtClean="0"/>
              <a:t>   Nouns also distinguished </a:t>
            </a:r>
            <a:r>
              <a:rPr lang="en-US" altLang="ru-RU" sz="4000" b="1" smtClean="0"/>
              <a:t>three forms</a:t>
            </a:r>
            <a:r>
              <a:rPr lang="en-US" altLang="ru-RU" sz="4000" smtClean="0"/>
              <a:t> of gender: masculine, feminine and neuter.</a:t>
            </a:r>
            <a:endParaRPr lang="ru-RU" altLang="ru-RU" sz="4000" smtClean="0"/>
          </a:p>
          <a:p>
            <a:pPr>
              <a:buFont typeface="Arial" panose="020B0604020202020204" pitchFamily="34" charset="0"/>
              <a:buNone/>
            </a:pPr>
            <a:endParaRPr lang="ru-RU" altLang="ru-RU"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en-US" sz="5300" b="1" dirty="0" smtClean="0"/>
              <a:t/>
            </a:r>
            <a:br>
              <a:rPr lang="en-US" sz="5300" b="1" dirty="0" smtClean="0"/>
            </a:br>
            <a:r>
              <a:rPr lang="en-US" sz="6000" b="1" dirty="0" smtClean="0"/>
              <a:t>The Category of Voice</a:t>
            </a:r>
            <a:r>
              <a:rPr lang="ru-RU" sz="4900" dirty="0" smtClean="0"/>
              <a:t/>
            </a:r>
            <a:br>
              <a:rPr lang="ru-RU" sz="4900" dirty="0" smtClean="0"/>
            </a:br>
            <a:endParaRPr lang="ru-RU" dirty="0"/>
          </a:p>
        </p:txBody>
      </p:sp>
      <p:sp>
        <p:nvSpPr>
          <p:cNvPr id="70658" name="Содержимое 2"/>
          <p:cNvSpPr>
            <a:spLocks noGrp="1"/>
          </p:cNvSpPr>
          <p:nvPr>
            <p:ph idx="1"/>
          </p:nvPr>
        </p:nvSpPr>
        <p:spPr/>
        <p:txBody>
          <a:bodyPr/>
          <a:lstStyle/>
          <a:p>
            <a:pPr>
              <a:buFont typeface="Arial" panose="020B0604020202020204" pitchFamily="34" charset="0"/>
              <a:buNone/>
            </a:pPr>
            <a:r>
              <a:rPr lang="en-US" altLang="ru-RU" smtClean="0"/>
              <a:t>   </a:t>
            </a:r>
            <a:r>
              <a:rPr lang="en-US" altLang="ru-RU" sz="4000" smtClean="0"/>
              <a:t>There was </a:t>
            </a:r>
            <a:r>
              <a:rPr lang="en-US" altLang="ru-RU" sz="4000" b="1" smtClean="0"/>
              <a:t>no passive</a:t>
            </a:r>
            <a:r>
              <a:rPr lang="en-US" altLang="ru-RU" sz="4000" smtClean="0"/>
              <a:t>. The verbs that were to become auxiliary verbs were mostly notional verbs in the earliest period, but  traces of their development towards auxiliaries may be found, particularly in texts translated from or based on Latin.</a:t>
            </a:r>
            <a:endParaRPr lang="ru-RU" altLang="ru-RU"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Заголовок 1"/>
          <p:cNvSpPr>
            <a:spLocks noGrp="1"/>
          </p:cNvSpPr>
          <p:nvPr>
            <p:ph type="title"/>
          </p:nvPr>
        </p:nvSpPr>
        <p:spPr/>
        <p:txBody>
          <a:bodyPr/>
          <a:lstStyle/>
          <a:p>
            <a:endParaRPr lang="ru-RU" altLang="ru-RU" smtClean="0"/>
          </a:p>
        </p:txBody>
      </p:sp>
      <p:sp>
        <p:nvSpPr>
          <p:cNvPr id="3" name="Содержимое 2"/>
          <p:cNvSpPr>
            <a:spLocks noGrp="1"/>
          </p:cNvSpPr>
          <p:nvPr>
            <p:ph idx="1"/>
          </p:nvPr>
        </p:nvSpPr>
        <p:spPr/>
        <p:txBody>
          <a:bodyPr rtlCol="0">
            <a:normAutofit lnSpcReduction="10000"/>
          </a:bodyPr>
          <a:lstStyle/>
          <a:p>
            <a:pPr fontAlgn="auto">
              <a:spcAft>
                <a:spcPts val="0"/>
              </a:spcAft>
              <a:buFont typeface="Arial" panose="020B0604020202020204" pitchFamily="34" charset="0"/>
              <a:buNone/>
              <a:defRPr/>
            </a:pPr>
            <a:r>
              <a:rPr lang="en-US" sz="4000" dirty="0" smtClean="0"/>
              <a:t>   These verbs were mostly anomalous in structure because, as so-called </a:t>
            </a:r>
            <a:r>
              <a:rPr lang="en-US" sz="4000" dirty="0" err="1" smtClean="0"/>
              <a:t>preterite</a:t>
            </a:r>
            <a:r>
              <a:rPr lang="en-US" sz="4000" dirty="0" smtClean="0"/>
              <a:t>-present verbs, they had formed new present tense forms from old preterits and had formed new preterits. They did not have the forms that were found in other verbs.</a:t>
            </a:r>
            <a:endParaRPr lang="ru-RU" sz="4000" dirty="0" smtClean="0"/>
          </a:p>
          <a:p>
            <a:pPr fontAlgn="auto">
              <a:spcAft>
                <a:spcPts val="0"/>
              </a:spcAft>
              <a:buFont typeface="Arial" panose="020B0604020202020204" pitchFamily="34" charset="0"/>
              <a:buNone/>
              <a:defRPr/>
            </a:pPr>
            <a:endParaRPr lang="ru-RU"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Заголовок 1"/>
          <p:cNvSpPr>
            <a:spLocks noGrp="1"/>
          </p:cNvSpPr>
          <p:nvPr>
            <p:ph type="title"/>
          </p:nvPr>
        </p:nvSpPr>
        <p:spPr/>
        <p:txBody>
          <a:bodyPr/>
          <a:lstStyle/>
          <a:p>
            <a:endParaRPr lang="ru-RU" altLang="ru-RU" smtClean="0"/>
          </a:p>
        </p:txBody>
      </p:sp>
      <p:sp>
        <p:nvSpPr>
          <p:cNvPr id="3" name="Содержимое 2"/>
          <p:cNvSpPr>
            <a:spLocks noGrp="1"/>
          </p:cNvSpPr>
          <p:nvPr>
            <p:ph idx="1"/>
          </p:nvPr>
        </p:nvSpPr>
        <p:spPr/>
        <p:txBody>
          <a:bodyPr>
            <a:normAutofit/>
          </a:bodyPr>
          <a:lstStyle/>
          <a:p>
            <a:pPr>
              <a:lnSpc>
                <a:spcPct val="90000"/>
              </a:lnSpc>
              <a:buFont typeface="Arial" panose="020B0604020202020204" pitchFamily="34" charset="0"/>
              <a:buNone/>
            </a:pPr>
            <a:r>
              <a:rPr lang="en-US" altLang="ru-RU" sz="4400" smtClean="0"/>
              <a:t> </a:t>
            </a:r>
          </a:p>
          <a:p>
            <a:pPr>
              <a:lnSpc>
                <a:spcPct val="90000"/>
              </a:lnSpc>
              <a:buFont typeface="Arial" panose="020B0604020202020204" pitchFamily="34" charset="0"/>
              <a:buNone/>
            </a:pPr>
            <a:r>
              <a:rPr lang="en-US" altLang="ru-RU" sz="4400" smtClean="0"/>
              <a:t> The form </a:t>
            </a:r>
            <a:r>
              <a:rPr lang="en-US" altLang="ru-RU" sz="4400" i="1" smtClean="0"/>
              <a:t>hatte </a:t>
            </a:r>
            <a:r>
              <a:rPr lang="en-US" altLang="ru-RU" sz="4400" smtClean="0"/>
              <a:t>(Past, Singular), of infinitive </a:t>
            </a:r>
            <a:r>
              <a:rPr lang="en-US" altLang="ru-RU" sz="4400" i="1" smtClean="0"/>
              <a:t>hattan</a:t>
            </a:r>
            <a:r>
              <a:rPr lang="en-US" altLang="ru-RU" sz="4400" smtClean="0"/>
              <a:t> </a:t>
            </a:r>
            <a:r>
              <a:rPr lang="en-US" altLang="ru-RU" sz="4400" i="1" smtClean="0"/>
              <a:t>(call)</a:t>
            </a:r>
            <a:r>
              <a:rPr lang="en-US" altLang="ru-RU" sz="4400" smtClean="0"/>
              <a:t> had the </a:t>
            </a:r>
            <a:r>
              <a:rPr lang="en-US" altLang="ru-RU" sz="4400" b="1" smtClean="0"/>
              <a:t>passive</a:t>
            </a:r>
            <a:r>
              <a:rPr lang="en-US" altLang="ru-RU" sz="4400" smtClean="0"/>
              <a:t> meaning. </a:t>
            </a:r>
            <a:endParaRPr lang="ru-RU" altLang="ru-RU"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p:cNvSpPr>
          <p:nvPr>
            <p:ph type="title"/>
          </p:nvPr>
        </p:nvSpPr>
        <p:spPr/>
        <p:txBody>
          <a:bodyPr/>
          <a:lstStyle/>
          <a:p>
            <a:endParaRPr lang="ru-RU" altLang="ru-RU" smtClean="0"/>
          </a:p>
        </p:txBody>
      </p:sp>
      <p:sp>
        <p:nvSpPr>
          <p:cNvPr id="111619" name="Rectangle 3"/>
          <p:cNvSpPr>
            <a:spLocks noGrp="1"/>
          </p:cNvSpPr>
          <p:nvPr>
            <p:ph type="body" idx="1"/>
          </p:nvPr>
        </p:nvSpPr>
        <p:spPr/>
        <p:txBody>
          <a:bodyPr/>
          <a:lstStyle/>
          <a:p>
            <a:pPr>
              <a:lnSpc>
                <a:spcPct val="90000"/>
              </a:lnSpc>
              <a:buFont typeface="Arial" panose="020B0604020202020204" pitchFamily="34" charset="0"/>
              <a:buNone/>
            </a:pPr>
            <a:r>
              <a:rPr lang="en-US" altLang="ru-RU" sz="4400" smtClean="0"/>
              <a:t>Passive meaning was usually expressed by the words</a:t>
            </a:r>
          </a:p>
          <a:p>
            <a:pPr>
              <a:lnSpc>
                <a:spcPct val="90000"/>
              </a:lnSpc>
              <a:buFont typeface="Arial" panose="020B0604020202020204" pitchFamily="34" charset="0"/>
              <a:buNone/>
            </a:pPr>
            <a:r>
              <a:rPr lang="en-US" altLang="ru-RU" sz="4400" smtClean="0"/>
              <a:t> </a:t>
            </a:r>
            <a:r>
              <a:rPr lang="en-US" altLang="ru-RU" sz="4400" i="1" smtClean="0"/>
              <a:t>bēon, wesan (</a:t>
            </a:r>
            <a:r>
              <a:rPr lang="en-US" altLang="ru-RU" sz="4400" smtClean="0"/>
              <a:t>to be</a:t>
            </a:r>
            <a:r>
              <a:rPr lang="en-US" altLang="ru-RU" sz="4400" i="1" smtClean="0"/>
              <a:t>),</a:t>
            </a:r>
          </a:p>
          <a:p>
            <a:pPr>
              <a:lnSpc>
                <a:spcPct val="90000"/>
              </a:lnSpc>
              <a:buFont typeface="Arial" panose="020B0604020202020204" pitchFamily="34" charset="0"/>
              <a:buNone/>
            </a:pPr>
            <a:r>
              <a:rPr lang="en-US" altLang="ru-RU" sz="4400" i="1" smtClean="0"/>
              <a:t> weorþan (</a:t>
            </a:r>
            <a:r>
              <a:rPr lang="en-US" altLang="ru-RU" sz="4400" smtClean="0"/>
              <a:t>become</a:t>
            </a:r>
            <a:r>
              <a:rPr lang="en-US" altLang="ru-RU" sz="4400" i="1" smtClean="0"/>
              <a:t>)</a:t>
            </a:r>
            <a:r>
              <a:rPr lang="en-US" altLang="ru-RU" sz="4400" smtClean="0"/>
              <a:t> and the Past Participle.</a:t>
            </a:r>
            <a:endParaRPr lang="ru-RU" altLang="ru-RU" sz="4400" smtClean="0"/>
          </a:p>
          <a:p>
            <a:endParaRPr lang="ru-RU" altLang="ru-RU"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Заголовок 1"/>
          <p:cNvSpPr>
            <a:spLocks noGrp="1"/>
          </p:cNvSpPr>
          <p:nvPr>
            <p:ph type="title"/>
          </p:nvPr>
        </p:nvSpPr>
        <p:spPr/>
        <p:txBody>
          <a:bodyPr/>
          <a:lstStyle/>
          <a:p>
            <a:endParaRPr lang="ru-RU" altLang="ru-RU" smtClean="0"/>
          </a:p>
        </p:txBody>
      </p:sp>
      <p:sp>
        <p:nvSpPr>
          <p:cNvPr id="3" name="Содержимое 2"/>
          <p:cNvSpPr>
            <a:spLocks noGrp="1"/>
          </p:cNvSpPr>
          <p:nvPr>
            <p:ph idx="1"/>
          </p:nvPr>
        </p:nvSpPr>
        <p:spPr/>
        <p:txBody>
          <a:bodyPr>
            <a:normAutofit/>
          </a:bodyPr>
          <a:lstStyle/>
          <a:p>
            <a:pPr>
              <a:lnSpc>
                <a:spcPct val="90000"/>
              </a:lnSpc>
            </a:pPr>
            <a:r>
              <a:rPr lang="en-US" altLang="ru-RU" sz="3600" i="1" smtClean="0"/>
              <a:t> þa bōc þe is enemned on læden</a:t>
            </a:r>
            <a:endParaRPr lang="ru-RU" altLang="ru-RU" sz="3600" smtClean="0"/>
          </a:p>
          <a:p>
            <a:pPr algn="ctr">
              <a:lnSpc>
                <a:spcPct val="90000"/>
              </a:lnSpc>
              <a:buFont typeface="Arial" panose="020B0604020202020204" pitchFamily="34" charset="0"/>
              <a:buNone/>
            </a:pPr>
            <a:r>
              <a:rPr lang="en-US" altLang="ru-RU" sz="3600" smtClean="0"/>
              <a:t>       </a:t>
            </a:r>
            <a:r>
              <a:rPr lang="en-US" altLang="ru-RU" sz="3600" i="1" smtClean="0"/>
              <a:t>Pastoralis</a:t>
            </a:r>
            <a:r>
              <a:rPr lang="en-US" altLang="ru-RU" sz="3600" smtClean="0"/>
              <a:t> – the book which is called  in                                 Latin “Pastoralis</a:t>
            </a:r>
            <a:r>
              <a:rPr lang="en-US" altLang="ru-RU" sz="3600" i="1" smtClean="0"/>
              <a:t>”</a:t>
            </a:r>
          </a:p>
          <a:p>
            <a:pPr algn="ctr">
              <a:lnSpc>
                <a:spcPct val="90000"/>
              </a:lnSpc>
              <a:buFont typeface="Arial" panose="020B0604020202020204" pitchFamily="34" charset="0"/>
              <a:buNone/>
            </a:pPr>
            <a:endParaRPr lang="en-US" altLang="ru-RU" sz="3600" i="1" smtClean="0"/>
          </a:p>
          <a:p>
            <a:pPr algn="ctr">
              <a:lnSpc>
                <a:spcPct val="90000"/>
              </a:lnSpc>
            </a:pPr>
            <a:r>
              <a:rPr lang="en-US" altLang="ru-RU" sz="3600" i="1" smtClean="0"/>
              <a:t>   þet hūs wearð þa forbunden – </a:t>
            </a:r>
          </a:p>
          <a:p>
            <a:pPr algn="ctr">
              <a:lnSpc>
                <a:spcPct val="90000"/>
              </a:lnSpc>
              <a:buFont typeface="Arial" panose="020B0604020202020204" pitchFamily="34" charset="0"/>
              <a:buNone/>
            </a:pPr>
            <a:r>
              <a:rPr lang="en-US" altLang="ru-RU" sz="3600" smtClean="0"/>
              <a:t>That house was (got) then burned down.</a:t>
            </a:r>
            <a:endParaRPr lang="ru-RU" altLang="ru-RU" sz="3600" smtClean="0"/>
          </a:p>
          <a:p>
            <a:pPr>
              <a:lnSpc>
                <a:spcPct val="90000"/>
              </a:lnSpc>
              <a:buFont typeface="Arial" panose="020B0604020202020204" pitchFamily="34" charset="0"/>
              <a:buNone/>
            </a:pPr>
            <a:r>
              <a:rPr lang="en-US" altLang="ru-RU" sz="3600" smtClean="0"/>
              <a:t>   </a:t>
            </a:r>
            <a:endParaRPr lang="ru-RU" altLang="ru-RU"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p:cNvSpPr>
          <p:nvPr>
            <p:ph type="title"/>
          </p:nvPr>
        </p:nvSpPr>
        <p:spPr/>
        <p:txBody>
          <a:bodyPr/>
          <a:lstStyle/>
          <a:p>
            <a:endParaRPr lang="ru-RU" altLang="ru-RU" smtClean="0"/>
          </a:p>
        </p:txBody>
      </p:sp>
      <p:sp>
        <p:nvSpPr>
          <p:cNvPr id="112643" name="Rectangle 3"/>
          <p:cNvSpPr>
            <a:spLocks noGrp="1"/>
          </p:cNvSpPr>
          <p:nvPr>
            <p:ph type="body" idx="1"/>
          </p:nvPr>
        </p:nvSpPr>
        <p:spPr/>
        <p:txBody>
          <a:bodyPr/>
          <a:lstStyle/>
          <a:p>
            <a:endParaRPr lang="en-US" altLang="ru-RU" sz="3600" smtClean="0"/>
          </a:p>
          <a:p>
            <a:r>
              <a:rPr lang="en-US" altLang="ru-RU" sz="3600" smtClean="0"/>
              <a:t>During the OE period such construction gradually turned into </a:t>
            </a:r>
            <a:r>
              <a:rPr lang="en-US" altLang="ru-RU" sz="3600" b="1" smtClean="0"/>
              <a:t>analytical Passive</a:t>
            </a:r>
            <a:r>
              <a:rPr lang="en-US" altLang="ru-RU" sz="3600" smtClean="0"/>
              <a:t> Voice forms</a:t>
            </a:r>
            <a:endParaRPr lang="ru-RU" altLang="ru-RU" sz="3600"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Заголовок 1"/>
          <p:cNvSpPr>
            <a:spLocks noGrp="1"/>
          </p:cNvSpPr>
          <p:nvPr>
            <p:ph type="title"/>
          </p:nvPr>
        </p:nvSpPr>
        <p:spPr/>
        <p:txBody>
          <a:bodyPr/>
          <a:lstStyle/>
          <a:p>
            <a:r>
              <a:rPr lang="en-US" altLang="ru-RU" b="1" smtClean="0"/>
              <a:t/>
            </a:r>
            <a:br>
              <a:rPr lang="en-US" altLang="ru-RU" b="1" smtClean="0"/>
            </a:br>
            <a:r>
              <a:rPr lang="en-US" altLang="ru-RU" sz="4800" b="1" smtClean="0"/>
              <a:t>The Strong Verbs </a:t>
            </a:r>
            <a:r>
              <a:rPr lang="ru-RU" altLang="ru-RU" smtClean="0"/>
              <a:t/>
            </a:r>
            <a:br>
              <a:rPr lang="ru-RU" altLang="ru-RU" smtClean="0"/>
            </a:br>
            <a:endParaRPr lang="ru-RU" altLang="ru-RU" smtClean="0"/>
          </a:p>
        </p:txBody>
      </p:sp>
      <p:sp>
        <p:nvSpPr>
          <p:cNvPr id="74754" name="Содержимое 2"/>
          <p:cNvSpPr>
            <a:spLocks noGrp="1"/>
          </p:cNvSpPr>
          <p:nvPr>
            <p:ph idx="1"/>
          </p:nvPr>
        </p:nvSpPr>
        <p:spPr/>
        <p:txBody>
          <a:bodyPr/>
          <a:lstStyle/>
          <a:p>
            <a:pPr>
              <a:buFont typeface="Arial" panose="020B0604020202020204" pitchFamily="34" charset="0"/>
              <a:buNone/>
            </a:pPr>
            <a:r>
              <a:rPr lang="en-US" altLang="ru-RU" smtClean="0"/>
              <a:t>   </a:t>
            </a:r>
            <a:r>
              <a:rPr lang="en-US" altLang="ru-RU" sz="4000" smtClean="0"/>
              <a:t>The strong verbs fall into </a:t>
            </a:r>
            <a:r>
              <a:rPr lang="en-US" altLang="ru-RU" sz="4000" b="1" smtClean="0"/>
              <a:t>seven classes</a:t>
            </a:r>
            <a:r>
              <a:rPr lang="en-US" altLang="ru-RU" sz="4000" smtClean="0"/>
              <a:t>. They had such forms:</a:t>
            </a:r>
          </a:p>
          <a:p>
            <a:r>
              <a:rPr lang="en-US" altLang="ru-RU" sz="4000" smtClean="0"/>
              <a:t>  </a:t>
            </a:r>
            <a:r>
              <a:rPr lang="en-US" altLang="ru-RU" sz="4000" b="1" smtClean="0"/>
              <a:t>the infinitive</a:t>
            </a:r>
          </a:p>
          <a:p>
            <a:r>
              <a:rPr lang="en-US" altLang="ru-RU" sz="4000" smtClean="0"/>
              <a:t> </a:t>
            </a:r>
            <a:r>
              <a:rPr lang="en-US" altLang="ru-RU" sz="4000" b="1" smtClean="0"/>
              <a:t>preterite singular (third person)</a:t>
            </a:r>
            <a:r>
              <a:rPr lang="en-US" altLang="ru-RU" sz="4000" smtClean="0"/>
              <a:t> </a:t>
            </a:r>
          </a:p>
          <a:p>
            <a:r>
              <a:rPr lang="en-US" altLang="ru-RU" sz="4000" b="1" smtClean="0"/>
              <a:t>preterite plural</a:t>
            </a:r>
            <a:r>
              <a:rPr lang="en-US" altLang="ru-RU" sz="4000" smtClean="0"/>
              <a:t> </a:t>
            </a:r>
          </a:p>
          <a:p>
            <a:r>
              <a:rPr lang="en-US" altLang="ru-RU" sz="4000" b="1" smtClean="0"/>
              <a:t> past participle</a:t>
            </a:r>
            <a:endParaRPr lang="ru-RU" altLang="ru-RU" smtClean="0"/>
          </a:p>
          <a:p>
            <a:pPr>
              <a:buFont typeface="Arial" panose="020B0604020202020204" pitchFamily="34" charset="0"/>
              <a:buNone/>
            </a:pPr>
            <a:endParaRPr lang="ru-RU" altLang="ru-RU"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Заголовок 1"/>
          <p:cNvSpPr>
            <a:spLocks noGrp="1"/>
          </p:cNvSpPr>
          <p:nvPr>
            <p:ph type="title"/>
          </p:nvPr>
        </p:nvSpPr>
        <p:spPr/>
        <p:txBody>
          <a:bodyPr/>
          <a:lstStyle/>
          <a:p>
            <a:endParaRPr lang="ru-RU" altLang="ru-RU" smtClean="0"/>
          </a:p>
        </p:txBody>
      </p:sp>
      <p:sp>
        <p:nvSpPr>
          <p:cNvPr id="75778" name="Содержимое 2"/>
          <p:cNvSpPr>
            <a:spLocks noGrp="1"/>
          </p:cNvSpPr>
          <p:nvPr>
            <p:ph idx="1"/>
          </p:nvPr>
        </p:nvSpPr>
        <p:spPr>
          <a:xfrm>
            <a:off x="457200" y="1600200"/>
            <a:ext cx="8401050" cy="4525963"/>
          </a:xfrm>
        </p:spPr>
        <p:txBody>
          <a:bodyPr/>
          <a:lstStyle/>
          <a:p>
            <a:pPr>
              <a:buFont typeface="Arial" panose="020B0604020202020204" pitchFamily="34" charset="0"/>
              <a:buNone/>
            </a:pPr>
            <a:r>
              <a:rPr lang="en-US" altLang="ru-RU" sz="3600" b="1" smtClean="0"/>
              <a:t>I.</a:t>
            </a:r>
            <a:r>
              <a:rPr lang="en-US" altLang="ru-RU" sz="3600" smtClean="0"/>
              <a:t>           ī            ā        i            i</a:t>
            </a:r>
            <a:endParaRPr lang="ru-RU" altLang="ru-RU" sz="3600" smtClean="0"/>
          </a:p>
          <a:p>
            <a:pPr>
              <a:buFont typeface="Arial" panose="020B0604020202020204" pitchFamily="34" charset="0"/>
              <a:buNone/>
            </a:pPr>
            <a:r>
              <a:rPr lang="en-US" altLang="ru-RU" sz="3600" smtClean="0"/>
              <a:t>        </a:t>
            </a:r>
            <a:r>
              <a:rPr lang="en-US" altLang="ru-RU" sz="3600" i="1" smtClean="0"/>
              <a:t>writan     wrat    writon   written</a:t>
            </a:r>
            <a:endParaRPr lang="ru-RU" altLang="ru-RU" sz="3600" i="1" smtClean="0"/>
          </a:p>
          <a:p>
            <a:pPr>
              <a:buFont typeface="Arial" panose="020B0604020202020204" pitchFamily="34" charset="0"/>
              <a:buNone/>
            </a:pPr>
            <a:r>
              <a:rPr lang="en-US" altLang="ru-RU" sz="3600" b="1" smtClean="0"/>
              <a:t>II.       </a:t>
            </a:r>
            <a:r>
              <a:rPr lang="en-US" altLang="ru-RU" sz="3600" smtClean="0"/>
              <a:t>ēō/ū          ēā            u              o</a:t>
            </a:r>
            <a:endParaRPr lang="ru-RU" altLang="ru-RU" sz="3600" smtClean="0"/>
          </a:p>
          <a:p>
            <a:pPr>
              <a:buFont typeface="Arial" panose="020B0604020202020204" pitchFamily="34" charset="0"/>
              <a:buNone/>
            </a:pPr>
            <a:r>
              <a:rPr lang="en-US" altLang="ru-RU" sz="3600" i="1" smtClean="0"/>
              <a:t>       beodan      bead      budon     boden</a:t>
            </a:r>
            <a:endParaRPr lang="ru-RU" altLang="ru-RU" sz="3600" i="1" smtClean="0"/>
          </a:p>
          <a:p>
            <a:pPr>
              <a:buFont typeface="Arial" panose="020B0604020202020204" pitchFamily="34" charset="0"/>
              <a:buNone/>
            </a:pPr>
            <a:r>
              <a:rPr lang="en-US" altLang="ru-RU" sz="3600" b="1" smtClean="0"/>
              <a:t>III.</a:t>
            </a:r>
            <a:r>
              <a:rPr lang="en-US" altLang="ru-RU" sz="3600" smtClean="0"/>
              <a:t>      e              </a:t>
            </a:r>
            <a:r>
              <a:rPr lang="en-US" altLang="ru-RU" sz="3600" smtClean="0">
                <a:latin typeface="PhoneticTM"/>
              </a:rPr>
              <a:t>ea</a:t>
            </a:r>
            <a:r>
              <a:rPr lang="en-US" altLang="ru-RU" sz="3600" smtClean="0"/>
              <a:t>              u                o</a:t>
            </a:r>
            <a:endParaRPr lang="ru-RU" altLang="ru-RU" sz="3600" smtClean="0"/>
          </a:p>
          <a:p>
            <a:pPr>
              <a:buFont typeface="Arial" panose="020B0604020202020204" pitchFamily="34" charset="0"/>
              <a:buNone/>
            </a:pPr>
            <a:r>
              <a:rPr lang="en-US" altLang="ru-RU" sz="3600" smtClean="0"/>
              <a:t>     </a:t>
            </a:r>
            <a:r>
              <a:rPr lang="en-US" altLang="ru-RU" sz="3600" i="1" smtClean="0"/>
              <a:t> helpan    heapl     hulpon           holpen</a:t>
            </a:r>
            <a:endParaRPr lang="ru-RU" altLang="ru-RU" i="1"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Заголовок 1"/>
          <p:cNvSpPr>
            <a:spLocks noGrp="1"/>
          </p:cNvSpPr>
          <p:nvPr>
            <p:ph type="title"/>
          </p:nvPr>
        </p:nvSpPr>
        <p:spPr/>
        <p:txBody>
          <a:bodyPr/>
          <a:lstStyle/>
          <a:p>
            <a:endParaRPr lang="ru-RU" altLang="ru-RU" smtClean="0"/>
          </a:p>
        </p:txBody>
      </p:sp>
      <p:sp>
        <p:nvSpPr>
          <p:cNvPr id="76802" name="Содержимое 2"/>
          <p:cNvSpPr>
            <a:spLocks noGrp="1"/>
          </p:cNvSpPr>
          <p:nvPr>
            <p:ph idx="1"/>
          </p:nvPr>
        </p:nvSpPr>
        <p:spPr/>
        <p:txBody>
          <a:bodyPr/>
          <a:lstStyle/>
          <a:p>
            <a:pPr>
              <a:buFont typeface="Arial" panose="020B0604020202020204" pitchFamily="34" charset="0"/>
              <a:buNone/>
            </a:pPr>
            <a:r>
              <a:rPr lang="en-US" altLang="ru-RU" b="1" smtClean="0"/>
              <a:t>IV.  </a:t>
            </a:r>
            <a:r>
              <a:rPr lang="en-US" altLang="ru-RU" smtClean="0"/>
              <a:t>ea &gt; </a:t>
            </a:r>
            <a:r>
              <a:rPr lang="en-US" altLang="ru-RU" smtClean="0">
                <a:latin typeface="PhoneticTM"/>
              </a:rPr>
              <a:t>x</a:t>
            </a:r>
            <a:r>
              <a:rPr lang="en-US" altLang="ru-RU" smtClean="0"/>
              <a:t> </a:t>
            </a:r>
            <a:endParaRPr lang="ru-RU" altLang="ru-RU" smtClean="0"/>
          </a:p>
          <a:p>
            <a:pPr>
              <a:buFont typeface="Arial" panose="020B0604020202020204" pitchFamily="34" charset="0"/>
              <a:buNone/>
            </a:pPr>
            <a:r>
              <a:rPr lang="en-US" altLang="ru-RU" smtClean="0"/>
              <a:t>            e             </a:t>
            </a:r>
            <a:r>
              <a:rPr lang="en-US" altLang="ru-RU" smtClean="0">
                <a:latin typeface="PhoneticTM"/>
              </a:rPr>
              <a:t>x   </a:t>
            </a:r>
            <a:r>
              <a:rPr lang="en-US" altLang="ru-RU" smtClean="0"/>
              <a:t>         </a:t>
            </a:r>
            <a:r>
              <a:rPr lang="en-US" altLang="ru-RU" smtClean="0">
                <a:latin typeface="PhoneticTM"/>
              </a:rPr>
              <a:t>x</a:t>
            </a:r>
            <a:r>
              <a:rPr lang="en-US" altLang="ru-RU" smtClean="0"/>
              <a:t>              o</a:t>
            </a:r>
            <a:endParaRPr lang="ru-RU" altLang="ru-RU" smtClean="0"/>
          </a:p>
          <a:p>
            <a:pPr>
              <a:buFont typeface="Arial" panose="020B0604020202020204" pitchFamily="34" charset="0"/>
              <a:buNone/>
            </a:pPr>
            <a:r>
              <a:rPr lang="en-US" altLang="ru-RU" smtClean="0"/>
              <a:t>        </a:t>
            </a:r>
            <a:r>
              <a:rPr lang="en-US" altLang="ru-RU" i="1" smtClean="0"/>
              <a:t>beran       b</a:t>
            </a:r>
            <a:r>
              <a:rPr lang="en-US" altLang="ru-RU" i="1" smtClean="0">
                <a:latin typeface="PhoneticTM"/>
              </a:rPr>
              <a:t>x</a:t>
            </a:r>
            <a:r>
              <a:rPr lang="en-US" altLang="ru-RU" i="1" smtClean="0"/>
              <a:t>r      b</a:t>
            </a:r>
            <a:r>
              <a:rPr lang="en-US" altLang="ru-RU" i="1" smtClean="0">
                <a:latin typeface="PhoneticTM"/>
              </a:rPr>
              <a:t>x</a:t>
            </a:r>
            <a:r>
              <a:rPr lang="en-US" altLang="ru-RU" i="1" smtClean="0"/>
              <a:t>ron      boren </a:t>
            </a:r>
          </a:p>
          <a:p>
            <a:pPr>
              <a:buFont typeface="Arial" panose="020B0604020202020204" pitchFamily="34" charset="0"/>
              <a:buNone/>
            </a:pPr>
            <a:r>
              <a:rPr lang="en-US" altLang="ru-RU" b="1" smtClean="0"/>
              <a:t>V.</a:t>
            </a:r>
            <a:r>
              <a:rPr lang="en-US" altLang="ru-RU" smtClean="0"/>
              <a:t>         e               </a:t>
            </a:r>
            <a:r>
              <a:rPr lang="en-US" altLang="ru-RU" smtClean="0">
                <a:latin typeface="PhoneticTM"/>
              </a:rPr>
              <a:t>x</a:t>
            </a:r>
            <a:r>
              <a:rPr lang="en-US" altLang="ru-RU" smtClean="0"/>
              <a:t>             </a:t>
            </a:r>
            <a:r>
              <a:rPr lang="en-US" altLang="ru-RU" smtClean="0">
                <a:latin typeface="PhoneticTM"/>
              </a:rPr>
              <a:t>x</a:t>
            </a:r>
            <a:r>
              <a:rPr lang="en-US" altLang="ru-RU" smtClean="0"/>
              <a:t>               e </a:t>
            </a:r>
            <a:endParaRPr lang="ru-RU" altLang="ru-RU" smtClean="0"/>
          </a:p>
          <a:p>
            <a:pPr>
              <a:buFont typeface="Arial" panose="020B0604020202020204" pitchFamily="34" charset="0"/>
              <a:buNone/>
            </a:pPr>
            <a:r>
              <a:rPr lang="en-US" altLang="ru-RU" smtClean="0"/>
              <a:t>        </a:t>
            </a:r>
            <a:r>
              <a:rPr lang="en-US" altLang="ru-RU" i="1" smtClean="0"/>
              <a:t>tredan       tr</a:t>
            </a:r>
            <a:r>
              <a:rPr lang="en-US" altLang="ru-RU" i="1" smtClean="0">
                <a:latin typeface="PhoneticTM"/>
              </a:rPr>
              <a:t>x</a:t>
            </a:r>
            <a:r>
              <a:rPr lang="en-US" altLang="ru-RU" i="1" smtClean="0"/>
              <a:t>d      tr</a:t>
            </a:r>
            <a:r>
              <a:rPr lang="en-US" altLang="ru-RU" i="1" smtClean="0">
                <a:latin typeface="PhoneticTM"/>
              </a:rPr>
              <a:t>x</a:t>
            </a:r>
            <a:r>
              <a:rPr lang="en-US" altLang="ru-RU" i="1" smtClean="0"/>
              <a:t>don     treden</a:t>
            </a:r>
            <a:endParaRPr lang="ru-RU" altLang="ru-RU" i="1" smtClean="0"/>
          </a:p>
          <a:p>
            <a:pPr>
              <a:buFont typeface="Arial" panose="020B0604020202020204" pitchFamily="34" charset="0"/>
              <a:buNone/>
            </a:pPr>
            <a:r>
              <a:rPr lang="en-US" altLang="ru-RU" b="1" smtClean="0"/>
              <a:t>VI.</a:t>
            </a:r>
            <a:r>
              <a:rPr lang="en-US" altLang="ru-RU" smtClean="0"/>
              <a:t>        a           ō             ō                a </a:t>
            </a:r>
            <a:endParaRPr lang="ru-RU" altLang="ru-RU" smtClean="0"/>
          </a:p>
          <a:p>
            <a:pPr>
              <a:buFont typeface="Arial" panose="020B0604020202020204" pitchFamily="34" charset="0"/>
              <a:buNone/>
            </a:pPr>
            <a:r>
              <a:rPr lang="en-US" altLang="ru-RU" i="1" smtClean="0"/>
              <a:t>         faran      fōr         fōron       faren </a:t>
            </a:r>
            <a:endParaRPr lang="ru-RU" altLang="ru-RU" i="1" smtClean="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Заголовок 1"/>
          <p:cNvSpPr>
            <a:spLocks noGrp="1"/>
          </p:cNvSpPr>
          <p:nvPr>
            <p:ph type="title"/>
          </p:nvPr>
        </p:nvSpPr>
        <p:spPr/>
        <p:txBody>
          <a:bodyPr/>
          <a:lstStyle/>
          <a:p>
            <a:endParaRPr lang="ru-RU" altLang="ru-RU" smtClean="0"/>
          </a:p>
        </p:txBody>
      </p:sp>
      <p:sp>
        <p:nvSpPr>
          <p:cNvPr id="77826" name="Содержимое 2"/>
          <p:cNvSpPr>
            <a:spLocks noGrp="1"/>
          </p:cNvSpPr>
          <p:nvPr>
            <p:ph idx="1"/>
          </p:nvPr>
        </p:nvSpPr>
        <p:spPr/>
        <p:txBody>
          <a:bodyPr/>
          <a:lstStyle/>
          <a:p>
            <a:pPr>
              <a:buFont typeface="Arial" panose="020B0604020202020204" pitchFamily="34" charset="0"/>
              <a:buNone/>
            </a:pPr>
            <a:r>
              <a:rPr lang="en-US" altLang="ru-RU" smtClean="0"/>
              <a:t>   </a:t>
            </a:r>
            <a:r>
              <a:rPr lang="en-US" altLang="ru-RU" sz="3600" smtClean="0"/>
              <a:t>Class seven shows different patterns because it originally consisted of reduplicating verbs.  The vowel or diphthong of the infinitive was repeated in the participle and both forms of the preterite had either </a:t>
            </a:r>
            <a:r>
              <a:rPr lang="en-US" altLang="ru-RU" sz="3600" i="1" smtClean="0"/>
              <a:t>e</a:t>
            </a:r>
            <a:r>
              <a:rPr lang="en-US" altLang="ru-RU" sz="3600" smtClean="0"/>
              <a:t> or </a:t>
            </a:r>
            <a:r>
              <a:rPr lang="en-US" altLang="ru-RU" sz="3600" i="1" smtClean="0"/>
              <a:t>ēō</a:t>
            </a:r>
            <a:r>
              <a:rPr lang="en-US" altLang="ru-RU" sz="3600" smtClean="0"/>
              <a:t>. </a:t>
            </a:r>
            <a:endParaRPr lang="ru-RU" altLang="ru-RU" sz="3600" smtClean="0"/>
          </a:p>
          <a:p>
            <a:pPr>
              <a:buFont typeface="Arial" panose="020B0604020202020204" pitchFamily="34" charset="0"/>
              <a:buNone/>
            </a:pPr>
            <a:r>
              <a:rPr lang="en-US" altLang="ru-RU" sz="3600" smtClean="0"/>
              <a:t>   </a:t>
            </a:r>
            <a:r>
              <a:rPr lang="en-US" altLang="ru-RU" sz="3600" i="1" smtClean="0"/>
              <a:t>hātan   hēt   hēton   hāten  (to be called)</a:t>
            </a:r>
            <a:endParaRPr lang="ru-RU" altLang="ru-RU" sz="3600" i="1" smtClean="0"/>
          </a:p>
          <a:p>
            <a:endParaRPr lang="ru-RU" altLang="ru-RU"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p:txBody>
          <a:bodyPr/>
          <a:lstStyle/>
          <a:p>
            <a:r>
              <a:rPr lang="en-US" altLang="ru-RU" b="1" smtClean="0"/>
              <a:t>Gender</a:t>
            </a:r>
            <a:endParaRPr lang="ru-RU" altLang="ru-RU" b="1" smtClean="0"/>
          </a:p>
        </p:txBody>
      </p:sp>
      <p:sp>
        <p:nvSpPr>
          <p:cNvPr id="19458" name="Содержимое 2"/>
          <p:cNvSpPr>
            <a:spLocks noGrp="1"/>
          </p:cNvSpPr>
          <p:nvPr>
            <p:ph idx="1"/>
          </p:nvPr>
        </p:nvSpPr>
        <p:spPr/>
        <p:txBody>
          <a:bodyPr/>
          <a:lstStyle/>
          <a:p>
            <a:pPr>
              <a:buFont typeface="Arial" panose="020B0604020202020204" pitchFamily="34" charset="0"/>
              <a:buNone/>
            </a:pPr>
            <a:r>
              <a:rPr lang="en-US" altLang="ru-RU" sz="4000" smtClean="0"/>
              <a:t>    Abstract nouns with suffix –</a:t>
            </a:r>
            <a:r>
              <a:rPr lang="en-US" altLang="ru-RU" sz="4000" i="1" smtClean="0"/>
              <a:t>þu</a:t>
            </a:r>
            <a:r>
              <a:rPr lang="en-US" altLang="ru-RU" sz="4000" smtClean="0"/>
              <a:t> were feminine:</a:t>
            </a:r>
            <a:endParaRPr lang="ru-RU" altLang="ru-RU" sz="4000" smtClean="0"/>
          </a:p>
          <a:p>
            <a:pPr>
              <a:buFont typeface="Arial" panose="020B0604020202020204" pitchFamily="34" charset="0"/>
              <a:buNone/>
            </a:pPr>
            <a:r>
              <a:rPr lang="en-US" altLang="ru-RU" sz="4000" smtClean="0"/>
              <a:t>              e.g. </a:t>
            </a:r>
            <a:r>
              <a:rPr lang="en-US" altLang="ru-RU" sz="4000" i="1" smtClean="0"/>
              <a:t>OE len</a:t>
            </a:r>
            <a:r>
              <a:rPr lang="en-US" altLang="ru-RU" sz="4000" i="1" smtClean="0">
                <a:latin typeface="PhoneticTM"/>
              </a:rPr>
              <a:t>Z</a:t>
            </a:r>
            <a:r>
              <a:rPr lang="en-US" altLang="ru-RU" sz="4000" i="1" smtClean="0"/>
              <a:t>þu (length)</a:t>
            </a:r>
            <a:endParaRPr lang="ru-RU" altLang="ru-RU" sz="4000" i="1" smtClean="0"/>
          </a:p>
          <a:p>
            <a:pPr>
              <a:buFont typeface="Arial" panose="020B0604020202020204" pitchFamily="34" charset="0"/>
              <a:buNone/>
            </a:pPr>
            <a:r>
              <a:rPr lang="en-US" altLang="ru-RU" sz="4000" i="1" smtClean="0"/>
              <a:t>                           hyhþu (height)</a:t>
            </a:r>
            <a:endParaRPr lang="ru-RU" altLang="ru-RU" sz="4000" i="1" smtClean="0"/>
          </a:p>
          <a:p>
            <a:pPr>
              <a:buFont typeface="Arial" panose="020B0604020202020204" pitchFamily="34" charset="0"/>
              <a:buNone/>
            </a:pPr>
            <a:endParaRPr lang="ru-RU" altLang="ru-RU"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en-US" sz="5300" b="1" dirty="0" smtClean="0"/>
              <a:t/>
            </a:r>
            <a:br>
              <a:rPr lang="en-US" sz="5300" b="1" dirty="0" smtClean="0"/>
            </a:br>
            <a:r>
              <a:rPr lang="en-US" sz="5300" b="1" dirty="0" smtClean="0"/>
              <a:t>The Weak Verbs </a:t>
            </a:r>
            <a:r>
              <a:rPr lang="ru-RU" dirty="0" smtClean="0"/>
              <a:t/>
            </a:r>
            <a:br>
              <a:rPr lang="ru-RU" dirty="0" smtClean="0"/>
            </a:br>
            <a:endParaRPr lang="ru-RU" dirty="0"/>
          </a:p>
        </p:txBody>
      </p:sp>
      <p:sp>
        <p:nvSpPr>
          <p:cNvPr id="3" name="Содержимое 2"/>
          <p:cNvSpPr>
            <a:spLocks noGrp="1"/>
          </p:cNvSpPr>
          <p:nvPr>
            <p:ph idx="1"/>
          </p:nvPr>
        </p:nvSpPr>
        <p:spPr/>
        <p:txBody>
          <a:bodyPr rtlCol="0">
            <a:normAutofit lnSpcReduction="10000"/>
          </a:bodyPr>
          <a:lstStyle/>
          <a:p>
            <a:pPr fontAlgn="auto">
              <a:spcAft>
                <a:spcPts val="0"/>
              </a:spcAft>
              <a:buFont typeface="Arial" panose="020B0604020202020204" pitchFamily="34" charset="0"/>
              <a:buNone/>
              <a:defRPr/>
            </a:pPr>
            <a:r>
              <a:rPr lang="en-US" dirty="0" smtClean="0"/>
              <a:t>   </a:t>
            </a:r>
            <a:r>
              <a:rPr lang="en-US" sz="4000" dirty="0" smtClean="0"/>
              <a:t>There are three categories of weak verbs. Since the weak verbs form their </a:t>
            </a:r>
            <a:r>
              <a:rPr lang="en-US" sz="4000" dirty="0" err="1" smtClean="0"/>
              <a:t>preterite</a:t>
            </a:r>
            <a:r>
              <a:rPr lang="en-US" sz="4000" dirty="0" smtClean="0"/>
              <a:t> by adding an inflection which contains </a:t>
            </a:r>
            <a:r>
              <a:rPr lang="en-US" sz="4000" i="1" dirty="0" smtClean="0"/>
              <a:t>d</a:t>
            </a:r>
            <a:r>
              <a:rPr lang="en-US" sz="4000" dirty="0" smtClean="0"/>
              <a:t> or </a:t>
            </a:r>
            <a:r>
              <a:rPr lang="en-US" sz="4000" i="1" dirty="0" smtClean="0"/>
              <a:t>t </a:t>
            </a:r>
            <a:r>
              <a:rPr lang="en-US" sz="4000" dirty="0" smtClean="0"/>
              <a:t> in OE, there is no need to distinguish the </a:t>
            </a:r>
            <a:r>
              <a:rPr lang="en-US" sz="4000" dirty="0" err="1" smtClean="0"/>
              <a:t>preterite</a:t>
            </a:r>
            <a:r>
              <a:rPr lang="en-US" sz="4000" dirty="0" smtClean="0"/>
              <a:t> singular from its plural, because they differ only in the ending indicating number.</a:t>
            </a:r>
            <a:endParaRPr lang="ru-RU" sz="4000" dirty="0" smtClean="0"/>
          </a:p>
          <a:p>
            <a:pPr fontAlgn="auto">
              <a:spcAft>
                <a:spcPts val="0"/>
              </a:spcAft>
              <a:buFont typeface="Arial" panose="020B0604020202020204" pitchFamily="34" charset="0"/>
              <a:buNone/>
              <a:defRPr/>
            </a:pPr>
            <a:endParaRPr lang="ru-RU"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Заголовок 1"/>
          <p:cNvSpPr>
            <a:spLocks noGrp="1"/>
          </p:cNvSpPr>
          <p:nvPr>
            <p:ph type="title"/>
          </p:nvPr>
        </p:nvSpPr>
        <p:spPr/>
        <p:txBody>
          <a:bodyPr/>
          <a:lstStyle/>
          <a:p>
            <a:r>
              <a:rPr lang="en-US" altLang="ru-RU" b="1" smtClean="0"/>
              <a:t>Weak verbs</a:t>
            </a:r>
            <a:endParaRPr lang="ru-RU" altLang="ru-RU" b="1" smtClean="0"/>
          </a:p>
        </p:txBody>
      </p:sp>
      <p:sp>
        <p:nvSpPr>
          <p:cNvPr id="79874" name="Содержимое 2"/>
          <p:cNvSpPr>
            <a:spLocks noGrp="1"/>
          </p:cNvSpPr>
          <p:nvPr>
            <p:ph idx="1"/>
          </p:nvPr>
        </p:nvSpPr>
        <p:spPr/>
        <p:txBody>
          <a:bodyPr/>
          <a:lstStyle/>
          <a:p>
            <a:pPr>
              <a:buFont typeface="Arial" panose="020B0604020202020204" pitchFamily="34" charset="0"/>
              <a:buNone/>
            </a:pPr>
            <a:r>
              <a:rPr lang="en-US" altLang="ru-RU" sz="4400" smtClean="0"/>
              <a:t>Three classes:</a:t>
            </a:r>
          </a:p>
          <a:p>
            <a:pPr>
              <a:buFont typeface="Arial" panose="020B0604020202020204" pitchFamily="34" charset="0"/>
              <a:buNone/>
            </a:pPr>
            <a:r>
              <a:rPr lang="en-US" altLang="ru-RU" sz="4400" b="1" smtClean="0"/>
              <a:t>Class 1</a:t>
            </a:r>
          </a:p>
          <a:p>
            <a:r>
              <a:rPr lang="en-US" altLang="ru-RU" sz="4400" i="1" smtClean="0"/>
              <a:t>deman demede demed</a:t>
            </a:r>
          </a:p>
          <a:p>
            <a:r>
              <a:rPr lang="en-US" altLang="ru-RU" sz="4400" smtClean="0"/>
              <a:t> </a:t>
            </a:r>
            <a:r>
              <a:rPr lang="en-US" altLang="ru-RU" sz="4400" i="1" smtClean="0"/>
              <a:t>cepan  cepte  cepted</a:t>
            </a:r>
          </a:p>
          <a:p>
            <a:r>
              <a:rPr lang="en-US" altLang="ru-RU" sz="4400" i="1" smtClean="0"/>
              <a:t>fremman fremede fremed</a:t>
            </a:r>
            <a:endParaRPr lang="ru-RU" altLang="ru-RU" sz="4400" i="1" smtClean="0"/>
          </a:p>
          <a:p>
            <a:pPr>
              <a:buFont typeface="Arial" panose="020B0604020202020204" pitchFamily="34" charset="0"/>
              <a:buNone/>
            </a:pPr>
            <a:endParaRPr lang="ru-RU" altLang="ru-RU" sz="4400" i="1" smtClean="0"/>
          </a:p>
          <a:p>
            <a:pPr>
              <a:buFont typeface="Arial" panose="020B0604020202020204" pitchFamily="34" charset="0"/>
              <a:buNone/>
            </a:pPr>
            <a:endParaRPr lang="ru-RU" altLang="ru-RU" smtClean="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p:cNvSpPr>
          <p:nvPr>
            <p:ph type="title"/>
          </p:nvPr>
        </p:nvSpPr>
        <p:spPr/>
        <p:txBody>
          <a:bodyPr/>
          <a:lstStyle/>
          <a:p>
            <a:endParaRPr lang="ru-RU" altLang="ru-RU" smtClean="0"/>
          </a:p>
        </p:txBody>
      </p:sp>
      <p:sp>
        <p:nvSpPr>
          <p:cNvPr id="113667" name="Rectangle 3"/>
          <p:cNvSpPr>
            <a:spLocks noGrp="1"/>
          </p:cNvSpPr>
          <p:nvPr>
            <p:ph type="body" idx="1"/>
          </p:nvPr>
        </p:nvSpPr>
        <p:spPr>
          <a:xfrm>
            <a:off x="539750" y="1557338"/>
            <a:ext cx="8229600" cy="4525962"/>
          </a:xfrm>
        </p:spPr>
        <p:txBody>
          <a:bodyPr/>
          <a:lstStyle/>
          <a:p>
            <a:pPr>
              <a:buFont typeface="Arial" panose="020B0604020202020204" pitchFamily="34" charset="0"/>
              <a:buNone/>
            </a:pPr>
            <a:r>
              <a:rPr lang="en-US" altLang="ru-RU" sz="4400" b="1" smtClean="0"/>
              <a:t>Class 2</a:t>
            </a:r>
          </a:p>
          <a:p>
            <a:r>
              <a:rPr lang="en-US" altLang="ru-RU" sz="4400" smtClean="0"/>
              <a:t> </a:t>
            </a:r>
            <a:r>
              <a:rPr lang="en-US" altLang="ru-RU" sz="4400" i="1" smtClean="0"/>
              <a:t>endian  endode  endod</a:t>
            </a:r>
          </a:p>
          <a:p>
            <a:r>
              <a:rPr lang="en-US" altLang="ru-RU" sz="4400" i="1" smtClean="0"/>
              <a:t>macian macode macod</a:t>
            </a:r>
          </a:p>
          <a:p>
            <a:r>
              <a:rPr lang="en-US" altLang="ru-RU" sz="4400" i="1" smtClean="0"/>
              <a:t>lufian lufode lufod</a:t>
            </a:r>
            <a:endParaRPr lang="ru-RU" altLang="ru-RU" sz="4400" i="1" smtClean="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p:cNvSpPr>
          <p:nvPr>
            <p:ph type="title"/>
          </p:nvPr>
        </p:nvSpPr>
        <p:spPr/>
        <p:txBody>
          <a:bodyPr/>
          <a:lstStyle/>
          <a:p>
            <a:endParaRPr lang="ru-RU" altLang="ru-RU" smtClean="0"/>
          </a:p>
        </p:txBody>
      </p:sp>
      <p:sp>
        <p:nvSpPr>
          <p:cNvPr id="114691" name="Rectangle 3"/>
          <p:cNvSpPr>
            <a:spLocks noGrp="1"/>
          </p:cNvSpPr>
          <p:nvPr>
            <p:ph type="body" idx="1"/>
          </p:nvPr>
        </p:nvSpPr>
        <p:spPr/>
        <p:txBody>
          <a:bodyPr/>
          <a:lstStyle/>
          <a:p>
            <a:pPr>
              <a:buFont typeface="Arial" panose="020B0604020202020204" pitchFamily="34" charset="0"/>
              <a:buNone/>
            </a:pPr>
            <a:r>
              <a:rPr lang="en-US" altLang="ru-RU" sz="4400" b="1" smtClean="0"/>
              <a:t>Class 3</a:t>
            </a:r>
          </a:p>
          <a:p>
            <a:r>
              <a:rPr lang="en-US" altLang="ru-RU" sz="4400" smtClean="0"/>
              <a:t> </a:t>
            </a:r>
            <a:r>
              <a:rPr lang="en-US" altLang="ru-RU" sz="4400" i="1" smtClean="0"/>
              <a:t>habban  h</a:t>
            </a:r>
            <a:r>
              <a:rPr lang="en-US" altLang="ru-RU" sz="4400" i="1" smtClean="0">
                <a:latin typeface="PhoneticTM"/>
              </a:rPr>
              <a:t>x</a:t>
            </a:r>
            <a:r>
              <a:rPr lang="en-US" altLang="ru-RU" sz="4400" i="1" smtClean="0"/>
              <a:t>fde  h</a:t>
            </a:r>
            <a:r>
              <a:rPr lang="en-US" altLang="ru-RU" sz="4400" i="1" smtClean="0">
                <a:latin typeface="PhoneticTM"/>
              </a:rPr>
              <a:t>x</a:t>
            </a:r>
            <a:r>
              <a:rPr lang="en-US" altLang="ru-RU" sz="4400" i="1" smtClean="0"/>
              <a:t>fd</a:t>
            </a:r>
          </a:p>
          <a:p>
            <a:r>
              <a:rPr lang="en-US" altLang="ru-RU" sz="4400" i="1" smtClean="0"/>
              <a:t>libban lifde lifd</a:t>
            </a:r>
            <a:endParaRPr lang="ru-RU" altLang="ru-RU" sz="4400" i="1" smtClean="0"/>
          </a:p>
          <a:p>
            <a:endParaRPr lang="ru-RU" altLang="ru-RU" smtClean="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Заголовок 1"/>
          <p:cNvSpPr>
            <a:spLocks noGrp="1"/>
          </p:cNvSpPr>
          <p:nvPr>
            <p:ph type="title"/>
          </p:nvPr>
        </p:nvSpPr>
        <p:spPr/>
        <p:txBody>
          <a:bodyPr/>
          <a:lstStyle/>
          <a:p>
            <a:endParaRPr lang="ru-RU" altLang="ru-RU" smtClean="0"/>
          </a:p>
        </p:txBody>
      </p:sp>
      <p:sp>
        <p:nvSpPr>
          <p:cNvPr id="80898" name="Содержимое 2"/>
          <p:cNvSpPr>
            <a:spLocks noGrp="1"/>
          </p:cNvSpPr>
          <p:nvPr>
            <p:ph idx="1"/>
          </p:nvPr>
        </p:nvSpPr>
        <p:spPr/>
        <p:txBody>
          <a:bodyPr/>
          <a:lstStyle/>
          <a:p>
            <a:pPr>
              <a:buFont typeface="Arial" panose="020B0604020202020204" pitchFamily="34" charset="0"/>
              <a:buNone/>
            </a:pPr>
            <a:r>
              <a:rPr lang="en-US" altLang="ru-RU" sz="4400" smtClean="0"/>
              <a:t>  The weak verbs are subdivided into three classes on the bases of:</a:t>
            </a:r>
            <a:endParaRPr lang="ru-RU" altLang="ru-RU" sz="4000" smtClean="0"/>
          </a:p>
          <a:p>
            <a:pPr lvl="1"/>
            <a:r>
              <a:rPr lang="en-US" altLang="ru-RU" sz="4000" smtClean="0"/>
              <a:t> the Infinitive ending</a:t>
            </a:r>
            <a:endParaRPr lang="ru-RU" altLang="ru-RU" sz="3600" smtClean="0"/>
          </a:p>
          <a:p>
            <a:pPr lvl="1"/>
            <a:r>
              <a:rPr lang="en-US" altLang="ru-RU" sz="4000" smtClean="0"/>
              <a:t> the sonority of the suffix</a:t>
            </a:r>
            <a:endParaRPr lang="ru-RU" altLang="ru-RU" sz="3600" smtClean="0"/>
          </a:p>
          <a:p>
            <a:pPr lvl="1"/>
            <a:r>
              <a:rPr lang="en-US" altLang="ru-RU" sz="4000" smtClean="0"/>
              <a:t> the sounds preceding the suffix.</a:t>
            </a:r>
            <a:endParaRPr lang="ru-RU" altLang="ru-RU" sz="3600" smtClean="0"/>
          </a:p>
          <a:p>
            <a:pPr>
              <a:buFont typeface="Arial" panose="020B0604020202020204" pitchFamily="34" charset="0"/>
              <a:buNone/>
            </a:pPr>
            <a:endParaRPr lang="ru-RU" altLang="ru-RU" smtClean="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Заголовок 1"/>
          <p:cNvSpPr>
            <a:spLocks noGrp="1"/>
          </p:cNvSpPr>
          <p:nvPr>
            <p:ph type="title"/>
          </p:nvPr>
        </p:nvSpPr>
        <p:spPr/>
        <p:txBody>
          <a:bodyPr/>
          <a:lstStyle/>
          <a:p>
            <a:endParaRPr lang="ru-RU" altLang="ru-RU" smtClean="0"/>
          </a:p>
        </p:txBody>
      </p:sp>
      <p:sp>
        <p:nvSpPr>
          <p:cNvPr id="81922" name="Содержимое 2"/>
          <p:cNvSpPr>
            <a:spLocks noGrp="1"/>
          </p:cNvSpPr>
          <p:nvPr>
            <p:ph idx="1"/>
          </p:nvPr>
        </p:nvSpPr>
        <p:spPr/>
        <p:txBody>
          <a:bodyPr/>
          <a:lstStyle/>
          <a:p>
            <a:pPr>
              <a:buFont typeface="Arial" panose="020B0604020202020204" pitchFamily="34" charset="0"/>
              <a:buNone/>
            </a:pPr>
            <a:r>
              <a:rPr lang="en-US" altLang="ru-RU" sz="4400" b="1" smtClean="0"/>
              <a:t>Class I   </a:t>
            </a:r>
            <a:endParaRPr lang="ru-RU" altLang="ru-RU" sz="4400" b="1" smtClean="0"/>
          </a:p>
          <a:p>
            <a:pPr>
              <a:buFont typeface="Arial" panose="020B0604020202020204" pitchFamily="34" charset="0"/>
              <a:buNone/>
            </a:pPr>
            <a:r>
              <a:rPr lang="en-US" altLang="ru-RU" sz="4400" smtClean="0"/>
              <a:t>Infinitive –</a:t>
            </a:r>
            <a:r>
              <a:rPr lang="en-US" altLang="ru-RU" sz="4400" i="1" smtClean="0"/>
              <a:t>an</a:t>
            </a:r>
            <a:r>
              <a:rPr lang="en-US" altLang="ru-RU" sz="4400" smtClean="0"/>
              <a:t> (seldom –</a:t>
            </a:r>
            <a:r>
              <a:rPr lang="en-US" altLang="ru-RU" sz="4400" i="1" smtClean="0"/>
              <a:t>ian</a:t>
            </a:r>
            <a:r>
              <a:rPr lang="en-US" altLang="ru-RU" sz="4400" smtClean="0"/>
              <a:t>)</a:t>
            </a:r>
            <a:endParaRPr lang="ru-RU" altLang="ru-RU" sz="4400" smtClean="0"/>
          </a:p>
          <a:p>
            <a:pPr>
              <a:buFont typeface="Arial" panose="020B0604020202020204" pitchFamily="34" charset="0"/>
              <a:buNone/>
            </a:pPr>
            <a:r>
              <a:rPr lang="en-US" altLang="ru-RU" sz="4400" smtClean="0"/>
              <a:t>Past forms </a:t>
            </a:r>
            <a:r>
              <a:rPr lang="en-US" altLang="ru-RU" sz="4400" i="1" smtClean="0"/>
              <a:t>–de/-ede/-t</a:t>
            </a:r>
            <a:endParaRPr lang="ru-RU" altLang="ru-RU" sz="4400" smtClean="0"/>
          </a:p>
          <a:p>
            <a:pPr>
              <a:buFont typeface="Arial" panose="020B0604020202020204" pitchFamily="34" charset="0"/>
              <a:buNone/>
            </a:pPr>
            <a:r>
              <a:rPr lang="en-US" altLang="ru-RU" sz="4400" smtClean="0"/>
              <a:t>Participle II </a:t>
            </a:r>
            <a:r>
              <a:rPr lang="en-US" altLang="ru-RU" sz="4400" i="1" smtClean="0"/>
              <a:t>–d/-ed/-t</a:t>
            </a:r>
            <a:endParaRPr lang="ru-RU" altLang="ru-RU" sz="4400" smtClean="0"/>
          </a:p>
          <a:p>
            <a:pPr>
              <a:buFont typeface="Arial" panose="020B0604020202020204" pitchFamily="34" charset="0"/>
              <a:buNone/>
            </a:pPr>
            <a:endParaRPr lang="ru-RU" altLang="ru-RU"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Заголовок 1"/>
          <p:cNvSpPr>
            <a:spLocks noGrp="1"/>
          </p:cNvSpPr>
          <p:nvPr>
            <p:ph type="title"/>
          </p:nvPr>
        </p:nvSpPr>
        <p:spPr/>
        <p:txBody>
          <a:bodyPr/>
          <a:lstStyle/>
          <a:p>
            <a:endParaRPr lang="ru-RU" altLang="ru-RU" smtClean="0"/>
          </a:p>
        </p:txBody>
      </p:sp>
      <p:sp>
        <p:nvSpPr>
          <p:cNvPr id="82946" name="Содержимое 2"/>
          <p:cNvSpPr>
            <a:spLocks noGrp="1"/>
          </p:cNvSpPr>
          <p:nvPr>
            <p:ph idx="1"/>
          </p:nvPr>
        </p:nvSpPr>
        <p:spPr/>
        <p:txBody>
          <a:bodyPr/>
          <a:lstStyle/>
          <a:p>
            <a:pPr>
              <a:buFont typeface="Arial" panose="020B0604020202020204" pitchFamily="34" charset="0"/>
              <a:buNone/>
            </a:pPr>
            <a:r>
              <a:rPr lang="en-US" altLang="ru-RU" sz="4000" smtClean="0"/>
              <a:t>Subdivision:</a:t>
            </a:r>
            <a:endParaRPr lang="ru-RU" altLang="ru-RU" sz="4000" smtClean="0"/>
          </a:p>
          <a:p>
            <a:pPr>
              <a:buFont typeface="Arial" panose="020B0604020202020204" pitchFamily="34" charset="0"/>
              <a:buNone/>
            </a:pPr>
            <a:r>
              <a:rPr lang="en-US" altLang="ru-RU" sz="4000" smtClean="0"/>
              <a:t>double consonants in the infinitive:</a:t>
            </a:r>
            <a:endParaRPr lang="ru-RU" altLang="ru-RU" sz="4000" smtClean="0"/>
          </a:p>
          <a:p>
            <a:pPr>
              <a:buFont typeface="Arial" panose="020B0604020202020204" pitchFamily="34" charset="0"/>
              <a:buNone/>
            </a:pPr>
            <a:r>
              <a:rPr lang="en-US" altLang="ru-RU" sz="4000" i="1" smtClean="0"/>
              <a:t>temman – temede – temed (to tame)</a:t>
            </a:r>
            <a:endParaRPr lang="ru-RU" altLang="ru-RU" sz="4000" smtClean="0"/>
          </a:p>
          <a:p>
            <a:pPr>
              <a:buFont typeface="Arial" panose="020B0604020202020204" pitchFamily="34" charset="0"/>
              <a:buNone/>
            </a:pPr>
            <a:r>
              <a:rPr lang="en-US" altLang="ru-RU" sz="4000" smtClean="0"/>
              <a:t>vovel interchange in the root:</a:t>
            </a:r>
            <a:endParaRPr lang="ru-RU" altLang="ru-RU" sz="4000" smtClean="0"/>
          </a:p>
          <a:p>
            <a:pPr>
              <a:buFont typeface="Arial" panose="020B0604020202020204" pitchFamily="34" charset="0"/>
              <a:buNone/>
            </a:pPr>
            <a:r>
              <a:rPr lang="en-US" altLang="ru-RU" sz="4000" i="1" smtClean="0"/>
              <a:t>telan – tealde – teald</a:t>
            </a:r>
            <a:endParaRPr lang="ru-RU" altLang="ru-RU" sz="4000" smtClean="0"/>
          </a:p>
          <a:p>
            <a:pPr>
              <a:buFont typeface="Arial" panose="020B0604020202020204" pitchFamily="34" charset="0"/>
              <a:buNone/>
            </a:pPr>
            <a:endParaRPr lang="ru-RU" altLang="ru-RU" smtClean="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Заголовок 1"/>
          <p:cNvSpPr>
            <a:spLocks noGrp="1"/>
          </p:cNvSpPr>
          <p:nvPr>
            <p:ph type="title"/>
          </p:nvPr>
        </p:nvSpPr>
        <p:spPr/>
        <p:txBody>
          <a:bodyPr/>
          <a:lstStyle/>
          <a:p>
            <a:endParaRPr lang="ru-RU" altLang="ru-RU" smtClean="0"/>
          </a:p>
        </p:txBody>
      </p:sp>
      <p:sp>
        <p:nvSpPr>
          <p:cNvPr id="83970" name="Содержимое 2"/>
          <p:cNvSpPr>
            <a:spLocks noGrp="1"/>
          </p:cNvSpPr>
          <p:nvPr>
            <p:ph idx="1"/>
          </p:nvPr>
        </p:nvSpPr>
        <p:spPr/>
        <p:txBody>
          <a:bodyPr/>
          <a:lstStyle/>
          <a:p>
            <a:pPr>
              <a:buFont typeface="Arial" panose="020B0604020202020204" pitchFamily="34" charset="0"/>
              <a:buNone/>
            </a:pPr>
            <a:r>
              <a:rPr lang="en-US" altLang="ru-RU" sz="4400" b="1" smtClean="0"/>
              <a:t>Class II: </a:t>
            </a:r>
            <a:endParaRPr lang="ru-RU" altLang="ru-RU" sz="4400" b="1" smtClean="0"/>
          </a:p>
          <a:p>
            <a:pPr>
              <a:buFont typeface="Arial" panose="020B0604020202020204" pitchFamily="34" charset="0"/>
              <a:buNone/>
            </a:pPr>
            <a:r>
              <a:rPr lang="en-US" altLang="ru-RU" sz="4400" smtClean="0"/>
              <a:t>Infinitive –</a:t>
            </a:r>
            <a:r>
              <a:rPr lang="en-US" altLang="ru-RU" sz="4400" i="1" smtClean="0"/>
              <a:t> ian</a:t>
            </a:r>
            <a:endParaRPr lang="ru-RU" altLang="ru-RU" sz="4400" smtClean="0"/>
          </a:p>
          <a:p>
            <a:pPr>
              <a:buFont typeface="Arial" panose="020B0604020202020204" pitchFamily="34" charset="0"/>
              <a:buNone/>
            </a:pPr>
            <a:r>
              <a:rPr lang="en-US" altLang="ru-RU" sz="4400" smtClean="0"/>
              <a:t>Past –</a:t>
            </a:r>
            <a:r>
              <a:rPr lang="en-US" altLang="ru-RU" sz="4400" i="1" smtClean="0"/>
              <a:t> ode</a:t>
            </a:r>
            <a:endParaRPr lang="ru-RU" altLang="ru-RU" sz="4400" smtClean="0"/>
          </a:p>
          <a:p>
            <a:pPr>
              <a:buFont typeface="Arial" panose="020B0604020202020204" pitchFamily="34" charset="0"/>
              <a:buNone/>
            </a:pPr>
            <a:r>
              <a:rPr lang="en-US" altLang="ru-RU" sz="4400" smtClean="0"/>
              <a:t>Participle II – </a:t>
            </a:r>
            <a:r>
              <a:rPr lang="en-US" altLang="ru-RU" sz="4400" i="1" smtClean="0"/>
              <a:t>od</a:t>
            </a:r>
            <a:endParaRPr lang="ru-RU" altLang="ru-RU" smtClean="0"/>
          </a:p>
          <a:p>
            <a:pPr>
              <a:buFont typeface="Arial" panose="020B0604020202020204" pitchFamily="34" charset="0"/>
              <a:buNone/>
            </a:pPr>
            <a:endParaRPr lang="ru-RU" altLang="ru-RU" smtClean="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Заголовок 1"/>
          <p:cNvSpPr>
            <a:spLocks noGrp="1"/>
          </p:cNvSpPr>
          <p:nvPr>
            <p:ph type="title"/>
          </p:nvPr>
        </p:nvSpPr>
        <p:spPr/>
        <p:txBody>
          <a:bodyPr/>
          <a:lstStyle/>
          <a:p>
            <a:endParaRPr lang="ru-RU" altLang="ru-RU" smtClean="0"/>
          </a:p>
        </p:txBody>
      </p:sp>
      <p:sp>
        <p:nvSpPr>
          <p:cNvPr id="84994" name="Содержимое 2"/>
          <p:cNvSpPr>
            <a:spLocks noGrp="1"/>
          </p:cNvSpPr>
          <p:nvPr>
            <p:ph idx="1"/>
          </p:nvPr>
        </p:nvSpPr>
        <p:spPr>
          <a:xfrm>
            <a:off x="428625" y="1571625"/>
            <a:ext cx="8229600" cy="4525963"/>
          </a:xfrm>
        </p:spPr>
        <p:txBody>
          <a:bodyPr/>
          <a:lstStyle/>
          <a:p>
            <a:pPr>
              <a:buFont typeface="Arial" panose="020B0604020202020204" pitchFamily="34" charset="0"/>
              <a:buNone/>
            </a:pPr>
            <a:r>
              <a:rPr lang="en-US" altLang="ru-RU" sz="4400" b="1" smtClean="0"/>
              <a:t>Class III: </a:t>
            </a:r>
            <a:endParaRPr lang="ru-RU" altLang="ru-RU" sz="4400" b="1" smtClean="0"/>
          </a:p>
          <a:p>
            <a:pPr>
              <a:buFont typeface="Arial" panose="020B0604020202020204" pitchFamily="34" charset="0"/>
              <a:buNone/>
            </a:pPr>
            <a:r>
              <a:rPr lang="en-US" altLang="ru-RU" sz="4400" smtClean="0"/>
              <a:t>Infinitive –</a:t>
            </a:r>
            <a:r>
              <a:rPr lang="en-US" altLang="ru-RU" sz="4400" i="1" smtClean="0"/>
              <a:t> an</a:t>
            </a:r>
            <a:endParaRPr lang="ru-RU" altLang="ru-RU" sz="4400" smtClean="0"/>
          </a:p>
          <a:p>
            <a:pPr>
              <a:buFont typeface="Arial" panose="020B0604020202020204" pitchFamily="34" charset="0"/>
              <a:buNone/>
            </a:pPr>
            <a:r>
              <a:rPr lang="en-US" altLang="ru-RU" sz="4400" smtClean="0"/>
              <a:t>No vowel before dental suffix</a:t>
            </a:r>
            <a:endParaRPr lang="ru-RU" altLang="ru-RU" sz="4400" smtClean="0"/>
          </a:p>
          <a:p>
            <a:pPr>
              <a:buFont typeface="Arial" panose="020B0604020202020204" pitchFamily="34" charset="0"/>
              <a:buNone/>
            </a:pPr>
            <a:r>
              <a:rPr lang="en-US" altLang="ru-RU" sz="4400" smtClean="0"/>
              <a:t>Past – </a:t>
            </a:r>
            <a:r>
              <a:rPr lang="en-US" altLang="ru-RU" sz="4400" i="1" smtClean="0"/>
              <a:t>de</a:t>
            </a:r>
            <a:endParaRPr lang="ru-RU" altLang="ru-RU" sz="4400" smtClean="0"/>
          </a:p>
          <a:p>
            <a:pPr>
              <a:buFont typeface="Arial" panose="020B0604020202020204" pitchFamily="34" charset="0"/>
              <a:buNone/>
            </a:pPr>
            <a:r>
              <a:rPr lang="en-US" altLang="ru-RU" sz="4400" smtClean="0"/>
              <a:t>Participle II –</a:t>
            </a:r>
            <a:r>
              <a:rPr lang="en-US" altLang="ru-RU" sz="4400" i="1" smtClean="0"/>
              <a:t>d</a:t>
            </a:r>
            <a:endParaRPr lang="ru-RU" altLang="ru-RU" smtClean="0"/>
          </a:p>
          <a:p>
            <a:pPr>
              <a:buFont typeface="Arial" panose="020B0604020202020204" pitchFamily="34" charset="0"/>
              <a:buNone/>
            </a:pPr>
            <a:endParaRPr lang="ru-RU" altLang="ru-RU" smtClean="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altLang="ru-RU" b="1" smtClean="0"/>
              <a:t/>
            </a:r>
            <a:br>
              <a:rPr lang="en-US" altLang="ru-RU" b="1" smtClean="0"/>
            </a:br>
            <a:r>
              <a:rPr lang="en-US" altLang="ru-RU" b="1" smtClean="0"/>
              <a:t>Preterite – Present Verbs</a:t>
            </a:r>
            <a:r>
              <a:rPr lang="ru-RU" altLang="ru-RU" sz="4000" smtClean="0"/>
              <a:t/>
            </a:r>
            <a:br>
              <a:rPr lang="ru-RU" altLang="ru-RU" sz="4000" smtClean="0"/>
            </a:br>
            <a:endParaRPr lang="ru-RU" altLang="ru-RU" sz="4000" smtClean="0"/>
          </a:p>
        </p:txBody>
      </p:sp>
      <p:sp>
        <p:nvSpPr>
          <p:cNvPr id="3" name="Содержимое 2"/>
          <p:cNvSpPr>
            <a:spLocks noGrp="1"/>
          </p:cNvSpPr>
          <p:nvPr>
            <p:ph idx="1"/>
          </p:nvPr>
        </p:nvSpPr>
        <p:spPr>
          <a:xfrm>
            <a:off x="457200" y="1357313"/>
            <a:ext cx="8401050" cy="4929187"/>
          </a:xfrm>
        </p:spPr>
        <p:txBody>
          <a:bodyPr rtlCol="0">
            <a:normAutofit fontScale="92500" lnSpcReduction="10000"/>
          </a:bodyPr>
          <a:lstStyle/>
          <a:p>
            <a:pPr algn="ctr" fontAlgn="auto">
              <a:spcAft>
                <a:spcPts val="0"/>
              </a:spcAft>
              <a:buFont typeface="Arial" panose="020B0604020202020204" pitchFamily="34" charset="0"/>
              <a:buNone/>
              <a:defRPr/>
            </a:pPr>
            <a:r>
              <a:rPr lang="en-US" dirty="0" smtClean="0"/>
              <a:t>(past - present)</a:t>
            </a:r>
            <a:endParaRPr lang="ru-RU" dirty="0" smtClean="0"/>
          </a:p>
          <a:p>
            <a:pPr fontAlgn="auto">
              <a:spcAft>
                <a:spcPts val="0"/>
              </a:spcAft>
              <a:buFont typeface="Arial" panose="020B0604020202020204" pitchFamily="34" charset="0"/>
              <a:buNone/>
              <a:defRPr/>
            </a:pPr>
            <a:r>
              <a:rPr lang="en-US" sz="3500" dirty="0" smtClean="0"/>
              <a:t>    They were 12 of them. Six of them survived in </a:t>
            </a:r>
            <a:r>
              <a:rPr lang="en-US" sz="3500" dirty="0" err="1" smtClean="0"/>
              <a:t>ModE</a:t>
            </a:r>
            <a:r>
              <a:rPr lang="en-US" sz="3500" dirty="0" smtClean="0"/>
              <a:t>.</a:t>
            </a:r>
            <a:endParaRPr lang="ru-RU" sz="3500" dirty="0" smtClean="0"/>
          </a:p>
          <a:p>
            <a:pPr fontAlgn="auto">
              <a:spcAft>
                <a:spcPts val="0"/>
              </a:spcAft>
              <a:buFont typeface="Arial" panose="020B0604020202020204" pitchFamily="34" charset="0"/>
              <a:buNone/>
              <a:defRPr/>
            </a:pPr>
            <a:r>
              <a:rPr lang="en-US" sz="3500" dirty="0" smtClean="0"/>
              <a:t>1. </a:t>
            </a:r>
            <a:r>
              <a:rPr lang="en-US" sz="3500" dirty="0" err="1" smtClean="0"/>
              <a:t>a</a:t>
            </a:r>
            <a:r>
              <a:rPr lang="en-US" sz="3500" dirty="0" err="1" smtClean="0">
                <a:latin typeface="PhoneticTM"/>
              </a:rPr>
              <a:t>Z</a:t>
            </a:r>
            <a:r>
              <a:rPr lang="en-US" sz="3500" dirty="0" smtClean="0"/>
              <a:t>  (ought)</a:t>
            </a:r>
            <a:endParaRPr lang="ru-RU" sz="3500" dirty="0" smtClean="0"/>
          </a:p>
          <a:p>
            <a:pPr fontAlgn="auto">
              <a:spcAft>
                <a:spcPts val="0"/>
              </a:spcAft>
              <a:buFont typeface="Arial" panose="020B0604020202020204" pitchFamily="34" charset="0"/>
              <a:buNone/>
              <a:defRPr/>
            </a:pPr>
            <a:r>
              <a:rPr lang="en-US" sz="3500" dirty="0" smtClean="0"/>
              <a:t>2. </a:t>
            </a:r>
            <a:r>
              <a:rPr lang="en-US" sz="3500" dirty="0" err="1" smtClean="0"/>
              <a:t>cunnan</a:t>
            </a:r>
            <a:r>
              <a:rPr lang="en-US" sz="3500" dirty="0" smtClean="0"/>
              <a:t>   </a:t>
            </a:r>
            <a:r>
              <a:rPr lang="en-US" sz="3500" dirty="0" err="1" smtClean="0"/>
              <a:t>cann</a:t>
            </a:r>
            <a:r>
              <a:rPr lang="en-US" sz="3500" dirty="0" smtClean="0"/>
              <a:t>  (can)</a:t>
            </a:r>
            <a:endParaRPr lang="ru-RU" sz="3500" dirty="0" smtClean="0"/>
          </a:p>
          <a:p>
            <a:pPr fontAlgn="auto">
              <a:spcAft>
                <a:spcPts val="0"/>
              </a:spcAft>
              <a:buFont typeface="Arial" panose="020B0604020202020204" pitchFamily="34" charset="0"/>
              <a:buNone/>
              <a:defRPr/>
            </a:pPr>
            <a:r>
              <a:rPr lang="en-US" sz="3500" dirty="0" smtClean="0"/>
              <a:t>3. dear (r)  (dear)</a:t>
            </a:r>
            <a:endParaRPr lang="ru-RU" sz="3500" dirty="0" smtClean="0"/>
          </a:p>
          <a:p>
            <a:pPr fontAlgn="auto">
              <a:spcAft>
                <a:spcPts val="0"/>
              </a:spcAft>
              <a:buFont typeface="Arial" panose="020B0604020202020204" pitchFamily="34" charset="0"/>
              <a:buNone/>
              <a:defRPr/>
            </a:pPr>
            <a:r>
              <a:rPr lang="en-US" sz="3500" dirty="0" smtClean="0"/>
              <a:t>4. </a:t>
            </a:r>
            <a:r>
              <a:rPr lang="en-US" sz="3500" dirty="0" err="1" smtClean="0"/>
              <a:t>sculan</a:t>
            </a:r>
            <a:r>
              <a:rPr lang="en-US" sz="3500" dirty="0" smtClean="0"/>
              <a:t>, </a:t>
            </a:r>
            <a:r>
              <a:rPr lang="en-US" sz="3500" dirty="0" err="1" smtClean="0"/>
              <a:t>sceal</a:t>
            </a:r>
            <a:r>
              <a:rPr lang="en-US" sz="3500" dirty="0" smtClean="0"/>
              <a:t>  (shall)</a:t>
            </a:r>
            <a:endParaRPr lang="ru-RU" sz="3500" dirty="0" smtClean="0"/>
          </a:p>
          <a:p>
            <a:pPr fontAlgn="auto">
              <a:spcAft>
                <a:spcPts val="0"/>
              </a:spcAft>
              <a:buFont typeface="Arial" panose="020B0604020202020204" pitchFamily="34" charset="0"/>
              <a:buNone/>
              <a:defRPr/>
            </a:pPr>
            <a:r>
              <a:rPr lang="uk-UA" sz="3500" dirty="0" smtClean="0"/>
              <a:t>5. </a:t>
            </a:r>
            <a:r>
              <a:rPr lang="en-US" sz="3500" dirty="0" err="1" smtClean="0"/>
              <a:t>ma</a:t>
            </a:r>
            <a:r>
              <a:rPr lang="en-US" sz="3500" dirty="0" err="1" smtClean="0">
                <a:latin typeface="PhoneticTM"/>
              </a:rPr>
              <a:t>Z</a:t>
            </a:r>
            <a:r>
              <a:rPr lang="en-US" sz="3500" dirty="0" err="1" smtClean="0"/>
              <a:t>an</a:t>
            </a:r>
            <a:r>
              <a:rPr lang="uk-UA" sz="3500" dirty="0" smtClean="0"/>
              <a:t>, </a:t>
            </a:r>
            <a:r>
              <a:rPr lang="en-US" sz="3500" dirty="0" err="1" smtClean="0"/>
              <a:t>m</a:t>
            </a:r>
            <a:r>
              <a:rPr lang="en-US" sz="3500" dirty="0" err="1" smtClean="0">
                <a:latin typeface="PhoneticTM"/>
              </a:rPr>
              <a:t>xZ</a:t>
            </a:r>
            <a:r>
              <a:rPr lang="uk-UA" sz="3500" dirty="0" smtClean="0"/>
              <a:t>  (</a:t>
            </a:r>
            <a:r>
              <a:rPr lang="en-US" sz="3500" dirty="0" smtClean="0"/>
              <a:t>may</a:t>
            </a:r>
            <a:r>
              <a:rPr lang="uk-UA" sz="3500" dirty="0" smtClean="0"/>
              <a:t>)</a:t>
            </a:r>
            <a:endParaRPr lang="ru-RU" sz="3500" dirty="0" smtClean="0"/>
          </a:p>
          <a:p>
            <a:pPr fontAlgn="auto">
              <a:spcAft>
                <a:spcPts val="0"/>
              </a:spcAft>
              <a:buFont typeface="Arial" panose="020B0604020202020204" pitchFamily="34" charset="0"/>
              <a:buNone/>
              <a:defRPr/>
            </a:pPr>
            <a:r>
              <a:rPr lang="ru-RU" sz="3500" dirty="0" smtClean="0"/>
              <a:t>6. </a:t>
            </a:r>
            <a:r>
              <a:rPr lang="en-US" sz="3500" dirty="0" smtClean="0"/>
              <a:t>mot</a:t>
            </a:r>
            <a:r>
              <a:rPr lang="ru-RU" sz="3500" dirty="0" smtClean="0"/>
              <a:t>  (</a:t>
            </a:r>
            <a:r>
              <a:rPr lang="en-US" sz="3500" dirty="0" smtClean="0"/>
              <a:t>must</a:t>
            </a:r>
            <a:r>
              <a:rPr lang="ru-RU" sz="3500" dirty="0" smtClean="0"/>
              <a:t>)</a:t>
            </a:r>
          </a:p>
          <a:p>
            <a:pPr fontAlgn="auto">
              <a:spcAft>
                <a:spcPts val="0"/>
              </a:spcAft>
              <a:buFont typeface="Arial" panose="020B0604020202020204" pitchFamily="34" charset="0"/>
              <a:buNone/>
              <a:defRPr/>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p:txBody>
          <a:bodyPr/>
          <a:lstStyle/>
          <a:p>
            <a:r>
              <a:rPr lang="en-US" altLang="ru-RU" b="1" smtClean="0"/>
              <a:t>Gender</a:t>
            </a:r>
            <a:endParaRPr lang="ru-RU" altLang="ru-RU" b="1" smtClean="0"/>
          </a:p>
        </p:txBody>
      </p:sp>
      <p:sp>
        <p:nvSpPr>
          <p:cNvPr id="20482" name="Содержимое 2"/>
          <p:cNvSpPr>
            <a:spLocks noGrp="1"/>
          </p:cNvSpPr>
          <p:nvPr>
            <p:ph idx="1"/>
          </p:nvPr>
        </p:nvSpPr>
        <p:spPr/>
        <p:txBody>
          <a:bodyPr/>
          <a:lstStyle/>
          <a:p>
            <a:pPr>
              <a:buFont typeface="Arial" panose="020B0604020202020204" pitchFamily="34" charset="0"/>
              <a:buNone/>
            </a:pPr>
            <a:r>
              <a:rPr lang="en-US" altLang="ru-RU" sz="4000" smtClean="0"/>
              <a:t>   Nouns with suffix –</a:t>
            </a:r>
            <a:r>
              <a:rPr lang="en-US" altLang="ru-RU" sz="4000" i="1" smtClean="0"/>
              <a:t>ere </a:t>
            </a:r>
            <a:r>
              <a:rPr lang="en-US" altLang="ru-RU" sz="4000" smtClean="0"/>
              <a:t>were masculine:</a:t>
            </a:r>
          </a:p>
          <a:p>
            <a:pPr>
              <a:buFont typeface="Arial" panose="020B0604020202020204" pitchFamily="34" charset="0"/>
              <a:buNone/>
            </a:pPr>
            <a:endParaRPr lang="ru-RU" altLang="ru-RU" sz="1100" smtClean="0"/>
          </a:p>
          <a:p>
            <a:pPr>
              <a:buFont typeface="Arial" panose="020B0604020202020204" pitchFamily="34" charset="0"/>
              <a:buNone/>
            </a:pPr>
            <a:r>
              <a:rPr lang="en-US" altLang="ru-RU" sz="4000" i="1" smtClean="0"/>
              <a:t>     OE fiscere (fisher)</a:t>
            </a:r>
            <a:endParaRPr lang="ru-RU" altLang="ru-RU" sz="4000" i="1" smtClean="0"/>
          </a:p>
          <a:p>
            <a:pPr>
              <a:buFont typeface="Arial" panose="020B0604020202020204" pitchFamily="34" charset="0"/>
              <a:buNone/>
            </a:pPr>
            <a:r>
              <a:rPr lang="en-US" altLang="ru-RU" sz="4000" i="1" smtClean="0"/>
              <a:t>           bocere (learned man)</a:t>
            </a:r>
            <a:endParaRPr lang="ru-RU" altLang="ru-RU" sz="4000" i="1" smtClean="0"/>
          </a:p>
          <a:p>
            <a:pPr>
              <a:buFont typeface="Arial" panose="020B0604020202020204" pitchFamily="34" charset="0"/>
              <a:buNone/>
            </a:pPr>
            <a:endParaRPr lang="ru-RU" altLang="ru-RU" smtClean="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Заголовок 1"/>
          <p:cNvSpPr>
            <a:spLocks noGrp="1"/>
          </p:cNvSpPr>
          <p:nvPr>
            <p:ph type="title"/>
          </p:nvPr>
        </p:nvSpPr>
        <p:spPr/>
        <p:txBody>
          <a:bodyPr/>
          <a:lstStyle/>
          <a:p>
            <a:endParaRPr lang="ru-RU" altLang="ru-RU" smtClean="0"/>
          </a:p>
        </p:txBody>
      </p:sp>
      <p:sp>
        <p:nvSpPr>
          <p:cNvPr id="87042" name="Содержимое 2"/>
          <p:cNvSpPr>
            <a:spLocks noGrp="1"/>
          </p:cNvSpPr>
          <p:nvPr>
            <p:ph idx="1"/>
          </p:nvPr>
        </p:nvSpPr>
        <p:spPr/>
        <p:txBody>
          <a:bodyPr/>
          <a:lstStyle/>
          <a:p>
            <a:pPr>
              <a:buFont typeface="Arial" panose="020B0604020202020204" pitchFamily="34" charset="0"/>
              <a:buNone/>
            </a:pPr>
            <a:r>
              <a:rPr lang="en-US" altLang="ru-RU" smtClean="0"/>
              <a:t>7. witan (to know)</a:t>
            </a:r>
          </a:p>
          <a:p>
            <a:pPr>
              <a:buFont typeface="Arial" panose="020B0604020202020204" pitchFamily="34" charset="0"/>
              <a:buNone/>
            </a:pPr>
            <a:r>
              <a:rPr lang="en-US" altLang="ru-RU" smtClean="0"/>
              <a:t>8. þurfan (</a:t>
            </a:r>
            <a:r>
              <a:rPr lang="uk-UA" altLang="ru-RU" smtClean="0"/>
              <a:t>потребувати)</a:t>
            </a:r>
            <a:endParaRPr lang="en-US" altLang="ru-RU" smtClean="0"/>
          </a:p>
          <a:p>
            <a:pPr>
              <a:buFont typeface="Arial" panose="020B0604020202020204" pitchFamily="34" charset="0"/>
              <a:buNone/>
            </a:pPr>
            <a:r>
              <a:rPr lang="uk-UA" altLang="ru-RU" smtClean="0"/>
              <a:t>9. </a:t>
            </a:r>
            <a:r>
              <a:rPr lang="en-US" altLang="ru-RU" smtClean="0">
                <a:latin typeface="PhoneticTM"/>
              </a:rPr>
              <a:t>Z</a:t>
            </a:r>
            <a:r>
              <a:rPr lang="en-US" altLang="ru-RU" smtClean="0"/>
              <a:t>e-nah (</a:t>
            </a:r>
            <a:r>
              <a:rPr lang="uk-UA" altLang="ru-RU" smtClean="0"/>
              <a:t>досить)</a:t>
            </a:r>
            <a:endParaRPr lang="en-US" altLang="ru-RU" smtClean="0"/>
          </a:p>
          <a:p>
            <a:pPr>
              <a:buFont typeface="Arial" panose="020B0604020202020204" pitchFamily="34" charset="0"/>
              <a:buNone/>
            </a:pPr>
            <a:r>
              <a:rPr lang="uk-UA" altLang="ru-RU" smtClean="0"/>
              <a:t>10. </a:t>
            </a:r>
            <a:r>
              <a:rPr lang="en-US" altLang="ru-RU" smtClean="0"/>
              <a:t>du</a:t>
            </a:r>
            <a:r>
              <a:rPr lang="en-US" altLang="ru-RU" smtClean="0">
                <a:latin typeface="PhoneticTM"/>
              </a:rPr>
              <a:t>Z</a:t>
            </a:r>
            <a:r>
              <a:rPr lang="en-US" altLang="ru-RU" smtClean="0"/>
              <a:t>an (</a:t>
            </a:r>
            <a:r>
              <a:rPr lang="uk-UA" altLang="ru-RU" smtClean="0"/>
              <a:t>годитися)</a:t>
            </a:r>
            <a:endParaRPr lang="en-US" altLang="ru-RU" smtClean="0"/>
          </a:p>
          <a:p>
            <a:pPr>
              <a:buFont typeface="Arial" panose="020B0604020202020204" pitchFamily="34" charset="0"/>
              <a:buNone/>
            </a:pPr>
            <a:r>
              <a:rPr lang="uk-UA" altLang="ru-RU" smtClean="0"/>
              <a:t>11. </a:t>
            </a:r>
            <a:r>
              <a:rPr lang="en-US" altLang="ru-RU" smtClean="0"/>
              <a:t>munan</a:t>
            </a:r>
            <a:r>
              <a:rPr lang="uk-UA" altLang="ru-RU" smtClean="0"/>
              <a:t> (пам’ятати)</a:t>
            </a:r>
            <a:endParaRPr lang="ru-RU" altLang="ru-RU" smtClean="0"/>
          </a:p>
          <a:p>
            <a:pPr>
              <a:buFont typeface="Arial" panose="020B0604020202020204" pitchFamily="34" charset="0"/>
              <a:buNone/>
            </a:pPr>
            <a:r>
              <a:rPr lang="uk-UA" altLang="ru-RU" smtClean="0"/>
              <a:t>12</a:t>
            </a:r>
            <a:r>
              <a:rPr lang="ru-RU" altLang="ru-RU" smtClean="0"/>
              <a:t>. </a:t>
            </a:r>
            <a:r>
              <a:rPr lang="en-US" altLang="ru-RU" smtClean="0"/>
              <a:t>unnan</a:t>
            </a:r>
            <a:r>
              <a:rPr lang="ru-RU" altLang="ru-RU" smtClean="0"/>
              <a:t> (</a:t>
            </a:r>
            <a:r>
              <a:rPr lang="uk-UA" altLang="ru-RU" smtClean="0"/>
              <a:t>ставитися</a:t>
            </a:r>
            <a:r>
              <a:rPr lang="en-US" altLang="ru-RU" smtClean="0"/>
              <a:t> </a:t>
            </a:r>
            <a:r>
              <a:rPr lang="uk-UA" altLang="ru-RU" smtClean="0"/>
              <a:t>прихильно)</a:t>
            </a:r>
            <a:endParaRPr lang="ru-RU" altLang="ru-RU" smtClean="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Заголовок 1"/>
          <p:cNvSpPr>
            <a:spLocks noGrp="1"/>
          </p:cNvSpPr>
          <p:nvPr>
            <p:ph type="title"/>
          </p:nvPr>
        </p:nvSpPr>
        <p:spPr/>
        <p:txBody>
          <a:bodyPr/>
          <a:lstStyle/>
          <a:p>
            <a:endParaRPr lang="ru-RU" altLang="ru-RU" smtClean="0"/>
          </a:p>
        </p:txBody>
      </p:sp>
      <p:sp>
        <p:nvSpPr>
          <p:cNvPr id="88066" name="Содержимое 2"/>
          <p:cNvSpPr>
            <a:spLocks noGrp="1"/>
          </p:cNvSpPr>
          <p:nvPr>
            <p:ph idx="1"/>
          </p:nvPr>
        </p:nvSpPr>
        <p:spPr/>
        <p:txBody>
          <a:bodyPr/>
          <a:lstStyle/>
          <a:p>
            <a:pPr>
              <a:buFont typeface="Arial" panose="020B0604020202020204" pitchFamily="34" charset="0"/>
              <a:buNone/>
            </a:pPr>
            <a:r>
              <a:rPr lang="en-US" altLang="ru-RU" sz="4000" smtClean="0"/>
              <a:t>   Originally they belonged to the strong verbs and formed the Past tense form by the change of the root vowel:</a:t>
            </a:r>
            <a:endParaRPr lang="ru-RU" altLang="ru-RU" sz="4000" smtClean="0"/>
          </a:p>
          <a:p>
            <a:pPr>
              <a:buFont typeface="Arial" panose="020B0604020202020204" pitchFamily="34" charset="0"/>
              <a:buNone/>
            </a:pPr>
            <a:r>
              <a:rPr lang="en-US" altLang="ru-RU" sz="4000" i="1" smtClean="0"/>
              <a:t>   witan – wāt – wiste.</a:t>
            </a:r>
            <a:endParaRPr lang="ru-RU" altLang="ru-RU" sz="4000" smtClean="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Заголовок 1"/>
          <p:cNvSpPr>
            <a:spLocks noGrp="1"/>
          </p:cNvSpPr>
          <p:nvPr>
            <p:ph type="title"/>
          </p:nvPr>
        </p:nvSpPr>
        <p:spPr/>
        <p:txBody>
          <a:bodyPr/>
          <a:lstStyle/>
          <a:p>
            <a:endParaRPr lang="ru-RU" altLang="ru-RU" smtClean="0"/>
          </a:p>
        </p:txBody>
      </p:sp>
      <p:sp>
        <p:nvSpPr>
          <p:cNvPr id="89090" name="Содержимое 2"/>
          <p:cNvSpPr>
            <a:spLocks noGrp="1"/>
          </p:cNvSpPr>
          <p:nvPr>
            <p:ph idx="1"/>
          </p:nvPr>
        </p:nvSpPr>
        <p:spPr/>
        <p:txBody>
          <a:bodyPr/>
          <a:lstStyle/>
          <a:p>
            <a:pPr>
              <a:buFont typeface="Arial" panose="020B0604020202020204" pitchFamily="34" charset="0"/>
              <a:buNone/>
            </a:pPr>
            <a:r>
              <a:rPr lang="en-US" altLang="ru-RU" sz="4400" smtClean="0"/>
              <a:t>   But in the course of time the Past tense form acquired the meaning of the Present :</a:t>
            </a:r>
            <a:r>
              <a:rPr lang="en-US" altLang="ru-RU" sz="4400" i="1" smtClean="0"/>
              <a:t> wāt – </a:t>
            </a:r>
            <a:r>
              <a:rPr lang="uk-UA" altLang="ru-RU" sz="4400" i="1" smtClean="0"/>
              <a:t>знаю.</a:t>
            </a:r>
            <a:endParaRPr lang="ru-RU" altLang="ru-RU" sz="4400" smtClean="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Заголовок 1"/>
          <p:cNvSpPr>
            <a:spLocks noGrp="1"/>
          </p:cNvSpPr>
          <p:nvPr>
            <p:ph type="title"/>
          </p:nvPr>
        </p:nvSpPr>
        <p:spPr/>
        <p:txBody>
          <a:bodyPr/>
          <a:lstStyle/>
          <a:p>
            <a:endParaRPr lang="ru-RU" altLang="ru-RU" smtClean="0"/>
          </a:p>
        </p:txBody>
      </p:sp>
      <p:sp>
        <p:nvSpPr>
          <p:cNvPr id="90114" name="Содержимое 2"/>
          <p:cNvSpPr>
            <a:spLocks noGrp="1"/>
          </p:cNvSpPr>
          <p:nvPr>
            <p:ph idx="1"/>
          </p:nvPr>
        </p:nvSpPr>
        <p:spPr/>
        <p:txBody>
          <a:bodyPr/>
          <a:lstStyle/>
          <a:p>
            <a:pPr>
              <a:buFont typeface="Arial" panose="020B0604020202020204" pitchFamily="34" charset="0"/>
              <a:buNone/>
            </a:pPr>
            <a:r>
              <a:rPr lang="en-US" altLang="ru-RU" sz="4000" smtClean="0"/>
              <a:t>  They showed </a:t>
            </a:r>
            <a:r>
              <a:rPr lang="en-US" altLang="ru-RU" sz="4000" b="1" smtClean="0"/>
              <a:t>attitude to an action</a:t>
            </a:r>
            <a:r>
              <a:rPr lang="en-US" altLang="ru-RU" sz="4000" smtClean="0"/>
              <a:t> denoted by another verb, the infinitive which followed the preterite – present.</a:t>
            </a:r>
          </a:p>
          <a:p>
            <a:pPr>
              <a:buFont typeface="Arial" panose="020B0604020202020204" pitchFamily="34" charset="0"/>
              <a:buNone/>
            </a:pPr>
            <a:r>
              <a:rPr lang="en-US" altLang="ru-RU" sz="4000" smtClean="0"/>
              <a:t> Eventually they developed into modern </a:t>
            </a:r>
            <a:r>
              <a:rPr lang="en-US" altLang="ru-RU" sz="4000" b="1" smtClean="0"/>
              <a:t>modal verbs</a:t>
            </a:r>
            <a:r>
              <a:rPr lang="en-US" altLang="ru-RU" sz="4000" smtClean="0"/>
              <a:t>.</a:t>
            </a:r>
            <a:endParaRPr lang="ru-RU" altLang="ru-RU" sz="4000" smtClean="0"/>
          </a:p>
          <a:p>
            <a:pPr>
              <a:buFont typeface="Arial" panose="020B0604020202020204" pitchFamily="34" charset="0"/>
              <a:buNone/>
            </a:pPr>
            <a:endParaRPr lang="ru-RU" altLang="ru-RU" smtClean="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Заголовок 1"/>
          <p:cNvSpPr>
            <a:spLocks noGrp="1"/>
          </p:cNvSpPr>
          <p:nvPr>
            <p:ph type="title"/>
          </p:nvPr>
        </p:nvSpPr>
        <p:spPr/>
        <p:txBody>
          <a:bodyPr/>
          <a:lstStyle/>
          <a:p>
            <a:r>
              <a:rPr lang="en-US" altLang="ru-RU" sz="4800" b="1" smtClean="0"/>
              <a:t/>
            </a:r>
            <a:br>
              <a:rPr lang="en-US" altLang="ru-RU" sz="4800" b="1" smtClean="0"/>
            </a:br>
            <a:r>
              <a:rPr lang="en-US" altLang="ru-RU" sz="4800" b="1" smtClean="0"/>
              <a:t>Anomalous Verbs</a:t>
            </a:r>
            <a:r>
              <a:rPr lang="ru-RU" altLang="ru-RU" sz="4800" smtClean="0"/>
              <a:t/>
            </a:r>
            <a:br>
              <a:rPr lang="ru-RU" altLang="ru-RU" sz="4800" smtClean="0"/>
            </a:br>
            <a:endParaRPr lang="ru-RU" altLang="ru-RU" sz="4800" smtClean="0"/>
          </a:p>
        </p:txBody>
      </p:sp>
      <p:sp>
        <p:nvSpPr>
          <p:cNvPr id="91138" name="Содержимое 2"/>
          <p:cNvSpPr>
            <a:spLocks noGrp="1"/>
          </p:cNvSpPr>
          <p:nvPr>
            <p:ph idx="1"/>
          </p:nvPr>
        </p:nvSpPr>
        <p:spPr>
          <a:xfrm>
            <a:off x="357188" y="1600200"/>
            <a:ext cx="8329612" cy="4525963"/>
          </a:xfrm>
        </p:spPr>
        <p:txBody>
          <a:bodyPr/>
          <a:lstStyle/>
          <a:p>
            <a:pPr>
              <a:buFont typeface="Arial" panose="020B0604020202020204" pitchFamily="34" charset="0"/>
              <a:buNone/>
            </a:pPr>
            <a:r>
              <a:rPr lang="en-US" altLang="ru-RU" sz="4400" smtClean="0"/>
              <a:t>   There are only four verbs in this group:</a:t>
            </a:r>
            <a:r>
              <a:rPr lang="en-GB" altLang="ru-RU" sz="4400" i="1" smtClean="0"/>
              <a:t> willan, dōn,</a:t>
            </a:r>
            <a:r>
              <a:rPr lang="en-GB" altLang="ru-RU" sz="4400" smtClean="0"/>
              <a:t> </a:t>
            </a:r>
            <a:r>
              <a:rPr lang="en-GB" altLang="ru-RU" sz="4400" smtClean="0">
                <a:latin typeface="PhoneticTM"/>
              </a:rPr>
              <a:t>Z</a:t>
            </a:r>
            <a:r>
              <a:rPr lang="en-GB" altLang="ru-RU" sz="4400" i="1" smtClean="0"/>
              <a:t>ān, beon, wesan </a:t>
            </a:r>
          </a:p>
          <a:p>
            <a:pPr>
              <a:buFont typeface="Arial" panose="020B0604020202020204" pitchFamily="34" charset="0"/>
              <a:buNone/>
            </a:pPr>
            <a:r>
              <a:rPr lang="en-GB" altLang="ru-RU" sz="4400" i="1" smtClean="0"/>
              <a:t>    </a:t>
            </a:r>
            <a:r>
              <a:rPr lang="en-GB" altLang="ru-RU" sz="4400" smtClean="0"/>
              <a:t>They</a:t>
            </a:r>
            <a:r>
              <a:rPr lang="en-GB" altLang="ru-RU" sz="4400" i="1" smtClean="0"/>
              <a:t> </a:t>
            </a:r>
            <a:r>
              <a:rPr lang="en-US" altLang="ru-RU" sz="4400" smtClean="0"/>
              <a:t>resembled the preterite – presents in meaning and function.</a:t>
            </a:r>
            <a:endParaRPr lang="ru-RU" altLang="ru-RU" sz="4400" smtClean="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Заголовок 1"/>
          <p:cNvSpPr>
            <a:spLocks noGrp="1"/>
          </p:cNvSpPr>
          <p:nvPr>
            <p:ph type="title"/>
          </p:nvPr>
        </p:nvSpPr>
        <p:spPr/>
        <p:txBody>
          <a:bodyPr/>
          <a:lstStyle/>
          <a:p>
            <a:endParaRPr lang="ru-RU" altLang="ru-RU" smtClean="0"/>
          </a:p>
        </p:txBody>
      </p:sp>
      <p:sp>
        <p:nvSpPr>
          <p:cNvPr id="92162" name="Содержимое 2"/>
          <p:cNvSpPr>
            <a:spLocks noGrp="1"/>
          </p:cNvSpPr>
          <p:nvPr>
            <p:ph idx="1"/>
          </p:nvPr>
        </p:nvSpPr>
        <p:spPr/>
        <p:txBody>
          <a:bodyPr/>
          <a:lstStyle/>
          <a:p>
            <a:pPr>
              <a:buFont typeface="Arial" panose="020B0604020202020204" pitchFamily="34" charset="0"/>
              <a:buNone/>
            </a:pPr>
            <a:r>
              <a:rPr lang="en-US" altLang="ru-RU" sz="4000" smtClean="0"/>
              <a:t>    </a:t>
            </a:r>
            <a:r>
              <a:rPr lang="en-US" altLang="ru-RU" sz="4000" b="1" i="1" smtClean="0"/>
              <a:t>Willan</a:t>
            </a:r>
            <a:r>
              <a:rPr lang="en-US" altLang="ru-RU" sz="4000" smtClean="0"/>
              <a:t> meant </a:t>
            </a:r>
            <a:r>
              <a:rPr lang="en-US" altLang="ru-RU" sz="4000" i="1" smtClean="0"/>
              <a:t>to wish,</a:t>
            </a:r>
            <a:r>
              <a:rPr lang="en-US" altLang="ru-RU" sz="4000" smtClean="0"/>
              <a:t> </a:t>
            </a:r>
            <a:r>
              <a:rPr lang="en-US" altLang="ru-RU" sz="4000" i="1" smtClean="0"/>
              <a:t>to rejoIt</a:t>
            </a:r>
            <a:r>
              <a:rPr lang="en-US" altLang="ru-RU" sz="4000" smtClean="0"/>
              <a:t>  and indicated an attitude to an action and was often followed by the infinitive:</a:t>
            </a:r>
            <a:endParaRPr lang="ru-RU" altLang="ru-RU" sz="4000" smtClean="0"/>
          </a:p>
          <a:p>
            <a:pPr>
              <a:buFont typeface="Arial" panose="020B0604020202020204" pitchFamily="34" charset="0"/>
              <a:buNone/>
            </a:pPr>
            <a:r>
              <a:rPr lang="en-US" altLang="ru-RU" sz="4000" smtClean="0"/>
              <a:t>   </a:t>
            </a:r>
            <a:r>
              <a:rPr lang="en-US" altLang="ru-RU" sz="4000" i="1" smtClean="0"/>
              <a:t>Þa  De  willaD  mines  forsiDes f</a:t>
            </a:r>
            <a:r>
              <a:rPr lang="en-US" altLang="ru-RU" sz="4000" i="1" smtClean="0">
                <a:latin typeface="PhoneticTM"/>
              </a:rPr>
              <a:t>xZ</a:t>
            </a:r>
            <a:r>
              <a:rPr lang="en-US" altLang="ru-RU" sz="4000" i="1" smtClean="0"/>
              <a:t>nian – those who ice in my death</a:t>
            </a:r>
            <a:endParaRPr lang="ru-RU" altLang="ru-RU" sz="4000" i="1" smtClean="0"/>
          </a:p>
          <a:p>
            <a:pPr>
              <a:buFont typeface="Arial" panose="020B0604020202020204" pitchFamily="34" charset="0"/>
              <a:buNone/>
            </a:pPr>
            <a:endParaRPr lang="ru-RU" altLang="ru-RU" smtClean="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Заголовок 1"/>
          <p:cNvSpPr>
            <a:spLocks noGrp="1"/>
          </p:cNvSpPr>
          <p:nvPr>
            <p:ph type="title"/>
          </p:nvPr>
        </p:nvSpPr>
        <p:spPr/>
        <p:txBody>
          <a:bodyPr/>
          <a:lstStyle/>
          <a:p>
            <a:endParaRPr lang="ru-RU" altLang="ru-RU" smtClean="0"/>
          </a:p>
        </p:txBody>
      </p:sp>
      <p:sp>
        <p:nvSpPr>
          <p:cNvPr id="93186" name="Содержимое 2"/>
          <p:cNvSpPr>
            <a:spLocks noGrp="1"/>
          </p:cNvSpPr>
          <p:nvPr>
            <p:ph idx="1"/>
          </p:nvPr>
        </p:nvSpPr>
        <p:spPr/>
        <p:txBody>
          <a:bodyPr/>
          <a:lstStyle/>
          <a:p>
            <a:pPr>
              <a:buFont typeface="Arial" panose="020B0604020202020204" pitchFamily="34" charset="0"/>
              <a:buNone/>
            </a:pPr>
            <a:endParaRPr lang="en-US" altLang="ru-RU" sz="4400" smtClean="0"/>
          </a:p>
          <a:p>
            <a:pPr>
              <a:buFont typeface="Arial" panose="020B0604020202020204" pitchFamily="34" charset="0"/>
              <a:buNone/>
            </a:pPr>
            <a:r>
              <a:rPr lang="en-US" altLang="ru-RU" sz="4400" smtClean="0"/>
              <a:t>   </a:t>
            </a:r>
            <a:r>
              <a:rPr lang="en-US" altLang="ru-RU" sz="4800" smtClean="0"/>
              <a:t>Eventually </a:t>
            </a:r>
            <a:r>
              <a:rPr lang="en-US" altLang="ru-RU" sz="4800" i="1" smtClean="0"/>
              <a:t>willan </a:t>
            </a:r>
            <a:r>
              <a:rPr lang="en-US" altLang="ru-RU" sz="4800" smtClean="0"/>
              <a:t>became a modal verb. </a:t>
            </a:r>
            <a:endParaRPr lang="ru-RU" altLang="ru-RU" sz="4400" smtClean="0"/>
          </a:p>
          <a:p>
            <a:pPr>
              <a:buFont typeface="Arial" panose="020B0604020202020204" pitchFamily="34" charset="0"/>
              <a:buNone/>
            </a:pPr>
            <a:endParaRPr lang="ru-RU" altLang="ru-RU" smtClean="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Заголовок 1"/>
          <p:cNvSpPr>
            <a:spLocks noGrp="1"/>
          </p:cNvSpPr>
          <p:nvPr>
            <p:ph type="title"/>
          </p:nvPr>
        </p:nvSpPr>
        <p:spPr/>
        <p:txBody>
          <a:bodyPr/>
          <a:lstStyle/>
          <a:p>
            <a:endParaRPr lang="ru-RU" altLang="ru-RU" smtClean="0"/>
          </a:p>
        </p:txBody>
      </p:sp>
      <p:sp>
        <p:nvSpPr>
          <p:cNvPr id="94210" name="Содержимое 2"/>
          <p:cNvSpPr>
            <a:spLocks noGrp="1"/>
          </p:cNvSpPr>
          <p:nvPr>
            <p:ph idx="1"/>
          </p:nvPr>
        </p:nvSpPr>
        <p:spPr/>
        <p:txBody>
          <a:bodyPr/>
          <a:lstStyle/>
          <a:p>
            <a:pPr>
              <a:buFont typeface="Arial" panose="020B0604020202020204" pitchFamily="34" charset="0"/>
              <a:buNone/>
            </a:pPr>
            <a:r>
              <a:rPr lang="en-US" altLang="ru-RU" sz="4400" smtClean="0"/>
              <a:t>   Some  verbs combined the features of weak Past tense with a vowel interchange and the Participle  had  – n: </a:t>
            </a:r>
          </a:p>
          <a:p>
            <a:pPr>
              <a:buFont typeface="Arial" panose="020B0604020202020204" pitchFamily="34" charset="0"/>
              <a:buNone/>
            </a:pPr>
            <a:r>
              <a:rPr lang="en-US" altLang="ru-RU" sz="4400" i="1" smtClean="0"/>
              <a:t>   don – dyde – </a:t>
            </a:r>
            <a:r>
              <a:rPr lang="en-US" altLang="ru-RU" sz="4400" i="1" smtClean="0">
                <a:latin typeface="PhoneticTM"/>
              </a:rPr>
              <a:t>Z</a:t>
            </a:r>
            <a:r>
              <a:rPr lang="en-US" altLang="ru-RU" sz="4400" i="1" smtClean="0"/>
              <a:t>edon (to do)</a:t>
            </a:r>
            <a:endParaRPr lang="ru-RU" altLang="ru-RU" smtClean="0"/>
          </a:p>
          <a:p>
            <a:pPr>
              <a:buFont typeface="Arial" panose="020B0604020202020204" pitchFamily="34" charset="0"/>
              <a:buNone/>
            </a:pPr>
            <a:endParaRPr lang="ru-RU" altLang="ru-RU" smtClean="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Заголовок 1"/>
          <p:cNvSpPr>
            <a:spLocks noGrp="1"/>
          </p:cNvSpPr>
          <p:nvPr>
            <p:ph type="title"/>
          </p:nvPr>
        </p:nvSpPr>
        <p:spPr/>
        <p:txBody>
          <a:bodyPr/>
          <a:lstStyle/>
          <a:p>
            <a:endParaRPr lang="ru-RU" altLang="ru-RU" smtClean="0"/>
          </a:p>
        </p:txBody>
      </p:sp>
      <p:sp>
        <p:nvSpPr>
          <p:cNvPr id="95234" name="Содержимое 2"/>
          <p:cNvSpPr>
            <a:spLocks noGrp="1"/>
          </p:cNvSpPr>
          <p:nvPr>
            <p:ph idx="1"/>
          </p:nvPr>
        </p:nvSpPr>
        <p:spPr/>
        <p:txBody>
          <a:bodyPr/>
          <a:lstStyle/>
          <a:p>
            <a:pPr>
              <a:buFont typeface="Arial" panose="020B0604020202020204" pitchFamily="34" charset="0"/>
              <a:buNone/>
            </a:pPr>
            <a:r>
              <a:rPr lang="en-US" altLang="ru-RU" sz="4400" smtClean="0"/>
              <a:t>  Two OE verbs were suppletive: they are </a:t>
            </a:r>
            <a:r>
              <a:rPr lang="en-US" altLang="ru-RU" sz="4400" i="1" smtClean="0"/>
              <a:t>beon</a:t>
            </a:r>
            <a:r>
              <a:rPr lang="en-US" altLang="ru-RU" sz="4400" smtClean="0"/>
              <a:t> and </a:t>
            </a:r>
            <a:r>
              <a:rPr lang="en-US" altLang="ru-RU" sz="4400" i="1" smtClean="0"/>
              <a:t>wesan</a:t>
            </a:r>
            <a:endParaRPr lang="ru-RU" altLang="ru-RU" sz="4400" smtClean="0"/>
          </a:p>
          <a:p>
            <a:pPr>
              <a:buFont typeface="Arial" panose="020B0604020202020204" pitchFamily="34" charset="0"/>
              <a:buNone/>
            </a:pPr>
            <a:r>
              <a:rPr lang="en-US" altLang="ru-RU" sz="4400" smtClean="0"/>
              <a:t>  </a:t>
            </a:r>
            <a:r>
              <a:rPr lang="pl-PL" altLang="ru-RU" sz="4400" smtClean="0"/>
              <a:t>  </a:t>
            </a:r>
            <a:r>
              <a:rPr lang="en-US" altLang="ru-RU" sz="4400" smtClean="0"/>
              <a:t>Beon (be)  1</a:t>
            </a:r>
            <a:r>
              <a:rPr lang="en-US" altLang="ru-RU" sz="4400" baseline="30000" smtClean="0"/>
              <a:t>st</a:t>
            </a:r>
            <a:r>
              <a:rPr lang="en-US" altLang="ru-RU" sz="4400" smtClean="0"/>
              <a:t> p. sing </a:t>
            </a:r>
            <a:r>
              <a:rPr lang="en-US" altLang="ru-RU" sz="4400" i="1" smtClean="0"/>
              <a:t>eom, beo</a:t>
            </a:r>
            <a:endParaRPr lang="ru-RU" altLang="ru-RU" sz="4400" i="1" smtClean="0"/>
          </a:p>
          <a:p>
            <a:pPr>
              <a:buFont typeface="Arial" panose="020B0604020202020204" pitchFamily="34" charset="0"/>
              <a:buNone/>
            </a:pPr>
            <a:r>
              <a:rPr lang="en-US" altLang="ru-RU" sz="4400" smtClean="0"/>
              <a:t>                        2</a:t>
            </a:r>
            <a:r>
              <a:rPr lang="en-US" altLang="ru-RU" sz="4400" baseline="30000" smtClean="0"/>
              <a:t>nd</a:t>
            </a:r>
            <a:r>
              <a:rPr lang="en-US" altLang="ru-RU" sz="4400" smtClean="0"/>
              <a:t> p. </a:t>
            </a:r>
            <a:r>
              <a:rPr lang="en-US" altLang="ru-RU" sz="4400" i="1" smtClean="0"/>
              <a:t>eart, bist</a:t>
            </a:r>
            <a:endParaRPr lang="ru-RU" altLang="ru-RU" sz="4400" i="1" smtClean="0"/>
          </a:p>
          <a:p>
            <a:pPr>
              <a:buFont typeface="Arial" panose="020B0604020202020204" pitchFamily="34" charset="0"/>
              <a:buNone/>
            </a:pPr>
            <a:endParaRPr lang="ru-RU" altLang="ru-RU" smtClean="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Заголовок 1"/>
          <p:cNvSpPr>
            <a:spLocks noGrp="1"/>
          </p:cNvSpPr>
          <p:nvPr>
            <p:ph type="title"/>
          </p:nvPr>
        </p:nvSpPr>
        <p:spPr/>
        <p:txBody>
          <a:bodyPr/>
          <a:lstStyle/>
          <a:p>
            <a:r>
              <a:rPr lang="en-US" altLang="ru-RU" sz="6000" i="1" smtClean="0"/>
              <a:t>Wesan</a:t>
            </a:r>
            <a:endParaRPr lang="ru-RU" altLang="ru-RU" sz="6000" i="1" smtClean="0"/>
          </a:p>
        </p:txBody>
      </p:sp>
      <p:sp>
        <p:nvSpPr>
          <p:cNvPr id="96258" name="Содержимое 2"/>
          <p:cNvSpPr>
            <a:spLocks noGrp="1"/>
          </p:cNvSpPr>
          <p:nvPr>
            <p:ph idx="1"/>
          </p:nvPr>
        </p:nvSpPr>
        <p:spPr/>
        <p:txBody>
          <a:bodyPr/>
          <a:lstStyle/>
          <a:p>
            <a:pPr>
              <a:buFont typeface="Arial" panose="020B0604020202020204" pitchFamily="34" charset="0"/>
              <a:buNone/>
            </a:pPr>
            <a:r>
              <a:rPr lang="en-US" altLang="ru-RU" sz="4400" smtClean="0"/>
              <a:t>  The Past tense was built from the root </a:t>
            </a:r>
            <a:r>
              <a:rPr lang="en-US" altLang="ru-RU" sz="4400" i="1" smtClean="0"/>
              <a:t>wes</a:t>
            </a:r>
            <a:endParaRPr lang="ru-RU" altLang="ru-RU" sz="4400" smtClean="0"/>
          </a:p>
          <a:p>
            <a:pPr>
              <a:buFont typeface="Arial" panose="020B0604020202020204" pitchFamily="34" charset="0"/>
              <a:buNone/>
            </a:pPr>
            <a:r>
              <a:rPr lang="en-US" altLang="ru-RU" sz="4400" i="1" smtClean="0"/>
              <a:t>Wesan – w</a:t>
            </a:r>
            <a:r>
              <a:rPr lang="en-US" altLang="ru-RU" sz="4400" i="1" smtClean="0">
                <a:latin typeface="PhoneticTM"/>
              </a:rPr>
              <a:t>x</a:t>
            </a:r>
            <a:r>
              <a:rPr lang="en-US" altLang="ru-RU" sz="4400" i="1" smtClean="0"/>
              <a:t>s – w</a:t>
            </a:r>
            <a:r>
              <a:rPr lang="en-US" altLang="ru-RU" sz="4400" i="1" smtClean="0">
                <a:latin typeface="PhoneticTM"/>
              </a:rPr>
              <a:t>x</a:t>
            </a:r>
            <a:r>
              <a:rPr lang="en-US" altLang="ru-RU" sz="4400" i="1" smtClean="0"/>
              <a:t>ron - weren</a:t>
            </a:r>
            <a:endParaRPr lang="ru-RU" altLang="ru-RU" smtClean="0"/>
          </a:p>
          <a:p>
            <a:pPr>
              <a:buFont typeface="Arial" panose="020B0604020202020204" pitchFamily="34" charset="0"/>
              <a:buNone/>
            </a:pPr>
            <a:endParaRPr lang="ru-RU" altLang="ru-RU"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p:nvPr>
        </p:nvSpPr>
        <p:spPr/>
        <p:txBody>
          <a:bodyPr/>
          <a:lstStyle/>
          <a:p>
            <a:endParaRPr lang="ru-RU" altLang="ru-RU" smtClean="0"/>
          </a:p>
        </p:txBody>
      </p:sp>
      <p:sp>
        <p:nvSpPr>
          <p:cNvPr id="21506" name="Содержимое 2"/>
          <p:cNvSpPr>
            <a:spLocks noGrp="1"/>
          </p:cNvSpPr>
          <p:nvPr>
            <p:ph idx="1"/>
          </p:nvPr>
        </p:nvSpPr>
        <p:spPr/>
        <p:txBody>
          <a:bodyPr/>
          <a:lstStyle/>
          <a:p>
            <a:pPr>
              <a:buFont typeface="Arial" panose="020B0604020202020204" pitchFamily="34" charset="0"/>
              <a:buNone/>
            </a:pPr>
            <a:r>
              <a:rPr lang="en-US" altLang="ru-RU" sz="4000" smtClean="0"/>
              <a:t>   </a:t>
            </a:r>
            <a:r>
              <a:rPr lang="en-US" altLang="ru-RU" sz="4000" i="1" smtClean="0"/>
              <a:t>OE wif (wife) </a:t>
            </a:r>
            <a:r>
              <a:rPr lang="en-US" altLang="ru-RU" sz="4000" smtClean="0"/>
              <a:t>was of neuter gender</a:t>
            </a:r>
            <a:endParaRPr lang="ru-RU" altLang="ru-RU" sz="4000" smtClean="0"/>
          </a:p>
          <a:p>
            <a:pPr>
              <a:buFont typeface="Arial" panose="020B0604020202020204" pitchFamily="34" charset="0"/>
              <a:buNone/>
            </a:pPr>
            <a:r>
              <a:rPr lang="en-US" altLang="ru-RU" sz="4000" smtClean="0"/>
              <a:t>   </a:t>
            </a:r>
            <a:r>
              <a:rPr lang="en-US" altLang="ru-RU" sz="4000" i="1" smtClean="0"/>
              <a:t>m</a:t>
            </a:r>
            <a:r>
              <a:rPr lang="en-US" altLang="ru-RU" sz="4000" i="1" smtClean="0">
                <a:latin typeface="PhoneticTM"/>
              </a:rPr>
              <a:t>x</a:t>
            </a:r>
            <a:r>
              <a:rPr lang="en-US" altLang="ru-RU" sz="4000" i="1" smtClean="0"/>
              <a:t>gden (maiden) </a:t>
            </a:r>
            <a:r>
              <a:rPr lang="en-US" altLang="ru-RU" sz="4000" smtClean="0"/>
              <a:t>was of neuter         gender</a:t>
            </a:r>
            <a:endParaRPr lang="ru-RU" altLang="ru-RU" sz="4000" smtClean="0"/>
          </a:p>
          <a:p>
            <a:pPr>
              <a:buFont typeface="Arial" panose="020B0604020202020204" pitchFamily="34" charset="0"/>
              <a:buNone/>
            </a:pPr>
            <a:r>
              <a:rPr lang="en-US" altLang="ru-RU" sz="4000" smtClean="0"/>
              <a:t>   </a:t>
            </a:r>
            <a:r>
              <a:rPr lang="en-US" altLang="ru-RU" sz="4000" i="1" smtClean="0"/>
              <a:t>OE wifman (woman)</a:t>
            </a:r>
            <a:r>
              <a:rPr lang="en-US" altLang="ru-RU" sz="4000" smtClean="0"/>
              <a:t> – masculine gender</a:t>
            </a:r>
            <a:endParaRPr lang="ru-RU" altLang="ru-RU" sz="4000" smtClean="0"/>
          </a:p>
          <a:p>
            <a:pPr>
              <a:buFont typeface="Arial" panose="020B0604020202020204" pitchFamily="34" charset="0"/>
              <a:buNone/>
            </a:pPr>
            <a:endParaRPr lang="ru-RU" altLang="ru-RU" smtClean="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500063"/>
            <a:ext cx="8229600" cy="1428750"/>
          </a:xfrm>
        </p:spPr>
        <p:txBody>
          <a:bodyPr rtlCol="0">
            <a:normAutofit fontScale="90000"/>
          </a:bodyPr>
          <a:lstStyle/>
          <a:p>
            <a:pPr fontAlgn="auto">
              <a:spcAft>
                <a:spcPts val="0"/>
              </a:spcAft>
              <a:defRPr/>
            </a:pPr>
            <a:r>
              <a:rPr lang="en-US" b="1" dirty="0" smtClean="0"/>
              <a:t/>
            </a:r>
            <a:br>
              <a:rPr lang="en-US" b="1" dirty="0" smtClean="0"/>
            </a:br>
            <a:r>
              <a:rPr lang="en-US" sz="5300" b="1" dirty="0" smtClean="0"/>
              <a:t>Old English </a:t>
            </a:r>
            <a:r>
              <a:rPr lang="en-US" sz="5300" b="1" dirty="0" err="1" smtClean="0"/>
              <a:t>Verbals</a:t>
            </a:r>
            <a:r>
              <a:rPr lang="ru-RU" sz="5300" dirty="0" smtClean="0"/>
              <a:t/>
            </a:r>
            <a:br>
              <a:rPr lang="ru-RU" sz="5300" dirty="0" smtClean="0"/>
            </a:br>
            <a:r>
              <a:rPr lang="en-US" sz="5300" b="1" dirty="0" smtClean="0"/>
              <a:t>(Non-finite Forms of the Verb)</a:t>
            </a:r>
            <a:r>
              <a:rPr lang="ru-RU" sz="5300" dirty="0" smtClean="0"/>
              <a:t/>
            </a:r>
            <a:br>
              <a:rPr lang="ru-RU" sz="5300" dirty="0" smtClean="0"/>
            </a:br>
            <a:endParaRPr lang="ru-RU" dirty="0"/>
          </a:p>
        </p:txBody>
      </p:sp>
      <p:sp>
        <p:nvSpPr>
          <p:cNvPr id="97282" name="Содержимое 2"/>
          <p:cNvSpPr>
            <a:spLocks noGrp="1"/>
          </p:cNvSpPr>
          <p:nvPr>
            <p:ph idx="1"/>
          </p:nvPr>
        </p:nvSpPr>
        <p:spPr>
          <a:xfrm>
            <a:off x="457200" y="2357438"/>
            <a:ext cx="8229600" cy="3768725"/>
          </a:xfrm>
        </p:spPr>
        <p:txBody>
          <a:bodyPr/>
          <a:lstStyle/>
          <a:p>
            <a:pPr>
              <a:buFont typeface="Arial" panose="020B0604020202020204" pitchFamily="34" charset="0"/>
              <a:buNone/>
            </a:pPr>
            <a:r>
              <a:rPr lang="en-US" altLang="ru-RU" sz="4800" smtClean="0"/>
              <a:t>  There were two non-finite forms:</a:t>
            </a:r>
          </a:p>
          <a:p>
            <a:r>
              <a:rPr lang="en-US" altLang="ru-RU" sz="4800" smtClean="0"/>
              <a:t> </a:t>
            </a:r>
            <a:r>
              <a:rPr lang="en-US" altLang="ru-RU" sz="4800" b="1" smtClean="0"/>
              <a:t>the Infinitive</a:t>
            </a:r>
          </a:p>
          <a:p>
            <a:r>
              <a:rPr lang="en-US" altLang="ru-RU" sz="4800" b="1" smtClean="0"/>
              <a:t>the Participle</a:t>
            </a:r>
            <a:endParaRPr lang="ru-RU" altLang="ru-RU" sz="4800" b="1" smtClean="0"/>
          </a:p>
          <a:p>
            <a:pPr>
              <a:buFont typeface="Arial" panose="020B0604020202020204" pitchFamily="34" charset="0"/>
              <a:buNone/>
            </a:pPr>
            <a:endParaRPr lang="ru-RU" altLang="ru-RU" smtClean="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en-US" sz="6000" b="1" dirty="0" smtClean="0"/>
              <a:t/>
            </a:r>
            <a:br>
              <a:rPr lang="en-US" sz="6000" b="1" dirty="0" smtClean="0"/>
            </a:br>
            <a:r>
              <a:rPr lang="en-US" sz="6000" b="1" dirty="0" smtClean="0"/>
              <a:t>The Infinitive</a:t>
            </a:r>
            <a:r>
              <a:rPr lang="ru-RU" dirty="0" smtClean="0"/>
              <a:t/>
            </a:r>
            <a:br>
              <a:rPr lang="ru-RU" dirty="0" smtClean="0"/>
            </a:br>
            <a:endParaRPr lang="ru-RU" dirty="0"/>
          </a:p>
        </p:txBody>
      </p:sp>
      <p:sp>
        <p:nvSpPr>
          <p:cNvPr id="3" name="Содержимое 2"/>
          <p:cNvSpPr>
            <a:spLocks noGrp="1"/>
          </p:cNvSpPr>
          <p:nvPr>
            <p:ph idx="1"/>
          </p:nvPr>
        </p:nvSpPr>
        <p:spPr>
          <a:xfrm>
            <a:off x="214313" y="1600200"/>
            <a:ext cx="8786812" cy="4525963"/>
          </a:xfrm>
        </p:spPr>
        <p:txBody>
          <a:bodyPr>
            <a:normAutofit/>
          </a:bodyPr>
          <a:lstStyle/>
          <a:p>
            <a:pPr>
              <a:lnSpc>
                <a:spcPct val="90000"/>
              </a:lnSpc>
              <a:buFont typeface="Arial" panose="020B0604020202020204" pitchFamily="34" charset="0"/>
              <a:buNone/>
            </a:pPr>
            <a:r>
              <a:rPr lang="en-US" altLang="ru-RU" sz="4000" smtClean="0"/>
              <a:t>   It had no verbal categories but had some </a:t>
            </a:r>
            <a:r>
              <a:rPr lang="en-US" altLang="ru-RU" sz="4000" b="1" smtClean="0"/>
              <a:t>nominal</a:t>
            </a:r>
            <a:r>
              <a:rPr lang="en-US" altLang="ru-RU" sz="4000" smtClean="0"/>
              <a:t>.</a:t>
            </a:r>
          </a:p>
          <a:p>
            <a:pPr>
              <a:lnSpc>
                <a:spcPct val="90000"/>
              </a:lnSpc>
              <a:buFont typeface="Arial" panose="020B0604020202020204" pitchFamily="34" charset="0"/>
              <a:buNone/>
            </a:pPr>
            <a:r>
              <a:rPr lang="en-US" altLang="ru-RU" sz="4000" smtClean="0"/>
              <a:t> As a verbal noun by origin, the infinitive had </a:t>
            </a:r>
            <a:r>
              <a:rPr lang="en-US" altLang="ru-RU" sz="4000" b="1" smtClean="0"/>
              <a:t>two case</a:t>
            </a:r>
            <a:r>
              <a:rPr lang="en-US" altLang="ru-RU" sz="4000" smtClean="0"/>
              <a:t> </a:t>
            </a:r>
            <a:r>
              <a:rPr lang="en-US" altLang="ru-RU" sz="4000" b="1" smtClean="0"/>
              <a:t>system</a:t>
            </a:r>
            <a:r>
              <a:rPr lang="en-US" altLang="ru-RU" sz="4000" smtClean="0"/>
              <a:t>: </a:t>
            </a:r>
          </a:p>
          <a:p>
            <a:pPr>
              <a:lnSpc>
                <a:spcPct val="90000"/>
              </a:lnSpc>
            </a:pPr>
            <a:r>
              <a:rPr lang="en-US" altLang="ru-RU" sz="4000" smtClean="0"/>
              <a:t>the Nominative</a:t>
            </a:r>
          </a:p>
          <a:p>
            <a:pPr>
              <a:lnSpc>
                <a:spcPct val="90000"/>
              </a:lnSpc>
            </a:pPr>
            <a:r>
              <a:rPr lang="en-US" altLang="ru-RU" sz="4000" smtClean="0"/>
              <a:t>the Dative case</a:t>
            </a:r>
            <a:endParaRPr lang="ru-RU" altLang="ru-RU" sz="4000" smtClean="0"/>
          </a:p>
          <a:p>
            <a:pPr>
              <a:lnSpc>
                <a:spcPct val="90000"/>
              </a:lnSpc>
              <a:buFont typeface="Arial" panose="020B0604020202020204" pitchFamily="34" charset="0"/>
              <a:buNone/>
            </a:pPr>
            <a:endParaRPr lang="ru-RU" altLang="ru-RU" sz="4000" smtClean="0"/>
          </a:p>
          <a:p>
            <a:pPr>
              <a:lnSpc>
                <a:spcPct val="90000"/>
              </a:lnSpc>
              <a:buFont typeface="Arial" panose="020B0604020202020204" pitchFamily="34" charset="0"/>
              <a:buNone/>
            </a:pPr>
            <a:endParaRPr lang="ru-RU" altLang="ru-RU" sz="3000" smtClean="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p:cNvSpPr>
          <p:nvPr>
            <p:ph type="title"/>
          </p:nvPr>
        </p:nvSpPr>
        <p:spPr/>
        <p:txBody>
          <a:bodyPr/>
          <a:lstStyle/>
          <a:p>
            <a:endParaRPr lang="ru-RU" altLang="ru-RU" smtClean="0"/>
          </a:p>
        </p:txBody>
      </p:sp>
      <p:sp>
        <p:nvSpPr>
          <p:cNvPr id="115715" name="Rectangle 3"/>
          <p:cNvSpPr>
            <a:spLocks noGrp="1"/>
          </p:cNvSpPr>
          <p:nvPr>
            <p:ph type="body" idx="1"/>
          </p:nvPr>
        </p:nvSpPr>
        <p:spPr/>
        <p:txBody>
          <a:bodyPr/>
          <a:lstStyle/>
          <a:p>
            <a:pPr>
              <a:lnSpc>
                <a:spcPct val="90000"/>
              </a:lnSpc>
            </a:pPr>
            <a:r>
              <a:rPr lang="en-US" altLang="ru-RU" sz="4000" i="1" smtClean="0"/>
              <a:t>drifan (to drive)  </a:t>
            </a:r>
            <a:r>
              <a:rPr lang="en-US" altLang="ru-RU" sz="4000" smtClean="0"/>
              <a:t> ---  Nominative</a:t>
            </a:r>
          </a:p>
          <a:p>
            <a:pPr>
              <a:lnSpc>
                <a:spcPct val="90000"/>
              </a:lnSpc>
            </a:pPr>
            <a:endParaRPr lang="ru-RU" altLang="ru-RU" sz="4000" smtClean="0"/>
          </a:p>
          <a:p>
            <a:pPr>
              <a:lnSpc>
                <a:spcPct val="90000"/>
              </a:lnSpc>
            </a:pPr>
            <a:r>
              <a:rPr lang="en-US" altLang="ru-RU" sz="4000" i="1" smtClean="0"/>
              <a:t>tō drifanne </a:t>
            </a:r>
            <a:r>
              <a:rPr lang="en-US" altLang="ru-RU" sz="4000" smtClean="0"/>
              <a:t> --- Dative</a:t>
            </a:r>
            <a:endParaRPr lang="ru-RU" altLang="ru-RU" sz="4000" smtClean="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Заголовок 1"/>
          <p:cNvSpPr>
            <a:spLocks noGrp="1"/>
          </p:cNvSpPr>
          <p:nvPr>
            <p:ph type="title"/>
          </p:nvPr>
        </p:nvSpPr>
        <p:spPr/>
        <p:txBody>
          <a:bodyPr/>
          <a:lstStyle/>
          <a:p>
            <a:endParaRPr lang="ru-RU" altLang="ru-RU" smtClean="0"/>
          </a:p>
        </p:txBody>
      </p:sp>
      <p:sp>
        <p:nvSpPr>
          <p:cNvPr id="99330" name="Содержимое 2"/>
          <p:cNvSpPr>
            <a:spLocks noGrp="1"/>
          </p:cNvSpPr>
          <p:nvPr>
            <p:ph idx="1"/>
          </p:nvPr>
        </p:nvSpPr>
        <p:spPr>
          <a:xfrm>
            <a:off x="457200" y="1928813"/>
            <a:ext cx="8229600" cy="4197350"/>
          </a:xfrm>
        </p:spPr>
        <p:txBody>
          <a:bodyPr/>
          <a:lstStyle/>
          <a:p>
            <a:pPr>
              <a:buFont typeface="Arial" panose="020B0604020202020204" pitchFamily="34" charset="0"/>
              <a:buNone/>
            </a:pPr>
            <a:r>
              <a:rPr lang="en-US" altLang="ru-RU" sz="4400" smtClean="0"/>
              <a:t>   The form </a:t>
            </a:r>
            <a:r>
              <a:rPr lang="en-US" altLang="ru-RU" sz="4400" i="1" smtClean="0"/>
              <a:t>tō drifanne</a:t>
            </a:r>
            <a:r>
              <a:rPr lang="en-US" altLang="ru-RU" sz="4400" smtClean="0"/>
              <a:t> indicated direction or the purpose of the action (in order to drive)</a:t>
            </a:r>
            <a:endParaRPr lang="ru-RU" altLang="ru-RU" sz="4400" smtClean="0"/>
          </a:p>
          <a:p>
            <a:pPr>
              <a:buFont typeface="Arial" panose="020B0604020202020204" pitchFamily="34" charset="0"/>
              <a:buNone/>
            </a:pPr>
            <a:endParaRPr lang="ru-RU" altLang="ru-RU" smtClean="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Заголовок 1"/>
          <p:cNvSpPr>
            <a:spLocks noGrp="1"/>
          </p:cNvSpPr>
          <p:nvPr>
            <p:ph type="title"/>
          </p:nvPr>
        </p:nvSpPr>
        <p:spPr/>
        <p:txBody>
          <a:bodyPr/>
          <a:lstStyle/>
          <a:p>
            <a:endParaRPr lang="ru-RU" altLang="ru-RU" smtClean="0"/>
          </a:p>
        </p:txBody>
      </p:sp>
      <p:sp>
        <p:nvSpPr>
          <p:cNvPr id="3" name="Содержимое 2"/>
          <p:cNvSpPr>
            <a:spLocks noGrp="1"/>
          </p:cNvSpPr>
          <p:nvPr>
            <p:ph idx="1"/>
          </p:nvPr>
        </p:nvSpPr>
        <p:spPr/>
        <p:txBody>
          <a:bodyPr>
            <a:normAutofit/>
          </a:bodyPr>
          <a:lstStyle/>
          <a:p>
            <a:pPr>
              <a:lnSpc>
                <a:spcPct val="90000"/>
              </a:lnSpc>
              <a:buFont typeface="Arial" panose="020B0604020202020204" pitchFamily="34" charset="0"/>
              <a:buNone/>
            </a:pPr>
            <a:r>
              <a:rPr lang="en-US" altLang="ru-RU" sz="4100" smtClean="0"/>
              <a:t>   Uninflected Infinitive was used in the phrases with the verbs that turned into modal or anomalous verbs:</a:t>
            </a:r>
            <a:endParaRPr lang="ru-RU" altLang="ru-RU" sz="4100" smtClean="0"/>
          </a:p>
          <a:p>
            <a:pPr>
              <a:lnSpc>
                <a:spcPct val="90000"/>
              </a:lnSpc>
              <a:buFont typeface="Arial" panose="020B0604020202020204" pitchFamily="34" charset="0"/>
              <a:buNone/>
            </a:pPr>
            <a:r>
              <a:rPr lang="en-US" altLang="ru-RU" sz="4100" i="1" smtClean="0"/>
              <a:t>þū meaht sin</a:t>
            </a:r>
            <a:r>
              <a:rPr lang="en-US" altLang="ru-RU" sz="4100" i="1" smtClean="0">
                <a:latin typeface="PhoneticTM"/>
              </a:rPr>
              <a:t>Z</a:t>
            </a:r>
            <a:r>
              <a:rPr lang="en-US" altLang="ru-RU" sz="4100" i="1" smtClean="0"/>
              <a:t>an – you may sing</a:t>
            </a:r>
            <a:endParaRPr lang="ru-RU" altLang="ru-RU" sz="4100" smtClean="0"/>
          </a:p>
          <a:p>
            <a:pPr>
              <a:lnSpc>
                <a:spcPct val="90000"/>
              </a:lnSpc>
              <a:buFont typeface="Arial" panose="020B0604020202020204" pitchFamily="34" charset="0"/>
              <a:buNone/>
            </a:pPr>
            <a:r>
              <a:rPr lang="en-US" altLang="ru-RU" sz="4100" i="1" smtClean="0"/>
              <a:t>þa ou</a:t>
            </a:r>
            <a:r>
              <a:rPr lang="en-US" altLang="ru-RU" sz="4100" i="1" smtClean="0">
                <a:latin typeface="PhoneticTM"/>
              </a:rPr>
              <a:t>Z</a:t>
            </a:r>
            <a:r>
              <a:rPr lang="en-US" altLang="ru-RU" sz="4100" i="1" smtClean="0"/>
              <a:t>on hē sōna sin</a:t>
            </a:r>
            <a:r>
              <a:rPr lang="en-US" altLang="ru-RU" sz="4100" i="1" smtClean="0">
                <a:latin typeface="PhoneticTM"/>
              </a:rPr>
              <a:t>Z</a:t>
            </a:r>
            <a:r>
              <a:rPr lang="en-US" altLang="ru-RU" sz="4100" i="1" smtClean="0"/>
              <a:t>an – then began he soon to sing</a:t>
            </a:r>
            <a:endParaRPr lang="ru-RU" altLang="ru-RU" sz="4100" smtClean="0"/>
          </a:p>
          <a:p>
            <a:pPr>
              <a:lnSpc>
                <a:spcPct val="90000"/>
              </a:lnSpc>
              <a:buFont typeface="Arial" panose="020B0604020202020204" pitchFamily="34" charset="0"/>
              <a:buNone/>
            </a:pPr>
            <a:endParaRPr lang="ru-RU" altLang="ru-RU" sz="3000" smtClean="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en-US" sz="6000" b="1" dirty="0" smtClean="0"/>
              <a:t/>
            </a:r>
            <a:br>
              <a:rPr lang="en-US" sz="6000" b="1" dirty="0" smtClean="0"/>
            </a:br>
            <a:r>
              <a:rPr lang="en-US" sz="6000" b="1" dirty="0" smtClean="0"/>
              <a:t>The Participle</a:t>
            </a:r>
            <a:r>
              <a:rPr lang="ru-RU" dirty="0" smtClean="0"/>
              <a:t/>
            </a:r>
            <a:br>
              <a:rPr lang="ru-RU" dirty="0" smtClean="0"/>
            </a:br>
            <a:endParaRPr lang="ru-RU" dirty="0"/>
          </a:p>
        </p:txBody>
      </p:sp>
      <p:sp>
        <p:nvSpPr>
          <p:cNvPr id="101378" name="Содержимое 2"/>
          <p:cNvSpPr>
            <a:spLocks noGrp="1"/>
          </p:cNvSpPr>
          <p:nvPr>
            <p:ph idx="1"/>
          </p:nvPr>
        </p:nvSpPr>
        <p:spPr>
          <a:xfrm>
            <a:off x="457200" y="2214563"/>
            <a:ext cx="8229600" cy="3911600"/>
          </a:xfrm>
        </p:spPr>
        <p:txBody>
          <a:bodyPr/>
          <a:lstStyle/>
          <a:p>
            <a:r>
              <a:rPr lang="en-US" altLang="ru-RU" sz="4800" smtClean="0"/>
              <a:t>    had both </a:t>
            </a:r>
            <a:r>
              <a:rPr lang="en-US" altLang="ru-RU" sz="4800" b="1" smtClean="0"/>
              <a:t>verbal</a:t>
            </a:r>
            <a:r>
              <a:rPr lang="en-US" altLang="ru-RU" sz="4800" smtClean="0"/>
              <a:t> and </a:t>
            </a:r>
            <a:r>
              <a:rPr lang="en-US" altLang="ru-RU" sz="4800" b="1" smtClean="0"/>
              <a:t>nominal</a:t>
            </a:r>
            <a:r>
              <a:rPr lang="en-US" altLang="ru-RU" sz="4800" smtClean="0"/>
              <a:t> characteristics.</a:t>
            </a:r>
            <a:endParaRPr lang="ru-RU" altLang="ru-RU" sz="4800" smtClean="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300"/>
          </a:xfrm>
        </p:spPr>
        <p:txBody>
          <a:bodyPr rtlCol="0">
            <a:normAutofit fontScale="90000"/>
          </a:bodyPr>
          <a:lstStyle/>
          <a:p>
            <a:pPr fontAlgn="auto">
              <a:spcAft>
                <a:spcPts val="0"/>
              </a:spcAft>
              <a:defRPr/>
            </a:pPr>
            <a:endParaRPr lang="ru-RU" dirty="0"/>
          </a:p>
        </p:txBody>
      </p:sp>
      <p:sp>
        <p:nvSpPr>
          <p:cNvPr id="102402" name="Содержимое 2"/>
          <p:cNvSpPr>
            <a:spLocks noGrp="1"/>
          </p:cNvSpPr>
          <p:nvPr>
            <p:ph idx="1"/>
          </p:nvPr>
        </p:nvSpPr>
        <p:spPr>
          <a:xfrm>
            <a:off x="428625" y="1071563"/>
            <a:ext cx="8229600" cy="5026025"/>
          </a:xfrm>
        </p:spPr>
        <p:txBody>
          <a:bodyPr/>
          <a:lstStyle/>
          <a:p>
            <a:pPr>
              <a:buFont typeface="Arial" panose="020B0604020202020204" pitchFamily="34" charset="0"/>
              <a:buNone/>
            </a:pPr>
            <a:r>
              <a:rPr lang="en-US" altLang="ru-RU" sz="6400" smtClean="0"/>
              <a:t>  </a:t>
            </a:r>
            <a:r>
              <a:rPr lang="en-US" altLang="ru-RU" sz="4400" smtClean="0"/>
              <a:t>Participle I was opposed to Participle II through voice and tense distinctions: </a:t>
            </a:r>
            <a:r>
              <a:rPr lang="en-US" altLang="ru-RU" sz="4400" b="1" smtClean="0"/>
              <a:t>Participle I</a:t>
            </a:r>
            <a:r>
              <a:rPr lang="en-US" altLang="ru-RU" sz="4400" smtClean="0"/>
              <a:t> is active and expresses present or simultaneous process. </a:t>
            </a:r>
            <a:endParaRPr lang="ru-RU" altLang="ru-RU" sz="6400" smtClean="0"/>
          </a:p>
          <a:p>
            <a:pPr>
              <a:buFont typeface="Arial" panose="020B0604020202020204" pitchFamily="34" charset="0"/>
              <a:buNone/>
            </a:pPr>
            <a:r>
              <a:rPr lang="en-US" altLang="ru-RU" smtClean="0"/>
              <a:t>  </a:t>
            </a:r>
            <a:endParaRPr lang="ru-RU" altLang="ru-RU" smtClean="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Заголовок 1"/>
          <p:cNvSpPr>
            <a:spLocks noGrp="1"/>
          </p:cNvSpPr>
          <p:nvPr>
            <p:ph type="title"/>
          </p:nvPr>
        </p:nvSpPr>
        <p:spPr/>
        <p:txBody>
          <a:bodyPr/>
          <a:lstStyle/>
          <a:p>
            <a:endParaRPr lang="ru-RU" altLang="ru-RU" smtClean="0"/>
          </a:p>
        </p:txBody>
      </p:sp>
      <p:sp>
        <p:nvSpPr>
          <p:cNvPr id="103426" name="Содержимое 2"/>
          <p:cNvSpPr>
            <a:spLocks noGrp="1"/>
          </p:cNvSpPr>
          <p:nvPr>
            <p:ph idx="1"/>
          </p:nvPr>
        </p:nvSpPr>
        <p:spPr/>
        <p:txBody>
          <a:bodyPr/>
          <a:lstStyle/>
          <a:p>
            <a:pPr>
              <a:buFont typeface="Arial" panose="020B0604020202020204" pitchFamily="34" charset="0"/>
              <a:buNone/>
            </a:pPr>
            <a:r>
              <a:rPr lang="en-US" altLang="ru-RU" sz="4000" smtClean="0"/>
              <a:t>   </a:t>
            </a:r>
            <a:r>
              <a:rPr lang="en-US" altLang="ru-RU" sz="4000" b="1" smtClean="0"/>
              <a:t>Participle II</a:t>
            </a:r>
            <a:r>
              <a:rPr lang="en-US" altLang="ru-RU" sz="4000" smtClean="0"/>
              <a:t> has passive meaning and denotes the state/quality resulting from past action.</a:t>
            </a:r>
          </a:p>
          <a:p>
            <a:pPr>
              <a:buFont typeface="Arial" panose="020B0604020202020204" pitchFamily="34" charset="0"/>
              <a:buNone/>
            </a:pPr>
            <a:r>
              <a:rPr lang="en-US" altLang="ru-RU" sz="4000" smtClean="0"/>
              <a:t>   Participle II of intransitive verbs has active meaning.</a:t>
            </a:r>
          </a:p>
          <a:p>
            <a:pPr>
              <a:buFont typeface="Arial" panose="020B0604020202020204" pitchFamily="34" charset="0"/>
              <a:buNone/>
            </a:pPr>
            <a:endParaRPr lang="ru-RU" altLang="ru-RU" smtClean="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Заголовок 1"/>
          <p:cNvSpPr>
            <a:spLocks noGrp="1"/>
          </p:cNvSpPr>
          <p:nvPr>
            <p:ph type="title"/>
          </p:nvPr>
        </p:nvSpPr>
        <p:spPr/>
        <p:txBody>
          <a:bodyPr/>
          <a:lstStyle/>
          <a:p>
            <a:r>
              <a:rPr lang="en-US" altLang="ru-RU" sz="6000" smtClean="0"/>
              <a:t>Participle I</a:t>
            </a:r>
            <a:endParaRPr lang="ru-RU" altLang="ru-RU" sz="6000" smtClean="0"/>
          </a:p>
        </p:txBody>
      </p:sp>
      <p:sp>
        <p:nvSpPr>
          <p:cNvPr id="104450" name="Содержимое 2"/>
          <p:cNvSpPr>
            <a:spLocks noGrp="1"/>
          </p:cNvSpPr>
          <p:nvPr>
            <p:ph idx="1"/>
          </p:nvPr>
        </p:nvSpPr>
        <p:spPr/>
        <p:txBody>
          <a:bodyPr/>
          <a:lstStyle/>
          <a:p>
            <a:pPr>
              <a:buFont typeface="Arial" panose="020B0604020202020204" pitchFamily="34" charset="0"/>
              <a:buNone/>
            </a:pPr>
            <a:r>
              <a:rPr lang="en-US" altLang="ru-RU" sz="4000" smtClean="0"/>
              <a:t>   </a:t>
            </a:r>
            <a:r>
              <a:rPr lang="en-US" altLang="ru-RU" sz="4400" smtClean="0"/>
              <a:t>Participle I is formed from the Infinitive with the help of suffix </a:t>
            </a:r>
            <a:r>
              <a:rPr lang="en-US" altLang="ru-RU" sz="4400" i="1" smtClean="0"/>
              <a:t>-</a:t>
            </a:r>
            <a:r>
              <a:rPr lang="en-US" altLang="ru-RU" sz="4400" b="1" i="1" smtClean="0"/>
              <a:t>ende</a:t>
            </a:r>
            <a:endParaRPr lang="ru-RU" altLang="ru-RU" sz="4400" b="1" smtClean="0"/>
          </a:p>
          <a:p>
            <a:pPr>
              <a:buFont typeface="Arial" panose="020B0604020202020204" pitchFamily="34" charset="0"/>
              <a:buNone/>
            </a:pPr>
            <a:r>
              <a:rPr lang="en-US" altLang="ru-RU" sz="4400" smtClean="0"/>
              <a:t>   Participle I: </a:t>
            </a:r>
            <a:r>
              <a:rPr lang="en-US" altLang="ru-RU" sz="4400" i="1" smtClean="0"/>
              <a:t>drīfende</a:t>
            </a:r>
            <a:r>
              <a:rPr lang="en-US" altLang="ru-RU" sz="4400" smtClean="0"/>
              <a:t> (driving) </a:t>
            </a:r>
            <a:r>
              <a:rPr lang="en-US" altLang="ru-RU" sz="4400" i="1" smtClean="0"/>
              <a:t>(</a:t>
            </a:r>
            <a:r>
              <a:rPr lang="en-US" altLang="ru-RU" sz="4400" smtClean="0"/>
              <a:t>infinitive -- drīfan</a:t>
            </a:r>
            <a:r>
              <a:rPr lang="en-US" altLang="ru-RU" sz="4400" i="1" smtClean="0"/>
              <a:t>)</a:t>
            </a:r>
            <a:endParaRPr lang="ru-RU" altLang="ru-RU" sz="4400" i="1" smtClean="0"/>
          </a:p>
          <a:p>
            <a:pPr>
              <a:buFont typeface="Arial" panose="020B0604020202020204" pitchFamily="34" charset="0"/>
              <a:buNone/>
            </a:pPr>
            <a:endParaRPr lang="ru-RU" altLang="ru-RU" smtClean="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Заголовок 1"/>
          <p:cNvSpPr>
            <a:spLocks noGrp="1"/>
          </p:cNvSpPr>
          <p:nvPr>
            <p:ph type="title"/>
          </p:nvPr>
        </p:nvSpPr>
        <p:spPr/>
        <p:txBody>
          <a:bodyPr/>
          <a:lstStyle/>
          <a:p>
            <a:r>
              <a:rPr lang="en-US" altLang="ru-RU" sz="5400" b="1" smtClean="0"/>
              <a:t>Participle II</a:t>
            </a:r>
            <a:endParaRPr lang="ru-RU" altLang="ru-RU" sz="5400" b="1" smtClean="0"/>
          </a:p>
        </p:txBody>
      </p:sp>
      <p:sp>
        <p:nvSpPr>
          <p:cNvPr id="105474" name="Содержимое 2"/>
          <p:cNvSpPr>
            <a:spLocks noGrp="1"/>
          </p:cNvSpPr>
          <p:nvPr>
            <p:ph idx="1"/>
          </p:nvPr>
        </p:nvSpPr>
        <p:spPr/>
        <p:txBody>
          <a:bodyPr/>
          <a:lstStyle/>
          <a:p>
            <a:pPr>
              <a:buFont typeface="Arial" panose="020B0604020202020204" pitchFamily="34" charset="0"/>
              <a:buNone/>
            </a:pPr>
            <a:r>
              <a:rPr lang="en-US" altLang="ru-RU" sz="4000" smtClean="0"/>
              <a:t>   Participle II has its own stem.</a:t>
            </a:r>
          </a:p>
          <a:p>
            <a:pPr>
              <a:buFont typeface="Arial" panose="020B0604020202020204" pitchFamily="34" charset="0"/>
              <a:buNone/>
            </a:pPr>
            <a:endParaRPr lang="en-US" altLang="ru-RU" sz="4000" smtClean="0"/>
          </a:p>
          <a:p>
            <a:pPr>
              <a:buFont typeface="Arial" panose="020B0604020202020204" pitchFamily="34" charset="0"/>
              <a:buNone/>
            </a:pPr>
            <a:r>
              <a:rPr lang="en-US" altLang="ru-RU" sz="4000" smtClean="0"/>
              <a:t> If it was a strong verb there was a </a:t>
            </a:r>
            <a:r>
              <a:rPr lang="en-US" altLang="ru-RU" sz="4000" b="1" smtClean="0"/>
              <a:t>vowel interchange</a:t>
            </a:r>
            <a:r>
              <a:rPr lang="en-US" altLang="ru-RU" sz="4000" smtClean="0"/>
              <a:t> and suffix </a:t>
            </a:r>
            <a:r>
              <a:rPr lang="en-US" altLang="ru-RU" sz="4000" i="1" smtClean="0"/>
              <a:t>-</a:t>
            </a:r>
            <a:r>
              <a:rPr lang="en-US" altLang="ru-RU" sz="4000" b="1" i="1" smtClean="0"/>
              <a:t>en</a:t>
            </a:r>
            <a:r>
              <a:rPr lang="en-US" altLang="ru-RU" sz="4000" i="1" smtClean="0"/>
              <a:t>.</a:t>
            </a:r>
            <a:endParaRPr lang="ru-RU" altLang="ru-RU" sz="4000" smtClean="0"/>
          </a:p>
          <a:p>
            <a:pPr>
              <a:buFont typeface="Arial" panose="020B0604020202020204" pitchFamily="34" charset="0"/>
              <a:buNone/>
            </a:pPr>
            <a:endParaRPr lang="ru-RU" altLang="ru-RU" smtClean="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TotalTime>
  <Words>2957</Words>
  <Application>Microsoft Office PowerPoint</Application>
  <PresentationFormat>Экран (4:3)</PresentationFormat>
  <Paragraphs>500</Paragraphs>
  <Slides>102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102</vt:i4>
      </vt:variant>
    </vt:vector>
  </HeadingPairs>
  <TitlesOfParts>
    <vt:vector size="108" baseType="lpstr">
      <vt:lpstr>Calibri</vt:lpstr>
      <vt:lpstr>Arial</vt:lpstr>
      <vt:lpstr>PhoneticTM</vt:lpstr>
      <vt:lpstr>Times New Roman</vt:lpstr>
      <vt:lpstr>MS Reference Serif</vt:lpstr>
      <vt:lpstr>Тема Office</vt:lpstr>
      <vt:lpstr> General Characteristics of Old English Grammar </vt:lpstr>
      <vt:lpstr>Parts of speech</vt:lpstr>
      <vt:lpstr>Презентация PowerPoint</vt:lpstr>
      <vt:lpstr>Grammatical categories</vt:lpstr>
      <vt:lpstr>Презентация PowerPoint</vt:lpstr>
      <vt:lpstr>The OE Noun</vt:lpstr>
      <vt:lpstr>Gender</vt:lpstr>
      <vt:lpstr>Gender</vt:lpstr>
      <vt:lpstr>Презентация PowerPoint</vt:lpstr>
      <vt:lpstr>The category of number</vt:lpstr>
      <vt:lpstr>The category of case</vt:lpstr>
      <vt:lpstr>System of Declension </vt:lpstr>
      <vt:lpstr>Презентация PowerPoint</vt:lpstr>
      <vt:lpstr>Root-stems</vt:lpstr>
      <vt:lpstr> The examples of declensional paradigms </vt:lpstr>
      <vt:lpstr>The traces of a-stem declension</vt:lpstr>
      <vt:lpstr>Презентация PowerPoint</vt:lpstr>
      <vt:lpstr>The OE Pronoun</vt:lpstr>
      <vt:lpstr>Презентация PowerPoint</vt:lpstr>
      <vt:lpstr>The Personal Pronouns </vt:lpstr>
      <vt:lpstr>Презентация PowerPoint</vt:lpstr>
      <vt:lpstr>Презентация PowerPoint</vt:lpstr>
      <vt:lpstr>Reflexive pronouns</vt:lpstr>
      <vt:lpstr> Demonstrative Pronouns </vt:lpstr>
      <vt:lpstr>Презентация PowerPoint</vt:lpstr>
      <vt:lpstr> Interrogative Pronouns </vt:lpstr>
      <vt:lpstr>Interrogative pronouns</vt:lpstr>
      <vt:lpstr> Indefinite pronouns </vt:lpstr>
      <vt:lpstr>The OE Adjective</vt:lpstr>
      <vt:lpstr>The category of case</vt:lpstr>
      <vt:lpstr>Declension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Indefiniteness</vt:lpstr>
      <vt:lpstr>Definiteness</vt:lpstr>
      <vt:lpstr>Degrees of Comparison</vt:lpstr>
      <vt:lpstr>Презентация PowerPoint</vt:lpstr>
      <vt:lpstr>Презентация PowerPoint</vt:lpstr>
      <vt:lpstr>Презентация PowerPoint</vt:lpstr>
      <vt:lpstr>The OE Adverb</vt:lpstr>
      <vt:lpstr>Презентация PowerPoint</vt:lpstr>
      <vt:lpstr>Презентация PowerPoint</vt:lpstr>
      <vt:lpstr> Degrees of comparison</vt:lpstr>
      <vt:lpstr>The OE Verb</vt:lpstr>
      <vt:lpstr>Презентация PowerPoint</vt:lpstr>
      <vt:lpstr>Презентация PowerPoint</vt:lpstr>
      <vt:lpstr>The Category of Tense </vt:lpstr>
      <vt:lpstr>Презентация PowerPoint</vt:lpstr>
      <vt:lpstr> The Category of Mood </vt:lpstr>
      <vt:lpstr>the Subjunctive Mood</vt:lpstr>
      <vt:lpstr>Презентация PowerPoint</vt:lpstr>
      <vt:lpstr>The Category of Person</vt:lpstr>
      <vt:lpstr>Презентация PowerPoint</vt:lpstr>
      <vt:lpstr> The Category of Voice </vt:lpstr>
      <vt:lpstr>Презентация PowerPoint</vt:lpstr>
      <vt:lpstr>Презентация PowerPoint</vt:lpstr>
      <vt:lpstr>Презентация PowerPoint</vt:lpstr>
      <vt:lpstr>Презентация PowerPoint</vt:lpstr>
      <vt:lpstr>Презентация PowerPoint</vt:lpstr>
      <vt:lpstr> The Strong Verbs  </vt:lpstr>
      <vt:lpstr>Презентация PowerPoint</vt:lpstr>
      <vt:lpstr>Презентация PowerPoint</vt:lpstr>
      <vt:lpstr>Презентация PowerPoint</vt:lpstr>
      <vt:lpstr> The Weak Verbs  </vt:lpstr>
      <vt:lpstr>Weak verbs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Preterite – Present Verbs </vt:lpstr>
      <vt:lpstr>Презентация PowerPoint</vt:lpstr>
      <vt:lpstr>Презентация PowerPoint</vt:lpstr>
      <vt:lpstr>Презентация PowerPoint</vt:lpstr>
      <vt:lpstr>Презентация PowerPoint</vt:lpstr>
      <vt:lpstr> Anomalous Verbs </vt:lpstr>
      <vt:lpstr>Презентация PowerPoint</vt:lpstr>
      <vt:lpstr>Презентация PowerPoint</vt:lpstr>
      <vt:lpstr>Презентация PowerPoint</vt:lpstr>
      <vt:lpstr>Презентация PowerPoint</vt:lpstr>
      <vt:lpstr>Wesan</vt:lpstr>
      <vt:lpstr> Old English Verbals (Non-finite Forms of the Verb) </vt:lpstr>
      <vt:lpstr> The Infinitive </vt:lpstr>
      <vt:lpstr>Презентация PowerPoint</vt:lpstr>
      <vt:lpstr>Презентация PowerPoint</vt:lpstr>
      <vt:lpstr>Презентация PowerPoint</vt:lpstr>
      <vt:lpstr> The Participle </vt:lpstr>
      <vt:lpstr>Презентация PowerPoint</vt:lpstr>
      <vt:lpstr>Презентация PowerPoint</vt:lpstr>
      <vt:lpstr>Participle I</vt:lpstr>
      <vt:lpstr>Participle II</vt:lpstr>
      <vt:lpstr>Презентация PowerPoint</vt:lpstr>
      <vt:lpstr>Usage of the Participle</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General Characteristics of Old English Grammar </dc:title>
  <cp:lastModifiedBy>User</cp:lastModifiedBy>
  <cp:revision>60</cp:revision>
  <dcterms:modified xsi:type="dcterms:W3CDTF">2019-02-17T20:10:53Z</dcterms:modified>
</cp:coreProperties>
</file>