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3A75D95-5E8B-4609-B389-3DF07857D42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9516-DBA9-4823-964E-9149C9A7020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1E0C-5C48-4A3C-B238-1244FB5E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08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9516-DBA9-4823-964E-9149C9A7020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1E0C-5C48-4A3C-B238-1244FB5E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6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9516-DBA9-4823-964E-9149C9A7020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1E0C-5C48-4A3C-B238-1244FB5E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9516-DBA9-4823-964E-9149C9A7020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1E0C-5C48-4A3C-B238-1244FB5E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1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9516-DBA9-4823-964E-9149C9A7020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1E0C-5C48-4A3C-B238-1244FB5E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49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9516-DBA9-4823-964E-9149C9A7020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1E0C-5C48-4A3C-B238-1244FB5E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7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9516-DBA9-4823-964E-9149C9A7020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1E0C-5C48-4A3C-B238-1244FB5ED63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0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9516-DBA9-4823-964E-9149C9A7020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1E0C-5C48-4A3C-B238-1244FB5E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5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9516-DBA9-4823-964E-9149C9A7020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1E0C-5C48-4A3C-B238-1244FB5E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5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9516-DBA9-4823-964E-9149C9A7020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1E0C-5C48-4A3C-B238-1244FB5E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3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6CF9516-DBA9-4823-964E-9149C9A7020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31E0C-5C48-4A3C-B238-1244FB5E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5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6CF9516-DBA9-4823-964E-9149C9A7020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A231E0C-5C48-4A3C-B238-1244FB5ED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9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2238962"/>
            <a:ext cx="8991600" cy="16459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Тема6.Управління </a:t>
            </a:r>
            <a:r>
              <a:rPr lang="ru-RU" b="1" dirty="0" err="1"/>
              <a:t>ризиками</a:t>
            </a:r>
            <a:r>
              <a:rPr lang="ru-RU" b="1" dirty="0"/>
              <a:t> в </a:t>
            </a:r>
            <a:r>
              <a:rPr lang="ru-RU" b="1" dirty="0" err="1"/>
              <a:t>зовнішньоекономічній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15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365" y="4368800"/>
            <a:ext cx="10363199" cy="3269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С</a:t>
            </a:r>
            <a:r>
              <a:rPr lang="ru-RU" sz="2400" dirty="0" err="1" smtClean="0"/>
              <a:t>учасне</a:t>
            </a:r>
            <a:r>
              <a:rPr lang="ru-RU" sz="2400" dirty="0" smtClean="0"/>
              <a:t> </a:t>
            </a:r>
            <a:r>
              <a:rPr lang="ru-RU" sz="2400" dirty="0" err="1"/>
              <a:t>страхування</a:t>
            </a:r>
            <a:r>
              <a:rPr lang="ru-RU" sz="2400" dirty="0"/>
              <a:t> </a:t>
            </a:r>
            <a:r>
              <a:rPr lang="ru-RU" sz="2400" dirty="0" err="1"/>
              <a:t>пропонує</a:t>
            </a:r>
            <a:r>
              <a:rPr lang="ru-RU" sz="2400" dirty="0"/>
              <a:t> широкий </a:t>
            </a:r>
            <a:r>
              <a:rPr lang="ru-RU" sz="2400" dirty="0" err="1"/>
              <a:t>набір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, </a:t>
            </a:r>
            <a:r>
              <a:rPr lang="ru-RU" sz="2400" dirty="0" err="1"/>
              <a:t>пов’язаних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ЗЕД. </a:t>
            </a:r>
            <a:r>
              <a:rPr lang="ru-RU" sz="2400" dirty="0" err="1"/>
              <a:t>Однак</a:t>
            </a:r>
            <a:r>
              <a:rPr lang="ru-RU" sz="2400" dirty="0"/>
              <a:t> практика </a:t>
            </a:r>
            <a:r>
              <a:rPr lang="ru-RU" sz="2400" dirty="0" err="1"/>
              <a:t>показує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учасники</a:t>
            </a:r>
            <a:r>
              <a:rPr lang="ru-RU" sz="2400" dirty="0"/>
              <a:t> ЗЕД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найчастіше</a:t>
            </a:r>
            <a:r>
              <a:rPr lang="ru-RU" sz="2400" dirty="0"/>
              <a:t> </a:t>
            </a:r>
            <a:r>
              <a:rPr lang="ru-RU" sz="2400" dirty="0" err="1"/>
              <a:t>ті</a:t>
            </a:r>
            <a:r>
              <a:rPr lang="ru-RU" sz="2400" dirty="0"/>
              <a:t> </a:t>
            </a:r>
            <a:r>
              <a:rPr lang="ru-RU" sz="2400" dirty="0" err="1"/>
              <a:t>види</a:t>
            </a:r>
            <a:r>
              <a:rPr lang="ru-RU" sz="2400" dirty="0"/>
              <a:t> </a:t>
            </a:r>
            <a:r>
              <a:rPr lang="ru-RU" sz="2400" dirty="0" err="1"/>
              <a:t>страхування</a:t>
            </a:r>
            <a:r>
              <a:rPr lang="ru-RU" sz="2400" dirty="0"/>
              <a:t>, </a:t>
            </a:r>
            <a:r>
              <a:rPr lang="ru-RU" sz="2400" dirty="0" err="1"/>
              <a:t>котрі</a:t>
            </a:r>
            <a:r>
              <a:rPr lang="ru-RU" sz="2400" dirty="0"/>
              <a:t> </a:t>
            </a:r>
            <a:r>
              <a:rPr lang="ru-RU" sz="2400" dirty="0" err="1"/>
              <a:t>обов’язкові</a:t>
            </a:r>
            <a:r>
              <a:rPr lang="ru-RU" sz="2400" dirty="0"/>
              <a:t> для ЗЕД (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страхування</a:t>
            </a:r>
            <a:r>
              <a:rPr lang="ru-RU" sz="2400" dirty="0"/>
              <a:t> </a:t>
            </a:r>
            <a:r>
              <a:rPr lang="ru-RU" sz="2400" dirty="0" err="1"/>
              <a:t>туристів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виїжджають</a:t>
            </a:r>
            <a:r>
              <a:rPr lang="ru-RU" sz="2400" dirty="0"/>
              <a:t> за кордон,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страхування</a:t>
            </a:r>
            <a:r>
              <a:rPr lang="ru-RU" sz="2400" dirty="0"/>
              <a:t> </a:t>
            </a:r>
            <a:r>
              <a:rPr lang="ru-RU" sz="2400" dirty="0" err="1"/>
              <a:t>відповідальності</a:t>
            </a:r>
            <a:r>
              <a:rPr lang="ru-RU" sz="2400" dirty="0"/>
              <a:t> </a:t>
            </a:r>
            <a:r>
              <a:rPr lang="ru-RU" sz="2400" dirty="0" err="1"/>
              <a:t>власників</a:t>
            </a:r>
            <a:r>
              <a:rPr lang="ru-RU" sz="2400" dirty="0"/>
              <a:t> </a:t>
            </a:r>
            <a:r>
              <a:rPr lang="ru-RU" sz="2400" dirty="0" err="1"/>
              <a:t>транспортних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для </a:t>
            </a:r>
            <a:r>
              <a:rPr lang="ru-RU" sz="2400" dirty="0" err="1"/>
              <a:t>більшості</a:t>
            </a:r>
            <a:r>
              <a:rPr lang="ru-RU" sz="2400" dirty="0"/>
              <a:t> </a:t>
            </a:r>
            <a:r>
              <a:rPr lang="ru-RU" sz="2400" dirty="0" err="1"/>
              <a:t>закордонних</a:t>
            </a:r>
            <a:r>
              <a:rPr lang="ru-RU" sz="2400" dirty="0"/>
              <a:t> </a:t>
            </a:r>
            <a:r>
              <a:rPr lang="ru-RU" sz="2400" dirty="0" err="1"/>
              <a:t>країн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), без </a:t>
            </a:r>
            <a:r>
              <a:rPr lang="ru-RU" sz="2400" dirty="0" err="1"/>
              <a:t>чого</a:t>
            </a:r>
            <a:r>
              <a:rPr lang="ru-RU" sz="2400" dirty="0"/>
              <a:t> </a:t>
            </a:r>
            <a:r>
              <a:rPr lang="ru-RU" sz="2400" dirty="0" err="1"/>
              <a:t>неможлива</a:t>
            </a:r>
            <a:r>
              <a:rPr lang="ru-RU" sz="2400" dirty="0"/>
              <a:t> </a:t>
            </a:r>
            <a:r>
              <a:rPr lang="ru-RU" sz="2400" dirty="0" err="1"/>
              <a:t>інша</a:t>
            </a:r>
            <a:r>
              <a:rPr lang="ru-RU" sz="2400" dirty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. </a:t>
            </a:r>
            <a:endParaRPr lang="en-US" sz="2400" dirty="0"/>
          </a:p>
        </p:txBody>
      </p:sp>
      <p:pic>
        <p:nvPicPr>
          <p:cNvPr id="9218" name="Picture 2" descr="Картинки по запросу страху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57" y="244534"/>
            <a:ext cx="5155333" cy="4124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17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3936" y="341745"/>
            <a:ext cx="3966464" cy="512119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хеджуванням</a:t>
            </a:r>
            <a:r>
              <a:rPr lang="ru-RU" sz="2400" dirty="0"/>
              <a:t> і </a:t>
            </a:r>
            <a:r>
              <a:rPr lang="ru-RU" sz="2400" dirty="0" err="1"/>
              <a:t>страхуванням</a:t>
            </a:r>
            <a:r>
              <a:rPr lang="ru-RU" sz="2400" dirty="0"/>
              <a:t> є фундаментальна </a:t>
            </a:r>
            <a:r>
              <a:rPr lang="ru-RU" sz="2400" dirty="0" err="1"/>
              <a:t>відмінність</a:t>
            </a:r>
            <a:r>
              <a:rPr lang="ru-RU" sz="2400" dirty="0"/>
              <a:t>. У </a:t>
            </a:r>
            <a:r>
              <a:rPr lang="ru-RU" sz="2400" dirty="0" err="1"/>
              <a:t>випадку</a:t>
            </a:r>
            <a:r>
              <a:rPr lang="ru-RU" sz="2400" dirty="0"/>
              <a:t> </a:t>
            </a:r>
            <a:r>
              <a:rPr lang="ru-RU" sz="2400" dirty="0" err="1"/>
              <a:t>хеджування</a:t>
            </a:r>
            <a:r>
              <a:rPr lang="ru-RU" sz="2400" dirty="0"/>
              <a:t>, </a:t>
            </a:r>
            <a:r>
              <a:rPr lang="ru-RU" sz="2400" dirty="0" err="1" smtClean="0"/>
              <a:t>уникнення</a:t>
            </a:r>
            <a:r>
              <a:rPr lang="ru-RU" sz="2400" dirty="0" smtClean="0"/>
              <a:t> </a:t>
            </a:r>
            <a:r>
              <a:rPr lang="ru-RU" sz="2400" dirty="0" err="1"/>
              <a:t>ризику</a:t>
            </a:r>
            <a:r>
              <a:rPr lang="ru-RU" sz="2400" dirty="0"/>
              <a:t> не </a:t>
            </a:r>
            <a:r>
              <a:rPr lang="ru-RU" sz="2400" dirty="0" err="1"/>
              <a:t>дає</a:t>
            </a:r>
            <a:r>
              <a:rPr lang="ru-RU" sz="2400" dirty="0"/>
              <a:t> </a:t>
            </a:r>
            <a:r>
              <a:rPr lang="ru-RU" sz="2400" dirty="0" err="1"/>
              <a:t>змогу</a:t>
            </a:r>
            <a:r>
              <a:rPr lang="ru-RU" sz="2400" dirty="0"/>
              <a:t> </a:t>
            </a:r>
            <a:r>
              <a:rPr lang="ru-RU" sz="2400" dirty="0" err="1"/>
              <a:t>отримати</a:t>
            </a:r>
            <a:r>
              <a:rPr lang="ru-RU" sz="2400" dirty="0"/>
              <a:t> </a:t>
            </a:r>
            <a:r>
              <a:rPr lang="ru-RU" sz="2400" dirty="0" err="1"/>
              <a:t>додатковий</a:t>
            </a:r>
            <a:r>
              <a:rPr lang="ru-RU" sz="2400" dirty="0"/>
              <a:t> </a:t>
            </a:r>
            <a:r>
              <a:rPr lang="ru-RU" sz="2400" dirty="0" err="1"/>
              <a:t>дохід</a:t>
            </a:r>
            <a:r>
              <a:rPr lang="ru-RU" sz="2400" dirty="0"/>
              <a:t>. У </a:t>
            </a:r>
            <a:r>
              <a:rPr lang="ru-RU" sz="2400" dirty="0" err="1"/>
              <a:t>випадку</a:t>
            </a:r>
            <a:r>
              <a:rPr lang="ru-RU" sz="2400" dirty="0"/>
              <a:t> </a:t>
            </a:r>
            <a:r>
              <a:rPr lang="ru-RU" sz="2400" dirty="0" err="1"/>
              <a:t>страхування</a:t>
            </a:r>
            <a:r>
              <a:rPr lang="ru-RU" sz="2400" dirty="0"/>
              <a:t> – </a:t>
            </a:r>
            <a:r>
              <a:rPr lang="ru-RU" sz="2400" dirty="0" err="1"/>
              <a:t>страховий</a:t>
            </a:r>
            <a:r>
              <a:rPr lang="ru-RU" sz="2400" dirty="0"/>
              <a:t> </a:t>
            </a:r>
            <a:r>
              <a:rPr lang="ru-RU" sz="2400" dirty="0" err="1"/>
              <a:t>поліс</a:t>
            </a:r>
            <a:r>
              <a:rPr lang="ru-RU" sz="2400" dirty="0"/>
              <a:t> </a:t>
            </a:r>
            <a:r>
              <a:rPr lang="ru-RU" sz="2400" dirty="0" err="1"/>
              <a:t>допомагає</a:t>
            </a:r>
            <a:r>
              <a:rPr lang="ru-RU" sz="2400" dirty="0"/>
              <a:t> </a:t>
            </a:r>
            <a:r>
              <a:rPr lang="ru-RU" sz="2400" dirty="0" err="1"/>
              <a:t>уникнути</a:t>
            </a:r>
            <a:r>
              <a:rPr lang="ru-RU" sz="2400" dirty="0"/>
              <a:t> </a:t>
            </a:r>
            <a:r>
              <a:rPr lang="ru-RU" sz="2400" dirty="0" err="1"/>
              <a:t>ризику</a:t>
            </a:r>
            <a:r>
              <a:rPr lang="ru-RU" sz="2400" dirty="0"/>
              <a:t>, </a:t>
            </a:r>
            <a:r>
              <a:rPr lang="ru-RU" sz="2400" dirty="0" err="1"/>
              <a:t>однак</a:t>
            </a:r>
            <a:r>
              <a:rPr lang="ru-RU" sz="2400" dirty="0"/>
              <a:t> </a:t>
            </a:r>
            <a:r>
              <a:rPr lang="ru-RU" sz="2400" dirty="0" err="1"/>
              <a:t>залишає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отримати</a:t>
            </a:r>
            <a:r>
              <a:rPr lang="ru-RU" sz="2400" dirty="0"/>
              <a:t> </a:t>
            </a:r>
            <a:r>
              <a:rPr lang="ru-RU" sz="2400" dirty="0" err="1"/>
              <a:t>дохід</a:t>
            </a:r>
            <a:r>
              <a:rPr lang="ru-RU" sz="2400" i="1" dirty="0"/>
              <a:t>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0242" name="Picture 2" descr="Картинки по запросу страху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7" y="2005890"/>
            <a:ext cx="7318158" cy="4122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119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0880" y="125754"/>
            <a:ext cx="9670471" cy="2405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Страхування</a:t>
            </a:r>
            <a:r>
              <a:rPr lang="ru-RU" sz="2400" dirty="0"/>
              <a:t> </a:t>
            </a:r>
            <a:r>
              <a:rPr lang="ru-RU" sz="2400" dirty="0" err="1"/>
              <a:t>передбачає</a:t>
            </a:r>
            <a:r>
              <a:rPr lang="ru-RU" sz="2400" dirty="0"/>
              <a:t> </a:t>
            </a:r>
            <a:r>
              <a:rPr lang="ru-RU" sz="2400" dirty="0" err="1"/>
              <a:t>виплату</a:t>
            </a:r>
            <a:r>
              <a:rPr lang="ru-RU" sz="2400" dirty="0"/>
              <a:t> </a:t>
            </a:r>
            <a:r>
              <a:rPr lang="ru-RU" sz="2400" dirty="0" smtClean="0"/>
              <a:t>страхового </a:t>
            </a:r>
            <a:r>
              <a:rPr lang="ru-RU" sz="2400" dirty="0" err="1"/>
              <a:t>внеску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премії</a:t>
            </a:r>
            <a:r>
              <a:rPr lang="ru-RU" sz="2400" dirty="0"/>
              <a:t> </a:t>
            </a:r>
            <a:r>
              <a:rPr lang="ru-RU" sz="2400" dirty="0" smtClean="0"/>
              <a:t> (</a:t>
            </a:r>
            <a:r>
              <a:rPr lang="ru-RU" sz="2400" dirty="0" err="1"/>
              <a:t>ціну</a:t>
            </a:r>
            <a:r>
              <a:rPr lang="ru-RU" sz="2400" dirty="0"/>
              <a:t>, </a:t>
            </a:r>
            <a:r>
              <a:rPr lang="ru-RU" sz="2400" dirty="0" err="1"/>
              <a:t>котру</a:t>
            </a:r>
            <a:r>
              <a:rPr lang="ru-RU" sz="2400" dirty="0"/>
              <a:t> </a:t>
            </a:r>
            <a:r>
              <a:rPr lang="ru-RU" sz="2400" dirty="0" err="1"/>
              <a:t>виплачують</a:t>
            </a:r>
            <a:r>
              <a:rPr lang="ru-RU" sz="2400" dirty="0"/>
              <a:t> за </a:t>
            </a:r>
            <a:r>
              <a:rPr lang="ru-RU" sz="2400" dirty="0" smtClean="0"/>
              <a:t>страховку</a:t>
            </a:r>
            <a:r>
              <a:rPr lang="ru-RU" sz="2400" dirty="0"/>
              <a:t>) для </a:t>
            </a:r>
            <a:r>
              <a:rPr lang="ru-RU" sz="2400" dirty="0" err="1"/>
              <a:t>уникнення</a:t>
            </a:r>
            <a:r>
              <a:rPr lang="ru-RU" sz="2400" dirty="0"/>
              <a:t> </a:t>
            </a:r>
            <a:r>
              <a:rPr lang="ru-RU" sz="2400" dirty="0" err="1"/>
              <a:t>збитків</a:t>
            </a:r>
            <a:r>
              <a:rPr lang="ru-RU" sz="2400" dirty="0"/>
              <a:t>. </a:t>
            </a:r>
            <a:r>
              <a:rPr lang="ru-RU" sz="2400" dirty="0" err="1"/>
              <a:t>Купуючи</a:t>
            </a:r>
            <a:r>
              <a:rPr lang="ru-RU" sz="2400" dirty="0"/>
              <a:t> </a:t>
            </a:r>
            <a:r>
              <a:rPr lang="ru-RU" sz="2400" dirty="0" err="1"/>
              <a:t>страховий</a:t>
            </a:r>
            <a:r>
              <a:rPr lang="ru-RU" sz="2400" dirty="0"/>
              <a:t> </a:t>
            </a:r>
            <a:r>
              <a:rPr lang="ru-RU" sz="2400" dirty="0" err="1"/>
              <a:t>поліс</a:t>
            </a:r>
            <a:r>
              <a:rPr lang="ru-RU" sz="2400" dirty="0"/>
              <a:t>, </a:t>
            </a:r>
            <a:r>
              <a:rPr lang="ru-RU" sz="2400" dirty="0" err="1"/>
              <a:t>клієнт</a:t>
            </a:r>
            <a:r>
              <a:rPr lang="ru-RU" sz="2400" dirty="0"/>
              <a:t> </a:t>
            </a:r>
            <a:r>
              <a:rPr lang="ru-RU" sz="2400" dirty="0" err="1"/>
              <a:t>погоджується</a:t>
            </a:r>
            <a:r>
              <a:rPr lang="ru-RU" sz="2400" dirty="0"/>
              <a:t> на </a:t>
            </a:r>
            <a:r>
              <a:rPr lang="ru-RU" sz="2400" dirty="0" err="1"/>
              <a:t>ґарантійні</a:t>
            </a:r>
            <a:r>
              <a:rPr lang="ru-RU" sz="2400" dirty="0"/>
              <a:t> </a:t>
            </a:r>
            <a:r>
              <a:rPr lang="ru-RU" sz="2400" dirty="0" err="1"/>
              <a:t>витрати</a:t>
            </a:r>
            <a:r>
              <a:rPr lang="ru-RU" sz="2400" dirty="0"/>
              <a:t> (</a:t>
            </a:r>
            <a:r>
              <a:rPr lang="ru-RU" sz="2400" dirty="0" err="1"/>
              <a:t>страховий</a:t>
            </a:r>
            <a:r>
              <a:rPr lang="ru-RU" sz="2400" dirty="0"/>
              <a:t> </a:t>
            </a:r>
            <a:r>
              <a:rPr lang="ru-RU" sz="2400" dirty="0" err="1"/>
              <a:t>внесок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виплачують</a:t>
            </a:r>
            <a:r>
              <a:rPr lang="ru-RU" sz="2400" dirty="0"/>
              <a:t> за </a:t>
            </a:r>
            <a:r>
              <a:rPr lang="ru-RU" sz="2400" dirty="0" err="1"/>
              <a:t>поліс</a:t>
            </a:r>
            <a:r>
              <a:rPr lang="ru-RU" sz="2400" dirty="0"/>
              <a:t>), </a:t>
            </a:r>
            <a:r>
              <a:rPr lang="ru-RU" sz="2400" dirty="0" err="1"/>
              <a:t>натомість</a:t>
            </a:r>
            <a:r>
              <a:rPr lang="ru-RU" sz="2400" dirty="0"/>
              <a:t> </a:t>
            </a:r>
            <a:r>
              <a:rPr lang="ru-RU" sz="2400" dirty="0" err="1"/>
              <a:t>уникає</a:t>
            </a:r>
            <a:r>
              <a:rPr lang="ru-RU" sz="2400" dirty="0"/>
              <a:t> </a:t>
            </a:r>
            <a:r>
              <a:rPr lang="ru-RU" sz="2400" dirty="0" err="1"/>
              <a:t>можливих</a:t>
            </a:r>
            <a:r>
              <a:rPr lang="ru-RU" sz="2400" dirty="0"/>
              <a:t> </a:t>
            </a:r>
            <a:r>
              <a:rPr lang="ru-RU" sz="2400" dirty="0" err="1"/>
              <a:t>значних</a:t>
            </a:r>
            <a:r>
              <a:rPr lang="ru-RU" sz="2400" dirty="0"/>
              <a:t> </a:t>
            </a:r>
            <a:r>
              <a:rPr lang="ru-RU" sz="2400" dirty="0" err="1"/>
              <a:t>втрат</a:t>
            </a:r>
            <a:r>
              <a:rPr lang="ru-RU" sz="2400" dirty="0"/>
              <a:t> у </a:t>
            </a:r>
            <a:r>
              <a:rPr lang="ru-RU" sz="2400" dirty="0" err="1"/>
              <a:t>майбутньому</a:t>
            </a:r>
            <a:r>
              <a:rPr lang="ru-RU" sz="2400" dirty="0" smtClean="0"/>
              <a:t>.</a:t>
            </a:r>
            <a:r>
              <a:rPr lang="ru-RU" dirty="0" smtClean="0"/>
              <a:t> </a:t>
            </a:r>
            <a:endParaRPr lang="en-US" dirty="0"/>
          </a:p>
        </p:txBody>
      </p:sp>
      <p:pic>
        <p:nvPicPr>
          <p:cNvPr id="11266" name="Picture 2" descr="Картинки по запросу страху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286" y="2172712"/>
            <a:ext cx="6688570" cy="4333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4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2118" y="1717964"/>
            <a:ext cx="3827919" cy="331585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 smtClean="0"/>
              <a:t>Самострахування</a:t>
            </a:r>
            <a:r>
              <a:rPr lang="ru-RU" sz="2400" dirty="0" smtClean="0"/>
              <a:t> -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/>
              <a:t>метод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ризиком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передбачає</a:t>
            </a:r>
            <a:r>
              <a:rPr lang="ru-RU" sz="2400" dirty="0"/>
              <a:t> </a:t>
            </a:r>
            <a:r>
              <a:rPr lang="ru-RU" sz="2400" dirty="0" err="1"/>
              <a:t>створення</a:t>
            </a:r>
            <a:r>
              <a:rPr lang="ru-RU" sz="2400" dirty="0"/>
              <a:t> на </a:t>
            </a:r>
            <a:r>
              <a:rPr lang="ru-RU" sz="2400" dirty="0" err="1"/>
              <a:t>підприємстві</a:t>
            </a:r>
            <a:r>
              <a:rPr lang="ru-RU" sz="2400" dirty="0"/>
              <a:t> </a:t>
            </a:r>
            <a:r>
              <a:rPr lang="ru-RU" sz="2400" dirty="0" err="1"/>
              <a:t>власних</a:t>
            </a:r>
            <a:r>
              <a:rPr lang="ru-RU" sz="2400" dirty="0"/>
              <a:t> </a:t>
            </a:r>
            <a:r>
              <a:rPr lang="ru-RU" sz="2400" dirty="0" err="1"/>
              <a:t>резервів</a:t>
            </a:r>
            <a:r>
              <a:rPr lang="ru-RU" sz="2400" dirty="0"/>
              <a:t> для </a:t>
            </a:r>
            <a:r>
              <a:rPr lang="ru-RU" sz="2400" dirty="0" err="1"/>
              <a:t>компенсації</a:t>
            </a:r>
            <a:r>
              <a:rPr lang="ru-RU" sz="2400" dirty="0"/>
              <a:t> </a:t>
            </a:r>
            <a:r>
              <a:rPr lang="ru-RU" sz="2400" dirty="0" err="1"/>
              <a:t>збитків</a:t>
            </a:r>
            <a:r>
              <a:rPr lang="ru-RU" sz="2400" dirty="0"/>
              <a:t> за </a:t>
            </a:r>
            <a:r>
              <a:rPr lang="ru-RU" sz="2400" dirty="0" err="1"/>
              <a:t>неочікуваних</a:t>
            </a:r>
            <a:r>
              <a:rPr lang="ru-RU" sz="2400" dirty="0"/>
              <a:t> </a:t>
            </a:r>
            <a:r>
              <a:rPr lang="ru-RU" sz="2400" dirty="0" err="1"/>
              <a:t>ситуацій</a:t>
            </a:r>
            <a:r>
              <a:rPr lang="ru-RU" sz="2400" dirty="0"/>
              <a:t>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2290" name="Picture 2" descr="Картинки по запросу страху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84" y="1049400"/>
            <a:ext cx="5903480" cy="4431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259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8481" y="4644736"/>
            <a:ext cx="9277373" cy="2349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Створення</a:t>
            </a:r>
            <a:r>
              <a:rPr lang="ru-RU" sz="2400" dirty="0"/>
              <a:t> </a:t>
            </a:r>
            <a:r>
              <a:rPr lang="ru-RU" sz="2400" i="1" dirty="0" err="1"/>
              <a:t>внутрішнього</a:t>
            </a:r>
            <a:r>
              <a:rPr lang="ru-RU" sz="2400" i="1" dirty="0"/>
              <a:t> фонду </a:t>
            </a:r>
            <a:r>
              <a:rPr lang="ru-RU" sz="2400" dirty="0" err="1"/>
              <a:t>ризику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відбуватися</a:t>
            </a:r>
            <a:r>
              <a:rPr lang="ru-RU" sz="2400" dirty="0"/>
              <a:t> на </a:t>
            </a:r>
            <a:r>
              <a:rPr lang="ru-RU" sz="2400" dirty="0" err="1"/>
              <a:t>короткотерміновій</a:t>
            </a:r>
            <a:r>
              <a:rPr lang="ru-RU" sz="2400" dirty="0"/>
              <a:t>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як </a:t>
            </a:r>
            <a:r>
              <a:rPr lang="ru-RU" sz="2400" dirty="0" err="1"/>
              <a:t>засіб</a:t>
            </a:r>
            <a:r>
              <a:rPr lang="ru-RU" sz="2400" dirty="0"/>
              <a:t> </a:t>
            </a:r>
            <a:r>
              <a:rPr lang="ru-RU" sz="2400" dirty="0" err="1"/>
              <a:t>розподілити</a:t>
            </a:r>
            <a:r>
              <a:rPr lang="ru-RU" sz="2400" dirty="0"/>
              <a:t> </a:t>
            </a:r>
            <a:r>
              <a:rPr lang="ru-RU" sz="2400" dirty="0" err="1"/>
              <a:t>збитки</a:t>
            </a:r>
            <a:r>
              <a:rPr lang="ru-RU" sz="2400" dirty="0"/>
              <a:t> на </a:t>
            </a:r>
            <a:r>
              <a:rPr lang="ru-RU" sz="2400" dirty="0" err="1"/>
              <a:t>триваліший</a:t>
            </a:r>
            <a:r>
              <a:rPr lang="ru-RU" sz="2400" dirty="0"/>
              <a:t> </a:t>
            </a:r>
            <a:r>
              <a:rPr lang="ru-RU" sz="2400" dirty="0" err="1"/>
              <a:t>період</a:t>
            </a:r>
            <a:r>
              <a:rPr lang="ru-RU" sz="2400" dirty="0"/>
              <a:t>. У </a:t>
            </a:r>
            <a:r>
              <a:rPr lang="ru-RU" sz="2400" dirty="0" err="1"/>
              <a:t>першому</a:t>
            </a:r>
            <a:r>
              <a:rPr lang="ru-RU" sz="2400" dirty="0"/>
              <a:t> </a:t>
            </a:r>
            <a:r>
              <a:rPr lang="ru-RU" sz="2400" dirty="0" err="1"/>
              <a:t>випадку</a:t>
            </a:r>
            <a:r>
              <a:rPr lang="ru-RU" sz="2400" dirty="0"/>
              <a:t> </a:t>
            </a:r>
            <a:r>
              <a:rPr lang="ru-RU" sz="2400" dirty="0" err="1"/>
              <a:t>тимчасовим</a:t>
            </a:r>
            <a:r>
              <a:rPr lang="ru-RU" sz="2400" dirty="0"/>
              <a:t> </a:t>
            </a:r>
            <a:r>
              <a:rPr lang="ru-RU" sz="2400" dirty="0" err="1"/>
              <a:t>періодом</a:t>
            </a:r>
            <a:r>
              <a:rPr lang="ru-RU" sz="2400" dirty="0"/>
              <a:t> </a:t>
            </a:r>
            <a:r>
              <a:rPr lang="ru-RU" sz="2400" dirty="0" err="1"/>
              <a:t>звичайно</a:t>
            </a:r>
            <a:r>
              <a:rPr lang="ru-RU" sz="2400" dirty="0"/>
              <a:t> є </a:t>
            </a:r>
            <a:r>
              <a:rPr lang="ru-RU" sz="2400" dirty="0" err="1"/>
              <a:t>фінансовий</a:t>
            </a:r>
            <a:r>
              <a:rPr lang="ru-RU" sz="2400" dirty="0"/>
              <a:t> </a:t>
            </a:r>
            <a:r>
              <a:rPr lang="ru-RU" sz="2400" dirty="0" err="1"/>
              <a:t>рік</a:t>
            </a:r>
            <a:r>
              <a:rPr lang="ru-RU" sz="2400" dirty="0"/>
              <a:t>, і фонд </a:t>
            </a:r>
            <a:r>
              <a:rPr lang="ru-RU" sz="2400" dirty="0" err="1"/>
              <a:t>формується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, </a:t>
            </a:r>
            <a:r>
              <a:rPr lang="ru-RU" sz="2400" dirty="0" err="1"/>
              <a:t>передбачених</a:t>
            </a:r>
            <a:r>
              <a:rPr lang="ru-RU" sz="2400" dirty="0"/>
              <a:t> у </a:t>
            </a:r>
            <a:r>
              <a:rPr lang="ru-RU" sz="2400" dirty="0" err="1"/>
              <a:t>бюджеті</a:t>
            </a:r>
            <a:r>
              <a:rPr lang="ru-RU" sz="2400" dirty="0"/>
              <a:t> </a:t>
            </a:r>
            <a:r>
              <a:rPr lang="ru-RU" sz="2400" dirty="0" err="1"/>
              <a:t>підприємства</a:t>
            </a:r>
            <a:r>
              <a:rPr lang="ru-RU" sz="2400" dirty="0"/>
              <a:t> на </a:t>
            </a:r>
            <a:r>
              <a:rPr lang="ru-RU" sz="2400" dirty="0" err="1"/>
              <a:t>експлуатаційні</a:t>
            </a:r>
            <a:r>
              <a:rPr lang="ru-RU" sz="2400" dirty="0"/>
              <a:t> </a:t>
            </a:r>
            <a:r>
              <a:rPr lang="ru-RU" sz="2400" dirty="0" err="1"/>
              <a:t>витрати</a:t>
            </a:r>
            <a:r>
              <a:rPr lang="ru-RU" sz="2400" dirty="0"/>
              <a:t>. </a:t>
            </a:r>
            <a:endParaRPr lang="en-US" sz="2400" dirty="0"/>
          </a:p>
        </p:txBody>
      </p:sp>
      <p:pic>
        <p:nvPicPr>
          <p:cNvPr id="13314" name="Picture 2" descr="Картинки по запросу фон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26" y="1"/>
            <a:ext cx="8257308" cy="4644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133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035" y="753825"/>
            <a:ext cx="3990109" cy="5720865"/>
          </a:xfrm>
        </p:spPr>
        <p:txBody>
          <a:bodyPr>
            <a:normAutofit/>
          </a:bodyPr>
          <a:lstStyle/>
          <a:p>
            <a:r>
              <a:rPr lang="ru-RU" sz="2400" i="1" dirty="0" err="1"/>
              <a:t>Зовнішній</a:t>
            </a:r>
            <a:r>
              <a:rPr lang="ru-RU" sz="2400" i="1" dirty="0"/>
              <a:t> фонд </a:t>
            </a:r>
            <a:r>
              <a:rPr lang="ru-RU" sz="2400" i="1" dirty="0" err="1"/>
              <a:t>ризику</a:t>
            </a:r>
            <a:r>
              <a:rPr lang="ru-RU" sz="2400" i="1" dirty="0"/>
              <a:t> </a:t>
            </a:r>
            <a:r>
              <a:rPr lang="ru-RU" sz="2400" i="1" dirty="0" smtClean="0"/>
              <a:t>-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/>
              <a:t>механізм</a:t>
            </a:r>
            <a:r>
              <a:rPr lang="ru-RU" sz="2400" dirty="0"/>
              <a:t> </a:t>
            </a:r>
            <a:r>
              <a:rPr lang="ru-RU" sz="2400" dirty="0" err="1"/>
              <a:t>обминання</a:t>
            </a:r>
            <a:r>
              <a:rPr lang="ru-RU" sz="2400" dirty="0"/>
              <a:t> </a:t>
            </a:r>
            <a:r>
              <a:rPr lang="ru-RU" sz="2400" dirty="0" err="1"/>
              <a:t>податкових</a:t>
            </a:r>
            <a:r>
              <a:rPr lang="ru-RU" sz="2400" dirty="0"/>
              <a:t> проблем, </a:t>
            </a:r>
            <a:r>
              <a:rPr lang="ru-RU" sz="2400" dirty="0" err="1"/>
              <a:t>характерних</a:t>
            </a:r>
            <a:r>
              <a:rPr lang="ru-RU" sz="2400" dirty="0"/>
              <a:t> для </a:t>
            </a:r>
            <a:r>
              <a:rPr lang="ru-RU" sz="2400" dirty="0" err="1"/>
              <a:t>внутрішнього</a:t>
            </a:r>
            <a:r>
              <a:rPr lang="ru-RU" sz="2400" dirty="0"/>
              <a:t> фонду. Фонд </a:t>
            </a:r>
            <a:r>
              <a:rPr lang="ru-RU" sz="2400" dirty="0" err="1"/>
              <a:t>ризику</a:t>
            </a:r>
            <a:r>
              <a:rPr lang="ru-RU" sz="2400" dirty="0"/>
              <a:t> </a:t>
            </a:r>
            <a:r>
              <a:rPr lang="ru-RU" sz="2400" dirty="0" err="1"/>
              <a:t>формують</a:t>
            </a:r>
            <a:r>
              <a:rPr lang="ru-RU" sz="2400" dirty="0"/>
              <a:t> як </a:t>
            </a:r>
            <a:r>
              <a:rPr lang="ru-RU" sz="2400" dirty="0" err="1" smtClean="0"/>
              <a:t>особливий</a:t>
            </a:r>
            <a:r>
              <a:rPr lang="uk-UA" sz="2400" dirty="0"/>
              <a:t> </a:t>
            </a:r>
            <a:r>
              <a:rPr lang="ru-RU" sz="2400" dirty="0" err="1" smtClean="0"/>
              <a:t>рахунок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ведуть</a:t>
            </a:r>
            <a:r>
              <a:rPr lang="ru-RU" sz="2400" dirty="0"/>
              <a:t> у </a:t>
            </a:r>
            <a:r>
              <a:rPr lang="ru-RU" sz="2400" dirty="0" err="1"/>
              <a:t>певній</a:t>
            </a:r>
            <a:r>
              <a:rPr lang="ru-RU" sz="2400" dirty="0"/>
              <a:t> </a:t>
            </a:r>
            <a:r>
              <a:rPr lang="ru-RU" sz="2400" dirty="0" err="1"/>
              <a:t>страховій</a:t>
            </a:r>
            <a:r>
              <a:rPr lang="ru-RU" sz="2400" dirty="0"/>
              <a:t> </a:t>
            </a:r>
            <a:r>
              <a:rPr lang="ru-RU" sz="2400" dirty="0" err="1"/>
              <a:t>компанії</a:t>
            </a:r>
            <a:r>
              <a:rPr lang="ru-RU" sz="2400" dirty="0"/>
              <a:t>, яка </a:t>
            </a:r>
            <a:r>
              <a:rPr lang="ru-RU" sz="2400" dirty="0" err="1"/>
              <a:t>накопичує</a:t>
            </a:r>
            <a:r>
              <a:rPr lang="ru-RU" sz="2400" dirty="0"/>
              <a:t> </a:t>
            </a:r>
            <a:r>
              <a:rPr lang="ru-RU" sz="2400" dirty="0" err="1"/>
              <a:t>грошові</a:t>
            </a:r>
            <a:r>
              <a:rPr lang="ru-RU" sz="2400" dirty="0"/>
              <a:t> </a:t>
            </a:r>
            <a:r>
              <a:rPr lang="ru-RU" sz="2400" dirty="0" err="1"/>
              <a:t>кошти</a:t>
            </a:r>
            <a:r>
              <a:rPr lang="ru-RU" sz="2400" dirty="0"/>
              <a:t> так само, як і у </a:t>
            </a:r>
            <a:r>
              <a:rPr lang="ru-RU" sz="2400" dirty="0" err="1"/>
              <a:t>внутрішньому</a:t>
            </a:r>
            <a:r>
              <a:rPr lang="ru-RU" sz="2400" dirty="0"/>
              <a:t> </a:t>
            </a:r>
            <a:r>
              <a:rPr lang="ru-RU" sz="2400" dirty="0" err="1"/>
              <a:t>фонді</a:t>
            </a:r>
            <a:r>
              <a:rPr lang="ru-RU" sz="2400" dirty="0"/>
              <a:t>. </a:t>
            </a:r>
            <a:r>
              <a:rPr lang="ru-RU" sz="2400" dirty="0" err="1"/>
              <a:t>Внески</a:t>
            </a:r>
            <a:r>
              <a:rPr lang="ru-RU" sz="2400" dirty="0"/>
              <a:t> в </a:t>
            </a:r>
            <a:r>
              <a:rPr lang="ru-RU" sz="2400" dirty="0" err="1"/>
              <a:t>нього</a:t>
            </a:r>
            <a:r>
              <a:rPr lang="ru-RU" sz="2400" dirty="0"/>
              <a:t> </a:t>
            </a:r>
            <a:r>
              <a:rPr lang="ru-RU" sz="2400" dirty="0" err="1"/>
              <a:t>роблять</a:t>
            </a:r>
            <a:r>
              <a:rPr lang="ru-RU" sz="2400" dirty="0"/>
              <a:t> </a:t>
            </a:r>
            <a:r>
              <a:rPr lang="ru-RU" sz="2400" dirty="0" err="1"/>
              <a:t>періодично</a:t>
            </a:r>
            <a:r>
              <a:rPr lang="ru-RU" sz="2400" dirty="0"/>
              <a:t> у </a:t>
            </a:r>
            <a:r>
              <a:rPr lang="ru-RU" sz="2400" dirty="0" err="1"/>
              <a:t>вигляді</a:t>
            </a:r>
            <a:r>
              <a:rPr lang="ru-RU" sz="2400" dirty="0"/>
              <a:t> </a:t>
            </a:r>
            <a:r>
              <a:rPr lang="ru-RU" sz="2400" dirty="0" err="1"/>
              <a:t>страхових</a:t>
            </a:r>
            <a:r>
              <a:rPr lang="ru-RU" sz="2400" dirty="0"/>
              <a:t> </a:t>
            </a:r>
            <a:r>
              <a:rPr lang="ru-RU" sz="2400" dirty="0" err="1"/>
              <a:t>премій</a:t>
            </a:r>
            <a:r>
              <a:rPr lang="ru-RU" sz="2400" dirty="0"/>
              <a:t>. </a:t>
            </a:r>
            <a:endParaRPr lang="en-US" sz="2400" dirty="0"/>
          </a:p>
        </p:txBody>
      </p:sp>
      <p:pic>
        <p:nvPicPr>
          <p:cNvPr id="14340" name="Picture 4" descr="Картинки по запросу фон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47" y="1171239"/>
            <a:ext cx="7051964" cy="4701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613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9571" y="277090"/>
            <a:ext cx="10792138" cy="3098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/>
              <a:t>Найважливішою</a:t>
            </a:r>
            <a:r>
              <a:rPr lang="ru-RU" sz="2400" dirty="0"/>
              <a:t> </a:t>
            </a:r>
            <a:r>
              <a:rPr lang="ru-RU" sz="2400" dirty="0" err="1"/>
              <a:t>умовою</a:t>
            </a:r>
            <a:r>
              <a:rPr lang="ru-RU" sz="2400" dirty="0"/>
              <a:t> для </a:t>
            </a:r>
            <a:r>
              <a:rPr lang="ru-RU" sz="2400" dirty="0" err="1"/>
              <a:t>ефективного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самострахування</a:t>
            </a:r>
            <a:r>
              <a:rPr lang="ru-RU" sz="2400" dirty="0"/>
              <a:t> як методу </a:t>
            </a:r>
            <a:r>
              <a:rPr lang="ru-RU" sz="2400" dirty="0" err="1"/>
              <a:t>захисту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ризиків</a:t>
            </a:r>
            <a:r>
              <a:rPr lang="ru-RU" sz="2400" dirty="0"/>
              <a:t> є </a:t>
            </a:r>
            <a:r>
              <a:rPr lang="ru-RU" sz="2400" dirty="0" err="1"/>
              <a:t>адекватне</a:t>
            </a:r>
            <a:r>
              <a:rPr lang="ru-RU" sz="2400" dirty="0"/>
              <a:t> </a:t>
            </a:r>
            <a:r>
              <a:rPr lang="ru-RU" sz="2400" dirty="0" err="1"/>
              <a:t>визначення</a:t>
            </a:r>
            <a:r>
              <a:rPr lang="ru-RU" sz="2400" dirty="0"/>
              <a:t> </a:t>
            </a:r>
            <a:r>
              <a:rPr lang="ru-RU" sz="2400" b="1" dirty="0" err="1"/>
              <a:t>розміру</a:t>
            </a:r>
            <a:r>
              <a:rPr lang="ru-RU" sz="2400" b="1" dirty="0"/>
              <a:t> фонду </a:t>
            </a:r>
            <a:r>
              <a:rPr lang="ru-RU" sz="2400" b="1" dirty="0" err="1"/>
              <a:t>ризику</a:t>
            </a:r>
            <a:r>
              <a:rPr lang="ru-RU" sz="2400" b="1" dirty="0"/>
              <a:t> </a:t>
            </a:r>
            <a:r>
              <a:rPr lang="ru-RU" sz="2400" dirty="0"/>
              <a:t>–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відповідати</a:t>
            </a:r>
            <a:r>
              <a:rPr lang="ru-RU" sz="2400" dirty="0"/>
              <a:t> </a:t>
            </a:r>
            <a:r>
              <a:rPr lang="ru-RU" sz="2400" dirty="0" err="1"/>
              <a:t>можливостям</a:t>
            </a:r>
            <a:r>
              <a:rPr lang="ru-RU" sz="2400" dirty="0"/>
              <a:t> </a:t>
            </a:r>
            <a:r>
              <a:rPr lang="ru-RU" sz="2400" dirty="0" err="1"/>
              <a:t>підприємства</a:t>
            </a:r>
            <a:r>
              <a:rPr lang="ru-RU" sz="2400" dirty="0"/>
              <a:t> та </a:t>
            </a:r>
            <a:r>
              <a:rPr lang="ru-RU" sz="2400" dirty="0" err="1"/>
              <a:t>його</a:t>
            </a:r>
            <a:r>
              <a:rPr lang="ru-RU" sz="2400" dirty="0"/>
              <a:t> потребам. </a:t>
            </a:r>
            <a:r>
              <a:rPr lang="ru-RU" sz="2400" dirty="0" err="1"/>
              <a:t>Малий</a:t>
            </a:r>
            <a:r>
              <a:rPr lang="ru-RU" sz="2400" dirty="0"/>
              <a:t> </a:t>
            </a:r>
            <a:r>
              <a:rPr lang="ru-RU" sz="2400" dirty="0" err="1"/>
              <a:t>розмір</a:t>
            </a:r>
            <a:r>
              <a:rPr lang="ru-RU" sz="2400" dirty="0"/>
              <a:t> фонду </a:t>
            </a:r>
            <a:r>
              <a:rPr lang="ru-RU" sz="2400" dirty="0" err="1"/>
              <a:t>ризику</a:t>
            </a:r>
            <a:r>
              <a:rPr lang="ru-RU" sz="2400" dirty="0"/>
              <a:t> </a:t>
            </a:r>
            <a:r>
              <a:rPr lang="ru-RU" sz="2400" dirty="0" err="1"/>
              <a:t>призведе</a:t>
            </a:r>
            <a:r>
              <a:rPr lang="ru-RU" sz="2400" dirty="0"/>
              <a:t> до того,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буде </a:t>
            </a:r>
            <a:r>
              <a:rPr lang="ru-RU" sz="2400" dirty="0" err="1"/>
              <a:t>недостатньо</a:t>
            </a:r>
            <a:r>
              <a:rPr lang="ru-RU" sz="2400" dirty="0"/>
              <a:t> для </a:t>
            </a:r>
            <a:r>
              <a:rPr lang="ru-RU" sz="2400" dirty="0" err="1"/>
              <a:t>компенсації</a:t>
            </a:r>
            <a:r>
              <a:rPr lang="ru-RU" sz="2400" dirty="0"/>
              <a:t> </a:t>
            </a:r>
            <a:r>
              <a:rPr lang="ru-RU" sz="2400" dirty="0" err="1"/>
              <a:t>збитків</a:t>
            </a:r>
            <a:r>
              <a:rPr lang="ru-RU" sz="2400" dirty="0"/>
              <a:t>. Але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засоби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є у </a:t>
            </a:r>
            <a:r>
              <a:rPr lang="ru-RU" sz="2400" dirty="0" err="1"/>
              <a:t>фонді</a:t>
            </a:r>
            <a:r>
              <a:rPr lang="ru-RU" sz="2400" dirty="0"/>
              <a:t> </a:t>
            </a:r>
            <a:r>
              <a:rPr lang="ru-RU" sz="2400" dirty="0" err="1"/>
              <a:t>ризику</a:t>
            </a:r>
            <a:r>
              <a:rPr lang="ru-RU" sz="2400" dirty="0"/>
              <a:t>, </a:t>
            </a:r>
            <a:r>
              <a:rPr lang="ru-RU" sz="2400" dirty="0" err="1"/>
              <a:t>зовсім</a:t>
            </a:r>
            <a:r>
              <a:rPr lang="ru-RU" sz="2400" dirty="0"/>
              <a:t> не </a:t>
            </a:r>
            <a:r>
              <a:rPr lang="ru-RU" sz="2400" dirty="0" err="1"/>
              <a:t>використовувати</a:t>
            </a:r>
            <a:r>
              <a:rPr lang="ru-RU" sz="2400" dirty="0"/>
              <a:t> у </a:t>
            </a:r>
            <a:r>
              <a:rPr lang="ru-RU" sz="2400" dirty="0" err="1"/>
              <a:t>виробничій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підприємства</a:t>
            </a:r>
            <a:r>
              <a:rPr lang="ru-RU" sz="2400" dirty="0"/>
              <a:t>, то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спричинить</a:t>
            </a:r>
            <a:r>
              <a:rPr lang="ru-RU" sz="2400" dirty="0"/>
              <a:t> </a:t>
            </a:r>
            <a:r>
              <a:rPr lang="ru-RU" sz="2400" dirty="0" err="1"/>
              <a:t>зменшення</a:t>
            </a:r>
            <a:r>
              <a:rPr lang="ru-RU" sz="2400" dirty="0"/>
              <a:t> </a:t>
            </a:r>
            <a:r>
              <a:rPr lang="ru-RU" sz="2400" dirty="0" err="1"/>
              <a:t>прибутку</a:t>
            </a:r>
            <a:r>
              <a:rPr lang="ru-RU" sz="2400" dirty="0"/>
              <a:t>.</a:t>
            </a:r>
            <a:endParaRPr lang="en-US" sz="2400" dirty="0"/>
          </a:p>
        </p:txBody>
      </p:sp>
      <p:pic>
        <p:nvPicPr>
          <p:cNvPr id="15362" name="Picture 2" descr="Картинки по запросу фон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612" y="2651746"/>
            <a:ext cx="6476133" cy="4027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279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6" y="3626284"/>
            <a:ext cx="12025744" cy="3655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До </a:t>
            </a:r>
            <a:r>
              <a:rPr lang="ru-RU" sz="2400" b="1" i="1" dirty="0" err="1"/>
              <a:t>недоліків</a:t>
            </a:r>
            <a:r>
              <a:rPr lang="ru-RU" sz="2400" b="1" i="1" dirty="0"/>
              <a:t> </a:t>
            </a:r>
            <a:r>
              <a:rPr lang="ru-RU" sz="2400" b="1" i="1" dirty="0" err="1"/>
              <a:t>самострахування</a:t>
            </a:r>
            <a:r>
              <a:rPr lang="ru-RU" sz="2400" b="1" i="1" dirty="0"/>
              <a:t> </a:t>
            </a:r>
            <a:r>
              <a:rPr lang="ru-RU" sz="2400" dirty="0" err="1"/>
              <a:t>слід</a:t>
            </a:r>
            <a:r>
              <a:rPr lang="ru-RU" sz="2400" dirty="0"/>
              <a:t> </a:t>
            </a:r>
            <a:r>
              <a:rPr lang="ru-RU" sz="2400" dirty="0" err="1"/>
              <a:t>віднести</a:t>
            </a:r>
            <a:r>
              <a:rPr lang="ru-RU" sz="2400" dirty="0"/>
              <a:t> </a:t>
            </a:r>
            <a:r>
              <a:rPr lang="ru-RU" sz="2400" dirty="0" err="1"/>
              <a:t>додаткові</a:t>
            </a:r>
            <a:r>
              <a:rPr lang="ru-RU" sz="2400" dirty="0"/>
              <a:t> </a:t>
            </a:r>
            <a:r>
              <a:rPr lang="ru-RU" sz="2400" dirty="0" err="1"/>
              <a:t>організаційні</a:t>
            </a:r>
            <a:r>
              <a:rPr lang="ru-RU" sz="2400" dirty="0"/>
              <a:t> </a:t>
            </a:r>
            <a:r>
              <a:rPr lang="ru-RU" sz="2400" dirty="0" err="1"/>
              <a:t>витрати</a:t>
            </a:r>
            <a:r>
              <a:rPr lang="ru-RU" sz="2400" dirty="0"/>
              <a:t>, </a:t>
            </a:r>
            <a:r>
              <a:rPr lang="ru-RU" sz="2400" dirty="0" err="1"/>
              <a:t>недооцінку</a:t>
            </a:r>
            <a:r>
              <a:rPr lang="ru-RU" sz="2400" dirty="0"/>
              <a:t> </a:t>
            </a:r>
            <a:r>
              <a:rPr lang="ru-RU" sz="2400" dirty="0" err="1" smtClean="0"/>
              <a:t>рівня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ризику</a:t>
            </a:r>
            <a:r>
              <a:rPr lang="ru-RU" sz="2400" dirty="0" smtClean="0"/>
              <a:t>, </a:t>
            </a:r>
            <a:r>
              <a:rPr lang="ru-RU" sz="2400" dirty="0" err="1" smtClean="0"/>
              <a:t>дію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інфляції</a:t>
            </a:r>
            <a:r>
              <a:rPr lang="ru-RU" sz="2400" dirty="0" smtClean="0"/>
              <a:t> на фонд </a:t>
            </a:r>
            <a:r>
              <a:rPr lang="ru-RU" sz="2400" dirty="0" err="1" smtClean="0"/>
              <a:t>ризику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При </a:t>
            </a:r>
            <a:r>
              <a:rPr lang="ru-RU" sz="2400" dirty="0" err="1"/>
              <a:t>плануванні</a:t>
            </a:r>
            <a:r>
              <a:rPr lang="ru-RU" sz="2400" dirty="0"/>
              <a:t> фонду </a:t>
            </a:r>
            <a:r>
              <a:rPr lang="ru-RU" sz="2400" dirty="0" err="1"/>
              <a:t>самострахування</a:t>
            </a:r>
            <a:r>
              <a:rPr lang="ru-RU" sz="2400" dirty="0"/>
              <a:t> </a:t>
            </a:r>
            <a:r>
              <a:rPr lang="ru-RU" sz="2400" dirty="0" err="1"/>
              <a:t>завжди</a:t>
            </a:r>
            <a:r>
              <a:rPr lang="ru-RU" sz="2400" dirty="0"/>
              <a:t> є </a:t>
            </a:r>
            <a:r>
              <a:rPr lang="ru-RU" sz="2400" dirty="0" err="1"/>
              <a:t>загроза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буде </a:t>
            </a:r>
            <a:r>
              <a:rPr lang="ru-RU" sz="2400" dirty="0" err="1"/>
              <a:t>недостатньо</a:t>
            </a:r>
            <a:r>
              <a:rPr lang="ru-RU" sz="2400" dirty="0"/>
              <a:t> для </a:t>
            </a:r>
            <a:r>
              <a:rPr lang="ru-RU" sz="2400" dirty="0" err="1"/>
              <a:t>компенсації</a:t>
            </a:r>
            <a:r>
              <a:rPr lang="ru-RU" sz="2400" dirty="0"/>
              <a:t> </a:t>
            </a:r>
            <a:r>
              <a:rPr lang="ru-RU" sz="2400" dirty="0" err="1"/>
              <a:t>збитків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відбутись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недооцінки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 </a:t>
            </a:r>
            <a:r>
              <a:rPr lang="ru-RU" sz="2400" dirty="0" err="1"/>
              <a:t>ризику</a:t>
            </a:r>
            <a:r>
              <a:rPr lang="ru-RU" sz="2400" dirty="0"/>
              <a:t>, </a:t>
            </a:r>
            <a:r>
              <a:rPr lang="ru-RU" sz="2400" dirty="0" err="1"/>
              <a:t>або</a:t>
            </a:r>
            <a:r>
              <a:rPr lang="ru-RU" sz="2400" dirty="0"/>
              <a:t> через </a:t>
            </a:r>
            <a:r>
              <a:rPr lang="ru-RU" sz="2400" dirty="0" err="1"/>
              <a:t>поступовість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накопичення</a:t>
            </a:r>
            <a:r>
              <a:rPr lang="ru-RU" sz="2400" dirty="0"/>
              <a:t>.</a:t>
            </a:r>
            <a:endParaRPr lang="en-US" sz="2400" dirty="0"/>
          </a:p>
          <a:p>
            <a:r>
              <a:rPr lang="ru-RU" sz="2400" dirty="0" err="1"/>
              <a:t>Максимальні</a:t>
            </a:r>
            <a:r>
              <a:rPr lang="ru-RU" sz="2400" dirty="0"/>
              <a:t> </a:t>
            </a:r>
            <a:r>
              <a:rPr lang="ru-RU" sz="2400" dirty="0" err="1"/>
              <a:t>збитки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настати</a:t>
            </a:r>
            <a:r>
              <a:rPr lang="ru-RU" sz="2400" dirty="0"/>
              <a:t> на </a:t>
            </a:r>
            <a:r>
              <a:rPr lang="ru-RU" sz="2400" dirty="0" err="1"/>
              <a:t>підприємстві</a:t>
            </a:r>
            <a:r>
              <a:rPr lang="ru-RU" sz="2400" dirty="0"/>
              <a:t> </a:t>
            </a:r>
            <a:r>
              <a:rPr lang="ru-RU" sz="2400" dirty="0" err="1"/>
              <a:t>раніше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фонд </a:t>
            </a:r>
            <a:r>
              <a:rPr lang="ru-RU" sz="2400" dirty="0" err="1"/>
              <a:t>досягне</a:t>
            </a:r>
            <a:r>
              <a:rPr lang="ru-RU" sz="2400" dirty="0"/>
              <a:t> </a:t>
            </a:r>
            <a:r>
              <a:rPr lang="ru-RU" sz="2400" dirty="0" err="1"/>
              <a:t>запланованих</a:t>
            </a:r>
            <a:r>
              <a:rPr lang="ru-RU" sz="2400" dirty="0"/>
              <a:t> </a:t>
            </a:r>
            <a:r>
              <a:rPr lang="ru-RU" sz="2400" dirty="0" err="1"/>
              <a:t>розмірів</a:t>
            </a:r>
            <a:r>
              <a:rPr lang="ru-RU" sz="2400" dirty="0"/>
              <a:t>. </a:t>
            </a:r>
            <a:r>
              <a:rPr lang="ru-RU" sz="2400" dirty="0" err="1"/>
              <a:t>Дія</a:t>
            </a:r>
            <a:r>
              <a:rPr lang="ru-RU" sz="2400" dirty="0"/>
              <a:t> </a:t>
            </a:r>
            <a:r>
              <a:rPr lang="ru-RU" sz="2400" dirty="0" err="1"/>
              <a:t>інфляції</a:t>
            </a:r>
            <a:r>
              <a:rPr lang="ru-RU" sz="2400" dirty="0"/>
              <a:t> </a:t>
            </a:r>
            <a:r>
              <a:rPr lang="ru-RU" sz="2400" dirty="0" err="1"/>
              <a:t>призводить</a:t>
            </a:r>
            <a:r>
              <a:rPr lang="ru-RU" sz="2400" dirty="0"/>
              <a:t> до того,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ефективний</a:t>
            </a:r>
            <a:r>
              <a:rPr lang="ru-RU" sz="2400" dirty="0"/>
              <a:t> </a:t>
            </a:r>
            <a:r>
              <a:rPr lang="ru-RU" sz="2400" dirty="0" err="1"/>
              <a:t>розмір</a:t>
            </a:r>
            <a:r>
              <a:rPr lang="ru-RU" sz="2400" dirty="0"/>
              <a:t> фонду </a:t>
            </a:r>
            <a:r>
              <a:rPr lang="ru-RU" sz="2400" dirty="0" err="1"/>
              <a:t>ризику</a:t>
            </a:r>
            <a:r>
              <a:rPr lang="ru-RU" sz="2400" dirty="0"/>
              <a:t> </a:t>
            </a:r>
            <a:r>
              <a:rPr lang="ru-RU" sz="2400" dirty="0" err="1"/>
              <a:t>зменшується</a:t>
            </a:r>
            <a:r>
              <a:rPr lang="ru-RU" sz="2400" dirty="0"/>
              <a:t>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Картинки по запросу фон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93" y="109610"/>
            <a:ext cx="6668654" cy="35166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976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484401"/>
            <a:ext cx="7729728" cy="118872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en-US" dirty="0"/>
          </a:p>
        </p:txBody>
      </p:sp>
      <p:pic>
        <p:nvPicPr>
          <p:cNvPr id="17410" name="Picture 2" descr="Картинки по запросу фон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812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28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1172" y="4614625"/>
            <a:ext cx="10376500" cy="3101983"/>
          </a:xfrm>
        </p:spPr>
        <p:txBody>
          <a:bodyPr>
            <a:normAutofit/>
          </a:bodyPr>
          <a:lstStyle/>
          <a:p>
            <a:r>
              <a:rPr lang="ru-RU" sz="2400" dirty="0" err="1"/>
              <a:t>Щоразу</a:t>
            </a:r>
            <a:r>
              <a:rPr lang="ru-RU" sz="2400" dirty="0"/>
              <a:t>, коли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сторони</a:t>
            </a:r>
            <a:r>
              <a:rPr lang="ru-RU" sz="2400" dirty="0"/>
              <a:t> </a:t>
            </a:r>
            <a:r>
              <a:rPr lang="ru-RU" sz="2400" dirty="0" err="1"/>
              <a:t>погоджуються</a:t>
            </a:r>
            <a:r>
              <a:rPr lang="ru-RU" sz="2400" dirty="0"/>
              <a:t> в </a:t>
            </a:r>
            <a:r>
              <a:rPr lang="ru-RU" sz="2400" dirty="0" err="1"/>
              <a:t>майбутньому</a:t>
            </a:r>
            <a:r>
              <a:rPr lang="ru-RU" sz="2400" dirty="0"/>
              <a:t> </a:t>
            </a:r>
            <a:r>
              <a:rPr lang="ru-RU" sz="2400" dirty="0" err="1"/>
              <a:t>обмінятися</a:t>
            </a:r>
            <a:r>
              <a:rPr lang="ru-RU" sz="2400" dirty="0"/>
              <a:t> </a:t>
            </a:r>
            <a:r>
              <a:rPr lang="ru-RU" sz="2400" dirty="0" err="1" smtClean="0"/>
              <a:t>тими</a:t>
            </a:r>
            <a:r>
              <a:rPr lang="uk-UA" sz="2400" dirty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/>
              <a:t>іншими</a:t>
            </a:r>
            <a:r>
              <a:rPr lang="ru-RU" sz="2400" dirty="0"/>
              <a:t> товарами за наперед </a:t>
            </a:r>
            <a:r>
              <a:rPr lang="ru-RU" sz="2400" dirty="0" err="1"/>
              <a:t>обумовленими</a:t>
            </a:r>
            <a:r>
              <a:rPr lang="ru-RU" sz="2400" dirty="0"/>
              <a:t> </a:t>
            </a:r>
            <a:r>
              <a:rPr lang="ru-RU" sz="2400" dirty="0" err="1"/>
              <a:t>цінами</a:t>
            </a:r>
            <a:r>
              <a:rPr lang="ru-RU" sz="2400" dirty="0"/>
              <a:t>, </a:t>
            </a:r>
            <a:r>
              <a:rPr lang="ru-RU" sz="2400" dirty="0" err="1"/>
              <a:t>йдеться</a:t>
            </a:r>
            <a:r>
              <a:rPr lang="ru-RU" sz="2400" dirty="0"/>
              <a:t> про </a:t>
            </a:r>
            <a:r>
              <a:rPr lang="ru-RU" sz="2400" b="1" dirty="0" err="1"/>
              <a:t>форвардний</a:t>
            </a:r>
            <a:r>
              <a:rPr lang="ru-RU" sz="2400" b="1" dirty="0"/>
              <a:t> контракт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b="1" dirty="0" err="1"/>
              <a:t>Ф’ючерсний</a:t>
            </a:r>
            <a:r>
              <a:rPr lang="ru-RU" sz="2400" b="1" dirty="0"/>
              <a:t> контракт 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форвардний</a:t>
            </a:r>
            <a:r>
              <a:rPr lang="ru-RU" sz="2400" dirty="0"/>
              <a:t> контракт, </a:t>
            </a:r>
            <a:r>
              <a:rPr lang="ru-RU" sz="2400" dirty="0" err="1"/>
              <a:t>яким</a:t>
            </a:r>
            <a:r>
              <a:rPr lang="ru-RU" sz="2400" dirty="0"/>
              <a:t> </a:t>
            </a:r>
            <a:r>
              <a:rPr lang="ru-RU" sz="2400" dirty="0" err="1"/>
              <a:t>торгують</a:t>
            </a:r>
            <a:r>
              <a:rPr lang="ru-RU" sz="2400" dirty="0"/>
              <a:t> на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 smtClean="0"/>
              <a:t>біржах</a:t>
            </a:r>
            <a:r>
              <a:rPr lang="ru-RU" sz="2400" dirty="0" smtClean="0"/>
              <a:t>. </a:t>
            </a:r>
            <a:r>
              <a:rPr lang="ru-RU" sz="2400" dirty="0" err="1" smtClean="0"/>
              <a:t>Біржа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стає</a:t>
            </a:r>
            <a:r>
              <a:rPr lang="ru-RU" sz="2400" dirty="0" smtClean="0"/>
              <a:t> </a:t>
            </a:r>
            <a:r>
              <a:rPr lang="ru-RU" sz="2400" dirty="0" err="1"/>
              <a:t>посередником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покупцем</a:t>
            </a:r>
            <a:r>
              <a:rPr lang="ru-RU" sz="2400" dirty="0"/>
              <a:t> та </a:t>
            </a:r>
            <a:r>
              <a:rPr lang="ru-RU" sz="2400" dirty="0" err="1" smtClean="0"/>
              <a:t>продавцем</a:t>
            </a:r>
            <a:r>
              <a:rPr lang="ru-RU" sz="2400" dirty="0" smtClean="0"/>
              <a:t>.</a:t>
            </a:r>
            <a:endParaRPr lang="en-US" sz="2400" dirty="0"/>
          </a:p>
        </p:txBody>
      </p:sp>
      <p:pic>
        <p:nvPicPr>
          <p:cNvPr id="1026" name="Picture 2" descr="Картинки по запросу контра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72" y="404473"/>
            <a:ext cx="7633300" cy="4025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88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662" y="365900"/>
            <a:ext cx="12011337" cy="2682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/>
              <a:t>Існує </a:t>
            </a:r>
            <a:r>
              <a:rPr lang="ru-RU" sz="2400" dirty="0"/>
              <a:t>три </a:t>
            </a:r>
            <a:r>
              <a:rPr lang="ru-RU" sz="2400" dirty="0" err="1"/>
              <a:t>найважливіших</a:t>
            </a:r>
            <a:r>
              <a:rPr lang="ru-RU" sz="2400" dirty="0"/>
              <a:t> </a:t>
            </a:r>
            <a:r>
              <a:rPr lang="ru-RU" sz="2400" dirty="0" err="1"/>
              <a:t>аспекти</a:t>
            </a:r>
            <a:r>
              <a:rPr lang="ru-RU" sz="2400" dirty="0"/>
              <a:t> </a:t>
            </a:r>
            <a:r>
              <a:rPr lang="ru-RU" sz="2400" dirty="0" err="1"/>
              <a:t>ризику</a:t>
            </a:r>
            <a:r>
              <a:rPr lang="ru-RU" sz="2400" dirty="0"/>
              <a:t> і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перенесення</a:t>
            </a:r>
            <a:r>
              <a:rPr lang="ru-RU" sz="2400" dirty="0"/>
              <a:t>. Перший </a:t>
            </a:r>
            <a:r>
              <a:rPr lang="ru-RU" sz="2400" dirty="0" err="1"/>
              <a:t>полягає</a:t>
            </a:r>
            <a:r>
              <a:rPr lang="ru-RU" sz="2400" dirty="0"/>
              <a:t> в </a:t>
            </a:r>
            <a:r>
              <a:rPr lang="ru-RU" sz="2400" dirty="0" err="1"/>
              <a:t>наступному</a:t>
            </a:r>
            <a:r>
              <a:rPr lang="ru-RU" sz="2400" dirty="0"/>
              <a:t>:</a:t>
            </a:r>
            <a:endParaRPr lang="en-US" sz="2400" dirty="0"/>
          </a:p>
          <a:p>
            <a:r>
              <a:rPr lang="ru-RU" sz="2400" i="1" dirty="0" err="1"/>
              <a:t>Вплив</a:t>
            </a:r>
            <a:r>
              <a:rPr lang="ru-RU" sz="2400" i="1" dirty="0"/>
              <a:t> </a:t>
            </a:r>
            <a:r>
              <a:rPr lang="ru-RU" sz="2400" i="1" dirty="0" err="1"/>
              <a:t>операції</a:t>
            </a:r>
            <a:r>
              <a:rPr lang="ru-RU" sz="2400" i="1" dirty="0"/>
              <a:t> на </a:t>
            </a:r>
            <a:r>
              <a:rPr lang="ru-RU" sz="2400" i="1" dirty="0" err="1"/>
              <a:t>ризик</a:t>
            </a:r>
            <a:r>
              <a:rPr lang="ru-RU" sz="2400" i="1" dirty="0"/>
              <a:t> </a:t>
            </a:r>
            <a:r>
              <a:rPr lang="ru-RU" sz="2400" i="1" dirty="0" err="1"/>
              <a:t>із</a:t>
            </a:r>
            <a:r>
              <a:rPr lang="ru-RU" sz="2400" i="1" dirty="0"/>
              <a:t> </a:t>
            </a:r>
            <a:r>
              <a:rPr lang="ru-RU" sz="2400" i="1" dirty="0" err="1"/>
              <a:t>погляду</a:t>
            </a:r>
            <a:r>
              <a:rPr lang="ru-RU" sz="2400" i="1" dirty="0"/>
              <a:t> </a:t>
            </a:r>
            <a:r>
              <a:rPr lang="ru-RU" sz="2400" i="1" dirty="0" err="1"/>
              <a:t>зменшення</a:t>
            </a:r>
            <a:r>
              <a:rPr lang="ru-RU" sz="2400" i="1" dirty="0"/>
              <a:t> </a:t>
            </a:r>
            <a:r>
              <a:rPr lang="ru-RU" sz="2400" i="1" dirty="0" err="1"/>
              <a:t>або</a:t>
            </a:r>
            <a:r>
              <a:rPr lang="ru-RU" sz="2400" i="1" dirty="0"/>
              <a:t> </a:t>
            </a:r>
            <a:r>
              <a:rPr lang="ru-RU" sz="2400" i="1" dirty="0" err="1"/>
              <a:t>збільшення</a:t>
            </a:r>
            <a:r>
              <a:rPr lang="ru-RU" sz="2400" i="1" dirty="0"/>
              <a:t> </a:t>
            </a:r>
            <a:r>
              <a:rPr lang="ru-RU" sz="2400" i="1" dirty="0" err="1"/>
              <a:t>останнього</a:t>
            </a:r>
            <a:r>
              <a:rPr lang="ru-RU" sz="2400" i="1" dirty="0"/>
              <a:t> </a:t>
            </a:r>
            <a:r>
              <a:rPr lang="ru-RU" sz="2400" i="1" dirty="0" err="1"/>
              <a:t>залежить</a:t>
            </a:r>
            <a:r>
              <a:rPr lang="ru-RU" sz="2400" i="1" dirty="0"/>
              <a:t> </a:t>
            </a:r>
            <a:r>
              <a:rPr lang="ru-RU" sz="2400" i="1" dirty="0" err="1"/>
              <a:t>від</a:t>
            </a:r>
            <a:r>
              <a:rPr lang="ru-RU" sz="2400" i="1" dirty="0"/>
              <a:t> </a:t>
            </a:r>
            <a:r>
              <a:rPr lang="ru-RU" sz="2400" i="1" dirty="0" err="1"/>
              <a:t>конкретних</a:t>
            </a:r>
            <a:r>
              <a:rPr lang="ru-RU" sz="2400" i="1" dirty="0"/>
              <a:t> </a:t>
            </a:r>
            <a:r>
              <a:rPr lang="ru-RU" sz="2400" i="1" dirty="0" err="1"/>
              <a:t>обставин</a:t>
            </a:r>
            <a:r>
              <a:rPr lang="ru-RU" sz="2400" i="1" dirty="0"/>
              <a:t> за </a:t>
            </a:r>
            <a:r>
              <a:rPr lang="ru-RU" sz="2400" i="1" dirty="0" err="1"/>
              <a:t>яких</a:t>
            </a:r>
            <a:r>
              <a:rPr lang="ru-RU" sz="2400" i="1" dirty="0"/>
              <a:t> </a:t>
            </a:r>
            <a:r>
              <a:rPr lang="ru-RU" sz="2400" i="1" dirty="0" err="1"/>
              <a:t>її</a:t>
            </a:r>
            <a:r>
              <a:rPr lang="ru-RU" sz="2400" i="1" dirty="0"/>
              <a:t> </a:t>
            </a:r>
            <a:r>
              <a:rPr lang="ru-RU" sz="2400" i="1" dirty="0" err="1"/>
              <a:t>виконують</a:t>
            </a:r>
            <a:r>
              <a:rPr lang="ru-RU" sz="2400" i="1" dirty="0" smtClean="0"/>
              <a:t>. </a:t>
            </a:r>
          </a:p>
          <a:p>
            <a:r>
              <a:rPr lang="ru-RU" sz="2400" dirty="0" err="1" smtClean="0"/>
              <a:t>Операцію</a:t>
            </a:r>
            <a:r>
              <a:rPr lang="ru-RU" sz="2400" dirty="0" smtClean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купівлі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продажу </a:t>
            </a:r>
            <a:r>
              <a:rPr lang="ru-RU" sz="2400" dirty="0" smtClean="0"/>
              <a:t>на </a:t>
            </a:r>
            <a:r>
              <a:rPr lang="ru-RU" sz="2400" dirty="0" err="1"/>
              <a:t>ф’ючерсному</a:t>
            </a:r>
            <a:r>
              <a:rPr lang="ru-RU" sz="2400" dirty="0"/>
              <a:t> ринку не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вважати</a:t>
            </a:r>
            <a:r>
              <a:rPr lang="ru-RU" sz="2400" dirty="0"/>
              <a:t> </a:t>
            </a:r>
            <a:r>
              <a:rPr lang="ru-RU" sz="2400" dirty="0" err="1"/>
              <a:t>ризикованою</a:t>
            </a:r>
            <a:r>
              <a:rPr lang="ru-RU" sz="2400" dirty="0"/>
              <a:t> саму собою. </a:t>
            </a:r>
            <a:r>
              <a:rPr lang="ru-RU" sz="2400" dirty="0" err="1"/>
              <a:t>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обставин</a:t>
            </a:r>
            <a:r>
              <a:rPr lang="ru-RU" sz="2400" dirty="0"/>
              <a:t> вона </a:t>
            </a:r>
            <a:r>
              <a:rPr lang="ru-RU" sz="2400" dirty="0" err="1"/>
              <a:t>може</a:t>
            </a:r>
            <a:r>
              <a:rPr lang="ru-RU" sz="2400" dirty="0"/>
              <a:t> стати </a:t>
            </a:r>
            <a:r>
              <a:rPr lang="ru-RU" sz="2400" dirty="0" err="1"/>
              <a:t>чинником</a:t>
            </a:r>
            <a:r>
              <a:rPr lang="ru-RU" sz="2400" dirty="0"/>
              <a:t>, </a:t>
            </a:r>
            <a:r>
              <a:rPr lang="ru-RU" sz="2400" dirty="0" err="1"/>
              <a:t>котрий</a:t>
            </a:r>
            <a:r>
              <a:rPr lang="ru-RU" sz="2400" dirty="0"/>
              <a:t> як </a:t>
            </a:r>
            <a:r>
              <a:rPr lang="ru-RU" sz="2400" dirty="0" err="1"/>
              <a:t>знижує</a:t>
            </a:r>
            <a:r>
              <a:rPr lang="ru-RU" sz="2400" dirty="0"/>
              <a:t> </a:t>
            </a:r>
            <a:r>
              <a:rPr lang="ru-RU" sz="2400" dirty="0" err="1"/>
              <a:t>ризик</a:t>
            </a:r>
            <a:r>
              <a:rPr lang="ru-RU" sz="2400" dirty="0"/>
              <a:t>, так і </a:t>
            </a:r>
            <a:r>
              <a:rPr lang="ru-RU" sz="2400" dirty="0" err="1"/>
              <a:t>підвищує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.</a:t>
            </a:r>
            <a:endParaRPr lang="en-US" sz="2400" dirty="0"/>
          </a:p>
        </p:txBody>
      </p:sp>
      <p:pic>
        <p:nvPicPr>
          <p:cNvPr id="2050" name="Picture 2" descr="Картинки по запросу зовнішньоекономічна діяльні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21" y="2983345"/>
            <a:ext cx="7405254" cy="3702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01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7709" y="0"/>
            <a:ext cx="4941455" cy="6635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/>
              <a:t>Другий</a:t>
            </a:r>
            <a:r>
              <a:rPr lang="ru-RU" sz="2400" dirty="0"/>
              <a:t> аспект </a:t>
            </a:r>
            <a:r>
              <a:rPr lang="ru-RU" sz="2400" dirty="0" err="1"/>
              <a:t>ризикованих</a:t>
            </a:r>
            <a:r>
              <a:rPr lang="ru-RU" sz="2400" dirty="0"/>
              <a:t> </a:t>
            </a:r>
            <a:r>
              <a:rPr lang="ru-RU" sz="2400" dirty="0" err="1"/>
              <a:t>операцій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виразити</a:t>
            </a:r>
            <a:r>
              <a:rPr lang="ru-RU" sz="2400" dirty="0"/>
              <a:t> так:</a:t>
            </a:r>
            <a:endParaRPr lang="en-US" sz="2400" dirty="0"/>
          </a:p>
          <a:p>
            <a:r>
              <a:rPr lang="ru-RU" sz="2400" i="1" dirty="0" err="1"/>
              <a:t>Обидві</a:t>
            </a:r>
            <a:r>
              <a:rPr lang="ru-RU" sz="2400" i="1" dirty="0"/>
              <a:t> </a:t>
            </a:r>
            <a:r>
              <a:rPr lang="ru-RU" sz="2400" i="1" dirty="0" err="1"/>
              <a:t>сторони</a:t>
            </a:r>
            <a:r>
              <a:rPr lang="ru-RU" sz="2400" i="1" dirty="0"/>
              <a:t>, </a:t>
            </a:r>
            <a:r>
              <a:rPr lang="ru-RU" sz="2400" i="1" dirty="0" err="1"/>
              <a:t>що</a:t>
            </a:r>
            <a:r>
              <a:rPr lang="ru-RU" sz="2400" i="1" dirty="0"/>
              <a:t> </a:t>
            </a:r>
            <a:r>
              <a:rPr lang="ru-RU" sz="2400" i="1" dirty="0" err="1"/>
              <a:t>беруть</a:t>
            </a:r>
            <a:r>
              <a:rPr lang="ru-RU" sz="2400" i="1" dirty="0"/>
              <a:t> участь в </a:t>
            </a:r>
            <a:r>
              <a:rPr lang="ru-RU" sz="2400" i="1" dirty="0" err="1"/>
              <a:t>операції</a:t>
            </a:r>
            <a:r>
              <a:rPr lang="ru-RU" sz="2400" i="1" dirty="0"/>
              <a:t>, </a:t>
            </a:r>
            <a:r>
              <a:rPr lang="ru-RU" sz="2400" i="1" dirty="0" err="1"/>
              <a:t>спрямованій</a:t>
            </a:r>
            <a:r>
              <a:rPr lang="ru-RU" sz="2400" i="1" dirty="0"/>
              <a:t> на </a:t>
            </a:r>
            <a:r>
              <a:rPr lang="ru-RU" sz="2400" i="1" dirty="0" err="1"/>
              <a:t>зниження</a:t>
            </a:r>
            <a:r>
              <a:rPr lang="ru-RU" sz="2400" i="1" dirty="0"/>
              <a:t> </a:t>
            </a:r>
            <a:r>
              <a:rPr lang="ru-RU" sz="2400" i="1" dirty="0" err="1"/>
              <a:t>ризику</a:t>
            </a:r>
            <a:r>
              <a:rPr lang="ru-RU" sz="2400" i="1" dirty="0"/>
              <a:t>, </a:t>
            </a:r>
            <a:r>
              <a:rPr lang="ru-RU" sz="2400" i="1" dirty="0" err="1"/>
              <a:t>можуть</a:t>
            </a:r>
            <a:r>
              <a:rPr lang="ru-RU" sz="2400" i="1" dirty="0"/>
              <a:t> </a:t>
            </a:r>
            <a:r>
              <a:rPr lang="ru-RU" sz="2400" i="1" dirty="0" err="1"/>
              <a:t>завдяки</a:t>
            </a:r>
            <a:r>
              <a:rPr lang="ru-RU" sz="2400" i="1" dirty="0"/>
              <a:t> </a:t>
            </a:r>
            <a:r>
              <a:rPr lang="ru-RU" sz="2400" i="1" dirty="0" err="1"/>
              <a:t>їй</a:t>
            </a:r>
            <a:r>
              <a:rPr lang="ru-RU" sz="2400" i="1" dirty="0"/>
              <a:t> </a:t>
            </a:r>
            <a:r>
              <a:rPr lang="ru-RU" sz="2400" i="1" dirty="0" err="1"/>
              <a:t>опинитись</a:t>
            </a:r>
            <a:r>
              <a:rPr lang="ru-RU" sz="2400" i="1" dirty="0"/>
              <a:t> у </a:t>
            </a:r>
            <a:r>
              <a:rPr lang="ru-RU" sz="2400" i="1" dirty="0" err="1"/>
              <a:t>виграші</a:t>
            </a:r>
            <a:r>
              <a:rPr lang="ru-RU" sz="2400" i="1" dirty="0"/>
              <a:t>, </a:t>
            </a:r>
            <a:r>
              <a:rPr lang="ru-RU" sz="2400" i="1" dirty="0" err="1"/>
              <a:t>хоча</a:t>
            </a:r>
            <a:r>
              <a:rPr lang="ru-RU" sz="2400" i="1" dirty="0"/>
              <a:t> </a:t>
            </a:r>
            <a:r>
              <a:rPr lang="ru-RU" sz="2400" i="1" dirty="0" err="1"/>
              <a:t>потім</a:t>
            </a:r>
            <a:r>
              <a:rPr lang="ru-RU" sz="2400" i="1" dirty="0"/>
              <a:t> </a:t>
            </a:r>
            <a:r>
              <a:rPr lang="ru-RU" sz="2400" i="1" dirty="0" err="1"/>
              <a:t>може</a:t>
            </a:r>
            <a:r>
              <a:rPr lang="ru-RU" sz="2400" i="1" dirty="0"/>
              <a:t> </a:t>
            </a:r>
            <a:r>
              <a:rPr lang="ru-RU" sz="2400" i="1" dirty="0" err="1"/>
              <a:t>скластися</a:t>
            </a:r>
            <a:r>
              <a:rPr lang="ru-RU" sz="2400" i="1" dirty="0"/>
              <a:t> </a:t>
            </a:r>
            <a:r>
              <a:rPr lang="ru-RU" sz="2400" i="1" dirty="0" err="1"/>
              <a:t>враження</a:t>
            </a:r>
            <a:r>
              <a:rPr lang="ru-RU" sz="2400" i="1" dirty="0"/>
              <a:t>, </a:t>
            </a:r>
            <a:r>
              <a:rPr lang="ru-RU" sz="2400" i="1" dirty="0" err="1"/>
              <a:t>що</a:t>
            </a:r>
            <a:r>
              <a:rPr lang="ru-RU" sz="2400" i="1" dirty="0"/>
              <a:t> одна сторона </a:t>
            </a:r>
            <a:r>
              <a:rPr lang="ru-RU" sz="2400" i="1" dirty="0" err="1"/>
              <a:t>збагатилася</a:t>
            </a:r>
            <a:r>
              <a:rPr lang="ru-RU" sz="2400" i="1" dirty="0"/>
              <a:t> за </a:t>
            </a:r>
            <a:r>
              <a:rPr lang="ru-RU" sz="2400" i="1" dirty="0" err="1"/>
              <a:t>рахунок</a:t>
            </a:r>
            <a:r>
              <a:rPr lang="ru-RU" sz="2400" i="1" dirty="0"/>
              <a:t> </a:t>
            </a:r>
            <a:r>
              <a:rPr lang="ru-RU" sz="2400" i="1" dirty="0" err="1" smtClean="0"/>
              <a:t>іншої</a:t>
            </a:r>
            <a:r>
              <a:rPr lang="ru-RU" sz="2400" i="1" dirty="0" smtClean="0"/>
              <a:t>.</a:t>
            </a:r>
            <a:endParaRPr lang="uk-UA" sz="2400" dirty="0"/>
          </a:p>
          <a:p>
            <a:pPr marL="0" indent="0">
              <a:buNone/>
            </a:pPr>
            <a:r>
              <a:rPr lang="ru-RU" sz="2400" dirty="0" smtClean="0"/>
              <a:t>При </a:t>
            </a:r>
            <a:r>
              <a:rPr lang="ru-RU" sz="2400" dirty="0" err="1"/>
              <a:t>укладенні</a:t>
            </a:r>
            <a:r>
              <a:rPr lang="ru-RU" sz="2400" dirty="0"/>
              <a:t> </a:t>
            </a:r>
            <a:r>
              <a:rPr lang="ru-RU" sz="2400" dirty="0" err="1"/>
              <a:t>ф’ючерсного</a:t>
            </a:r>
            <a:r>
              <a:rPr lang="ru-RU" sz="2400" dirty="0"/>
              <a:t> контракту </a:t>
            </a:r>
            <a:r>
              <a:rPr lang="ru-RU" sz="2400" dirty="0" err="1" smtClean="0"/>
              <a:t>жодна</a:t>
            </a:r>
            <a:r>
              <a:rPr lang="ru-RU" sz="2400" dirty="0" smtClean="0"/>
              <a:t> сторона не </a:t>
            </a:r>
            <a:r>
              <a:rPr lang="ru-RU" sz="2400" dirty="0" err="1" smtClean="0"/>
              <a:t>знає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якою</a:t>
            </a:r>
            <a:r>
              <a:rPr lang="ru-RU" sz="2400" dirty="0" smtClean="0"/>
              <a:t> </a:t>
            </a:r>
            <a:r>
              <a:rPr lang="ru-RU" sz="2400" dirty="0" err="1"/>
              <a:t>виявиться</a:t>
            </a:r>
            <a:r>
              <a:rPr lang="ru-RU" sz="2400" dirty="0"/>
              <a:t> </a:t>
            </a:r>
            <a:r>
              <a:rPr lang="ru-RU" sz="2400" dirty="0" err="1"/>
              <a:t>спотова</a:t>
            </a:r>
            <a:r>
              <a:rPr lang="ru-RU" sz="2400" dirty="0"/>
              <a:t> </a:t>
            </a:r>
            <a:r>
              <a:rPr lang="ru-RU" sz="2400" dirty="0" err="1"/>
              <a:t>ціна</a:t>
            </a:r>
            <a:r>
              <a:rPr lang="ru-RU" sz="2400" dirty="0"/>
              <a:t> </a:t>
            </a:r>
            <a:r>
              <a:rPr lang="ru-RU" sz="2400" dirty="0" smtClean="0"/>
              <a:t>- </a:t>
            </a:r>
            <a:r>
              <a:rPr lang="ru-RU" sz="2400" dirty="0" err="1" smtClean="0"/>
              <a:t>більшою</a:t>
            </a:r>
            <a:r>
              <a:rPr lang="ru-RU" sz="2400" dirty="0" smtClean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меншою</a:t>
            </a:r>
            <a:r>
              <a:rPr lang="ru-RU" sz="2400" dirty="0"/>
              <a:t>. </a:t>
            </a:r>
            <a:r>
              <a:rPr lang="ru-RU" sz="2400" dirty="0" err="1"/>
              <a:t>Укладаючи</a:t>
            </a:r>
            <a:r>
              <a:rPr lang="ru-RU" sz="2400" dirty="0"/>
              <a:t> </a:t>
            </a:r>
            <a:r>
              <a:rPr lang="ru-RU" sz="2400" dirty="0" err="1"/>
              <a:t>ф’ючерсний</a:t>
            </a:r>
            <a:r>
              <a:rPr lang="ru-RU" sz="2400" dirty="0"/>
              <a:t> контракт, вони </a:t>
            </a:r>
            <a:r>
              <a:rPr lang="ru-RU" sz="2400" dirty="0" err="1"/>
              <a:t>обидва</a:t>
            </a:r>
            <a:r>
              <a:rPr lang="ru-RU" sz="2400" dirty="0"/>
              <a:t> </a:t>
            </a:r>
            <a:r>
              <a:rPr lang="ru-RU" sz="2400" dirty="0" err="1"/>
              <a:t>знижують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ризики</a:t>
            </a:r>
            <a:r>
              <a:rPr lang="ru-RU" sz="2400" dirty="0"/>
              <a:t> і </a:t>
            </a:r>
            <a:r>
              <a:rPr lang="ru-RU" sz="2400" dirty="0" err="1"/>
              <a:t>тим</a:t>
            </a:r>
            <a:r>
              <a:rPr lang="ru-RU" sz="2400" dirty="0"/>
              <a:t> самим </a:t>
            </a:r>
            <a:r>
              <a:rPr lang="ru-RU" sz="2400" dirty="0" err="1"/>
              <a:t>обидва</a:t>
            </a:r>
            <a:r>
              <a:rPr lang="ru-RU" sz="2400" dirty="0"/>
              <a:t> </a:t>
            </a:r>
            <a:r>
              <a:rPr lang="ru-RU" sz="2400" dirty="0" err="1"/>
              <a:t>підвищують</a:t>
            </a:r>
            <a:r>
              <a:rPr lang="ru-RU" sz="2400" dirty="0"/>
              <a:t> </a:t>
            </a:r>
            <a:r>
              <a:rPr lang="ru-RU" sz="2400" dirty="0" err="1"/>
              <a:t>власні</a:t>
            </a:r>
            <a:r>
              <a:rPr lang="ru-RU" sz="2400" dirty="0"/>
              <a:t> </a:t>
            </a:r>
            <a:r>
              <a:rPr lang="ru-RU" sz="2400" dirty="0" err="1"/>
              <a:t>шанси</a:t>
            </a:r>
            <a:r>
              <a:rPr lang="ru-RU" sz="2400" dirty="0"/>
              <a:t> на </a:t>
            </a:r>
            <a:r>
              <a:rPr lang="ru-RU" sz="2400" dirty="0" err="1"/>
              <a:t>отримання</a:t>
            </a:r>
            <a:r>
              <a:rPr lang="ru-RU" sz="2400" dirty="0"/>
              <a:t> </a:t>
            </a:r>
            <a:r>
              <a:rPr lang="ru-RU" sz="2400" dirty="0" err="1"/>
              <a:t>більшого</a:t>
            </a:r>
            <a:r>
              <a:rPr lang="ru-RU" sz="2400" dirty="0"/>
              <a:t> доходу. </a:t>
            </a:r>
            <a:endParaRPr lang="en-US" sz="2400" dirty="0"/>
          </a:p>
        </p:txBody>
      </p:sp>
      <p:pic>
        <p:nvPicPr>
          <p:cNvPr id="3074" name="Picture 2" descr="Картинки по запросу контра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09" y="1350530"/>
            <a:ext cx="6936031" cy="4588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6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318" y="1237672"/>
            <a:ext cx="5324209" cy="36249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/>
              <a:t>Третій</a:t>
            </a:r>
            <a:r>
              <a:rPr lang="ru-RU" sz="2400" dirty="0"/>
              <a:t> аспект </a:t>
            </a:r>
            <a:r>
              <a:rPr lang="ru-RU" sz="2400" dirty="0" err="1"/>
              <a:t>ризикованих</a:t>
            </a:r>
            <a:r>
              <a:rPr lang="ru-RU" sz="2400" dirty="0"/>
              <a:t> </a:t>
            </a:r>
            <a:r>
              <a:rPr lang="ru-RU" sz="2400" dirty="0" err="1"/>
              <a:t>операцій</a:t>
            </a:r>
            <a:r>
              <a:rPr lang="ru-RU" sz="2400" dirty="0"/>
              <a:t> </a:t>
            </a:r>
            <a:r>
              <a:rPr lang="ru-RU" sz="2400" dirty="0" err="1"/>
              <a:t>полягає</a:t>
            </a:r>
            <a:r>
              <a:rPr lang="ru-RU" sz="2400" dirty="0"/>
              <a:t> в </a:t>
            </a:r>
            <a:r>
              <a:rPr lang="ru-RU" sz="2400" dirty="0" err="1"/>
              <a:t>наступному</a:t>
            </a:r>
            <a:r>
              <a:rPr lang="ru-RU" sz="2400" dirty="0"/>
              <a:t>:</a:t>
            </a:r>
            <a:endParaRPr lang="en-US" sz="2400" dirty="0"/>
          </a:p>
          <a:p>
            <a:r>
              <a:rPr lang="ru-RU" sz="2400" i="1" dirty="0" err="1"/>
              <a:t>Навіть</a:t>
            </a:r>
            <a:r>
              <a:rPr lang="ru-RU" sz="2400" i="1" dirty="0"/>
              <a:t> </a:t>
            </a:r>
            <a:r>
              <a:rPr lang="ru-RU" sz="2400" i="1" dirty="0" err="1"/>
              <a:t>якщо</a:t>
            </a:r>
            <a:r>
              <a:rPr lang="ru-RU" sz="2400" i="1" dirty="0"/>
              <a:t> </a:t>
            </a:r>
            <a:r>
              <a:rPr lang="ru-RU" sz="2400" i="1" dirty="0" err="1"/>
              <a:t>загальний</a:t>
            </a:r>
            <a:r>
              <a:rPr lang="ru-RU" sz="2400" i="1" dirty="0"/>
              <a:t> результат (</a:t>
            </a:r>
            <a:r>
              <a:rPr lang="ru-RU" sz="2400" i="1" dirty="0" err="1"/>
              <a:t>загальний</a:t>
            </a:r>
            <a:r>
              <a:rPr lang="ru-RU" sz="2400" i="1" dirty="0"/>
              <a:t> </a:t>
            </a:r>
            <a:r>
              <a:rPr lang="ru-RU" sz="2400" i="1" dirty="0" err="1"/>
              <a:t>ризик</a:t>
            </a:r>
            <a:r>
              <a:rPr lang="ru-RU" sz="2400" i="1" dirty="0"/>
              <a:t>) не </a:t>
            </a:r>
            <a:r>
              <a:rPr lang="ru-RU" sz="2400" i="1" dirty="0" err="1"/>
              <a:t>змінився</a:t>
            </a:r>
            <a:r>
              <a:rPr lang="ru-RU" sz="2400" i="1" dirty="0"/>
              <a:t>, </a:t>
            </a:r>
            <a:r>
              <a:rPr lang="ru-RU" sz="2400" i="1" dirty="0" err="1"/>
              <a:t>перерозподіл</a:t>
            </a:r>
            <a:r>
              <a:rPr lang="ru-RU" sz="2400" i="1" dirty="0"/>
              <a:t> </a:t>
            </a:r>
            <a:r>
              <a:rPr lang="ru-RU" sz="2400" i="1" dirty="0" err="1"/>
              <a:t>джерел</a:t>
            </a:r>
            <a:r>
              <a:rPr lang="ru-RU" sz="2400" i="1" dirty="0"/>
              <a:t> </a:t>
            </a:r>
            <a:r>
              <a:rPr lang="ru-RU" sz="2400" i="1" dirty="0" err="1"/>
              <a:t>ризику</a:t>
            </a:r>
            <a:r>
              <a:rPr lang="ru-RU" sz="2400" i="1" dirty="0"/>
              <a:t>, </a:t>
            </a:r>
            <a:r>
              <a:rPr lang="ru-RU" sz="2400" i="1" dirty="0" err="1"/>
              <a:t>може</a:t>
            </a:r>
            <a:r>
              <a:rPr lang="ru-RU" sz="2400" i="1" dirty="0"/>
              <a:t> </a:t>
            </a:r>
            <a:r>
              <a:rPr lang="ru-RU" sz="2400" i="1" dirty="0" err="1"/>
              <a:t>поліпшити</a:t>
            </a:r>
            <a:r>
              <a:rPr lang="ru-RU" sz="2400" i="1" dirty="0"/>
              <a:t> </a:t>
            </a:r>
            <a:r>
              <a:rPr lang="ru-RU" sz="2400" i="1" dirty="0" err="1"/>
              <a:t>матеріальний</a:t>
            </a:r>
            <a:r>
              <a:rPr lang="ru-RU" sz="2400" i="1" dirty="0"/>
              <a:t> стан </a:t>
            </a:r>
            <a:r>
              <a:rPr lang="ru-RU" sz="2400" i="1" dirty="0" err="1"/>
              <a:t>учасників</a:t>
            </a:r>
            <a:r>
              <a:rPr lang="ru-RU" sz="2400" i="1" dirty="0"/>
              <a:t> </a:t>
            </a:r>
            <a:r>
              <a:rPr lang="ru-RU" sz="2400" i="1" dirty="0" err="1" smtClean="0"/>
              <a:t>операції</a:t>
            </a:r>
            <a:r>
              <a:rPr lang="ru-RU" sz="2400" i="1" dirty="0" smtClean="0"/>
              <a:t>.</a:t>
            </a:r>
          </a:p>
          <a:p>
            <a:pPr marL="0" indent="0">
              <a:buNone/>
            </a:pPr>
            <a:r>
              <a:rPr lang="ru-RU" sz="2400" dirty="0" err="1"/>
              <a:t>М</a:t>
            </a:r>
            <a:r>
              <a:rPr lang="ru-RU" sz="2400" dirty="0" err="1" smtClean="0"/>
              <a:t>оже</a:t>
            </a:r>
            <a:r>
              <a:rPr lang="ru-RU" sz="2400" dirty="0" smtClean="0"/>
              <a:t> </a:t>
            </a:r>
            <a:r>
              <a:rPr lang="ru-RU" sz="2400" dirty="0" err="1"/>
              <a:t>здатися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суспільний</a:t>
            </a:r>
            <a:r>
              <a:rPr lang="ru-RU" sz="2400" dirty="0"/>
              <a:t> </a:t>
            </a:r>
            <a:r>
              <a:rPr lang="ru-RU" sz="2400" dirty="0" err="1"/>
              <a:t>добробут</a:t>
            </a:r>
            <a:r>
              <a:rPr lang="ru-RU" sz="2400" dirty="0"/>
              <a:t> не </a:t>
            </a:r>
            <a:r>
              <a:rPr lang="ru-RU" sz="2400" dirty="0" err="1"/>
              <a:t>виграє</a:t>
            </a:r>
            <a:r>
              <a:rPr lang="ru-RU" sz="2400" dirty="0"/>
              <a:t> і не </a:t>
            </a:r>
            <a:r>
              <a:rPr lang="ru-RU" sz="2400" dirty="0" err="1"/>
              <a:t>втрачає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наявності</a:t>
            </a:r>
            <a:r>
              <a:rPr lang="ru-RU" sz="2400" dirty="0"/>
              <a:t> </a:t>
            </a:r>
            <a:r>
              <a:rPr lang="ru-RU" sz="2400" dirty="0" err="1"/>
              <a:t>ф’ючерсного</a:t>
            </a:r>
            <a:r>
              <a:rPr lang="ru-RU" sz="2400" dirty="0"/>
              <a:t> контракту. Але </a:t>
            </a:r>
            <a:r>
              <a:rPr lang="ru-RU" sz="2400" dirty="0" err="1"/>
              <a:t>завдяки</a:t>
            </a:r>
            <a:r>
              <a:rPr lang="ru-RU" sz="2400" dirty="0"/>
              <a:t> </a:t>
            </a:r>
            <a:r>
              <a:rPr lang="ru-RU" sz="2400" dirty="0" err="1"/>
              <a:t>зниженню</a:t>
            </a:r>
            <a:r>
              <a:rPr lang="ru-RU" sz="2400" dirty="0"/>
              <a:t> </a:t>
            </a:r>
            <a:r>
              <a:rPr lang="ru-RU" sz="2400" dirty="0" err="1"/>
              <a:t>цінового</a:t>
            </a:r>
            <a:r>
              <a:rPr lang="ru-RU" sz="2400" dirty="0"/>
              <a:t> </a:t>
            </a:r>
            <a:r>
              <a:rPr lang="ru-RU" sz="2400" dirty="0" err="1" smtClean="0"/>
              <a:t>ризику</a:t>
            </a:r>
            <a:r>
              <a:rPr lang="ru-RU" sz="2400" dirty="0"/>
              <a:t>,</a:t>
            </a:r>
            <a:r>
              <a:rPr lang="ru-RU" sz="2400" dirty="0" smtClean="0"/>
              <a:t> </a:t>
            </a:r>
            <a:r>
              <a:rPr lang="ru-RU" sz="2400" dirty="0" err="1"/>
              <a:t>ф’ючерсний</a:t>
            </a:r>
            <a:r>
              <a:rPr lang="ru-RU" sz="2400" dirty="0"/>
              <a:t> контракт </a:t>
            </a:r>
            <a:r>
              <a:rPr lang="ru-RU" sz="2400" dirty="0" err="1"/>
              <a:t>поліпшує</a:t>
            </a:r>
            <a:r>
              <a:rPr lang="ru-RU" sz="2400" dirty="0"/>
              <a:t> </a:t>
            </a:r>
            <a:r>
              <a:rPr lang="ru-RU" sz="2400" dirty="0" err="1" smtClean="0"/>
              <a:t>добробут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сторін</a:t>
            </a:r>
            <a:r>
              <a:rPr lang="ru-RU" sz="2400" dirty="0" smtClean="0"/>
              <a:t>.</a:t>
            </a:r>
            <a:endParaRPr lang="en-US" sz="2400" dirty="0"/>
          </a:p>
        </p:txBody>
      </p:sp>
      <p:pic>
        <p:nvPicPr>
          <p:cNvPr id="4098" name="Picture 2" descr="Картинки по запросу контра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383" y="345990"/>
            <a:ext cx="5754254" cy="575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07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6764" y="171934"/>
            <a:ext cx="5994400" cy="4834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</a:t>
            </a:r>
            <a:r>
              <a:rPr lang="ru-RU" sz="2400" dirty="0" smtClean="0"/>
              <a:t>вопом </a:t>
            </a:r>
            <a:r>
              <a:rPr lang="ru-RU" sz="2400" dirty="0" err="1"/>
              <a:t>прийнято</a:t>
            </a:r>
            <a:r>
              <a:rPr lang="ru-RU" sz="2400" dirty="0"/>
              <a:t> </a:t>
            </a:r>
            <a:r>
              <a:rPr lang="ru-RU" sz="2400" dirty="0" err="1"/>
              <a:t>вважати</a:t>
            </a:r>
            <a:r>
              <a:rPr lang="ru-RU" sz="2400" dirty="0"/>
              <a:t> угоду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двома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сторонами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обміну</a:t>
            </a:r>
            <a:r>
              <a:rPr lang="ru-RU" sz="2400" dirty="0"/>
              <a:t> </a:t>
            </a:r>
            <a:r>
              <a:rPr lang="ru-RU" sz="2400" dirty="0" err="1"/>
              <a:t>грошовими</a:t>
            </a:r>
            <a:r>
              <a:rPr lang="ru-RU" sz="2400" dirty="0"/>
              <a:t> потоками </a:t>
            </a:r>
            <a:r>
              <a:rPr lang="ru-RU" sz="2400" dirty="0" err="1"/>
              <a:t>впродовж</a:t>
            </a:r>
            <a:r>
              <a:rPr lang="ru-RU" sz="2400" dirty="0"/>
              <a:t> </a:t>
            </a:r>
            <a:r>
              <a:rPr lang="ru-RU" sz="2400" dirty="0" err="1"/>
              <a:t>певного</a:t>
            </a:r>
            <a:r>
              <a:rPr lang="ru-RU" sz="2400" dirty="0"/>
              <a:t> </a:t>
            </a:r>
            <a:r>
              <a:rPr lang="ru-RU" sz="2400" dirty="0" err="1"/>
              <a:t>періоду</a:t>
            </a:r>
            <a:r>
              <a:rPr lang="ru-RU" sz="2400" dirty="0"/>
              <a:t> в </a:t>
            </a:r>
            <a:r>
              <a:rPr lang="ru-RU" sz="2400" dirty="0" err="1"/>
              <a:t>майбутньому</a:t>
            </a:r>
            <a:r>
              <a:rPr lang="ru-RU" sz="2400" dirty="0"/>
              <a:t>. </a:t>
            </a:r>
            <a:r>
              <a:rPr lang="ru-RU" sz="2400" dirty="0" err="1"/>
              <a:t>Основними</a:t>
            </a:r>
            <a:r>
              <a:rPr lang="ru-RU" sz="2400" dirty="0"/>
              <a:t> мотивами </a:t>
            </a:r>
            <a:r>
              <a:rPr lang="ru-RU" sz="2400" dirty="0" err="1"/>
              <a:t>укладання</a:t>
            </a:r>
            <a:r>
              <a:rPr lang="ru-RU" sz="2400" dirty="0"/>
              <a:t> </a:t>
            </a:r>
            <a:r>
              <a:rPr lang="ru-RU" sz="2400" dirty="0" err="1"/>
              <a:t>свопових</a:t>
            </a:r>
            <a:r>
              <a:rPr lang="ru-RU" sz="2400" dirty="0"/>
              <a:t> </a:t>
            </a:r>
            <a:r>
              <a:rPr lang="ru-RU" sz="2400" dirty="0" err="1"/>
              <a:t>угод</a:t>
            </a:r>
            <a:r>
              <a:rPr lang="ru-RU" sz="2400" dirty="0"/>
              <a:t> є:</a:t>
            </a:r>
            <a:endParaRPr lang="en-US" sz="2400" dirty="0"/>
          </a:p>
          <a:p>
            <a:r>
              <a:rPr lang="ru-RU" sz="2400" dirty="0" err="1"/>
              <a:t>комерційні</a:t>
            </a:r>
            <a:r>
              <a:rPr lang="ru-RU" sz="2400" dirty="0"/>
              <a:t> потреби;</a:t>
            </a:r>
            <a:endParaRPr lang="en-US" sz="2400" dirty="0"/>
          </a:p>
          <a:p>
            <a:r>
              <a:rPr lang="ru-RU" sz="2400" dirty="0" err="1"/>
              <a:t>порівняльні</a:t>
            </a:r>
            <a:r>
              <a:rPr lang="ru-RU" sz="2400" dirty="0"/>
              <a:t> </a:t>
            </a:r>
            <a:r>
              <a:rPr lang="ru-RU" sz="2400" dirty="0" err="1"/>
              <a:t>переваги</a:t>
            </a:r>
            <a:r>
              <a:rPr lang="ru-RU" sz="2400" dirty="0"/>
              <a:t> в </a:t>
            </a:r>
            <a:r>
              <a:rPr lang="ru-RU" sz="2400" dirty="0" err="1"/>
              <a:t>отриманні</a:t>
            </a:r>
            <a:r>
              <a:rPr lang="ru-RU" sz="2400" dirty="0"/>
              <a:t> </a:t>
            </a:r>
            <a:r>
              <a:rPr lang="ru-RU" sz="2400" dirty="0" err="1"/>
              <a:t>кредитів</a:t>
            </a:r>
            <a:r>
              <a:rPr lang="ru-RU" sz="2400" dirty="0"/>
              <a:t> у </a:t>
            </a:r>
            <a:r>
              <a:rPr lang="ru-RU" sz="2400" dirty="0" err="1"/>
              <a:t>тій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іншій</a:t>
            </a:r>
            <a:r>
              <a:rPr lang="ru-RU" sz="2400" dirty="0"/>
              <a:t> </a:t>
            </a:r>
            <a:r>
              <a:rPr lang="ru-RU" sz="2400" dirty="0" err="1"/>
              <a:t>валюті</a:t>
            </a:r>
            <a:r>
              <a:rPr lang="ru-RU" sz="2400" dirty="0"/>
              <a:t>.</a:t>
            </a:r>
            <a:endParaRPr lang="en-US" sz="2400" dirty="0"/>
          </a:p>
        </p:txBody>
      </p:sp>
      <p:pic>
        <p:nvPicPr>
          <p:cNvPr id="5122" name="Picture 2" descr="Картинки по запросу риз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0" y="2225965"/>
            <a:ext cx="5829955" cy="4141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68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8518" y="4494552"/>
            <a:ext cx="8861736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Будь-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контракт</a:t>
            </a:r>
            <a:r>
              <a:rPr lang="ru-RU" sz="2400" dirty="0"/>
              <a:t>, </a:t>
            </a:r>
            <a:r>
              <a:rPr lang="ru-RU" sz="2400" dirty="0" err="1"/>
              <a:t>котрий</a:t>
            </a:r>
            <a:r>
              <a:rPr lang="ru-RU" sz="2400" dirty="0"/>
              <a:t> </a:t>
            </a:r>
            <a:r>
              <a:rPr lang="ru-RU" sz="2400" dirty="0" err="1"/>
              <a:t>дає</a:t>
            </a:r>
            <a:r>
              <a:rPr lang="ru-RU" sz="2400" dirty="0"/>
              <a:t> </a:t>
            </a:r>
            <a:r>
              <a:rPr lang="ru-RU" sz="2400" dirty="0" err="1"/>
              <a:t>одній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сторін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укладають</a:t>
            </a:r>
            <a:r>
              <a:rPr lang="ru-RU" sz="2400" dirty="0"/>
              <a:t>, право </a:t>
            </a:r>
            <a:r>
              <a:rPr lang="ru-RU" sz="2400" dirty="0" err="1"/>
              <a:t>купити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 smtClean="0"/>
              <a:t>продати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що-небудь</a:t>
            </a:r>
            <a:r>
              <a:rPr lang="ru-RU" sz="2400" dirty="0" smtClean="0"/>
              <a:t> за </a:t>
            </a:r>
            <a:r>
              <a:rPr lang="ru-RU" sz="2400" dirty="0"/>
              <a:t>наперед </a:t>
            </a:r>
            <a:r>
              <a:rPr lang="ru-RU" sz="2400" dirty="0" err="1"/>
              <a:t>встановленою</a:t>
            </a:r>
            <a:r>
              <a:rPr lang="ru-RU" sz="2400" dirty="0"/>
              <a:t> </a:t>
            </a:r>
            <a:r>
              <a:rPr lang="ru-RU" sz="2400" dirty="0" err="1"/>
              <a:t>ціною</a:t>
            </a:r>
            <a:r>
              <a:rPr lang="ru-RU" sz="2400" dirty="0"/>
              <a:t>, є </a:t>
            </a:r>
            <a:r>
              <a:rPr lang="ru-RU" sz="2400" dirty="0" err="1"/>
              <a:t>опціоном</a:t>
            </a:r>
            <a:r>
              <a:rPr lang="ru-RU" sz="2400" dirty="0"/>
              <a:t>. Є </a:t>
            </a:r>
            <a:r>
              <a:rPr lang="ru-RU" sz="2400" dirty="0" err="1"/>
              <a:t>стільки</a:t>
            </a:r>
            <a:r>
              <a:rPr lang="ru-RU" sz="2400" dirty="0"/>
              <a:t>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опціонів</a:t>
            </a:r>
            <a:r>
              <a:rPr lang="ru-RU" sz="2400" dirty="0"/>
              <a:t>, </a:t>
            </a:r>
            <a:r>
              <a:rPr lang="ru-RU" sz="2400" dirty="0" err="1"/>
              <a:t>скільки</a:t>
            </a:r>
            <a:r>
              <a:rPr lang="ru-RU" sz="2400" dirty="0"/>
              <a:t> </a:t>
            </a:r>
            <a:r>
              <a:rPr lang="ru-RU" sz="2400" dirty="0" err="1" smtClean="0"/>
              <a:t>предметів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купівлі-продажу:товарний</a:t>
            </a:r>
            <a:r>
              <a:rPr lang="ru-RU" sz="2400" dirty="0" smtClean="0"/>
              <a:t> </a:t>
            </a:r>
            <a:r>
              <a:rPr lang="ru-RU" sz="2400" dirty="0" err="1"/>
              <a:t>опціон</a:t>
            </a:r>
            <a:r>
              <a:rPr lang="ru-RU" sz="2400" dirty="0"/>
              <a:t>, </a:t>
            </a:r>
            <a:r>
              <a:rPr lang="ru-RU" sz="2400" dirty="0" err="1"/>
              <a:t>опціон</a:t>
            </a:r>
            <a:r>
              <a:rPr lang="ru-RU" sz="2400" dirty="0"/>
              <a:t> на </a:t>
            </a:r>
            <a:r>
              <a:rPr lang="ru-RU" sz="2400" dirty="0" err="1"/>
              <a:t>акції</a:t>
            </a:r>
            <a:r>
              <a:rPr lang="ru-RU" sz="2400" dirty="0"/>
              <a:t>, </a:t>
            </a:r>
            <a:r>
              <a:rPr lang="ru-RU" sz="2400" dirty="0" err="1"/>
              <a:t>опціон</a:t>
            </a:r>
            <a:r>
              <a:rPr lang="ru-RU" sz="2400" dirty="0"/>
              <a:t> на </a:t>
            </a:r>
            <a:r>
              <a:rPr lang="ru-RU" sz="2400" dirty="0" err="1"/>
              <a:t>процентні</a:t>
            </a:r>
            <a:r>
              <a:rPr lang="ru-RU" sz="2400" dirty="0"/>
              <a:t> ставки, </a:t>
            </a:r>
            <a:r>
              <a:rPr lang="ru-RU" sz="2400" dirty="0" err="1"/>
              <a:t>валютний</a:t>
            </a:r>
            <a:r>
              <a:rPr lang="ru-RU" sz="2400" dirty="0"/>
              <a:t> </a:t>
            </a:r>
            <a:r>
              <a:rPr lang="ru-RU" sz="2400" dirty="0" err="1"/>
              <a:t>опціон</a:t>
            </a:r>
            <a:r>
              <a:rPr lang="ru-RU" sz="2400" dirty="0"/>
              <a:t> і т. д. </a:t>
            </a:r>
            <a:endParaRPr lang="en-US" sz="2400" dirty="0"/>
          </a:p>
        </p:txBody>
      </p:sp>
      <p:pic>
        <p:nvPicPr>
          <p:cNvPr id="6146" name="Picture 2" descr="Картинки по запросу опци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3" y="200407"/>
            <a:ext cx="7279698" cy="4044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31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73" y="230910"/>
            <a:ext cx="11563927" cy="3717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Страхування</a:t>
            </a:r>
            <a:r>
              <a:rPr lang="ru-RU" sz="2400" dirty="0"/>
              <a:t> </a:t>
            </a:r>
            <a:r>
              <a:rPr lang="ru-RU" sz="2400" dirty="0" err="1"/>
              <a:t>зовнішньоекономічної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підприємств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міжнародні</a:t>
            </a:r>
            <a:r>
              <a:rPr lang="ru-RU" sz="2400" dirty="0"/>
              <a:t> </a:t>
            </a:r>
            <a:r>
              <a:rPr lang="ru-RU" sz="2400" dirty="0" err="1"/>
              <a:t>економічні</a:t>
            </a:r>
            <a:r>
              <a:rPr lang="ru-RU" sz="2400" dirty="0"/>
              <a:t> </a:t>
            </a:r>
            <a:r>
              <a:rPr lang="ru-RU" sz="2400" dirty="0" err="1"/>
              <a:t>відносини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захисту</a:t>
            </a:r>
            <a:r>
              <a:rPr lang="ru-RU" sz="2400" dirty="0"/>
              <a:t> </a:t>
            </a:r>
            <a:r>
              <a:rPr lang="ru-RU" sz="2400" dirty="0" err="1"/>
              <a:t>майнових</a:t>
            </a:r>
            <a:r>
              <a:rPr lang="ru-RU" sz="2400" dirty="0"/>
              <a:t> </a:t>
            </a:r>
            <a:r>
              <a:rPr lang="ru-RU" sz="2400" dirty="0" err="1"/>
              <a:t>інтересів</a:t>
            </a:r>
            <a:r>
              <a:rPr lang="ru-RU" sz="2400" dirty="0"/>
              <a:t> </a:t>
            </a:r>
            <a:r>
              <a:rPr lang="ru-RU" sz="2400" dirty="0" err="1"/>
              <a:t>суб’єктів</a:t>
            </a:r>
            <a:r>
              <a:rPr lang="ru-RU" sz="2400" dirty="0"/>
              <a:t> </a:t>
            </a:r>
            <a:r>
              <a:rPr lang="ru-RU" sz="2400" dirty="0" err="1"/>
              <a:t>господарювання</a:t>
            </a:r>
            <a:r>
              <a:rPr lang="ru-RU" sz="2400" dirty="0"/>
              <a:t>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періоду</a:t>
            </a:r>
            <a:r>
              <a:rPr lang="ru-RU" sz="2400" dirty="0"/>
              <a:t>, в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відбуваються</a:t>
            </a:r>
            <a:r>
              <a:rPr lang="ru-RU" sz="2400" dirty="0"/>
              <a:t> </a:t>
            </a:r>
            <a:r>
              <a:rPr lang="ru-RU" sz="2400" dirty="0" err="1"/>
              <a:t>певні</a:t>
            </a:r>
            <a:r>
              <a:rPr lang="ru-RU" sz="2400" dirty="0"/>
              <a:t> </a:t>
            </a:r>
            <a:r>
              <a:rPr lang="ru-RU" sz="2400" dirty="0" err="1"/>
              <a:t>події</a:t>
            </a:r>
            <a:r>
              <a:rPr lang="ru-RU" sz="2400" dirty="0"/>
              <a:t> (</a:t>
            </a:r>
            <a:r>
              <a:rPr lang="ru-RU" sz="2400" dirty="0" err="1"/>
              <a:t>страхові</a:t>
            </a:r>
            <a:r>
              <a:rPr lang="ru-RU" sz="2400" dirty="0"/>
              <a:t> </a:t>
            </a:r>
            <a:r>
              <a:rPr lang="ru-RU" sz="2400" dirty="0" err="1"/>
              <a:t>випадки</a:t>
            </a:r>
            <a:r>
              <a:rPr lang="ru-RU" sz="2400" dirty="0"/>
              <a:t>), за </a:t>
            </a:r>
            <a:r>
              <a:rPr lang="ru-RU" sz="2400" dirty="0" err="1"/>
              <a:t>рахунок</a:t>
            </a:r>
            <a:r>
              <a:rPr lang="ru-RU" sz="2400" dirty="0"/>
              <a:t> </a:t>
            </a:r>
            <a:r>
              <a:rPr lang="ru-RU" sz="2400" dirty="0" err="1"/>
              <a:t>майнових</a:t>
            </a:r>
            <a:r>
              <a:rPr lang="ru-RU" sz="2400" dirty="0"/>
              <a:t> </a:t>
            </a:r>
            <a:r>
              <a:rPr lang="ru-RU" sz="2400" dirty="0" err="1"/>
              <a:t>коштів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формуються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сплачених</a:t>
            </a:r>
            <a:r>
              <a:rPr lang="ru-RU" sz="2400" dirty="0"/>
              <a:t> ними </a:t>
            </a:r>
            <a:r>
              <a:rPr lang="ru-RU" sz="2400" dirty="0" err="1"/>
              <a:t>внесків</a:t>
            </a:r>
            <a:r>
              <a:rPr lang="ru-RU" sz="2400" dirty="0"/>
              <a:t> (</a:t>
            </a:r>
            <a:r>
              <a:rPr lang="ru-RU" sz="2400" dirty="0" err="1"/>
              <a:t>страхових</a:t>
            </a:r>
            <a:r>
              <a:rPr lang="ru-RU" sz="2400" dirty="0"/>
              <a:t> </a:t>
            </a:r>
            <a:r>
              <a:rPr lang="ru-RU" sz="2400" dirty="0" err="1"/>
              <a:t>премій</a:t>
            </a:r>
            <a:r>
              <a:rPr lang="ru-RU" sz="2400" dirty="0"/>
              <a:t>). У </a:t>
            </a:r>
            <a:r>
              <a:rPr lang="ru-RU" sz="2400" dirty="0" err="1"/>
              <a:t>процесі</a:t>
            </a:r>
            <a:r>
              <a:rPr lang="ru-RU" sz="2400" dirty="0"/>
              <a:t> </a:t>
            </a:r>
            <a:r>
              <a:rPr lang="ru-RU" sz="2400" dirty="0" err="1"/>
              <a:t>страхування</a:t>
            </a:r>
            <a:r>
              <a:rPr lang="ru-RU" sz="2400" dirty="0"/>
              <a:t> </a:t>
            </a:r>
            <a:r>
              <a:rPr lang="ru-RU" sz="2400" dirty="0" err="1"/>
              <a:t>зовнішньоекономічних</a:t>
            </a:r>
            <a:r>
              <a:rPr lang="ru-RU" sz="2400" dirty="0"/>
              <a:t> </a:t>
            </a:r>
            <a:r>
              <a:rPr lang="ru-RU" sz="2400" dirty="0" err="1"/>
              <a:t>відносин</a:t>
            </a:r>
            <a:r>
              <a:rPr lang="ru-RU" sz="2400" dirty="0"/>
              <a:t> </a:t>
            </a:r>
            <a:r>
              <a:rPr lang="ru-RU" sz="2400" dirty="0" err="1"/>
              <a:t>беруть</a:t>
            </a:r>
            <a:r>
              <a:rPr lang="ru-RU" sz="2400" dirty="0"/>
              <a:t> участь два </a:t>
            </a:r>
            <a:r>
              <a:rPr lang="ru-RU" sz="2400" dirty="0" err="1"/>
              <a:t>суб’єкти</a:t>
            </a:r>
            <a:r>
              <a:rPr lang="ru-RU" sz="2400" dirty="0"/>
              <a:t>: </a:t>
            </a:r>
            <a:r>
              <a:rPr lang="ru-RU" sz="2400" dirty="0" err="1"/>
              <a:t>страхувальник</a:t>
            </a:r>
            <a:r>
              <a:rPr lang="ru-RU" sz="2400" dirty="0"/>
              <a:t> і страховик.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7170" name="Picture 2" descr="Картинки по запросу страху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78" y="2780469"/>
            <a:ext cx="9265516" cy="3609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80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436" y="785091"/>
            <a:ext cx="4756727" cy="5047301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Страховик - </a:t>
            </a:r>
            <a:r>
              <a:rPr lang="ru-RU" sz="2400" dirty="0" err="1"/>
              <a:t>юридична</a:t>
            </a:r>
            <a:r>
              <a:rPr lang="ru-RU" sz="2400" dirty="0"/>
              <a:t> особа будь-</a:t>
            </a:r>
            <a:r>
              <a:rPr lang="ru-RU" sz="2400" dirty="0" err="1"/>
              <a:t>якоїорганізаційно</a:t>
            </a:r>
            <a:r>
              <a:rPr lang="ru-RU" sz="2400" dirty="0"/>
              <a:t>-</a:t>
            </a:r>
            <a:r>
              <a:rPr lang="ru-RU" sz="2400" dirty="0" err="1"/>
              <a:t>правовоїформи</a:t>
            </a:r>
            <a:r>
              <a:rPr lang="ru-RU" sz="2400" dirty="0"/>
              <a:t>, </a:t>
            </a:r>
            <a:r>
              <a:rPr lang="ru-RU" sz="2400" dirty="0" err="1"/>
              <a:t>котра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державний</a:t>
            </a:r>
            <a:r>
              <a:rPr lang="ru-RU" sz="2400" dirty="0"/>
              <a:t> </a:t>
            </a:r>
            <a:r>
              <a:rPr lang="ru-RU" sz="2400" dirty="0" err="1"/>
              <a:t>дозвіл</a:t>
            </a:r>
            <a:r>
              <a:rPr lang="ru-RU" sz="2400" dirty="0"/>
              <a:t> (</a:t>
            </a:r>
            <a:r>
              <a:rPr lang="ru-RU" sz="2400" dirty="0" err="1"/>
              <a:t>ліцензію</a:t>
            </a:r>
            <a:r>
              <a:rPr lang="ru-RU" sz="2400" dirty="0"/>
              <a:t>) на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операцій</a:t>
            </a:r>
            <a:r>
              <a:rPr lang="ru-RU" sz="2400" dirty="0"/>
              <a:t> </a:t>
            </a:r>
            <a:r>
              <a:rPr lang="ru-RU" sz="2400" dirty="0" err="1"/>
              <a:t>страхування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Страхувальник</a:t>
            </a:r>
            <a:r>
              <a:rPr lang="ru-RU" sz="2400" dirty="0" smtClean="0"/>
              <a:t> - </a:t>
            </a:r>
            <a:r>
              <a:rPr lang="ru-RU" sz="2400" dirty="0" err="1"/>
              <a:t>юридична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фізична</a:t>
            </a:r>
            <a:r>
              <a:rPr lang="ru-RU" sz="2400" dirty="0"/>
              <a:t> особа, яка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страховий</a:t>
            </a:r>
            <a:r>
              <a:rPr lang="ru-RU" sz="2400" dirty="0"/>
              <a:t> </a:t>
            </a:r>
            <a:r>
              <a:rPr lang="ru-RU" sz="2400" dirty="0" err="1"/>
              <a:t>інтерес</a:t>
            </a:r>
            <a:r>
              <a:rPr lang="ru-RU" sz="2400" dirty="0"/>
              <a:t> і </a:t>
            </a:r>
            <a:r>
              <a:rPr lang="ru-RU" sz="2400" dirty="0" err="1"/>
              <a:t>вступає</a:t>
            </a:r>
            <a:r>
              <a:rPr lang="ru-RU" sz="2400" dirty="0"/>
              <a:t> у </a:t>
            </a:r>
            <a:r>
              <a:rPr lang="ru-RU" sz="2400" dirty="0" err="1"/>
              <a:t>ділові</a:t>
            </a:r>
            <a:r>
              <a:rPr lang="ru-RU" sz="2400" dirty="0"/>
              <a:t> </a:t>
            </a:r>
            <a:r>
              <a:rPr lang="ru-RU" sz="2400" dirty="0" err="1"/>
              <a:t>стосунки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страховиком на </a:t>
            </a:r>
            <a:r>
              <a:rPr lang="ru-RU" sz="2400" dirty="0" err="1"/>
              <a:t>підставі</a:t>
            </a:r>
            <a:r>
              <a:rPr lang="ru-RU" sz="2400" dirty="0"/>
              <a:t> чинного </a:t>
            </a:r>
            <a:r>
              <a:rPr lang="ru-RU" sz="2400" dirty="0" err="1"/>
              <a:t>законодавства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двосторонньої</a:t>
            </a:r>
            <a:r>
              <a:rPr lang="ru-RU" sz="2400" dirty="0"/>
              <a:t> угоди про </a:t>
            </a:r>
            <a:r>
              <a:rPr lang="ru-RU" sz="2400" dirty="0" err="1"/>
              <a:t>страхування</a:t>
            </a:r>
            <a:r>
              <a:rPr lang="ru-RU" sz="2400" dirty="0"/>
              <a:t>. </a:t>
            </a:r>
            <a:endParaRPr lang="en-US" sz="2400" dirty="0"/>
          </a:p>
        </p:txBody>
      </p:sp>
      <p:pic>
        <p:nvPicPr>
          <p:cNvPr id="8194" name="Picture 2" descr="Картинки по запросу страху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84" y="984640"/>
            <a:ext cx="6381750" cy="4648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54635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58</TotalTime>
  <Words>862</Words>
  <Application>Microsoft Office PowerPoint</Application>
  <PresentationFormat>Широкоэкранный</PresentationFormat>
  <Paragraphs>30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Corbel</vt:lpstr>
      <vt:lpstr>Gill Sans MT</vt:lpstr>
      <vt:lpstr>Parcel</vt:lpstr>
      <vt:lpstr> Тема6.Управління ризиками в зовнішньоекономічній діяльності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Тема6.Управління ризиками в зовнішньоекономічній діяльності</dc:title>
  <dc:creator>Acer</dc:creator>
  <cp:lastModifiedBy>Пользователь Windows</cp:lastModifiedBy>
  <cp:revision>8</cp:revision>
  <dcterms:created xsi:type="dcterms:W3CDTF">2019-09-30T21:49:55Z</dcterms:created>
  <dcterms:modified xsi:type="dcterms:W3CDTF">2020-04-17T05:34:59Z</dcterms:modified>
</cp:coreProperties>
</file>