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10/24/2022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tx2">
                <a:lumMod val="50000"/>
              </a:schemeClr>
            </a:gs>
            <a:gs pos="55000">
              <a:srgbClr val="0A719B"/>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2" y="123091"/>
            <a:ext cx="8001000" cy="2971801"/>
          </a:xfrm>
        </p:spPr>
        <p:txBody>
          <a:bodyPr/>
          <a:lstStyle/>
          <a:p>
            <a:r>
              <a:rPr lang="ru-RU" dirty="0" err="1"/>
              <a:t>Фотовольтаїчні</a:t>
            </a:r>
            <a:r>
              <a:rPr lang="ru-RU" dirty="0"/>
              <a:t> </a:t>
            </a:r>
            <a:r>
              <a:rPr lang="ru-RU" dirty="0" err="1"/>
              <a:t>інформаційні</a:t>
            </a:r>
            <a:r>
              <a:rPr lang="ru-RU" dirty="0"/>
              <a:t> </a:t>
            </a:r>
            <a:r>
              <a:rPr lang="ru-RU" dirty="0" err="1"/>
              <a:t>системи</a:t>
            </a:r>
            <a:r>
              <a:rPr lang="ru-RU" dirty="0"/>
              <a:t> </a:t>
            </a:r>
          </a:p>
        </p:txBody>
      </p:sp>
    </p:spTree>
    <p:extLst>
      <p:ext uri="{BB962C8B-B14F-4D97-AF65-F5344CB8AC3E}">
        <p14:creationId xmlns:p14="http://schemas.microsoft.com/office/powerpoint/2010/main" val="224834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42950" y="1557337"/>
            <a:ext cx="10706100" cy="3743325"/>
          </a:xfrm>
          <a:prstGeom prst="rect">
            <a:avLst/>
          </a:prstGeom>
        </p:spPr>
      </p:pic>
    </p:spTree>
    <p:extLst>
      <p:ext uri="{BB962C8B-B14F-4D97-AF65-F5344CB8AC3E}">
        <p14:creationId xmlns:p14="http://schemas.microsoft.com/office/powerpoint/2010/main" val="279740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858" y="0"/>
            <a:ext cx="8534400" cy="1507067"/>
          </a:xfrm>
        </p:spPr>
        <p:txBody>
          <a:bodyPr/>
          <a:lstStyle/>
          <a:p>
            <a:r>
              <a:rPr lang="uk-UA" dirty="0"/>
              <a:t>СЕС </a:t>
            </a:r>
            <a:r>
              <a:rPr lang="uk-UA" dirty="0" err="1"/>
              <a:t>тарільчатого</a:t>
            </a:r>
            <a:r>
              <a:rPr lang="uk-UA" dirty="0"/>
              <a:t> типу</a:t>
            </a:r>
            <a:endParaRPr lang="ru-RU" dirty="0"/>
          </a:p>
        </p:txBody>
      </p:sp>
      <p:sp>
        <p:nvSpPr>
          <p:cNvPr id="4" name="Прямоугольник 3"/>
          <p:cNvSpPr/>
          <p:nvPr/>
        </p:nvSpPr>
        <p:spPr>
          <a:xfrm>
            <a:off x="252132" y="1284995"/>
            <a:ext cx="10459410" cy="4191981"/>
          </a:xfrm>
          <a:prstGeom prst="rect">
            <a:avLst/>
          </a:prstGeom>
        </p:spPr>
        <p:txBody>
          <a:bodyPr wrap="square">
            <a:spAutoFit/>
          </a:bodyPr>
          <a:lstStyle/>
          <a:p>
            <a:pPr indent="457200" algn="just">
              <a:lnSpc>
                <a:spcPct val="150000"/>
              </a:lnSpc>
              <a:spcAft>
                <a:spcPts val="0"/>
              </a:spcAft>
            </a:pPr>
            <a:r>
              <a:rPr lang="ru-RU"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Даний тип СЕС використовує принцип отримання електроенергії, схожий з таким у Баштових СЕС, але є відмінності в конструкції самої станції. Станція складається з окремих модулів. Модуль складається з опори, на яку кріпиться фермова конструкція приймача і відбивача. Приймач знаходиться на деякому віддаленні від відбивача, і в ньому концентруються відбиті промені сонця. Відбивач складається з дзеркал у формі тарілок (звідси назва), радіально розташованих на фермі. Діаметри цих дзеркал досягають 2 метрів, а кількість дзеркал - декількох десятків (в залежності від потужності модуля). Такі станції можуть складатися як з одного модуля (автономні), так і з декількох десятків (робота паралельно з мережею).</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24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5352" y="1423985"/>
            <a:ext cx="9987509" cy="5273242"/>
          </a:xfrm>
          <a:prstGeom prst="rect">
            <a:avLst/>
          </a:prstGeom>
        </p:spPr>
      </p:pic>
      <p:pic>
        <p:nvPicPr>
          <p:cNvPr id="6" name="Рисунок 5"/>
          <p:cNvPicPr>
            <a:picLocks noChangeAspect="1"/>
          </p:cNvPicPr>
          <p:nvPr/>
        </p:nvPicPr>
        <p:blipFill>
          <a:blip r:embed="rId3"/>
          <a:stretch>
            <a:fillRect/>
          </a:stretch>
        </p:blipFill>
        <p:spPr>
          <a:xfrm>
            <a:off x="7837085" y="317252"/>
            <a:ext cx="4133850" cy="3057525"/>
          </a:xfrm>
          <a:prstGeom prst="rect">
            <a:avLst/>
          </a:prstGeom>
        </p:spPr>
      </p:pic>
    </p:spTree>
    <p:extLst>
      <p:ext uri="{BB962C8B-B14F-4D97-AF65-F5344CB8AC3E}">
        <p14:creationId xmlns:p14="http://schemas.microsoft.com/office/powerpoint/2010/main" val="249104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632" y="0"/>
            <a:ext cx="8534400" cy="1507067"/>
          </a:xfrm>
        </p:spPr>
        <p:txBody>
          <a:bodyPr/>
          <a:lstStyle/>
          <a:p>
            <a:r>
              <a:rPr lang="uk-UA" dirty="0"/>
              <a:t>СЭС, що використовують </a:t>
            </a:r>
            <a:r>
              <a:rPr lang="uk-UA" dirty="0" err="1"/>
              <a:t>фотобатареї</a:t>
            </a:r>
            <a:endParaRPr lang="ru-RU" dirty="0"/>
          </a:p>
        </p:txBody>
      </p:sp>
      <p:sp>
        <p:nvSpPr>
          <p:cNvPr id="4" name="Прямоугольник 3"/>
          <p:cNvSpPr/>
          <p:nvPr/>
        </p:nvSpPr>
        <p:spPr>
          <a:xfrm>
            <a:off x="292326" y="1507067"/>
            <a:ext cx="10489555" cy="5078313"/>
          </a:xfrm>
          <a:prstGeom prst="rect">
            <a:avLst/>
          </a:prstGeom>
        </p:spPr>
        <p:txBody>
          <a:bodyPr wrap="square">
            <a:spAutoFit/>
          </a:bodyPr>
          <a:lstStyle/>
          <a:p>
            <a:pPr indent="457200" algn="just">
              <a:lnSpc>
                <a:spcPct val="150000"/>
              </a:lnSpc>
              <a:spcAft>
                <a:spcPts val="0"/>
              </a:spcAft>
            </a:pPr>
            <a:r>
              <a:rPr lang="ru-RU" sz="240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СЕС цього типу в даний час дуже поширені, так як в загальному випадку СЕС складається з великого числа окремих модулів (</a:t>
            </a:r>
            <a:r>
              <a:rPr lang="uk-UA" sz="2400" dirty="0" err="1">
                <a:latin typeface="Times New Roman" panose="02020603050405020304" pitchFamily="18" charset="0"/>
                <a:ea typeface="Times New Roman" panose="02020603050405020304" pitchFamily="18" charset="0"/>
              </a:rPr>
              <a:t>фотобатарей</a:t>
            </a:r>
            <a:r>
              <a:rPr lang="uk-UA" sz="2400" dirty="0">
                <a:latin typeface="Times New Roman" panose="02020603050405020304" pitchFamily="18" charset="0"/>
                <a:ea typeface="Times New Roman" panose="02020603050405020304" pitchFamily="18" charset="0"/>
              </a:rPr>
              <a:t>) різної потужності і вихідних параметрів. Дані СЕС широко застосовуються для енергозабезпечення як малих, так і великих об'єктів (приватні котеджі, пансіонати, санаторії, промислові будівлі і т. Д.). Встановлюватися </a:t>
            </a:r>
            <a:r>
              <a:rPr lang="uk-UA" sz="2400" dirty="0" err="1">
                <a:latin typeface="Times New Roman" panose="02020603050405020304" pitchFamily="18" charset="0"/>
                <a:ea typeface="Times New Roman" panose="02020603050405020304" pitchFamily="18" charset="0"/>
              </a:rPr>
              <a:t>фотобатареї</a:t>
            </a:r>
            <a:r>
              <a:rPr lang="uk-UA" sz="2400" dirty="0">
                <a:latin typeface="Times New Roman" panose="02020603050405020304" pitchFamily="18" charset="0"/>
                <a:ea typeface="Times New Roman" panose="02020603050405020304" pitchFamily="18" charset="0"/>
              </a:rPr>
              <a:t> можуть практично скрізь, починаючи від покрівлі і фасаду будівлі і закінчуючи спеціально виділеними територіями. Встановлені потужності теж коливаються в широкому діапазоні, починаючи від постачання окремих насосів, закінчуючи електропостачанням невеликого селища.</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256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Стоит ли инвестировать в солнечные электростан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63" y="572756"/>
            <a:ext cx="8887941" cy="592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3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084" y="148932"/>
            <a:ext cx="8534400" cy="1507067"/>
          </a:xfrm>
        </p:spPr>
        <p:txBody>
          <a:bodyPr/>
          <a:lstStyle/>
          <a:p>
            <a:r>
              <a:rPr lang="uk-UA" dirty="0"/>
              <a:t>СЭС, що використовують параболічні концентратори</a:t>
            </a:r>
            <a:endParaRPr lang="ru-RU" dirty="0"/>
          </a:p>
        </p:txBody>
      </p:sp>
      <p:pic>
        <p:nvPicPr>
          <p:cNvPr id="7172" name="Picture 4" descr="Сонячний концентратор: що це таке і як він працю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84" y="1705166"/>
            <a:ext cx="4872528" cy="365439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2.1.2. Сонячна електроенергетика - Енергетика: історія, сучасність і  майбутн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465" y="3239699"/>
            <a:ext cx="4088879" cy="346884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85917" y="1485373"/>
            <a:ext cx="6689775" cy="1754326"/>
          </a:xfrm>
          <a:prstGeom prst="rect">
            <a:avLst/>
          </a:prstGeom>
        </p:spPr>
        <p:txBody>
          <a:bodyPr wrap="square">
            <a:spAutoFit/>
          </a:bodyPr>
          <a:lstStyle/>
          <a:p>
            <a:r>
              <a:rPr lang="ru-RU" dirty="0"/>
              <a:t>Принцип </a:t>
            </a:r>
            <a:r>
              <a:rPr lang="ru-RU" dirty="0" err="1"/>
              <a:t>роботи</a:t>
            </a:r>
            <a:r>
              <a:rPr lang="ru-RU" dirty="0"/>
              <a:t> </a:t>
            </a:r>
            <a:r>
              <a:rPr lang="ru-RU" dirty="0" err="1"/>
              <a:t>даних</a:t>
            </a:r>
            <a:r>
              <a:rPr lang="ru-RU" dirty="0"/>
              <a:t> СЕС </a:t>
            </a:r>
            <a:r>
              <a:rPr lang="ru-RU" dirty="0" err="1"/>
              <a:t>полягає</a:t>
            </a:r>
            <a:r>
              <a:rPr lang="ru-RU" dirty="0"/>
              <a:t> в </a:t>
            </a:r>
            <a:r>
              <a:rPr lang="ru-RU" dirty="0" err="1"/>
              <a:t>нагріванні</a:t>
            </a:r>
            <a:r>
              <a:rPr lang="ru-RU" dirty="0"/>
              <a:t> </a:t>
            </a:r>
            <a:r>
              <a:rPr lang="ru-RU" dirty="0" err="1"/>
              <a:t>теплоносія</a:t>
            </a:r>
            <a:r>
              <a:rPr lang="ru-RU" dirty="0"/>
              <a:t> до </a:t>
            </a:r>
            <a:r>
              <a:rPr lang="ru-RU" dirty="0" err="1"/>
              <a:t>параметрів</a:t>
            </a:r>
            <a:r>
              <a:rPr lang="ru-RU" dirty="0"/>
              <a:t>, </a:t>
            </a:r>
            <a:r>
              <a:rPr lang="ru-RU" dirty="0" err="1"/>
              <a:t>придатних</a:t>
            </a:r>
            <a:r>
              <a:rPr lang="ru-RU" dirty="0"/>
              <a:t> до </a:t>
            </a:r>
            <a:r>
              <a:rPr lang="ru-RU" dirty="0" err="1"/>
              <a:t>використання</a:t>
            </a:r>
            <a:r>
              <a:rPr lang="ru-RU" dirty="0"/>
              <a:t> в </a:t>
            </a:r>
            <a:r>
              <a:rPr lang="ru-RU" dirty="0" err="1"/>
              <a:t>турбогенераторі</a:t>
            </a:r>
            <a:r>
              <a:rPr lang="ru-RU" dirty="0"/>
              <a:t>. </a:t>
            </a:r>
            <a:r>
              <a:rPr lang="ru-RU" dirty="0" err="1"/>
              <a:t>Конструкція</a:t>
            </a:r>
            <a:r>
              <a:rPr lang="ru-RU" dirty="0"/>
              <a:t> СЕС: на </a:t>
            </a:r>
            <a:r>
              <a:rPr lang="ru-RU" dirty="0" err="1"/>
              <a:t>фермен-ній</a:t>
            </a:r>
            <a:r>
              <a:rPr lang="ru-RU" dirty="0"/>
              <a:t> </a:t>
            </a:r>
            <a:r>
              <a:rPr lang="ru-RU" dirty="0" err="1"/>
              <a:t>конструкції</a:t>
            </a:r>
            <a:r>
              <a:rPr lang="ru-RU" dirty="0"/>
              <a:t> </a:t>
            </a:r>
            <a:r>
              <a:rPr lang="ru-RU" dirty="0" err="1"/>
              <a:t>встановлюється</a:t>
            </a:r>
            <a:r>
              <a:rPr lang="ru-RU" dirty="0"/>
              <a:t> </a:t>
            </a:r>
            <a:r>
              <a:rPr lang="ru-RU" dirty="0" err="1"/>
              <a:t>параболічне</a:t>
            </a:r>
            <a:r>
              <a:rPr lang="ru-RU" dirty="0"/>
              <a:t> </a:t>
            </a:r>
            <a:r>
              <a:rPr lang="ru-RU" dirty="0" err="1"/>
              <a:t>дзеркало</a:t>
            </a:r>
            <a:r>
              <a:rPr lang="ru-RU" dirty="0"/>
              <a:t> </a:t>
            </a:r>
            <a:r>
              <a:rPr lang="ru-RU" dirty="0" err="1"/>
              <a:t>великої</a:t>
            </a:r>
            <a:r>
              <a:rPr lang="ru-RU" dirty="0"/>
              <a:t> </a:t>
            </a:r>
            <a:r>
              <a:rPr lang="ru-RU" dirty="0" err="1"/>
              <a:t>довжини</a:t>
            </a:r>
            <a:r>
              <a:rPr lang="ru-RU" dirty="0"/>
              <a:t>, а в </a:t>
            </a:r>
            <a:r>
              <a:rPr lang="ru-RU" dirty="0" err="1"/>
              <a:t>фокусі</a:t>
            </a:r>
            <a:r>
              <a:rPr lang="ru-RU" dirty="0"/>
              <a:t> </a:t>
            </a:r>
            <a:r>
              <a:rPr lang="ru-RU" dirty="0" err="1"/>
              <a:t>параболи</a:t>
            </a:r>
            <a:r>
              <a:rPr lang="ru-RU" dirty="0"/>
              <a:t> </a:t>
            </a:r>
            <a:r>
              <a:rPr lang="ru-RU" dirty="0" err="1"/>
              <a:t>встановлюється</a:t>
            </a:r>
            <a:r>
              <a:rPr lang="ru-RU" dirty="0"/>
              <a:t> трубка, по </a:t>
            </a:r>
            <a:r>
              <a:rPr lang="ru-RU" dirty="0" err="1"/>
              <a:t>якій</a:t>
            </a:r>
            <a:r>
              <a:rPr lang="ru-RU" dirty="0"/>
              <a:t> </a:t>
            </a:r>
            <a:r>
              <a:rPr lang="ru-RU" dirty="0" err="1"/>
              <a:t>тече</a:t>
            </a:r>
            <a:r>
              <a:rPr lang="ru-RU" dirty="0"/>
              <a:t> </a:t>
            </a:r>
            <a:r>
              <a:rPr lang="ru-RU" dirty="0" err="1"/>
              <a:t>теплоносій</a:t>
            </a:r>
            <a:r>
              <a:rPr lang="ru-RU" dirty="0"/>
              <a:t> (</a:t>
            </a:r>
            <a:r>
              <a:rPr lang="ru-RU" dirty="0" err="1"/>
              <a:t>найчастіше</a:t>
            </a:r>
            <a:r>
              <a:rPr lang="ru-RU" dirty="0"/>
              <a:t> масло</a:t>
            </a:r>
            <a:r>
              <a:rPr lang="ru-RU" dirty="0" smtClean="0"/>
              <a:t>)..</a:t>
            </a:r>
            <a:endParaRPr lang="ru-RU" dirty="0"/>
          </a:p>
        </p:txBody>
      </p:sp>
      <p:sp>
        <p:nvSpPr>
          <p:cNvPr id="6" name="Прямоугольник 5"/>
          <p:cNvSpPr/>
          <p:nvPr/>
        </p:nvSpPr>
        <p:spPr>
          <a:xfrm>
            <a:off x="5385917" y="3532364"/>
            <a:ext cx="2341265" cy="2585323"/>
          </a:xfrm>
          <a:prstGeom prst="rect">
            <a:avLst/>
          </a:prstGeom>
        </p:spPr>
        <p:txBody>
          <a:bodyPr wrap="square">
            <a:spAutoFit/>
          </a:bodyPr>
          <a:lstStyle/>
          <a:p>
            <a:r>
              <a:rPr lang="ru-RU" dirty="0" err="1"/>
              <a:t>Пройшовши</a:t>
            </a:r>
            <a:r>
              <a:rPr lang="ru-RU" dirty="0"/>
              <a:t> весь шлях, </a:t>
            </a:r>
            <a:r>
              <a:rPr lang="ru-RU" dirty="0" err="1"/>
              <a:t>теплоносій</a:t>
            </a:r>
            <a:r>
              <a:rPr lang="ru-RU" dirty="0"/>
              <a:t> </a:t>
            </a:r>
            <a:r>
              <a:rPr lang="ru-RU" dirty="0" err="1"/>
              <a:t>нагрівається</a:t>
            </a:r>
            <a:r>
              <a:rPr lang="ru-RU" dirty="0"/>
              <a:t> і в </a:t>
            </a:r>
            <a:r>
              <a:rPr lang="ru-RU" dirty="0" err="1"/>
              <a:t>теплообмінних</a:t>
            </a:r>
            <a:r>
              <a:rPr lang="ru-RU" dirty="0"/>
              <a:t> </a:t>
            </a:r>
            <a:r>
              <a:rPr lang="ru-RU" dirty="0" err="1"/>
              <a:t>апаратах</a:t>
            </a:r>
            <a:r>
              <a:rPr lang="ru-RU" dirty="0"/>
              <a:t> </a:t>
            </a:r>
            <a:r>
              <a:rPr lang="ru-RU" dirty="0" err="1"/>
              <a:t>віддає</a:t>
            </a:r>
            <a:r>
              <a:rPr lang="ru-RU" dirty="0"/>
              <a:t> теплоту </a:t>
            </a:r>
            <a:r>
              <a:rPr lang="ru-RU" dirty="0" err="1"/>
              <a:t>воді</a:t>
            </a:r>
            <a:r>
              <a:rPr lang="ru-RU" dirty="0"/>
              <a:t>, яка </a:t>
            </a:r>
            <a:r>
              <a:rPr lang="ru-RU" dirty="0" err="1"/>
              <a:t>перетворюється</a:t>
            </a:r>
            <a:r>
              <a:rPr lang="ru-RU" dirty="0"/>
              <a:t> в пар і </a:t>
            </a:r>
            <a:r>
              <a:rPr lang="ru-RU" dirty="0" err="1"/>
              <a:t>надходить</a:t>
            </a:r>
            <a:r>
              <a:rPr lang="ru-RU" dirty="0"/>
              <a:t> на турбо-генератор</a:t>
            </a:r>
          </a:p>
        </p:txBody>
      </p:sp>
    </p:spTree>
    <p:extLst>
      <p:ext uri="{BB962C8B-B14F-4D97-AF65-F5344CB8AC3E}">
        <p14:creationId xmlns:p14="http://schemas.microsoft.com/office/powerpoint/2010/main" val="2485520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907" y="216782"/>
            <a:ext cx="8534400" cy="1507067"/>
          </a:xfrm>
        </p:spPr>
        <p:txBody>
          <a:bodyPr/>
          <a:lstStyle/>
          <a:p>
            <a:r>
              <a:rPr lang="uk-UA" dirty="0"/>
              <a:t>Комбіновані СЕС</a:t>
            </a:r>
            <a:endParaRPr lang="ru-RU" dirty="0"/>
          </a:p>
        </p:txBody>
      </p:sp>
      <p:sp>
        <p:nvSpPr>
          <p:cNvPr id="4" name="Прямоугольник 3"/>
          <p:cNvSpPr/>
          <p:nvPr/>
        </p:nvSpPr>
        <p:spPr>
          <a:xfrm>
            <a:off x="412907" y="1653268"/>
            <a:ext cx="10097669" cy="4653646"/>
          </a:xfrm>
          <a:prstGeom prst="rect">
            <a:avLst/>
          </a:prstGeom>
        </p:spPr>
        <p:txBody>
          <a:bodyPr wrap="square">
            <a:spAutoFit/>
          </a:bodyPr>
          <a:lstStyle/>
          <a:p>
            <a:pPr indent="449580" algn="just">
              <a:lnSpc>
                <a:spcPct val="150000"/>
              </a:lnSpc>
              <a:spcAft>
                <a:spcPts val="0"/>
              </a:spcAft>
            </a:pPr>
            <a:r>
              <a:rPr lang="uk-UA" sz="2000" dirty="0">
                <a:latin typeface="Times New Roman" panose="02020603050405020304" pitchFamily="18" charset="0"/>
                <a:ea typeface="Times New Roman" panose="02020603050405020304" pitchFamily="18" charset="0"/>
              </a:rPr>
              <a:t>Часто на СЕС різних типів додатково встановлюють теплообмінні апарати для отримання гарячої води, яка використовується як для технічних потреб, так і для гарячого водопостачання та опалення. В цьому і полягає суть комбінованих СЕС. Також на одній території можлива паралельна установка концентраторів і </a:t>
            </a:r>
            <a:r>
              <a:rPr lang="uk-UA" sz="2000" dirty="0" err="1">
                <a:latin typeface="Times New Roman" panose="02020603050405020304" pitchFamily="18" charset="0"/>
                <a:ea typeface="Times New Roman" panose="02020603050405020304" pitchFamily="18" charset="0"/>
              </a:rPr>
              <a:t>фотобатарей</a:t>
            </a:r>
            <a:r>
              <a:rPr lang="uk-UA" sz="2000" dirty="0">
                <a:latin typeface="Times New Roman" panose="02020603050405020304" pitchFamily="18" charset="0"/>
                <a:ea typeface="Times New Roman" panose="02020603050405020304" pitchFamily="18" charset="0"/>
              </a:rPr>
              <a:t>, що теж вважається комбінованої СЕС.</a:t>
            </a:r>
            <a:endParaRPr lang="ru-RU" sz="2000" dirty="0">
              <a:latin typeface="Times New Roman" panose="02020603050405020304" pitchFamily="18" charset="0"/>
              <a:ea typeface="Times New Roman" panose="02020603050405020304" pitchFamily="18" charset="0"/>
            </a:endParaRPr>
          </a:p>
          <a:p>
            <a:pPr indent="449580" algn="just">
              <a:lnSpc>
                <a:spcPct val="150000"/>
              </a:lnSpc>
              <a:spcAft>
                <a:spcPts val="0"/>
              </a:spcAft>
            </a:pPr>
            <a:r>
              <a:rPr lang="uk-UA" sz="2000" dirty="0">
                <a:latin typeface="Times New Roman" panose="02020603050405020304" pitchFamily="18" charset="0"/>
                <a:ea typeface="Times New Roman" panose="02020603050405020304" pitchFamily="18" charset="0"/>
              </a:rPr>
              <a:t>Сонячна енергетика - безпосереднє використання сонячного випромінювання для отримання енергії в будь-якому вигляді. Сонячна енергетика використовує поновлюване джерело енергії є екологічно чистою, тобто не виробляє шкідливих відходів.</a:t>
            </a:r>
            <a:endParaRPr lang="ru-RU" sz="2000" dirty="0">
              <a:latin typeface="Times New Roman" panose="02020603050405020304" pitchFamily="18" charset="0"/>
              <a:ea typeface="Times New Roman" panose="02020603050405020304" pitchFamily="18" charset="0"/>
            </a:endParaRPr>
          </a:p>
          <a:p>
            <a:pPr indent="449580" algn="just">
              <a:lnSpc>
                <a:spcPct val="150000"/>
              </a:lnSpc>
              <a:spcAft>
                <a:spcPts val="0"/>
              </a:spcAft>
            </a:pPr>
            <a:r>
              <a:rPr lang="uk-UA" sz="2000" dirty="0">
                <a:latin typeface="Times New Roman" panose="02020603050405020304" pitchFamily="18" charset="0"/>
                <a:ea typeface="Times New Roman" panose="02020603050405020304" pitchFamily="18" charset="0"/>
              </a:rPr>
              <a:t>Виробництво енергії за допомогою сонячних електростанцій добре узгоджується з концепцією розподіленого виробництва енергії.</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5354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Потужна сонячна електростанція у Неваді — Vinur | «Vin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65" y="1076377"/>
            <a:ext cx="9651616" cy="530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405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78" y="294197"/>
            <a:ext cx="5587533" cy="34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172" y="3085246"/>
            <a:ext cx="5978588" cy="323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593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94" y="461963"/>
            <a:ext cx="5336921" cy="357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850" y="2644839"/>
            <a:ext cx="5262181" cy="345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31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476" y="171364"/>
            <a:ext cx="8534400" cy="1507067"/>
          </a:xfrm>
        </p:spPr>
        <p:txBody>
          <a:bodyPr/>
          <a:lstStyle/>
          <a:p>
            <a:r>
              <a:rPr lang="uk-UA" dirty="0"/>
              <a:t>Конструкції сонячних </a:t>
            </a:r>
            <a:r>
              <a:rPr lang="uk-UA" dirty="0" err="1"/>
              <a:t>батарей</a:t>
            </a:r>
            <a:endParaRPr lang="ru-RU" dirty="0"/>
          </a:p>
        </p:txBody>
      </p:sp>
      <p:sp>
        <p:nvSpPr>
          <p:cNvPr id="4" name="Прямоугольник 3"/>
          <p:cNvSpPr/>
          <p:nvPr/>
        </p:nvSpPr>
        <p:spPr>
          <a:xfrm>
            <a:off x="510476" y="1678431"/>
            <a:ext cx="10498900" cy="4401205"/>
          </a:xfrm>
          <a:prstGeom prst="rect">
            <a:avLst/>
          </a:prstGeom>
        </p:spPr>
        <p:txBody>
          <a:bodyPr wrap="square">
            <a:spAutoFit/>
          </a:bodyPr>
          <a:lstStyle/>
          <a:p>
            <a:r>
              <a:rPr lang="uk-UA" sz="2800" dirty="0">
                <a:latin typeface="Times New Roman" panose="02020603050405020304" pitchFamily="18" charset="0"/>
                <a:ea typeface="Times New Roman" panose="02020603050405020304" pitchFamily="18" charset="0"/>
              </a:rPr>
              <a:t>Сонячна батарея складається з окремих сонячних елементів, які з'єднуються послідовно й паралельно для того, щоб побільшати вихідні значення струму й напруги. При послідовному з'єднанні елементів збільшується вихідна напруга, при паралельному з'єднанні збільшується вихідний струм. Для того, щоб збільшити і струм, і напругу комбінують два ці способи з'єднання. Крім того, при такому способі з'єднання вихід з ладу одного із сонячних елементів не приводить до виходу з ладу всього ланцюжка, тобто підвищує надійність роботи всієї батареї. Таким чином, сонячна батарея складається з послідовно з'єднаних сонячних елементів. </a:t>
            </a:r>
            <a:endParaRPr lang="ru-RU" sz="2800" dirty="0"/>
          </a:p>
        </p:txBody>
      </p:sp>
    </p:spTree>
    <p:extLst>
      <p:ext uri="{BB962C8B-B14F-4D97-AF65-F5344CB8AC3E}">
        <p14:creationId xmlns:p14="http://schemas.microsoft.com/office/powerpoint/2010/main" val="367255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1103" y="329695"/>
            <a:ext cx="10283148" cy="2308324"/>
          </a:xfrm>
          <a:prstGeom prst="rect">
            <a:avLst/>
          </a:prstGeom>
        </p:spPr>
        <p:txBody>
          <a:bodyPr wrap="square">
            <a:spAutoFit/>
          </a:bodyPr>
          <a:lstStyle/>
          <a:p>
            <a:pPr algn="just">
              <a:lnSpc>
                <a:spcPct val="150000"/>
              </a:lnSpc>
              <a:spcAft>
                <a:spcPts val="0"/>
              </a:spcAft>
            </a:pPr>
            <a:r>
              <a:rPr lang="uk-UA" sz="2400" dirty="0">
                <a:latin typeface="Times New Roman" panose="02020603050405020304" pitchFamily="18" charset="0"/>
                <a:ea typeface="Times New Roman" panose="02020603050405020304" pitchFamily="18" charset="0"/>
              </a:rPr>
              <a:t>Величина максимально можливого струму, що віддається батареєю прямо пропорційна числу паралельно включених елементів, а величина вихідної напруги пропорційна числу послідовно включених елементів. Так комбінуючи типи з'єднання, збирають батарею з необхідними параметрами.</a:t>
            </a:r>
            <a:endParaRPr lang="ru-RU" sz="2400" dirty="0">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451103" y="2820683"/>
            <a:ext cx="8512027" cy="3970318"/>
          </a:xfrm>
          <a:prstGeom prst="rect">
            <a:avLst/>
          </a:prstGeom>
        </p:spPr>
        <p:txBody>
          <a:bodyPr wrap="square">
            <a:spAutoFit/>
          </a:bodyPr>
          <a:lstStyle/>
          <a:p>
            <a:pPr indent="449580" algn="just">
              <a:lnSpc>
                <a:spcPct val="150000"/>
              </a:lnSpc>
              <a:spcAft>
                <a:spcPts val="0"/>
              </a:spcAft>
            </a:pPr>
            <a:r>
              <a:rPr lang="uk-UA" sz="2400" dirty="0">
                <a:latin typeface="Times New Roman" panose="02020603050405020304" pitchFamily="18" charset="0"/>
                <a:ea typeface="Times New Roman" panose="02020603050405020304" pitchFamily="18" charset="0"/>
              </a:rPr>
              <a:t>Потужність сонячної батареї завжди нижче, ніж сума </a:t>
            </a:r>
            <a:r>
              <a:rPr lang="uk-UA" sz="2400" dirty="0" err="1">
                <a:latin typeface="Times New Roman" panose="02020603050405020304" pitchFamily="18" charset="0"/>
                <a:ea typeface="Times New Roman" panose="02020603050405020304" pitchFamily="18" charset="0"/>
              </a:rPr>
              <a:t>потужностей</a:t>
            </a:r>
            <a:r>
              <a:rPr lang="uk-UA" sz="2400" dirty="0">
                <a:latin typeface="Times New Roman" panose="02020603050405020304" pitchFamily="18" charset="0"/>
                <a:ea typeface="Times New Roman" panose="02020603050405020304" pitchFamily="18" charset="0"/>
              </a:rPr>
              <a:t> модулів - через втрати, обумовлених різницею в характеристиках однотипних модулів (втрат на неузгодженість). </a:t>
            </a:r>
            <a:r>
              <a:rPr lang="uk-UA" sz="2400" dirty="0" smtClean="0">
                <a:latin typeface="Times New Roman" panose="02020603050405020304" pitchFamily="18" charset="0"/>
                <a:ea typeface="Times New Roman" panose="02020603050405020304" pitchFamily="18" charset="0"/>
              </a:rPr>
              <a:t>Наприклад</a:t>
            </a:r>
            <a:r>
              <a:rPr lang="uk-UA" sz="2400" dirty="0">
                <a:latin typeface="Times New Roman" panose="02020603050405020304" pitchFamily="18" charset="0"/>
                <a:ea typeface="Times New Roman" panose="02020603050405020304" pitchFamily="18" charset="0"/>
              </a:rPr>
              <a:t>, при послідовному з'єднанні десяти модулів з розкидом характеристик 10% втрати становлять приблизно 6%, а при розкиді 5% - знижуються до 2%.</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920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4812792" y="325478"/>
            <a:ext cx="7147560" cy="6093976"/>
          </a:xfrm>
          <a:prstGeom prst="rect">
            <a:avLst/>
          </a:prstGeom>
        </p:spPr>
        <p:txBody>
          <a:bodyPr wrap="square">
            <a:spAutoFit/>
          </a:bodyPr>
          <a:lstStyle/>
          <a:p>
            <a:pPr indent="449580" algn="just">
              <a:lnSpc>
                <a:spcPct val="150000"/>
              </a:lnSpc>
              <a:spcAft>
                <a:spcPts val="0"/>
              </a:spcAft>
            </a:pPr>
            <a:r>
              <a:rPr lang="uk-UA" sz="2000" dirty="0">
                <a:latin typeface="Times New Roman" panose="02020603050405020304" pitchFamily="18" charset="0"/>
                <a:ea typeface="Times New Roman" panose="02020603050405020304" pitchFamily="18" charset="0"/>
              </a:rPr>
              <a:t>У разі затінення одного модуля, або частини елементів в модулі, в сонячній батареї при послідовному з'єднанні з'являється "ефект гарячої плями" - затінений модуль (або елемент) починає розсіювати всю вироблену освітленими модулями (або елементами) потужність, стрімко нагрівається і виходить з ладу. Для усунення цього ефекту паралельно з кожним модулем (або його частиною) встановлюють </a:t>
            </a:r>
            <a:r>
              <a:rPr lang="uk-UA" sz="2000" dirty="0" err="1">
                <a:latin typeface="Times New Roman" panose="02020603050405020304" pitchFamily="18" charset="0"/>
                <a:ea typeface="Times New Roman" panose="02020603050405020304" pitchFamily="18" charset="0"/>
              </a:rPr>
              <a:t>шунтуючий</a:t>
            </a:r>
            <a:r>
              <a:rPr lang="uk-UA" sz="2000" dirty="0">
                <a:latin typeface="Times New Roman" panose="02020603050405020304" pitchFamily="18" charset="0"/>
                <a:ea typeface="Times New Roman" panose="02020603050405020304" pitchFamily="18" charset="0"/>
              </a:rPr>
              <a:t> діод. Діод потрібен при послідовному з'єднанні більше двох модулів. До кожної лінійці (послідовно з'єднаних модулів) також підключається блокуючий діод для вирівнювання напружень лінійок. Всі ці діоди як правило розміщуються в сполучній коробці самого модуля. Схема батареї приведена на малюнку 3.1.</a:t>
            </a:r>
            <a:endParaRPr lang="ru-RU" sz="2000" dirty="0">
              <a:effectLst/>
              <a:latin typeface="Times New Roman" panose="02020603050405020304" pitchFamily="18" charset="0"/>
              <a:ea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 y="214571"/>
            <a:ext cx="4041648" cy="649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1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1452" y="522514"/>
            <a:ext cx="5170380" cy="6001643"/>
          </a:xfrm>
          <a:prstGeom prst="rect">
            <a:avLst/>
          </a:prstGeom>
        </p:spPr>
        <p:txBody>
          <a:bodyPr wrap="square">
            <a:spAutoFit/>
          </a:bodyPr>
          <a:lstStyle/>
          <a:p>
            <a:r>
              <a:rPr lang="uk-UA" sz="2400" dirty="0" err="1">
                <a:latin typeface="Times New Roman" panose="02020603050405020304" pitchFamily="18" charset="0"/>
                <a:ea typeface="Times New Roman" panose="02020603050405020304" pitchFamily="18" charset="0"/>
              </a:rPr>
              <a:t>Конструктивно</a:t>
            </a:r>
            <a:r>
              <a:rPr lang="uk-UA" sz="2400" dirty="0">
                <a:latin typeface="Times New Roman" panose="02020603050405020304" pitchFamily="18" charset="0"/>
                <a:ea typeface="Times New Roman" panose="02020603050405020304" pitchFamily="18" charset="0"/>
              </a:rPr>
              <a:t> сонячна батарея являє собою плоску панель, що складається з розміщених на ній фотоелементів і електричних з'єднань, захищену з лицьової сторони прозорим твердим покриттям. Число фотоелементів у батареї може бути різним, від декількох десятків до декількох тисяч. Площа панелі в більших промислових сонячних </a:t>
            </a:r>
            <a:r>
              <a:rPr lang="uk-UA" sz="2400" dirty="0" err="1">
                <a:latin typeface="Times New Roman" panose="02020603050405020304" pitchFamily="18" charset="0"/>
                <a:ea typeface="Times New Roman" panose="02020603050405020304" pitchFamily="18" charset="0"/>
              </a:rPr>
              <a:t>батарей</a:t>
            </a:r>
            <a:r>
              <a:rPr lang="uk-UA" sz="2400" dirty="0">
                <a:latin typeface="Times New Roman" panose="02020603050405020304" pitchFamily="18" charset="0"/>
                <a:ea typeface="Times New Roman" panose="02020603050405020304" pitchFamily="18" charset="0"/>
              </a:rPr>
              <a:t> може досягати тисячі квадратних метрів, а максимальна генерує потужність - десятків кіловат. Як приклад на рис. </a:t>
            </a:r>
            <a:r>
              <a:rPr lang="uk-UA" sz="2400" dirty="0" smtClean="0">
                <a:latin typeface="Times New Roman" panose="02020603050405020304" pitchFamily="18" charset="0"/>
                <a:ea typeface="Times New Roman" panose="02020603050405020304" pitchFamily="18" charset="0"/>
              </a:rPr>
              <a:t>показаний </a:t>
            </a:r>
            <a:r>
              <a:rPr lang="uk-UA" sz="2400" dirty="0">
                <a:latin typeface="Times New Roman" panose="02020603050405020304" pitchFamily="18" charset="0"/>
                <a:ea typeface="Times New Roman" panose="02020603050405020304" pitchFamily="18" charset="0"/>
              </a:rPr>
              <a:t>приклад використання сонячної батареї на основі кристалічного кремнію</a:t>
            </a:r>
            <a:endParaRPr lang="ru-RU" sz="2400" dirty="0"/>
          </a:p>
        </p:txBody>
      </p:sp>
      <p:pic>
        <p:nvPicPr>
          <p:cNvPr id="5" name="Рисунок 4"/>
          <p:cNvPicPr>
            <a:picLocks noChangeAspect="1"/>
          </p:cNvPicPr>
          <p:nvPr/>
        </p:nvPicPr>
        <p:blipFill>
          <a:blip r:embed="rId2"/>
          <a:stretch>
            <a:fillRect/>
          </a:stretch>
        </p:blipFill>
        <p:spPr>
          <a:xfrm>
            <a:off x="5471832" y="1015981"/>
            <a:ext cx="6663103" cy="4721627"/>
          </a:xfrm>
          <a:prstGeom prst="rect">
            <a:avLst/>
          </a:prstGeom>
        </p:spPr>
      </p:pic>
    </p:spTree>
    <p:extLst>
      <p:ext uri="{BB962C8B-B14F-4D97-AF65-F5344CB8AC3E}">
        <p14:creationId xmlns:p14="http://schemas.microsoft.com/office/powerpoint/2010/main" val="64107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0436" y="70338"/>
            <a:ext cx="3295860" cy="2308324"/>
          </a:xfrm>
          <a:prstGeom prst="rect">
            <a:avLst/>
          </a:prstGeom>
        </p:spPr>
        <p:txBody>
          <a:bodyPr wrap="square">
            <a:spAutoFit/>
          </a:bodyPr>
          <a:lstStyle/>
          <a:p>
            <a:r>
              <a:rPr lang="uk-UA" dirty="0">
                <a:latin typeface="Times New Roman" panose="02020603050405020304" pitchFamily="18" charset="0"/>
                <a:ea typeface="Times New Roman" panose="02020603050405020304" pitchFamily="18" charset="0"/>
              </a:rPr>
              <a:t>Сонячна батарея, при нормальному сонячному висвітленні, генерує потужність 20…25 Вт, при напрузі 13 В, що цілком достатньо для живлення, наприклад, переносного комп'ютера. </a:t>
            </a:r>
            <a:endParaRPr lang="ru-RU" dirty="0"/>
          </a:p>
        </p:txBody>
      </p:sp>
      <p:pic>
        <p:nvPicPr>
          <p:cNvPr id="7" name="Рисунок 6"/>
          <p:cNvPicPr>
            <a:picLocks noChangeAspect="1"/>
          </p:cNvPicPr>
          <p:nvPr/>
        </p:nvPicPr>
        <p:blipFill>
          <a:blip r:embed="rId2"/>
          <a:stretch>
            <a:fillRect/>
          </a:stretch>
        </p:blipFill>
        <p:spPr>
          <a:xfrm>
            <a:off x="70341" y="2831603"/>
            <a:ext cx="5285432" cy="3540903"/>
          </a:xfrm>
          <a:prstGeom prst="rect">
            <a:avLst/>
          </a:prstGeom>
        </p:spPr>
      </p:pic>
      <p:sp>
        <p:nvSpPr>
          <p:cNvPr id="8" name="Прямоугольник 7"/>
          <p:cNvSpPr/>
          <p:nvPr/>
        </p:nvSpPr>
        <p:spPr>
          <a:xfrm>
            <a:off x="5426111" y="2176367"/>
            <a:ext cx="6876421" cy="4093428"/>
          </a:xfrm>
          <a:prstGeom prst="rect">
            <a:avLst/>
          </a:prstGeom>
        </p:spPr>
        <p:txBody>
          <a:bodyPr wrap="square">
            <a:spAutoFit/>
          </a:bodyPr>
          <a:lstStyle/>
          <a:p>
            <a:r>
              <a:rPr lang="ru-RU" sz="2000" dirty="0" err="1">
                <a:latin typeface="Times New Roman" panose="02020603050405020304" pitchFamily="18" charset="0"/>
                <a:cs typeface="Times New Roman" panose="02020603050405020304" pitchFamily="18" charset="0"/>
              </a:rPr>
              <a:t>Більшість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високоякісних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сонячних</a:t>
            </a:r>
            <a:r>
              <a:rPr lang="ru-RU" sz="2000" dirty="0">
                <a:latin typeface="Times New Roman" panose="02020603050405020304" pitchFamily="18" charset="0"/>
                <a:cs typeface="Times New Roman" panose="02020603050405020304" pitchFamily="18" charset="0"/>
              </a:rPr>
              <a:t> панелей буде </a:t>
            </a:r>
            <a:r>
              <a:rPr lang="ru-RU" sz="2000" dirty="0" err="1">
                <a:latin typeface="Times New Roman" panose="02020603050405020304" pitchFamily="18" charset="0"/>
                <a:cs typeface="Times New Roman" panose="02020603050405020304" pitchFamily="18" charset="0"/>
              </a:rPr>
              <a:t>мати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анодований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алюмінієвий</a:t>
            </a:r>
            <a:r>
              <a:rPr lang="ru-RU" sz="2000" dirty="0">
                <a:latin typeface="Times New Roman" panose="02020603050405020304" pitchFamily="18" charset="0"/>
                <a:cs typeface="Times New Roman" panose="02020603050405020304" pitchFamily="18" charset="0"/>
              </a:rPr>
              <a:t> каркас, і </a:t>
            </a:r>
            <a:r>
              <a:rPr lang="ru-RU" sz="2000" dirty="0" err="1">
                <a:latin typeface="Times New Roman" panose="02020603050405020304" pitchFamily="18" charset="0"/>
                <a:cs typeface="Times New Roman" panose="02020603050405020304" pitchFamily="18" charset="0"/>
              </a:rPr>
              <a:t>використання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цього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матеріалу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численні </a:t>
            </a:r>
            <a:r>
              <a:rPr lang="ru-RU" sz="2000" dirty="0" err="1">
                <a:latin typeface="Times New Roman" panose="02020603050405020304" pitchFamily="18" charset="0"/>
                <a:cs typeface="Times New Roman" panose="02020603050405020304" pitchFamily="18" charset="0"/>
              </a:rPr>
              <a:t>переваги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Найголовніше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здатність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відбивати</a:t>
            </a:r>
            <a:r>
              <a:rPr lang="ru-RU" sz="2000" dirty="0">
                <a:latin typeface="Times New Roman" panose="02020603050405020304" pitchFamily="18" charset="0"/>
                <a:cs typeface="Times New Roman" panose="02020603050405020304" pitchFamily="18" charset="0"/>
              </a:rPr>
              <a:t> більше тепла, </a:t>
            </a:r>
            <a:r>
              <a:rPr lang="ru-RU" sz="2000" dirty="0" err="1">
                <a:latin typeface="Times New Roman" panose="02020603050405020304" pitchFamily="18" charset="0"/>
                <a:cs typeface="Times New Roman" panose="02020603050405020304" pitchFamily="18" charset="0"/>
              </a:rPr>
              <a:t>допомагаючи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поліпшити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загальну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ефективність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перетворення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сонячної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батареї</a:t>
            </a:r>
            <a:r>
              <a:rPr lang="ru-RU" sz="2000" dirty="0">
                <a:latin typeface="Times New Roman" panose="02020603050405020304" pitchFamily="18" charset="0"/>
                <a:cs typeface="Times New Roman" panose="02020603050405020304" pitchFamily="18" charset="0"/>
              </a:rPr>
              <a:t>.</a:t>
            </a:r>
          </a:p>
          <a:p>
            <a:r>
              <a:rPr lang="ru-RU" sz="2000" dirty="0" err="1">
                <a:latin typeface="Times New Roman" panose="02020603050405020304" pitchFamily="18" charset="0"/>
                <a:cs typeface="Times New Roman" panose="02020603050405020304" pitchFamily="18" charset="0"/>
              </a:rPr>
              <a:t>Анодований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алюміній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простий</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обслуговуванні</a:t>
            </a:r>
            <a:r>
              <a:rPr lang="ru-RU" sz="2000" dirty="0">
                <a:latin typeface="Times New Roman" panose="02020603050405020304" pitchFamily="18" charset="0"/>
                <a:cs typeface="Times New Roman" panose="02020603050405020304" pitchFamily="18" charset="0"/>
              </a:rPr>
              <a:t>. Можна </a:t>
            </a:r>
            <a:r>
              <a:rPr lang="ru-RU" sz="2000" dirty="0" err="1">
                <a:latin typeface="Times New Roman" panose="02020603050405020304" pitchFamily="18" charset="0"/>
                <a:cs typeface="Times New Roman" panose="02020603050405020304" pitchFamily="18" charset="0"/>
              </a:rPr>
              <a:t>періодично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чистити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щоб</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відновити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зовнішній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вигляд</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матеріал</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впливає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сонячне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світло</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він</a:t>
            </a:r>
            <a:r>
              <a:rPr lang="ru-RU" sz="2000" dirty="0">
                <a:latin typeface="Times New Roman" panose="02020603050405020304" pitchFamily="18" charset="0"/>
                <a:cs typeface="Times New Roman" panose="02020603050405020304" pitchFamily="18" charset="0"/>
              </a:rPr>
              <a:t> часто </a:t>
            </a:r>
            <a:r>
              <a:rPr lang="ru-RU" sz="2000" dirty="0" err="1">
                <a:latin typeface="Times New Roman" panose="02020603050405020304" pitchFamily="18" charset="0"/>
                <a:cs typeface="Times New Roman" panose="02020603050405020304" pitchFamily="18" charset="0"/>
              </a:rPr>
              <a:t>витримує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подряпини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краще</a:t>
            </a:r>
            <a:r>
              <a:rPr lang="ru-RU" sz="2000" dirty="0">
                <a:latin typeface="Times New Roman" panose="02020603050405020304" pitchFamily="18" charset="0"/>
                <a:cs typeface="Times New Roman" panose="02020603050405020304" pitchFamily="18" charset="0"/>
              </a:rPr>
              <a:t>, ніж </a:t>
            </a:r>
            <a:r>
              <a:rPr lang="ru-RU" sz="2000" dirty="0" err="1">
                <a:latin typeface="Times New Roman" panose="02020603050405020304" pitchFamily="18" charset="0"/>
                <a:cs typeface="Times New Roman" panose="02020603050405020304" pitchFamily="18" charset="0"/>
              </a:rPr>
              <a:t>альтернативи</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порошковим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покриттям</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Основними </a:t>
            </a:r>
            <a:r>
              <a:rPr lang="ru-RU" sz="2000" dirty="0" err="1">
                <a:latin typeface="Times New Roman" panose="02020603050405020304" pitchFamily="18" charset="0"/>
                <a:cs typeface="Times New Roman" panose="02020603050405020304" pitchFamily="18" charset="0"/>
              </a:rPr>
              <a:t>недоліками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сонячних</a:t>
            </a:r>
            <a:r>
              <a:rPr lang="ru-RU" sz="2000" dirty="0">
                <a:latin typeface="Times New Roman" panose="02020603050405020304" pitchFamily="18" charset="0"/>
                <a:cs typeface="Times New Roman" panose="02020603050405020304" pitchFamily="18" charset="0"/>
              </a:rPr>
              <a:t> рамок з </a:t>
            </a:r>
            <a:r>
              <a:rPr lang="ru-RU" sz="2000" dirty="0" err="1">
                <a:latin typeface="Times New Roman" panose="02020603050405020304" pitchFamily="18" charset="0"/>
                <a:cs typeface="Times New Roman" panose="02020603050405020304" pitchFamily="18" charset="0"/>
              </a:rPr>
              <a:t>анодованого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алюмінію</a:t>
            </a:r>
            <a:r>
              <a:rPr lang="ru-RU" sz="2000" dirty="0">
                <a:latin typeface="Times New Roman" panose="02020603050405020304" pitchFamily="18" charset="0"/>
                <a:cs typeface="Times New Roman" panose="02020603050405020304" pitchFamily="18" charset="0"/>
              </a:rPr>
              <a:t> є те,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вони </a:t>
            </a:r>
            <a:r>
              <a:rPr lang="ru-RU" sz="2000" dirty="0" err="1">
                <a:latin typeface="Times New Roman" panose="02020603050405020304" pitchFamily="18" charset="0"/>
                <a:cs typeface="Times New Roman" panose="02020603050405020304" pitchFamily="18" charset="0"/>
              </a:rPr>
              <a:t>бувають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лише</a:t>
            </a:r>
            <a:r>
              <a:rPr lang="ru-RU" sz="2000" dirty="0">
                <a:latin typeface="Times New Roman" panose="02020603050405020304" pitchFamily="18" charset="0"/>
                <a:cs typeface="Times New Roman" panose="02020603050405020304" pitchFamily="18" charset="0"/>
              </a:rPr>
              <a:t> в одному </a:t>
            </a:r>
            <a:r>
              <a:rPr lang="ru-RU" sz="2000" dirty="0" err="1">
                <a:latin typeface="Times New Roman" panose="02020603050405020304" pitchFamily="18" charset="0"/>
                <a:cs typeface="Times New Roman" panose="02020603050405020304" pitchFamily="18" charset="0"/>
              </a:rPr>
              <a:t>кольорі</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срібному</a:t>
            </a:r>
            <a:r>
              <a:rPr lang="ru-RU" sz="2000" dirty="0">
                <a:latin typeface="Times New Roman" panose="02020603050405020304" pitchFamily="18" charset="0"/>
                <a:cs typeface="Times New Roman" panose="02020603050405020304" pitchFamily="18" charset="0"/>
              </a:rPr>
              <a:t>. </a:t>
            </a:r>
            <a:endParaRPr lang="ru-RU" sz="2000" b="0" i="0" dirty="0">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125037" y="190961"/>
            <a:ext cx="8926704" cy="1938992"/>
          </a:xfrm>
          <a:prstGeom prst="rect">
            <a:avLst/>
          </a:prstGeom>
        </p:spPr>
        <p:txBody>
          <a:bodyPr wrap="square">
            <a:spAutoFit/>
          </a:bodyPr>
          <a:lstStyle/>
          <a:p>
            <a:r>
              <a:rPr lang="ru-RU" sz="2000" dirty="0" err="1" smtClean="0">
                <a:latin typeface="Times New Roman" panose="02020603050405020304" pitchFamily="18" charset="0"/>
                <a:cs typeface="Times New Roman" panose="02020603050405020304" pitchFamily="18" charset="0"/>
              </a:rPr>
              <a:t>Сонячний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фотоелектричний</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модуль </a:t>
            </a:r>
            <a:r>
              <a:rPr lang="ru-RU" sz="2000" dirty="0" err="1">
                <a:latin typeface="Times New Roman" panose="02020603050405020304" pitchFamily="18" charset="0"/>
                <a:cs typeface="Times New Roman" panose="02020603050405020304" pitchFamily="18" charset="0"/>
              </a:rPr>
              <a:t>являє</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собою </a:t>
            </a:r>
            <a:r>
              <a:rPr lang="ru-RU" sz="2000" dirty="0" err="1" smtClean="0">
                <a:latin typeface="Times New Roman" panose="02020603050405020304" pitchFamily="18" charset="0"/>
                <a:cs typeface="Times New Roman" panose="02020603050405020304" pitchFamily="18" charset="0"/>
              </a:rPr>
              <a:t>цілу</a:t>
            </a:r>
            <a:r>
              <a:rPr lang="ru-RU" sz="2000" dirty="0" smtClean="0">
                <a:latin typeface="Times New Roman" panose="02020603050405020304" pitchFamily="18" charset="0"/>
                <a:cs typeface="Times New Roman" panose="02020603050405020304" pitchFamily="18" charset="0"/>
              </a:rPr>
              <a:t> плиту з </a:t>
            </a:r>
            <a:r>
              <a:rPr lang="ru-RU" sz="2000" dirty="0" err="1" smtClean="0">
                <a:latin typeface="Times New Roman" panose="02020603050405020304" pitchFamily="18" charset="0"/>
                <a:cs typeface="Times New Roman" panose="02020603050405020304" pitchFamily="18" charset="0"/>
              </a:rPr>
              <a:t>алюмінієвого</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профілю</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якій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двома</a:t>
            </a:r>
            <a:r>
              <a:rPr lang="ru-RU" sz="2000" dirty="0">
                <a:latin typeface="Times New Roman" panose="02020603050405020304" pitchFamily="18" charset="0"/>
                <a:cs typeface="Times New Roman" panose="02020603050405020304" pitchFamily="18" charset="0"/>
              </a:rPr>
              <a:t> шарами </a:t>
            </a:r>
            <a:r>
              <a:rPr lang="ru-RU" sz="2000" dirty="0" err="1">
                <a:latin typeface="Times New Roman" panose="02020603050405020304" pitchFamily="18" charset="0"/>
                <a:cs typeface="Times New Roman" panose="02020603050405020304" pitchFamily="18" charset="0"/>
              </a:rPr>
              <a:t>герметизуючої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плівки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укладені</a:t>
            </a:r>
            <a:r>
              <a:rPr lang="ru-RU" sz="2000" dirty="0">
                <a:latin typeface="Times New Roman" panose="02020603050405020304" pitchFamily="18" charset="0"/>
                <a:cs typeface="Times New Roman" panose="02020603050405020304" pitchFamily="18" charset="0"/>
              </a:rPr>
              <a:t> фото-</a:t>
            </a:r>
            <a:r>
              <a:rPr lang="ru-RU" sz="2000" dirty="0" err="1">
                <a:latin typeface="Times New Roman" panose="02020603050405020304" pitchFamily="18" charset="0"/>
                <a:cs typeface="Times New Roman" panose="02020603050405020304" pitchFamily="18" charset="0"/>
              </a:rPr>
              <a:t>перетворювачі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послідовно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з'єднані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собою </a:t>
            </a:r>
            <a:r>
              <a:rPr lang="ru-RU" sz="2000" dirty="0" err="1">
                <a:latin typeface="Times New Roman" panose="02020603050405020304" pitchFamily="18" charset="0"/>
                <a:cs typeface="Times New Roman" panose="02020603050405020304" pitchFamily="18" charset="0"/>
              </a:rPr>
              <a:t>мідною</a:t>
            </a:r>
            <a:r>
              <a:rPr lang="ru-RU" sz="2000" dirty="0">
                <a:latin typeface="Times New Roman" panose="02020603050405020304" pitchFamily="18" charset="0"/>
                <a:cs typeface="Times New Roman" panose="02020603050405020304" pitchFamily="18" charset="0"/>
              </a:rPr>
              <a:t> шиною. </a:t>
            </a:r>
            <a:r>
              <a:rPr lang="ru-RU" sz="2000" dirty="0" err="1">
                <a:latin typeface="Times New Roman" panose="02020603050405020304" pitchFamily="18" charset="0"/>
                <a:cs typeface="Times New Roman" panose="02020603050405020304" pitchFamily="18" charset="0"/>
              </a:rPr>
              <a:t>Прозорою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ізо-ляцією</a:t>
            </a:r>
            <a:r>
              <a:rPr lang="ru-RU" sz="2000" dirty="0">
                <a:latin typeface="Times New Roman" panose="02020603050405020304" pitchFamily="18" charset="0"/>
                <a:cs typeface="Times New Roman" panose="02020603050405020304" pitchFamily="18" charset="0"/>
              </a:rPr>
              <a:t> служить </a:t>
            </a:r>
            <a:r>
              <a:rPr lang="ru-RU" sz="2000" dirty="0" err="1">
                <a:latin typeface="Times New Roman" panose="02020603050405020304" pitchFamily="18" charset="0"/>
                <a:cs typeface="Times New Roman" panose="02020603050405020304" pitchFamily="18" charset="0"/>
              </a:rPr>
              <a:t>високоміцне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загартоване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скло</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внутрішній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стороні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соняч-ного</a:t>
            </a:r>
            <a:r>
              <a:rPr lang="ru-RU" sz="2000" dirty="0">
                <a:latin typeface="Times New Roman" panose="02020603050405020304" pitchFamily="18" charset="0"/>
                <a:cs typeface="Times New Roman" panose="02020603050405020304" pitchFamily="18" charset="0"/>
              </a:rPr>
              <a:t> модуля </a:t>
            </a:r>
            <a:r>
              <a:rPr lang="ru-RU" sz="2000" dirty="0" err="1">
                <a:latin typeface="Times New Roman" panose="02020603050405020304" pitchFamily="18" charset="0"/>
                <a:cs typeface="Times New Roman" panose="02020603050405020304" pitchFamily="18" charset="0"/>
              </a:rPr>
              <a:t>встановлена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розподільна</a:t>
            </a:r>
            <a:r>
              <a:rPr lang="ru-RU" sz="2000" dirty="0">
                <a:latin typeface="Times New Roman" panose="02020603050405020304" pitchFamily="18" charset="0"/>
                <a:cs typeface="Times New Roman" panose="02020603050405020304" pitchFamily="18" charset="0"/>
              </a:rPr>
              <a:t> коробка з </a:t>
            </a:r>
            <a:r>
              <a:rPr lang="ru-RU" sz="2000" dirty="0" err="1">
                <a:latin typeface="Times New Roman" panose="02020603050405020304" pitchFamily="18" charset="0"/>
                <a:cs typeface="Times New Roman" panose="02020603050405020304" pitchFamily="18" charset="0"/>
              </a:rPr>
              <a:t>діодним</a:t>
            </a:r>
            <a:r>
              <a:rPr lang="ru-RU" sz="2000" dirty="0">
                <a:latin typeface="Times New Roman" panose="02020603050405020304" pitchFamily="18" charset="0"/>
                <a:cs typeface="Times New Roman" panose="02020603050405020304" pitchFamily="18" charset="0"/>
              </a:rPr>
              <a:t> блоком </a:t>
            </a:r>
            <a:r>
              <a:rPr lang="ru-RU" sz="2000" dirty="0" err="1">
                <a:latin typeface="Times New Roman" panose="02020603050405020304" pitchFamily="18" charset="0"/>
                <a:cs typeface="Times New Roman" panose="02020603050405020304" pitchFamily="18" charset="0"/>
              </a:rPr>
              <a:t>усередині</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мінімізації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втрат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потужності</a:t>
            </a:r>
            <a:r>
              <a:rPr lang="ru-RU" sz="2000" dirty="0">
                <a:latin typeface="Times New Roman" panose="02020603050405020304" pitchFamily="18" charset="0"/>
                <a:cs typeface="Times New Roman" panose="02020603050405020304" pitchFamily="18" charset="0"/>
              </a:rPr>
              <a:t> при </a:t>
            </a:r>
            <a:r>
              <a:rPr lang="ru-RU" sz="2000" dirty="0" err="1">
                <a:latin typeface="Times New Roman" panose="02020603050405020304" pitchFamily="18" charset="0"/>
                <a:cs typeface="Times New Roman" panose="02020603050405020304" pitchFamily="18" charset="0"/>
              </a:rPr>
              <a:t>затемненні</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виведеними</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неї</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контактами</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1712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761" y="387605"/>
            <a:ext cx="8534400" cy="1507067"/>
          </a:xfrm>
        </p:spPr>
        <p:txBody>
          <a:bodyPr>
            <a:normAutofit fontScale="90000"/>
          </a:bodyPr>
          <a:lstStyle/>
          <a:p>
            <a:r>
              <a:rPr lang="ru-RU" b="1" dirty="0" err="1"/>
              <a:t>Сонячні</a:t>
            </a:r>
            <a:r>
              <a:rPr lang="ru-RU" b="1" dirty="0"/>
              <a:t> </a:t>
            </a:r>
            <a:r>
              <a:rPr lang="ru-RU" b="1" dirty="0" err="1"/>
              <a:t>панелі</a:t>
            </a:r>
            <a:r>
              <a:rPr lang="ru-RU" b="1" dirty="0"/>
              <a:t> з </a:t>
            </a:r>
            <a:r>
              <a:rPr lang="ru-RU" b="1" dirty="0" err="1"/>
              <a:t>порошковим</a:t>
            </a:r>
            <a:r>
              <a:rPr lang="ru-RU" b="1" dirty="0"/>
              <a:t> </a:t>
            </a:r>
            <a:r>
              <a:rPr lang="ru-RU" b="1" dirty="0" err="1"/>
              <a:t>покриттям</a:t>
            </a:r>
            <a:r>
              <a:rPr lang="ru-RU" b="1" dirty="0"/>
              <a:t/>
            </a:r>
            <a:br>
              <a:rPr lang="ru-RU" b="1" dirty="0"/>
            </a:br>
            <a:endParaRPr lang="ru-RU" dirty="0"/>
          </a:p>
        </p:txBody>
      </p:sp>
      <p:sp>
        <p:nvSpPr>
          <p:cNvPr id="4" name="Прямоугольник 3"/>
          <p:cNvSpPr/>
          <p:nvPr/>
        </p:nvSpPr>
        <p:spPr>
          <a:xfrm>
            <a:off x="382761" y="1582340"/>
            <a:ext cx="10529749" cy="2585323"/>
          </a:xfrm>
          <a:prstGeom prst="rect">
            <a:avLst/>
          </a:prstGeom>
        </p:spPr>
        <p:txBody>
          <a:bodyPr wrap="square">
            <a:spAutoFit/>
          </a:bodyPr>
          <a:lstStyle/>
          <a:p>
            <a:r>
              <a:rPr lang="ru-RU" dirty="0" err="1">
                <a:latin typeface="Lato"/>
              </a:rPr>
              <a:t>Сонячні</a:t>
            </a:r>
            <a:r>
              <a:rPr lang="ru-RU" dirty="0">
                <a:latin typeface="Lato"/>
              </a:rPr>
              <a:t> </a:t>
            </a:r>
            <a:r>
              <a:rPr lang="ru-RU" dirty="0" err="1">
                <a:latin typeface="Lato"/>
              </a:rPr>
              <a:t>панелі</a:t>
            </a:r>
            <a:r>
              <a:rPr lang="ru-RU" dirty="0">
                <a:latin typeface="Lato"/>
              </a:rPr>
              <a:t>, </a:t>
            </a:r>
            <a:r>
              <a:rPr lang="ru-RU" dirty="0" err="1">
                <a:latin typeface="Lato"/>
              </a:rPr>
              <a:t>що</a:t>
            </a:r>
            <a:r>
              <a:rPr lang="ru-RU" dirty="0">
                <a:latin typeface="Lato"/>
              </a:rPr>
              <a:t> </a:t>
            </a:r>
            <a:r>
              <a:rPr lang="ru-RU" dirty="0" err="1">
                <a:latin typeface="Lato"/>
              </a:rPr>
              <a:t>складаються</a:t>
            </a:r>
            <a:r>
              <a:rPr lang="ru-RU" dirty="0">
                <a:latin typeface="Lato"/>
              </a:rPr>
              <a:t> з </a:t>
            </a:r>
            <a:r>
              <a:rPr lang="ru-RU" dirty="0" err="1">
                <a:latin typeface="Lato"/>
              </a:rPr>
              <a:t>алюмінієвої</a:t>
            </a:r>
            <a:r>
              <a:rPr lang="ru-RU" dirty="0">
                <a:latin typeface="Lato"/>
              </a:rPr>
              <a:t> рами з </a:t>
            </a:r>
            <a:r>
              <a:rPr lang="ru-RU" dirty="0" err="1">
                <a:latin typeface="Lato"/>
              </a:rPr>
              <a:t>порошковим</a:t>
            </a:r>
            <a:r>
              <a:rPr lang="ru-RU" dirty="0">
                <a:latin typeface="Lato"/>
              </a:rPr>
              <a:t> </a:t>
            </a:r>
            <a:r>
              <a:rPr lang="ru-RU" dirty="0" err="1">
                <a:latin typeface="Lato"/>
              </a:rPr>
              <a:t>покриттям</a:t>
            </a:r>
            <a:r>
              <a:rPr lang="ru-RU" dirty="0">
                <a:latin typeface="Lato"/>
              </a:rPr>
              <a:t>, </a:t>
            </a:r>
            <a:r>
              <a:rPr lang="ru-RU" dirty="0" err="1">
                <a:latin typeface="Lato"/>
              </a:rPr>
              <a:t>ідеально</a:t>
            </a:r>
            <a:r>
              <a:rPr lang="ru-RU" dirty="0">
                <a:latin typeface="Lato"/>
              </a:rPr>
              <a:t> </a:t>
            </a:r>
            <a:r>
              <a:rPr lang="ru-RU" dirty="0" err="1">
                <a:latin typeface="Lato"/>
              </a:rPr>
              <a:t>підходять</a:t>
            </a:r>
            <a:r>
              <a:rPr lang="ru-RU" dirty="0">
                <a:latin typeface="Lato"/>
              </a:rPr>
              <a:t> для тих, </a:t>
            </a:r>
            <a:r>
              <a:rPr lang="ru-RU" dirty="0" err="1">
                <a:latin typeface="Lato"/>
              </a:rPr>
              <a:t>хто</a:t>
            </a:r>
            <a:r>
              <a:rPr lang="ru-RU" dirty="0">
                <a:latin typeface="Lato"/>
              </a:rPr>
              <a:t> </a:t>
            </a:r>
            <a:r>
              <a:rPr lang="ru-RU" dirty="0" err="1">
                <a:latin typeface="Lato"/>
              </a:rPr>
              <a:t>віддає</a:t>
            </a:r>
            <a:r>
              <a:rPr lang="ru-RU" dirty="0">
                <a:latin typeface="Lato"/>
              </a:rPr>
              <a:t> </a:t>
            </a:r>
            <a:r>
              <a:rPr lang="ru-RU" dirty="0" err="1">
                <a:latin typeface="Lato"/>
              </a:rPr>
              <a:t>перевагу</a:t>
            </a:r>
            <a:r>
              <a:rPr lang="ru-RU" dirty="0">
                <a:latin typeface="Lato"/>
              </a:rPr>
              <a:t> стилю перед </a:t>
            </a:r>
            <a:r>
              <a:rPr lang="ru-RU" dirty="0" err="1">
                <a:latin typeface="Lato"/>
              </a:rPr>
              <a:t>функцією</a:t>
            </a:r>
            <a:r>
              <a:rPr lang="ru-RU" dirty="0">
                <a:latin typeface="Lato"/>
              </a:rPr>
              <a:t>. </a:t>
            </a:r>
            <a:r>
              <a:rPr lang="ru-RU" dirty="0" err="1">
                <a:latin typeface="Lato"/>
              </a:rPr>
              <a:t>Більшість</a:t>
            </a:r>
            <a:r>
              <a:rPr lang="ru-RU" dirty="0">
                <a:latin typeface="Lato"/>
              </a:rPr>
              <a:t> </a:t>
            </a:r>
            <a:r>
              <a:rPr lang="ru-RU" dirty="0" err="1">
                <a:latin typeface="Lato"/>
              </a:rPr>
              <a:t>каркасів</a:t>
            </a:r>
            <a:r>
              <a:rPr lang="ru-RU" dirty="0">
                <a:latin typeface="Lato"/>
              </a:rPr>
              <a:t> </a:t>
            </a:r>
            <a:r>
              <a:rPr lang="ru-RU" dirty="0" err="1">
                <a:latin typeface="Lato"/>
              </a:rPr>
              <a:t>цього</a:t>
            </a:r>
            <a:r>
              <a:rPr lang="ru-RU" dirty="0">
                <a:latin typeface="Lato"/>
              </a:rPr>
              <a:t> типу </a:t>
            </a:r>
            <a:r>
              <a:rPr lang="ru-RU" dirty="0" err="1">
                <a:latin typeface="Lato"/>
              </a:rPr>
              <a:t>мають</a:t>
            </a:r>
            <a:r>
              <a:rPr lang="ru-RU" dirty="0">
                <a:latin typeface="Lato"/>
              </a:rPr>
              <a:t> </a:t>
            </a:r>
            <a:r>
              <a:rPr lang="ru-RU" dirty="0" err="1">
                <a:latin typeface="Lato"/>
              </a:rPr>
              <a:t>чорний</a:t>
            </a:r>
            <a:r>
              <a:rPr lang="ru-RU" dirty="0">
                <a:latin typeface="Lato"/>
              </a:rPr>
              <a:t> </a:t>
            </a:r>
            <a:r>
              <a:rPr lang="ru-RU" dirty="0" err="1">
                <a:latin typeface="Lato"/>
              </a:rPr>
              <a:t>колір</a:t>
            </a:r>
            <a:r>
              <a:rPr lang="ru-RU" dirty="0">
                <a:latin typeface="Lato"/>
              </a:rPr>
              <a:t> і </a:t>
            </a:r>
            <a:r>
              <a:rPr lang="ru-RU" dirty="0" err="1">
                <a:latin typeface="Lato"/>
              </a:rPr>
              <a:t>краще</a:t>
            </a:r>
            <a:r>
              <a:rPr lang="ru-RU" dirty="0">
                <a:latin typeface="Lato"/>
              </a:rPr>
              <a:t> </a:t>
            </a:r>
            <a:r>
              <a:rPr lang="ru-RU" dirty="0" err="1">
                <a:latin typeface="Lato"/>
              </a:rPr>
              <a:t>поєднуються</a:t>
            </a:r>
            <a:r>
              <a:rPr lang="ru-RU" dirty="0">
                <a:latin typeface="Lato"/>
              </a:rPr>
              <a:t> з темною черепицею. </a:t>
            </a:r>
            <a:r>
              <a:rPr lang="ru-RU" dirty="0" err="1">
                <a:latin typeface="Lato"/>
              </a:rPr>
              <a:t>Однак</a:t>
            </a:r>
            <a:r>
              <a:rPr lang="ru-RU" dirty="0">
                <a:latin typeface="Lato"/>
              </a:rPr>
              <a:t> вони </a:t>
            </a:r>
            <a:r>
              <a:rPr lang="ru-RU" dirty="0" err="1">
                <a:latin typeface="Lato"/>
              </a:rPr>
              <a:t>можуть</a:t>
            </a:r>
            <a:r>
              <a:rPr lang="ru-RU" dirty="0">
                <a:latin typeface="Lato"/>
              </a:rPr>
              <a:t> бути </a:t>
            </a:r>
            <a:r>
              <a:rPr lang="ru-RU" dirty="0" err="1">
                <a:latin typeface="Lato"/>
              </a:rPr>
              <a:t>найрізноманітніших</a:t>
            </a:r>
            <a:r>
              <a:rPr lang="ru-RU" dirty="0">
                <a:latin typeface="Lato"/>
              </a:rPr>
              <a:t> </a:t>
            </a:r>
            <a:r>
              <a:rPr lang="ru-RU" dirty="0" err="1">
                <a:latin typeface="Lato"/>
              </a:rPr>
              <a:t>кольорів</a:t>
            </a:r>
            <a:r>
              <a:rPr lang="ru-RU" dirty="0">
                <a:latin typeface="Lato"/>
              </a:rPr>
              <a:t>, </a:t>
            </a:r>
            <a:r>
              <a:rPr lang="ru-RU" dirty="0" err="1">
                <a:latin typeface="Lato"/>
              </a:rPr>
              <a:t>щоб</a:t>
            </a:r>
            <a:r>
              <a:rPr lang="ru-RU" dirty="0">
                <a:latin typeface="Lato"/>
              </a:rPr>
              <a:t> </a:t>
            </a:r>
            <a:r>
              <a:rPr lang="ru-RU" dirty="0" err="1">
                <a:latin typeface="Lato"/>
              </a:rPr>
              <a:t>відповідати</a:t>
            </a:r>
            <a:r>
              <a:rPr lang="ru-RU" dirty="0">
                <a:latin typeface="Lato"/>
              </a:rPr>
              <a:t> </a:t>
            </a:r>
            <a:r>
              <a:rPr lang="ru-RU" dirty="0" err="1">
                <a:latin typeface="Lato"/>
              </a:rPr>
              <a:t>різним</a:t>
            </a:r>
            <a:r>
              <a:rPr lang="ru-RU" dirty="0">
                <a:latin typeface="Lato"/>
              </a:rPr>
              <a:t> </a:t>
            </a:r>
            <a:r>
              <a:rPr lang="ru-RU" dirty="0" err="1">
                <a:latin typeface="Lato"/>
              </a:rPr>
              <a:t>елементам</a:t>
            </a:r>
            <a:r>
              <a:rPr lang="ru-RU" dirty="0">
                <a:latin typeface="Lato"/>
              </a:rPr>
              <a:t> </a:t>
            </a:r>
            <a:r>
              <a:rPr lang="ru-RU" dirty="0" err="1">
                <a:latin typeface="Lato"/>
              </a:rPr>
              <a:t>нової</a:t>
            </a:r>
            <a:r>
              <a:rPr lang="ru-RU" dirty="0">
                <a:latin typeface="Lato"/>
              </a:rPr>
              <a:t> або </a:t>
            </a:r>
            <a:r>
              <a:rPr lang="ru-RU" dirty="0" err="1">
                <a:latin typeface="Lato"/>
              </a:rPr>
              <a:t>існуючої</a:t>
            </a:r>
            <a:r>
              <a:rPr lang="ru-RU" dirty="0">
                <a:latin typeface="Lato"/>
              </a:rPr>
              <a:t> </a:t>
            </a:r>
            <a:r>
              <a:rPr lang="ru-RU" dirty="0" err="1">
                <a:latin typeface="Lato"/>
              </a:rPr>
              <a:t>будівлі</a:t>
            </a:r>
            <a:r>
              <a:rPr lang="ru-RU" dirty="0">
                <a:latin typeface="Lato"/>
              </a:rPr>
              <a:t>. </a:t>
            </a:r>
            <a:r>
              <a:rPr lang="ru-RU" dirty="0" smtClean="0">
                <a:latin typeface="Lato"/>
              </a:rPr>
              <a:t>Можно </a:t>
            </a:r>
            <a:r>
              <a:rPr lang="ru-RU" dirty="0" err="1">
                <a:latin typeface="Lato"/>
              </a:rPr>
              <a:t>домогтися</a:t>
            </a:r>
            <a:r>
              <a:rPr lang="ru-RU" dirty="0">
                <a:latin typeface="Lato"/>
              </a:rPr>
              <a:t> глянцевого, матового або атласного </a:t>
            </a:r>
            <a:r>
              <a:rPr lang="ru-RU" dirty="0" err="1">
                <a:latin typeface="Lato"/>
              </a:rPr>
              <a:t>покриття</a:t>
            </a:r>
            <a:r>
              <a:rPr lang="ru-RU" dirty="0">
                <a:latin typeface="Lato"/>
              </a:rPr>
              <a:t> за </a:t>
            </a:r>
            <a:r>
              <a:rPr lang="ru-RU" dirty="0" err="1">
                <a:latin typeface="Lato"/>
              </a:rPr>
              <a:t>допомогою</a:t>
            </a:r>
            <a:r>
              <a:rPr lang="ru-RU" dirty="0">
                <a:latin typeface="Lato"/>
              </a:rPr>
              <a:t> </a:t>
            </a:r>
            <a:r>
              <a:rPr lang="ru-RU" dirty="0" err="1">
                <a:latin typeface="Lato"/>
              </a:rPr>
              <a:t>техніки</a:t>
            </a:r>
            <a:r>
              <a:rPr lang="ru-RU" dirty="0">
                <a:latin typeface="Lato"/>
              </a:rPr>
              <a:t> порошкового </a:t>
            </a:r>
            <a:r>
              <a:rPr lang="ru-RU" dirty="0" err="1">
                <a:latin typeface="Lato"/>
              </a:rPr>
              <a:t>покриття</a:t>
            </a:r>
            <a:r>
              <a:rPr lang="ru-RU" dirty="0">
                <a:latin typeface="Lato"/>
              </a:rPr>
              <a:t>.</a:t>
            </a:r>
          </a:p>
          <a:p>
            <a:r>
              <a:rPr lang="ru-RU" dirty="0" err="1">
                <a:latin typeface="Lato"/>
              </a:rPr>
              <a:t>Основним</a:t>
            </a:r>
            <a:r>
              <a:rPr lang="ru-RU" dirty="0">
                <a:latin typeface="Lato"/>
              </a:rPr>
              <a:t> </a:t>
            </a:r>
            <a:r>
              <a:rPr lang="ru-RU" dirty="0" err="1">
                <a:latin typeface="Lato"/>
              </a:rPr>
              <a:t>недоліком</a:t>
            </a:r>
            <a:r>
              <a:rPr lang="ru-RU" dirty="0">
                <a:latin typeface="Lato"/>
              </a:rPr>
              <a:t> </a:t>
            </a:r>
            <a:r>
              <a:rPr lang="ru-RU" dirty="0" err="1">
                <a:latin typeface="Lato"/>
              </a:rPr>
              <a:t>сонячних</a:t>
            </a:r>
            <a:r>
              <a:rPr lang="ru-RU" dirty="0">
                <a:latin typeface="Lato"/>
              </a:rPr>
              <a:t> рамок з </a:t>
            </a:r>
            <a:r>
              <a:rPr lang="ru-RU" dirty="0" err="1">
                <a:latin typeface="Lato"/>
              </a:rPr>
              <a:t>порошковим</a:t>
            </a:r>
            <a:r>
              <a:rPr lang="ru-RU" dirty="0">
                <a:latin typeface="Lato"/>
              </a:rPr>
              <a:t> </a:t>
            </a:r>
            <a:r>
              <a:rPr lang="ru-RU" dirty="0" err="1">
                <a:latin typeface="Lato"/>
              </a:rPr>
              <a:t>покриттям</a:t>
            </a:r>
            <a:r>
              <a:rPr lang="ru-RU" dirty="0">
                <a:latin typeface="Lato"/>
              </a:rPr>
              <a:t> є те, </a:t>
            </a:r>
            <a:r>
              <a:rPr lang="ru-RU" dirty="0" err="1">
                <a:latin typeface="Lato"/>
              </a:rPr>
              <a:t>що</a:t>
            </a:r>
            <a:r>
              <a:rPr lang="ru-RU" dirty="0">
                <a:latin typeface="Lato"/>
              </a:rPr>
              <a:t> вони </a:t>
            </a:r>
            <a:r>
              <a:rPr lang="ru-RU" dirty="0" err="1">
                <a:latin typeface="Lato"/>
              </a:rPr>
              <a:t>подряпують</a:t>
            </a:r>
            <a:r>
              <a:rPr lang="ru-RU" dirty="0">
                <a:latin typeface="Lato"/>
              </a:rPr>
              <a:t> </a:t>
            </a:r>
            <a:r>
              <a:rPr lang="ru-RU" dirty="0" err="1">
                <a:latin typeface="Lato"/>
              </a:rPr>
              <a:t>легше</a:t>
            </a:r>
            <a:r>
              <a:rPr lang="ru-RU" dirty="0">
                <a:latin typeface="Lato"/>
              </a:rPr>
              <a:t>, ніж їх </a:t>
            </a:r>
            <a:r>
              <a:rPr lang="ru-RU" dirty="0" err="1">
                <a:latin typeface="Lato"/>
              </a:rPr>
              <a:t>анодовані</a:t>
            </a:r>
            <a:r>
              <a:rPr lang="ru-RU" dirty="0">
                <a:latin typeface="Lato"/>
              </a:rPr>
              <a:t> </a:t>
            </a:r>
            <a:r>
              <a:rPr lang="ru-RU" dirty="0" err="1">
                <a:latin typeface="Lato"/>
              </a:rPr>
              <a:t>альтернативи</a:t>
            </a:r>
            <a:r>
              <a:rPr lang="ru-RU" dirty="0">
                <a:latin typeface="Lato"/>
              </a:rPr>
              <a:t>. </a:t>
            </a:r>
            <a:r>
              <a:rPr lang="ru-RU" dirty="0" err="1">
                <a:latin typeface="Lato"/>
              </a:rPr>
              <a:t>Перевага</a:t>
            </a:r>
            <a:r>
              <a:rPr lang="ru-RU" dirty="0">
                <a:latin typeface="Lato"/>
              </a:rPr>
              <a:t> тут </a:t>
            </a:r>
            <a:r>
              <a:rPr lang="ru-RU" dirty="0" err="1">
                <a:latin typeface="Lato"/>
              </a:rPr>
              <a:t>полягає</a:t>
            </a:r>
            <a:r>
              <a:rPr lang="ru-RU" dirty="0">
                <a:latin typeface="Lato"/>
              </a:rPr>
              <a:t> в тому, </a:t>
            </a:r>
            <a:r>
              <a:rPr lang="ru-RU" dirty="0" err="1">
                <a:latin typeface="Lato"/>
              </a:rPr>
              <a:t>що</a:t>
            </a:r>
            <a:r>
              <a:rPr lang="ru-RU" dirty="0">
                <a:latin typeface="Lato"/>
              </a:rPr>
              <a:t> </a:t>
            </a:r>
            <a:r>
              <a:rPr lang="ru-RU" dirty="0" smtClean="0">
                <a:latin typeface="Lato"/>
              </a:rPr>
              <a:t>можно </a:t>
            </a:r>
            <a:r>
              <a:rPr lang="ru-RU" dirty="0" err="1">
                <a:latin typeface="Lato"/>
              </a:rPr>
              <a:t>ремонтувати</a:t>
            </a:r>
            <a:r>
              <a:rPr lang="ru-RU" dirty="0">
                <a:latin typeface="Lato"/>
              </a:rPr>
              <a:t> </a:t>
            </a:r>
            <a:r>
              <a:rPr lang="ru-RU" dirty="0" err="1">
                <a:latin typeface="Lato"/>
              </a:rPr>
              <a:t>матеріали</a:t>
            </a:r>
            <a:r>
              <a:rPr lang="ru-RU" dirty="0">
                <a:latin typeface="Lato"/>
              </a:rPr>
              <a:t> з </a:t>
            </a:r>
            <a:r>
              <a:rPr lang="ru-RU" dirty="0" err="1">
                <a:latin typeface="Lato"/>
              </a:rPr>
              <a:t>порошковим</a:t>
            </a:r>
            <a:r>
              <a:rPr lang="ru-RU" dirty="0">
                <a:latin typeface="Lato"/>
              </a:rPr>
              <a:t> </a:t>
            </a:r>
            <a:r>
              <a:rPr lang="ru-RU" dirty="0" err="1">
                <a:latin typeface="Lato"/>
              </a:rPr>
              <a:t>покриттям</a:t>
            </a:r>
            <a:r>
              <a:rPr lang="ru-RU" dirty="0">
                <a:latin typeface="Lato"/>
              </a:rPr>
              <a:t>, на </a:t>
            </a:r>
            <a:r>
              <a:rPr lang="ru-RU" dirty="0" err="1">
                <a:latin typeface="Lato"/>
              </a:rPr>
              <a:t>відміну</a:t>
            </a:r>
            <a:r>
              <a:rPr lang="ru-RU" dirty="0">
                <a:latin typeface="Lato"/>
              </a:rPr>
              <a:t> від </a:t>
            </a:r>
            <a:r>
              <a:rPr lang="ru-RU" dirty="0" err="1">
                <a:latin typeface="Lato"/>
              </a:rPr>
              <a:t>подряпин</a:t>
            </a:r>
            <a:r>
              <a:rPr lang="ru-RU" dirty="0">
                <a:latin typeface="Lato"/>
              </a:rPr>
              <a:t> на </a:t>
            </a:r>
            <a:r>
              <a:rPr lang="ru-RU" dirty="0" err="1">
                <a:latin typeface="Lato"/>
              </a:rPr>
              <a:t>анодованих</a:t>
            </a:r>
            <a:r>
              <a:rPr lang="ru-RU" dirty="0">
                <a:latin typeface="Lato"/>
              </a:rPr>
              <a:t> </a:t>
            </a:r>
            <a:r>
              <a:rPr lang="ru-RU" dirty="0" err="1">
                <a:latin typeface="Lato"/>
              </a:rPr>
              <a:t>алюмінієвих</a:t>
            </a:r>
            <a:r>
              <a:rPr lang="ru-RU" dirty="0">
                <a:latin typeface="Lato"/>
              </a:rPr>
              <a:t> рамах.</a:t>
            </a:r>
            <a:endParaRPr lang="ru-RU" b="0" i="0" dirty="0">
              <a:effectLst/>
              <a:latin typeface="Lato"/>
            </a:endParaRPr>
          </a:p>
        </p:txBody>
      </p:sp>
      <p:sp>
        <p:nvSpPr>
          <p:cNvPr id="5" name="Прямоугольник 4"/>
          <p:cNvSpPr/>
          <p:nvPr/>
        </p:nvSpPr>
        <p:spPr>
          <a:xfrm>
            <a:off x="382761" y="4353508"/>
            <a:ext cx="8748765" cy="2308324"/>
          </a:xfrm>
          <a:prstGeom prst="rect">
            <a:avLst/>
          </a:prstGeom>
        </p:spPr>
        <p:txBody>
          <a:bodyPr wrap="square">
            <a:spAutoFit/>
          </a:bodyPr>
          <a:lstStyle/>
          <a:p>
            <a:r>
              <a:rPr lang="ru-RU" dirty="0" err="1">
                <a:latin typeface="Lato"/>
              </a:rPr>
              <a:t>Підкладкові</a:t>
            </a:r>
            <a:r>
              <a:rPr lang="ru-RU" dirty="0">
                <a:latin typeface="Lato"/>
              </a:rPr>
              <a:t> </a:t>
            </a:r>
            <a:r>
              <a:rPr lang="ru-RU" dirty="0" err="1">
                <a:latin typeface="Lato"/>
              </a:rPr>
              <a:t>матеріали</a:t>
            </a:r>
            <a:r>
              <a:rPr lang="ru-RU" dirty="0">
                <a:latin typeface="Lato"/>
              </a:rPr>
              <a:t> - </a:t>
            </a:r>
            <a:r>
              <a:rPr lang="ru-RU" dirty="0" err="1">
                <a:latin typeface="Lato"/>
              </a:rPr>
              <a:t>це</a:t>
            </a:r>
            <a:r>
              <a:rPr lang="ru-RU" dirty="0">
                <a:latin typeface="Lato"/>
              </a:rPr>
              <a:t> </a:t>
            </a:r>
            <a:r>
              <a:rPr lang="ru-RU" dirty="0" err="1">
                <a:latin typeface="Lato"/>
              </a:rPr>
              <a:t>ключова</a:t>
            </a:r>
            <a:r>
              <a:rPr lang="ru-RU" dirty="0">
                <a:latin typeface="Lato"/>
              </a:rPr>
              <a:t> </a:t>
            </a:r>
            <a:r>
              <a:rPr lang="ru-RU" dirty="0" err="1">
                <a:latin typeface="Lato"/>
              </a:rPr>
              <a:t>складова</a:t>
            </a:r>
            <a:r>
              <a:rPr lang="ru-RU" dirty="0">
                <a:latin typeface="Lato"/>
              </a:rPr>
              <a:t> </a:t>
            </a:r>
            <a:r>
              <a:rPr lang="ru-RU" dirty="0" err="1">
                <a:latin typeface="Lato"/>
              </a:rPr>
              <a:t>конструкції</a:t>
            </a:r>
            <a:r>
              <a:rPr lang="ru-RU" dirty="0">
                <a:latin typeface="Lato"/>
              </a:rPr>
              <a:t> </a:t>
            </a:r>
            <a:r>
              <a:rPr lang="ru-RU" dirty="0" err="1">
                <a:latin typeface="Lato"/>
              </a:rPr>
              <a:t>сонячної</a:t>
            </a:r>
            <a:r>
              <a:rPr lang="ru-RU" dirty="0">
                <a:latin typeface="Lato"/>
              </a:rPr>
              <a:t> </a:t>
            </a:r>
            <a:r>
              <a:rPr lang="ru-RU" dirty="0" err="1">
                <a:latin typeface="Lato"/>
              </a:rPr>
              <a:t>панелі</a:t>
            </a:r>
            <a:r>
              <a:rPr lang="ru-RU" dirty="0">
                <a:latin typeface="Lato"/>
              </a:rPr>
              <a:t>. Їх основною </a:t>
            </a:r>
            <a:r>
              <a:rPr lang="ru-RU" dirty="0" err="1">
                <a:latin typeface="Lato"/>
              </a:rPr>
              <a:t>функцією</a:t>
            </a:r>
            <a:r>
              <a:rPr lang="ru-RU" dirty="0">
                <a:latin typeface="Lato"/>
              </a:rPr>
              <a:t> є </a:t>
            </a:r>
            <a:r>
              <a:rPr lang="ru-RU" dirty="0" err="1">
                <a:latin typeface="Lato"/>
              </a:rPr>
              <a:t>підвищення</a:t>
            </a:r>
            <a:r>
              <a:rPr lang="ru-RU" dirty="0">
                <a:latin typeface="Lato"/>
              </a:rPr>
              <a:t> </a:t>
            </a:r>
            <a:r>
              <a:rPr lang="ru-RU" dirty="0" err="1">
                <a:latin typeface="Lato"/>
              </a:rPr>
              <a:t>ефективності</a:t>
            </a:r>
            <a:r>
              <a:rPr lang="ru-RU" dirty="0">
                <a:latin typeface="Lato"/>
              </a:rPr>
              <a:t>, </a:t>
            </a:r>
            <a:r>
              <a:rPr lang="ru-RU" dirty="0" err="1">
                <a:latin typeface="Lato"/>
              </a:rPr>
              <a:t>пропонуючи</a:t>
            </a:r>
            <a:r>
              <a:rPr lang="ru-RU" dirty="0">
                <a:latin typeface="Lato"/>
              </a:rPr>
              <a:t> </a:t>
            </a:r>
            <a:r>
              <a:rPr lang="ru-RU" dirty="0" err="1">
                <a:latin typeface="Lato"/>
              </a:rPr>
              <a:t>надійну</a:t>
            </a:r>
            <a:r>
              <a:rPr lang="ru-RU" dirty="0">
                <a:latin typeface="Lato"/>
              </a:rPr>
              <a:t> </a:t>
            </a:r>
            <a:r>
              <a:rPr lang="ru-RU" dirty="0" err="1">
                <a:latin typeface="Lato"/>
              </a:rPr>
              <a:t>електропровідність</a:t>
            </a:r>
            <a:r>
              <a:rPr lang="ru-RU" dirty="0">
                <a:latin typeface="Lato"/>
              </a:rPr>
              <a:t>. З точки </a:t>
            </a:r>
            <a:r>
              <a:rPr lang="ru-RU" dirty="0" err="1">
                <a:latin typeface="Lato"/>
              </a:rPr>
              <a:t>зору</a:t>
            </a:r>
            <a:r>
              <a:rPr lang="ru-RU" dirty="0">
                <a:latin typeface="Lato"/>
              </a:rPr>
              <a:t> </a:t>
            </a:r>
            <a:r>
              <a:rPr lang="ru-RU" dirty="0" err="1">
                <a:latin typeface="Lato"/>
              </a:rPr>
              <a:t>безпеки</a:t>
            </a:r>
            <a:r>
              <a:rPr lang="ru-RU" dirty="0">
                <a:latin typeface="Lato"/>
              </a:rPr>
              <a:t>, </a:t>
            </a:r>
            <a:r>
              <a:rPr lang="ru-RU" dirty="0" err="1">
                <a:latin typeface="Lato"/>
              </a:rPr>
              <a:t>допомагаючи</a:t>
            </a:r>
            <a:r>
              <a:rPr lang="ru-RU" dirty="0">
                <a:latin typeface="Lato"/>
              </a:rPr>
              <a:t> </a:t>
            </a:r>
            <a:r>
              <a:rPr lang="ru-RU" dirty="0" err="1">
                <a:latin typeface="Lato"/>
              </a:rPr>
              <a:t>ізолювати</a:t>
            </a:r>
            <a:r>
              <a:rPr lang="ru-RU" dirty="0">
                <a:latin typeface="Lato"/>
              </a:rPr>
              <a:t> панель, вони </a:t>
            </a:r>
            <a:r>
              <a:rPr lang="ru-RU" dirty="0" err="1">
                <a:latin typeface="Lato"/>
              </a:rPr>
              <a:t>також</a:t>
            </a:r>
            <a:r>
              <a:rPr lang="ru-RU" dirty="0">
                <a:latin typeface="Lato"/>
              </a:rPr>
              <a:t> </a:t>
            </a:r>
            <a:r>
              <a:rPr lang="ru-RU" dirty="0" err="1">
                <a:latin typeface="Lato"/>
              </a:rPr>
              <a:t>забезпечують</a:t>
            </a:r>
            <a:r>
              <a:rPr lang="ru-RU" dirty="0">
                <a:latin typeface="Lato"/>
              </a:rPr>
              <a:t> </a:t>
            </a:r>
            <a:r>
              <a:rPr lang="ru-RU" dirty="0" err="1">
                <a:latin typeface="Lato"/>
              </a:rPr>
              <a:t>захист</a:t>
            </a:r>
            <a:r>
              <a:rPr lang="ru-RU" dirty="0">
                <a:latin typeface="Lato"/>
              </a:rPr>
              <a:t> від </a:t>
            </a:r>
            <a:r>
              <a:rPr lang="ru-RU" dirty="0" err="1">
                <a:latin typeface="Lato"/>
              </a:rPr>
              <a:t>ураження</a:t>
            </a:r>
            <a:r>
              <a:rPr lang="ru-RU" dirty="0">
                <a:latin typeface="Lato"/>
              </a:rPr>
              <a:t> </a:t>
            </a:r>
            <a:r>
              <a:rPr lang="ru-RU" dirty="0" err="1">
                <a:latin typeface="Lato"/>
              </a:rPr>
              <a:t>електричним</a:t>
            </a:r>
            <a:r>
              <a:rPr lang="ru-RU" dirty="0">
                <a:latin typeface="Lato"/>
              </a:rPr>
              <a:t> </a:t>
            </a:r>
            <a:r>
              <a:rPr lang="ru-RU" dirty="0" err="1">
                <a:latin typeface="Lato"/>
              </a:rPr>
              <a:t>струмом</a:t>
            </a:r>
            <a:r>
              <a:rPr lang="ru-RU" dirty="0">
                <a:latin typeface="Lato"/>
              </a:rPr>
              <a:t>.</a:t>
            </a:r>
          </a:p>
          <a:p>
            <a:r>
              <a:rPr lang="uk-UA" dirty="0">
                <a:latin typeface="Lato"/>
              </a:rPr>
              <a:t>П</a:t>
            </a:r>
            <a:r>
              <a:rPr lang="ru-RU" dirty="0" err="1" smtClean="0">
                <a:latin typeface="Lato"/>
              </a:rPr>
              <a:t>ідкладки</a:t>
            </a:r>
            <a:r>
              <a:rPr lang="ru-RU" dirty="0" smtClean="0">
                <a:latin typeface="Lato"/>
              </a:rPr>
              <a:t> </a:t>
            </a:r>
            <a:r>
              <a:rPr lang="ru-RU" dirty="0" err="1">
                <a:latin typeface="Lato"/>
              </a:rPr>
              <a:t>сонячних</a:t>
            </a:r>
            <a:r>
              <a:rPr lang="ru-RU" dirty="0">
                <a:latin typeface="Lato"/>
              </a:rPr>
              <a:t> панелей </a:t>
            </a:r>
            <a:r>
              <a:rPr lang="ru-RU" dirty="0" smtClean="0">
                <a:latin typeface="Lato"/>
              </a:rPr>
              <a:t>називають </a:t>
            </a:r>
            <a:r>
              <a:rPr lang="ru-RU" dirty="0" err="1" smtClean="0">
                <a:latin typeface="Lato"/>
              </a:rPr>
              <a:t>фотоелектричними</a:t>
            </a:r>
            <a:r>
              <a:rPr lang="ru-RU" dirty="0" smtClean="0">
                <a:latin typeface="Lato"/>
              </a:rPr>
              <a:t> </a:t>
            </a:r>
            <a:r>
              <a:rPr lang="ru-RU" dirty="0" err="1">
                <a:latin typeface="Lato"/>
              </a:rPr>
              <a:t>аркушами</a:t>
            </a:r>
            <a:r>
              <a:rPr lang="ru-RU" dirty="0">
                <a:latin typeface="Lato"/>
              </a:rPr>
              <a:t>. Вони часто </a:t>
            </a:r>
            <a:r>
              <a:rPr lang="ru-RU" dirty="0" err="1">
                <a:latin typeface="Lato"/>
              </a:rPr>
              <a:t>містять</a:t>
            </a:r>
            <a:r>
              <a:rPr lang="ru-RU" dirty="0">
                <a:latin typeface="Lato"/>
              </a:rPr>
              <a:t> </a:t>
            </a:r>
            <a:r>
              <a:rPr lang="ru-RU" dirty="0" err="1">
                <a:latin typeface="Lato"/>
              </a:rPr>
              <a:t>безліч</a:t>
            </a:r>
            <a:r>
              <a:rPr lang="ru-RU" dirty="0">
                <a:latin typeface="Lato"/>
              </a:rPr>
              <a:t> </a:t>
            </a:r>
            <a:r>
              <a:rPr lang="ru-RU" dirty="0" err="1">
                <a:latin typeface="Lato"/>
              </a:rPr>
              <a:t>різних</a:t>
            </a:r>
            <a:r>
              <a:rPr lang="ru-RU" dirty="0">
                <a:latin typeface="Lato"/>
              </a:rPr>
              <a:t> </a:t>
            </a:r>
            <a:r>
              <a:rPr lang="ru-RU" dirty="0" err="1">
                <a:latin typeface="Lato"/>
              </a:rPr>
              <a:t>матеріалів</a:t>
            </a:r>
            <a:r>
              <a:rPr lang="ru-RU" dirty="0">
                <a:latin typeface="Lato"/>
              </a:rPr>
              <a:t>, </a:t>
            </a:r>
            <a:r>
              <a:rPr lang="ru-RU" dirty="0" err="1">
                <a:latin typeface="Lato"/>
              </a:rPr>
              <a:t>ламінованих</a:t>
            </a:r>
            <a:r>
              <a:rPr lang="ru-RU" dirty="0">
                <a:latin typeface="Lato"/>
              </a:rPr>
              <a:t> разом для </a:t>
            </a:r>
            <a:r>
              <a:rPr lang="ru-RU" dirty="0" err="1">
                <a:latin typeface="Lato"/>
              </a:rPr>
              <a:t>забезпечення</a:t>
            </a:r>
            <a:r>
              <a:rPr lang="ru-RU" dirty="0">
                <a:latin typeface="Lato"/>
              </a:rPr>
              <a:t> </a:t>
            </a:r>
            <a:r>
              <a:rPr lang="ru-RU" dirty="0" err="1">
                <a:latin typeface="Lato"/>
              </a:rPr>
              <a:t>високоефективних</a:t>
            </a:r>
            <a:r>
              <a:rPr lang="ru-RU" dirty="0">
                <a:latin typeface="Lato"/>
              </a:rPr>
              <a:t> </a:t>
            </a:r>
            <a:r>
              <a:rPr lang="ru-RU" dirty="0" err="1">
                <a:latin typeface="Lato"/>
              </a:rPr>
              <a:t>властивостей</a:t>
            </a:r>
            <a:r>
              <a:rPr lang="ru-RU" dirty="0">
                <a:latin typeface="Lato"/>
              </a:rPr>
              <a:t>. </a:t>
            </a:r>
            <a:r>
              <a:rPr lang="ru-RU" dirty="0" err="1">
                <a:latin typeface="Lato"/>
              </a:rPr>
              <a:t>Ці</a:t>
            </a:r>
            <a:r>
              <a:rPr lang="ru-RU" dirty="0">
                <a:latin typeface="Lato"/>
              </a:rPr>
              <a:t> </a:t>
            </a:r>
            <a:r>
              <a:rPr lang="ru-RU" dirty="0" err="1">
                <a:latin typeface="Lato"/>
              </a:rPr>
              <a:t>матеріали</a:t>
            </a:r>
            <a:r>
              <a:rPr lang="ru-RU" dirty="0">
                <a:latin typeface="Lato"/>
              </a:rPr>
              <a:t> </a:t>
            </a:r>
            <a:r>
              <a:rPr lang="ru-RU" dirty="0" err="1">
                <a:latin typeface="Lato"/>
              </a:rPr>
              <a:t>можуть</a:t>
            </a:r>
            <a:r>
              <a:rPr lang="ru-RU" dirty="0">
                <a:latin typeface="Lato"/>
              </a:rPr>
              <a:t> </a:t>
            </a:r>
            <a:r>
              <a:rPr lang="ru-RU" dirty="0" err="1">
                <a:latin typeface="Lato"/>
              </a:rPr>
              <a:t>істотно</a:t>
            </a:r>
            <a:r>
              <a:rPr lang="ru-RU" dirty="0">
                <a:latin typeface="Lato"/>
              </a:rPr>
              <a:t> </a:t>
            </a:r>
            <a:r>
              <a:rPr lang="ru-RU" dirty="0" err="1">
                <a:latin typeface="Lato"/>
              </a:rPr>
              <a:t>відрізнятися</a:t>
            </a:r>
            <a:r>
              <a:rPr lang="ru-RU" dirty="0">
                <a:latin typeface="Lato"/>
              </a:rPr>
              <a:t> </a:t>
            </a:r>
            <a:r>
              <a:rPr lang="ru-RU" dirty="0" err="1">
                <a:latin typeface="Lato"/>
              </a:rPr>
              <a:t>між</a:t>
            </a:r>
            <a:r>
              <a:rPr lang="ru-RU" dirty="0">
                <a:latin typeface="Lato"/>
              </a:rPr>
              <a:t> </a:t>
            </a:r>
            <a:r>
              <a:rPr lang="ru-RU" dirty="0" err="1">
                <a:latin typeface="Lato"/>
              </a:rPr>
              <a:t>виробниками</a:t>
            </a:r>
            <a:r>
              <a:rPr lang="ru-RU" dirty="0">
                <a:latin typeface="Lato"/>
              </a:rPr>
              <a:t>.</a:t>
            </a:r>
            <a:endParaRPr lang="ru-RU" b="0" i="0" dirty="0">
              <a:effectLst/>
              <a:latin typeface="Lato"/>
            </a:endParaRPr>
          </a:p>
        </p:txBody>
      </p:sp>
    </p:spTree>
    <p:extLst>
      <p:ext uri="{BB962C8B-B14F-4D97-AF65-F5344CB8AC3E}">
        <p14:creationId xmlns:p14="http://schemas.microsoft.com/office/powerpoint/2010/main" val="239090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439" y="216782"/>
            <a:ext cx="8534400" cy="1507067"/>
          </a:xfrm>
        </p:spPr>
        <p:txBody>
          <a:bodyPr/>
          <a:lstStyle/>
          <a:p>
            <a:r>
              <a:rPr lang="uk-UA" dirty="0"/>
              <a:t>Типи сонячних електростанцій</a:t>
            </a:r>
            <a:endParaRPr lang="ru-RU" dirty="0"/>
          </a:p>
        </p:txBody>
      </p:sp>
      <p:sp>
        <p:nvSpPr>
          <p:cNvPr id="4" name="Прямоугольник 3"/>
          <p:cNvSpPr/>
          <p:nvPr/>
        </p:nvSpPr>
        <p:spPr>
          <a:xfrm>
            <a:off x="704309" y="1442495"/>
            <a:ext cx="6096000" cy="4893647"/>
          </a:xfrm>
          <a:prstGeom prst="rect">
            <a:avLst/>
          </a:prstGeom>
        </p:spPr>
        <p:txBody>
          <a:bodyPr>
            <a:spAutoFit/>
          </a:bodyPr>
          <a:lstStyle/>
          <a:p>
            <a:pPr indent="457200" algn="just">
              <a:lnSpc>
                <a:spcPct val="150000"/>
              </a:lnSpc>
              <a:spcAft>
                <a:spcPts val="0"/>
              </a:spcAft>
            </a:pPr>
            <a:r>
              <a:rPr lang="uk-UA" sz="2400" dirty="0">
                <a:latin typeface="Times New Roman" panose="02020603050405020304" pitchFamily="18" charset="0"/>
                <a:ea typeface="Times New Roman" panose="02020603050405020304" pitchFamily="18" charset="0"/>
              </a:rPr>
              <a:t>Всі сонячні електростанції (СЕС) підрозділяють на декілька типів: </a:t>
            </a:r>
            <a:endParaRPr lang="ru-RU" sz="2400" dirty="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uk-UA" sz="2400" dirty="0">
                <a:latin typeface="Times New Roman" panose="02020603050405020304" pitchFamily="18" charset="0"/>
                <a:ea typeface="Times New Roman" panose="02020603050405020304" pitchFamily="18" charset="0"/>
              </a:rPr>
              <a:t>- СЕС </a:t>
            </a:r>
            <a:r>
              <a:rPr lang="uk-UA" sz="2400" dirty="0" err="1">
                <a:latin typeface="Times New Roman" panose="02020603050405020304" pitchFamily="18" charset="0"/>
                <a:ea typeface="Times New Roman" panose="02020603050405020304" pitchFamily="18" charset="0"/>
              </a:rPr>
              <a:t>башневого</a:t>
            </a:r>
            <a:r>
              <a:rPr lang="uk-UA" sz="2400" dirty="0">
                <a:latin typeface="Times New Roman" panose="02020603050405020304" pitchFamily="18" charset="0"/>
                <a:ea typeface="Times New Roman" panose="02020603050405020304" pitchFamily="18" charset="0"/>
              </a:rPr>
              <a:t> типу; </a:t>
            </a:r>
            <a:endParaRPr lang="ru-RU" sz="2400" dirty="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uk-UA" sz="2400" dirty="0">
                <a:latin typeface="Times New Roman" panose="02020603050405020304" pitchFamily="18" charset="0"/>
                <a:ea typeface="Times New Roman" panose="02020603050405020304" pitchFamily="18" charset="0"/>
              </a:rPr>
              <a:t>- СЕС </a:t>
            </a:r>
            <a:r>
              <a:rPr lang="uk-UA" sz="2400" dirty="0" err="1">
                <a:latin typeface="Times New Roman" panose="02020603050405020304" pitchFamily="18" charset="0"/>
                <a:ea typeface="Times New Roman" panose="02020603050405020304" pitchFamily="18" charset="0"/>
              </a:rPr>
              <a:t>тарільчатого</a:t>
            </a:r>
            <a:r>
              <a:rPr lang="uk-UA" sz="2400" dirty="0">
                <a:latin typeface="Times New Roman" panose="02020603050405020304" pitchFamily="18" charset="0"/>
                <a:ea typeface="Times New Roman" panose="02020603050405020304" pitchFamily="18" charset="0"/>
              </a:rPr>
              <a:t> типу; </a:t>
            </a:r>
            <a:endParaRPr lang="ru-RU" sz="2400" dirty="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uk-UA" sz="2400" dirty="0">
                <a:latin typeface="Times New Roman" panose="02020603050405020304" pitchFamily="18" charset="0"/>
                <a:ea typeface="Times New Roman" panose="02020603050405020304" pitchFamily="18" charset="0"/>
              </a:rPr>
              <a:t>- СЕС, що використовують </a:t>
            </a:r>
            <a:r>
              <a:rPr lang="uk-UA" sz="2400" dirty="0" err="1">
                <a:latin typeface="Times New Roman" panose="02020603050405020304" pitchFamily="18" charset="0"/>
                <a:ea typeface="Times New Roman" panose="02020603050405020304" pitchFamily="18" charset="0"/>
              </a:rPr>
              <a:t>фотобатареї</a:t>
            </a:r>
            <a:r>
              <a:rPr lang="uk-UA" sz="2400" dirty="0">
                <a:latin typeface="Times New Roman" panose="02020603050405020304" pitchFamily="18" charset="0"/>
                <a:ea typeface="Times New Roman" panose="02020603050405020304" pitchFamily="18" charset="0"/>
              </a:rPr>
              <a:t>; </a:t>
            </a:r>
            <a:endParaRPr lang="ru-RU" sz="2400" dirty="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uk-UA" sz="2400" dirty="0">
                <a:latin typeface="Times New Roman" panose="02020603050405020304" pitchFamily="18" charset="0"/>
                <a:ea typeface="Times New Roman" panose="02020603050405020304" pitchFamily="18" charset="0"/>
              </a:rPr>
              <a:t>- СЕС, що використовують параболічні концентратори; </a:t>
            </a:r>
            <a:endParaRPr lang="ru-RU" sz="2400" dirty="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uk-UA" sz="2400" dirty="0">
                <a:latin typeface="Times New Roman" panose="02020603050405020304" pitchFamily="18" charset="0"/>
                <a:ea typeface="Times New Roman" panose="02020603050405020304" pitchFamily="18" charset="0"/>
              </a:rPr>
              <a:t>- Комбіновані СЕС; </a:t>
            </a:r>
            <a:endParaRPr lang="ru-RU" sz="2400" dirty="0">
              <a:latin typeface="Times New Roman" panose="02020603050405020304" pitchFamily="18" charset="0"/>
              <a:ea typeface="Times New Roman" panose="02020603050405020304" pitchFamily="18" charset="0"/>
            </a:endParaRPr>
          </a:p>
          <a:p>
            <a:r>
              <a:rPr lang="uk-UA" sz="2400" dirty="0">
                <a:latin typeface="Times New Roman" panose="02020603050405020304" pitchFamily="18" charset="0"/>
                <a:ea typeface="Times New Roman" panose="02020603050405020304" pitchFamily="18" charset="0"/>
              </a:rPr>
              <a:t>- Аеростатні сонячні електростанції</a:t>
            </a:r>
            <a:endParaRPr lang="ru-RU" sz="2400" dirty="0"/>
          </a:p>
        </p:txBody>
      </p:sp>
    </p:spTree>
    <p:extLst>
      <p:ext uri="{BB962C8B-B14F-4D97-AF65-F5344CB8AC3E}">
        <p14:creationId xmlns:p14="http://schemas.microsoft.com/office/powerpoint/2010/main" val="3324478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922" y="186638"/>
            <a:ext cx="8534400" cy="1507067"/>
          </a:xfrm>
        </p:spPr>
        <p:txBody>
          <a:bodyPr/>
          <a:lstStyle/>
          <a:p>
            <a:r>
              <a:rPr lang="uk-UA" dirty="0"/>
              <a:t>СЕС </a:t>
            </a:r>
            <a:r>
              <a:rPr lang="uk-UA" dirty="0" err="1"/>
              <a:t>башневого</a:t>
            </a:r>
            <a:r>
              <a:rPr lang="uk-UA" dirty="0"/>
              <a:t> типу</a:t>
            </a:r>
            <a:endParaRPr lang="ru-RU" dirty="0"/>
          </a:p>
        </p:txBody>
      </p:sp>
      <p:sp>
        <p:nvSpPr>
          <p:cNvPr id="4" name="Прямоугольник 3"/>
          <p:cNvSpPr/>
          <p:nvPr/>
        </p:nvSpPr>
        <p:spPr>
          <a:xfrm>
            <a:off x="331596" y="1521890"/>
            <a:ext cx="11515411" cy="5078313"/>
          </a:xfrm>
          <a:prstGeom prst="rect">
            <a:avLst/>
          </a:prstGeom>
        </p:spPr>
        <p:txBody>
          <a:bodyPr wrap="square">
            <a:spAutoFit/>
          </a:bodyPr>
          <a:lstStyle/>
          <a:p>
            <a:pPr indent="457200" algn="just">
              <a:lnSpc>
                <a:spcPct val="150000"/>
              </a:lnSpc>
              <a:spcAft>
                <a:spcPts val="0"/>
              </a:spcAft>
            </a:pPr>
            <a:r>
              <a:rPr lang="uk-UA" dirty="0">
                <a:latin typeface="Times New Roman" panose="02020603050405020304" pitchFamily="18" charset="0"/>
                <a:ea typeface="Times New Roman" panose="02020603050405020304" pitchFamily="18" charset="0"/>
              </a:rPr>
              <a:t>Дані електростанції засновані на принципі отримання водяної пари з використанням сонячної радіації. У центрі станції стоїть вежа висотою від 18 до 24 метрів (в залежності від потужності і деяких інших параметрів висота може бути більше або менше), на вершині якої знаходиться резервуар з водою. Цей резервуар покритий чорним кольором для поглинання теплового випромінювання. Також в цій вежі знаходиться насосна група, що доставляє пар на турбогенератор, який знаходиться поза вежі. По колу від вежі на деякій відстані розташовуються геліостати. Геліостат - дзеркало площею в кілька квадратних метрів, закріплене на опорі і підключений до загальної системи позиціонування. Тобто, в залежності від положення сонця, дзеркало буде міняти свою орієнтацію в просторі. Основна і найбільш трудомістка задача - це позиціонування всіх дзеркал станції так, щоб в будь-який момент часу всі відбиті промені від них потрапили на резервуар. У ясну сонячну погоду температура в резервуарі може досягати 700 градусів. Такі температурні параметри використовуються на більшості традиційних теплових електростанцій, тому для отримання енергії використовуються стандартні турбіни. Фактично на станціях такого типу можна отримати порівняно великий ККД (близько 20%) і високі потужності.</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1927273"/>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1120</TotalTime>
  <Words>1388</Words>
  <Application>Microsoft Office PowerPoint</Application>
  <PresentationFormat>Широкоэкранный</PresentationFormat>
  <Paragraphs>38</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Century Gothic</vt:lpstr>
      <vt:lpstr>Lato</vt:lpstr>
      <vt:lpstr>Times New Roman</vt:lpstr>
      <vt:lpstr>Wingdings 3</vt:lpstr>
      <vt:lpstr>Сектор</vt:lpstr>
      <vt:lpstr>Фотовольтаїчні інформаційні системи </vt:lpstr>
      <vt:lpstr>Конструкції сонячних батарей</vt:lpstr>
      <vt:lpstr>Презентация PowerPoint</vt:lpstr>
      <vt:lpstr>Презентация PowerPoint</vt:lpstr>
      <vt:lpstr>Презентация PowerPoint</vt:lpstr>
      <vt:lpstr>Презентация PowerPoint</vt:lpstr>
      <vt:lpstr>Сонячні панелі з порошковим покриттям </vt:lpstr>
      <vt:lpstr>Типи сонячних електростанцій</vt:lpstr>
      <vt:lpstr>СЕС башневого типу</vt:lpstr>
      <vt:lpstr>Презентация PowerPoint</vt:lpstr>
      <vt:lpstr>СЕС тарільчатого типу</vt:lpstr>
      <vt:lpstr>Презентация PowerPoint</vt:lpstr>
      <vt:lpstr>СЭС, що використовують фотобатареї</vt:lpstr>
      <vt:lpstr>Презентация PowerPoint</vt:lpstr>
      <vt:lpstr>СЭС, що використовують параболічні концентратори</vt:lpstr>
      <vt:lpstr>Комбіновані СЕС</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Фотовольтаїчні інформаційні системи</dc:title>
  <dc:creator>Алина</dc:creator>
  <cp:lastModifiedBy>Алина</cp:lastModifiedBy>
  <cp:revision>27</cp:revision>
  <dcterms:created xsi:type="dcterms:W3CDTF">2022-10-06T13:46:46Z</dcterms:created>
  <dcterms:modified xsi:type="dcterms:W3CDTF">2022-10-24T08:07:45Z</dcterms:modified>
</cp:coreProperties>
</file>