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5" r:id="rId4"/>
    <p:sldId id="257" r:id="rId5"/>
    <p:sldId id="267" r:id="rId6"/>
    <p:sldId id="268" r:id="rId7"/>
    <p:sldId id="269" r:id="rId8"/>
    <p:sldId id="264" r:id="rId9"/>
    <p:sldId id="266" r:id="rId10"/>
    <p:sldId id="265" r:id="rId11"/>
    <p:sldId id="263" r:id="rId12"/>
    <p:sldId id="270" r:id="rId13"/>
    <p:sldId id="273" r:id="rId14"/>
    <p:sldId id="272" r:id="rId15"/>
    <p:sldId id="278" r:id="rId16"/>
    <p:sldId id="279" r:id="rId17"/>
    <p:sldId id="271" r:id="rId18"/>
    <p:sldId id="258" r:id="rId19"/>
    <p:sldId id="281" r:id="rId20"/>
    <p:sldId id="280" r:id="rId21"/>
    <p:sldId id="259" r:id="rId22"/>
    <p:sldId id="277" r:id="rId23"/>
    <p:sldId id="262" r:id="rId24"/>
    <p:sldId id="260" r:id="rId25"/>
    <p:sldId id="261" r:id="rId26"/>
    <p:sldId id="27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7432E55-A906-46CA-B924-4D03F4A6E186}" type="datetimeFigureOut">
              <a:rPr lang="ru-RU" smtClean="0"/>
              <a:t>14.11.2022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590BEC-5DFE-4E62-A9F2-EC9123EE9B07}" type="slidenum">
              <a:rPr lang="ru-RU" smtClean="0"/>
              <a:t>‹#›</a:t>
            </a:fld>
            <a:endParaRPr lang="ru-RU"/>
          </a:p>
        </p:txBody>
      </p:sp>
    </p:spTree>
    <p:extLst>
      <p:ext uri="{BB962C8B-B14F-4D97-AF65-F5344CB8AC3E}">
        <p14:creationId xmlns:p14="http://schemas.microsoft.com/office/powerpoint/2010/main" val="272522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7432E55-A906-46CA-B924-4D03F4A6E186}" type="datetimeFigureOut">
              <a:rPr lang="ru-RU" smtClean="0"/>
              <a:t>14.11.2022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590BEC-5DFE-4E62-A9F2-EC9123EE9B07}" type="slidenum">
              <a:rPr lang="ru-RU" smtClean="0"/>
              <a:t>‹#›</a:t>
            </a:fld>
            <a:endParaRPr lang="ru-RU"/>
          </a:p>
        </p:txBody>
      </p:sp>
    </p:spTree>
    <p:extLst>
      <p:ext uri="{BB962C8B-B14F-4D97-AF65-F5344CB8AC3E}">
        <p14:creationId xmlns:p14="http://schemas.microsoft.com/office/powerpoint/2010/main" val="3065504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7432E55-A906-46CA-B924-4D03F4A6E186}" type="datetimeFigureOut">
              <a:rPr lang="ru-RU" smtClean="0"/>
              <a:t>14.11.2022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590BEC-5DFE-4E62-A9F2-EC9123EE9B07}"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55672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7432E55-A906-46CA-B924-4D03F4A6E186}" type="datetimeFigureOut">
              <a:rPr lang="ru-RU" smtClean="0"/>
              <a:t>14.11.2022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590BEC-5DFE-4E62-A9F2-EC9123EE9B07}" type="slidenum">
              <a:rPr lang="ru-RU" smtClean="0"/>
              <a:t>‹#›</a:t>
            </a:fld>
            <a:endParaRPr lang="ru-RU"/>
          </a:p>
        </p:txBody>
      </p:sp>
    </p:spTree>
    <p:extLst>
      <p:ext uri="{BB962C8B-B14F-4D97-AF65-F5344CB8AC3E}">
        <p14:creationId xmlns:p14="http://schemas.microsoft.com/office/powerpoint/2010/main" val="1154852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7432E55-A906-46CA-B924-4D03F4A6E186}" type="datetimeFigureOut">
              <a:rPr lang="ru-RU" smtClean="0"/>
              <a:t>14.11.2022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590BEC-5DFE-4E62-A9F2-EC9123EE9B07}"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4165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7432E55-A906-46CA-B924-4D03F4A6E186}" type="datetimeFigureOut">
              <a:rPr lang="ru-RU" smtClean="0"/>
              <a:t>14.11.2022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590BEC-5DFE-4E62-A9F2-EC9123EE9B07}" type="slidenum">
              <a:rPr lang="ru-RU" smtClean="0"/>
              <a:t>‹#›</a:t>
            </a:fld>
            <a:endParaRPr lang="ru-RU"/>
          </a:p>
        </p:txBody>
      </p:sp>
    </p:spTree>
    <p:extLst>
      <p:ext uri="{BB962C8B-B14F-4D97-AF65-F5344CB8AC3E}">
        <p14:creationId xmlns:p14="http://schemas.microsoft.com/office/powerpoint/2010/main" val="2013830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7432E55-A906-46CA-B924-4D03F4A6E186}" type="datetimeFigureOut">
              <a:rPr lang="ru-RU" smtClean="0"/>
              <a:t>14.11.2022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590BEC-5DFE-4E62-A9F2-EC9123EE9B07}" type="slidenum">
              <a:rPr lang="ru-RU" smtClean="0"/>
              <a:t>‹#›</a:t>
            </a:fld>
            <a:endParaRPr lang="ru-RU"/>
          </a:p>
        </p:txBody>
      </p:sp>
    </p:spTree>
    <p:extLst>
      <p:ext uri="{BB962C8B-B14F-4D97-AF65-F5344CB8AC3E}">
        <p14:creationId xmlns:p14="http://schemas.microsoft.com/office/powerpoint/2010/main" val="2060896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7432E55-A906-46CA-B924-4D03F4A6E186}" type="datetimeFigureOut">
              <a:rPr lang="ru-RU" smtClean="0"/>
              <a:t>14.11.2022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590BEC-5DFE-4E62-A9F2-EC9123EE9B07}" type="slidenum">
              <a:rPr lang="ru-RU" smtClean="0"/>
              <a:t>‹#›</a:t>
            </a:fld>
            <a:endParaRPr lang="ru-RU"/>
          </a:p>
        </p:txBody>
      </p:sp>
    </p:spTree>
    <p:extLst>
      <p:ext uri="{BB962C8B-B14F-4D97-AF65-F5344CB8AC3E}">
        <p14:creationId xmlns:p14="http://schemas.microsoft.com/office/powerpoint/2010/main" val="341215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7432E55-A906-46CA-B924-4D03F4A6E186}" type="datetimeFigureOut">
              <a:rPr lang="ru-RU" smtClean="0"/>
              <a:t>14.11.2022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590BEC-5DFE-4E62-A9F2-EC9123EE9B07}" type="slidenum">
              <a:rPr lang="ru-RU" smtClean="0"/>
              <a:t>‹#›</a:t>
            </a:fld>
            <a:endParaRPr lang="ru-RU"/>
          </a:p>
        </p:txBody>
      </p:sp>
    </p:spTree>
    <p:extLst>
      <p:ext uri="{BB962C8B-B14F-4D97-AF65-F5344CB8AC3E}">
        <p14:creationId xmlns:p14="http://schemas.microsoft.com/office/powerpoint/2010/main" val="301325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7432E55-A906-46CA-B924-4D03F4A6E186}" type="datetimeFigureOut">
              <a:rPr lang="ru-RU" smtClean="0"/>
              <a:t>14.11.2022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590BEC-5DFE-4E62-A9F2-EC9123EE9B07}" type="slidenum">
              <a:rPr lang="ru-RU" smtClean="0"/>
              <a:t>‹#›</a:t>
            </a:fld>
            <a:endParaRPr lang="ru-RU"/>
          </a:p>
        </p:txBody>
      </p:sp>
    </p:spTree>
    <p:extLst>
      <p:ext uri="{BB962C8B-B14F-4D97-AF65-F5344CB8AC3E}">
        <p14:creationId xmlns:p14="http://schemas.microsoft.com/office/powerpoint/2010/main" val="289181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7432E55-A906-46CA-B924-4D03F4A6E186}" type="datetimeFigureOut">
              <a:rPr lang="ru-RU" smtClean="0"/>
              <a:t>14.11.2022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590BEC-5DFE-4E62-A9F2-EC9123EE9B07}" type="slidenum">
              <a:rPr lang="ru-RU" smtClean="0"/>
              <a:t>‹#›</a:t>
            </a:fld>
            <a:endParaRPr lang="ru-RU"/>
          </a:p>
        </p:txBody>
      </p:sp>
    </p:spTree>
    <p:extLst>
      <p:ext uri="{BB962C8B-B14F-4D97-AF65-F5344CB8AC3E}">
        <p14:creationId xmlns:p14="http://schemas.microsoft.com/office/powerpoint/2010/main" val="427260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7432E55-A906-46CA-B924-4D03F4A6E186}" type="datetimeFigureOut">
              <a:rPr lang="ru-RU" smtClean="0"/>
              <a:t>14.11.2022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B590BEC-5DFE-4E62-A9F2-EC9123EE9B07}" type="slidenum">
              <a:rPr lang="ru-RU" smtClean="0"/>
              <a:t>‹#›</a:t>
            </a:fld>
            <a:endParaRPr lang="ru-RU"/>
          </a:p>
        </p:txBody>
      </p:sp>
    </p:spTree>
    <p:extLst>
      <p:ext uri="{BB962C8B-B14F-4D97-AF65-F5344CB8AC3E}">
        <p14:creationId xmlns:p14="http://schemas.microsoft.com/office/powerpoint/2010/main" val="86424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7432E55-A906-46CA-B924-4D03F4A6E186}" type="datetimeFigureOut">
              <a:rPr lang="ru-RU" smtClean="0"/>
              <a:t>14.11.2022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B590BEC-5DFE-4E62-A9F2-EC9123EE9B07}" type="slidenum">
              <a:rPr lang="ru-RU" smtClean="0"/>
              <a:t>‹#›</a:t>
            </a:fld>
            <a:endParaRPr lang="ru-RU"/>
          </a:p>
        </p:txBody>
      </p:sp>
    </p:spTree>
    <p:extLst>
      <p:ext uri="{BB962C8B-B14F-4D97-AF65-F5344CB8AC3E}">
        <p14:creationId xmlns:p14="http://schemas.microsoft.com/office/powerpoint/2010/main" val="334440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32E55-A906-46CA-B924-4D03F4A6E186}" type="datetimeFigureOut">
              <a:rPr lang="ru-RU" smtClean="0"/>
              <a:t>14.11.2022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B590BEC-5DFE-4E62-A9F2-EC9123EE9B07}" type="slidenum">
              <a:rPr lang="ru-RU" smtClean="0"/>
              <a:t>‹#›</a:t>
            </a:fld>
            <a:endParaRPr lang="ru-RU"/>
          </a:p>
        </p:txBody>
      </p:sp>
    </p:spTree>
    <p:extLst>
      <p:ext uri="{BB962C8B-B14F-4D97-AF65-F5344CB8AC3E}">
        <p14:creationId xmlns:p14="http://schemas.microsoft.com/office/powerpoint/2010/main" val="206684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7432E55-A906-46CA-B924-4D03F4A6E186}" type="datetimeFigureOut">
              <a:rPr lang="ru-RU" smtClean="0"/>
              <a:t>14.11.2022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590BEC-5DFE-4E62-A9F2-EC9123EE9B07}" type="slidenum">
              <a:rPr lang="ru-RU" smtClean="0"/>
              <a:t>‹#›</a:t>
            </a:fld>
            <a:endParaRPr lang="ru-RU"/>
          </a:p>
        </p:txBody>
      </p:sp>
    </p:spTree>
    <p:extLst>
      <p:ext uri="{BB962C8B-B14F-4D97-AF65-F5344CB8AC3E}">
        <p14:creationId xmlns:p14="http://schemas.microsoft.com/office/powerpoint/2010/main" val="333626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7432E55-A906-46CA-B924-4D03F4A6E186}" type="datetimeFigureOut">
              <a:rPr lang="ru-RU" smtClean="0"/>
              <a:t>14.11.2022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590BEC-5DFE-4E62-A9F2-EC9123EE9B07}" type="slidenum">
              <a:rPr lang="ru-RU" smtClean="0"/>
              <a:t>‹#›</a:t>
            </a:fld>
            <a:endParaRPr lang="ru-RU"/>
          </a:p>
        </p:txBody>
      </p:sp>
    </p:spTree>
    <p:extLst>
      <p:ext uri="{BB962C8B-B14F-4D97-AF65-F5344CB8AC3E}">
        <p14:creationId xmlns:p14="http://schemas.microsoft.com/office/powerpoint/2010/main" val="296576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432E55-A906-46CA-B924-4D03F4A6E186}" type="datetimeFigureOut">
              <a:rPr lang="ru-RU" smtClean="0"/>
              <a:t>14.11.2022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B590BEC-5DFE-4E62-A9F2-EC9123EE9B07}" type="slidenum">
              <a:rPr lang="ru-RU" smtClean="0"/>
              <a:t>‹#›</a:t>
            </a:fld>
            <a:endParaRPr lang="ru-RU"/>
          </a:p>
        </p:txBody>
      </p:sp>
    </p:spTree>
    <p:extLst>
      <p:ext uri="{BB962C8B-B14F-4D97-AF65-F5344CB8AC3E}">
        <p14:creationId xmlns:p14="http://schemas.microsoft.com/office/powerpoint/2010/main" val="2018542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1" y="126609"/>
            <a:ext cx="11957538" cy="6597747"/>
          </a:xfrm>
        </p:spPr>
        <p:txBody>
          <a:bodyPr>
            <a:normAutofit/>
          </a:bodyPr>
          <a:lstStyle/>
          <a:p>
            <a:pPr algn="ctr"/>
            <a:r>
              <a:rPr lang="uk-UA" sz="2800" b="1" dirty="0">
                <a:solidFill>
                  <a:schemeClr val="bg2">
                    <a:lumMod val="10000"/>
                  </a:schemeClr>
                </a:solidFill>
              </a:rPr>
              <a:t>Тема: Інноваційні технології покрівельних робіт</a:t>
            </a:r>
          </a:p>
          <a:p>
            <a:pPr algn="just"/>
            <a:endParaRPr lang="uk-UA" sz="2000" dirty="0">
              <a:solidFill>
                <a:schemeClr val="bg2">
                  <a:lumMod val="10000"/>
                </a:schemeClr>
              </a:solidFill>
            </a:endParaRPr>
          </a:p>
        </p:txBody>
      </p:sp>
      <p:pic>
        <p:nvPicPr>
          <p:cNvPr id="4" name="Рисунок 3">
            <a:extLst>
              <a:ext uri="{FF2B5EF4-FFF2-40B4-BE49-F238E27FC236}">
                <a16:creationId xmlns:a16="http://schemas.microsoft.com/office/drawing/2014/main" id="{835535CB-509E-455D-888D-F2A20B621B9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24692" t="29324" r="29731" b="11365"/>
          <a:stretch/>
        </p:blipFill>
        <p:spPr>
          <a:xfrm>
            <a:off x="1012874" y="550136"/>
            <a:ext cx="8665698" cy="6340219"/>
          </a:xfrm>
          <a:prstGeom prst="rect">
            <a:avLst/>
          </a:prstGeom>
        </p:spPr>
      </p:pic>
    </p:spTree>
    <p:extLst>
      <p:ext uri="{BB962C8B-B14F-4D97-AF65-F5344CB8AC3E}">
        <p14:creationId xmlns:p14="http://schemas.microsoft.com/office/powerpoint/2010/main" val="2708827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87923"/>
            <a:ext cx="11957538" cy="6597747"/>
          </a:xfrm>
        </p:spPr>
        <p:txBody>
          <a:bodyPr>
            <a:normAutofit/>
          </a:bodyPr>
          <a:lstStyle/>
          <a:p>
            <a:pPr indent="457200" algn="just"/>
            <a:r>
              <a:rPr lang="uk-UA" sz="2000" dirty="0">
                <a:solidFill>
                  <a:schemeClr val="bg2">
                    <a:lumMod val="10000"/>
                  </a:schemeClr>
                </a:solidFill>
              </a:rPr>
              <a:t>Скляна черепиця. </a:t>
            </a:r>
          </a:p>
          <a:p>
            <a:pPr indent="457200" algn="just"/>
            <a:r>
              <a:rPr lang="uk-UA" sz="2000" dirty="0">
                <a:solidFill>
                  <a:schemeClr val="bg2">
                    <a:lumMod val="10000"/>
                  </a:schemeClr>
                </a:solidFill>
              </a:rPr>
              <a:t>Даний покрівельний матеріал є різновидом черепиці, яка виготовляється з міцного скла (скло може бути силікатним і органічним), вага його можна зіставити з вагою глиняної черепиці. Дану черепицю застосовують для того, щоб покращити освітлення горищних приміщень.</a:t>
            </a:r>
          </a:p>
          <a:p>
            <a:pPr indent="457200" algn="just"/>
            <a:r>
              <a:rPr lang="uk-UA" sz="2000" dirty="0">
                <a:solidFill>
                  <a:schemeClr val="bg2">
                    <a:lumMod val="10000"/>
                  </a:schemeClr>
                </a:solidFill>
              </a:rPr>
              <a:t>До основних технічних характеристик скляної черепиці необхідно віднести:</a:t>
            </a:r>
          </a:p>
          <a:p>
            <a:pPr indent="457200" algn="just"/>
            <a:r>
              <a:rPr lang="uk-UA" sz="2000" dirty="0">
                <a:solidFill>
                  <a:schemeClr val="bg2">
                    <a:lumMod val="10000"/>
                  </a:schemeClr>
                </a:solidFill>
              </a:rPr>
              <a:t>1. Великий термін експлуатації, тривалість якого перевищує 40 років.</a:t>
            </a:r>
          </a:p>
          <a:p>
            <a:pPr indent="457200" algn="just"/>
            <a:r>
              <a:rPr lang="uk-UA" sz="2000" dirty="0">
                <a:solidFill>
                  <a:schemeClr val="bg2">
                    <a:lumMod val="10000"/>
                  </a:schemeClr>
                </a:solidFill>
              </a:rPr>
              <a:t>2. Оскільки черепиця виконується з розжареного скла, нівелюються такі фактори, як вплив вітру, граду, крім того, сильний дощ також не має негативного впливу.</a:t>
            </a:r>
          </a:p>
          <a:p>
            <a:pPr indent="457200" algn="just"/>
            <a:r>
              <a:rPr lang="uk-UA" sz="2000" dirty="0">
                <a:solidFill>
                  <a:schemeClr val="bg2">
                    <a:lumMod val="10000"/>
                  </a:schemeClr>
                </a:solidFill>
              </a:rPr>
              <a:t>3. Вагу можна порівняти зі звичайною керамічною черепицею.</a:t>
            </a:r>
          </a:p>
          <a:p>
            <a:pPr indent="457200" algn="just"/>
            <a:r>
              <a:rPr lang="uk-UA" sz="2000" dirty="0">
                <a:solidFill>
                  <a:schemeClr val="bg2">
                    <a:lumMod val="10000"/>
                  </a:schemeClr>
                </a:solidFill>
              </a:rPr>
              <a:t>4. Достатньо гарна стикування з керамічною черепицею, завдяки цьому забезпечується однорідність покрівельної поверхні.</a:t>
            </a:r>
          </a:p>
          <a:p>
            <a:pPr indent="457200" algn="just"/>
            <a:endParaRPr lang="uk-UA" sz="2000" dirty="0">
              <a:solidFill>
                <a:schemeClr val="bg2">
                  <a:lumMod val="10000"/>
                </a:schemeClr>
              </a:solidFill>
            </a:endParaRPr>
          </a:p>
        </p:txBody>
      </p:sp>
      <p:pic>
        <p:nvPicPr>
          <p:cNvPr id="7172" name="Picture 4" descr="Стеклянная черепица – новый способ использовать энергию солнца по максимуму  — Domik.ua">
            <a:extLst>
              <a:ext uri="{FF2B5EF4-FFF2-40B4-BE49-F238E27FC236}">
                <a16:creationId xmlns:a16="http://schemas.microsoft.com/office/drawing/2014/main" id="{7D0E3C86-7931-4142-A6E8-659DF22C4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4203601"/>
            <a:ext cx="3913217" cy="250668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Стеклянная черепица и ее важные характеристики">
            <a:extLst>
              <a:ext uri="{FF2B5EF4-FFF2-40B4-BE49-F238E27FC236}">
                <a16:creationId xmlns:a16="http://schemas.microsoft.com/office/drawing/2014/main" id="{290B21FD-8B70-4CB7-A497-B27F563F5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048" y="4249762"/>
            <a:ext cx="3966817" cy="246360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Стеклянная черепица - основные преимущества, стеклянная кровля, солнечная  черепица solartech">
            <a:extLst>
              <a:ext uri="{FF2B5EF4-FFF2-40B4-BE49-F238E27FC236}">
                <a16:creationId xmlns:a16="http://schemas.microsoft.com/office/drawing/2014/main" id="{8BFB5838-8710-4709-ADA8-E68C365E2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970" y="4203600"/>
            <a:ext cx="7216220" cy="250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84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126609"/>
            <a:ext cx="11957538" cy="6597747"/>
          </a:xfrm>
        </p:spPr>
        <p:txBody>
          <a:bodyPr/>
          <a:lstStyle/>
          <a:p>
            <a:pPr indent="457200" algn="just"/>
            <a:r>
              <a:rPr lang="uk-UA" sz="2000" dirty="0">
                <a:solidFill>
                  <a:schemeClr val="bg2">
                    <a:lumMod val="10000"/>
                  </a:schemeClr>
                </a:solidFill>
              </a:rPr>
              <a:t>У сучасних умовах такі інноваційні рішення при виробництві покрівельних матеріалів успішно застосовують у країнах Європи (Іспанія, Швеція), а також у Північній Америці (США, Канада). </a:t>
            </a:r>
          </a:p>
          <a:p>
            <a:pPr indent="457200" algn="just"/>
            <a:r>
              <a:rPr lang="uk-UA" sz="2000" dirty="0">
                <a:solidFill>
                  <a:schemeClr val="bg2">
                    <a:lumMod val="10000"/>
                  </a:schemeClr>
                </a:solidFill>
              </a:rPr>
              <a:t>Умови експлуатації покрівель в Україні досить складні. На них впливають спека, мороз, вітер та дощ. У зв'язку з цим, значимість введення інноваційних рішень у виробництві покрівельних матеріалів турбує всіх учасників будівництва.</a:t>
            </a:r>
          </a:p>
          <a:p>
            <a:pPr algn="just"/>
            <a:endParaRPr lang="ru-RU" dirty="0"/>
          </a:p>
        </p:txBody>
      </p:sp>
      <p:pic>
        <p:nvPicPr>
          <p:cNvPr id="8194" name="Picture 2" descr="Черепица из стекла - Все производители в области архитектуры и дизайна">
            <a:extLst>
              <a:ext uri="{FF2B5EF4-FFF2-40B4-BE49-F238E27FC236}">
                <a16:creationId xmlns:a16="http://schemas.microsoft.com/office/drawing/2014/main" id="{3EBEC7C9-1A37-41E0-B559-52C41A8E0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04" y="1786596"/>
            <a:ext cx="3277772" cy="32777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Стеклянная черепица?? ???? Была и такая, и встретить... - Rusovok">
            <a:extLst>
              <a:ext uri="{FF2B5EF4-FFF2-40B4-BE49-F238E27FC236}">
                <a16:creationId xmlns:a16="http://schemas.microsoft.com/office/drawing/2014/main" id="{B6AD14C9-0C27-4C1E-B9A8-CA7926EE5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687" y="3998745"/>
            <a:ext cx="3817253" cy="285925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3C6624C0-FAD2-4CD1-8918-960262D4C0FB}"/>
              </a:ext>
            </a:extLst>
          </p:cNvPr>
          <p:cNvSpPr/>
          <p:nvPr/>
        </p:nvSpPr>
        <p:spPr>
          <a:xfrm>
            <a:off x="5298940" y="2047949"/>
            <a:ext cx="6893060" cy="3754874"/>
          </a:xfrm>
          <a:prstGeom prst="rect">
            <a:avLst/>
          </a:prstGeom>
        </p:spPr>
        <p:txBody>
          <a:bodyPr wrap="square">
            <a:spAutoFit/>
          </a:bodyPr>
          <a:lstStyle/>
          <a:p>
            <a:pPr indent="457200" algn="just"/>
            <a:r>
              <a:rPr lang="uk-UA" sz="2000" dirty="0">
                <a:solidFill>
                  <a:schemeClr val="bg2">
                    <a:lumMod val="10000"/>
                  </a:schemeClr>
                </a:solidFill>
              </a:rPr>
              <a:t>Технологія пристрою аналогічна технології пристрою керамічної черепиці та вимагає високо майстерності монтажників-покрівельників.</a:t>
            </a:r>
          </a:p>
          <a:p>
            <a:pPr indent="457200" algn="just"/>
            <a:endParaRPr lang="uk-UA" sz="2000" dirty="0">
              <a:solidFill>
                <a:schemeClr val="bg2">
                  <a:lumMod val="10000"/>
                </a:schemeClr>
              </a:solidFill>
            </a:endParaRPr>
          </a:p>
          <a:p>
            <a:pPr indent="457200" algn="just"/>
            <a:r>
              <a:rPr lang="uk-UA" sz="2000" dirty="0">
                <a:solidFill>
                  <a:schemeClr val="bg2">
                    <a:lumMod val="10000"/>
                  </a:schemeClr>
                </a:solidFill>
              </a:rPr>
              <a:t>Переваги та недоліки скляної черепиці. Матеріал стійкий до ультрафіолетового випромінювання та корозії, не піддається старінню. Більше надійний захист від проникнення вологи. Найбільший ефект від такого даху можна отримати, якщо вона встановлена з південного боку. Зовні такий дах виглядає дуже незвичайно та привабливо.</a:t>
            </a:r>
          </a:p>
          <a:p>
            <a:pPr indent="457200" algn="just"/>
            <a:r>
              <a:rPr lang="uk-UA" sz="2000" dirty="0">
                <a:solidFill>
                  <a:schemeClr val="bg2">
                    <a:lumMod val="10000"/>
                  </a:schemeClr>
                </a:solidFill>
              </a:rPr>
              <a:t>Недоліки: висока вартість покрівлі, велика вага.</a:t>
            </a:r>
          </a:p>
        </p:txBody>
      </p:sp>
    </p:spTree>
    <p:extLst>
      <p:ext uri="{BB962C8B-B14F-4D97-AF65-F5344CB8AC3E}">
        <p14:creationId xmlns:p14="http://schemas.microsoft.com/office/powerpoint/2010/main" val="192572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0"/>
            <a:ext cx="11957538" cy="6597747"/>
          </a:xfrm>
        </p:spPr>
        <p:txBody>
          <a:bodyPr>
            <a:normAutofit/>
          </a:bodyPr>
          <a:lstStyle/>
          <a:p>
            <a:pPr algn="just"/>
            <a:r>
              <a:rPr lang="uk-UA" sz="2000" dirty="0">
                <a:solidFill>
                  <a:schemeClr val="bg2">
                    <a:lumMod val="10000"/>
                  </a:schemeClr>
                </a:solidFill>
              </a:rPr>
              <a:t>Гнучка, водонепроникна мембрана</a:t>
            </a:r>
          </a:p>
          <a:p>
            <a:pPr algn="just"/>
            <a:r>
              <a:rPr lang="uk-UA" sz="2000" dirty="0">
                <a:solidFill>
                  <a:schemeClr val="bg2">
                    <a:lumMod val="10000"/>
                  </a:schemeClr>
                </a:solidFill>
              </a:rPr>
              <a:t>Серед цікавих рішень для плоских дахів можна виділити матеріал під назвою </a:t>
            </a:r>
            <a:r>
              <a:rPr lang="en-US" sz="2000" dirty="0" err="1">
                <a:solidFill>
                  <a:schemeClr val="bg2">
                    <a:lumMod val="10000"/>
                  </a:schemeClr>
                </a:solidFill>
              </a:rPr>
              <a:t>Elastodeck</a:t>
            </a:r>
            <a:r>
              <a:rPr lang="en-US" sz="2000" dirty="0">
                <a:solidFill>
                  <a:schemeClr val="bg2">
                    <a:lumMod val="10000"/>
                  </a:schemeClr>
                </a:solidFill>
              </a:rPr>
              <a:t> – </a:t>
            </a:r>
            <a:r>
              <a:rPr lang="uk-UA" sz="2000" dirty="0">
                <a:solidFill>
                  <a:schemeClr val="bg2">
                    <a:lumMod val="10000"/>
                  </a:schemeClr>
                </a:solidFill>
              </a:rPr>
              <a:t>це безшовне покриття, що утворює гнучку, міцну мембрану на даху. Воно ідеально підходить для м'якої покрівлі та дахів, які будуть використовуватися як тераси, сади та місця для відпочинку. Препарат наноситься в напіврідкій формі за допомогою звичайного валика, при цьому не потрібно зняття попередніх шарів покриття.</a:t>
            </a:r>
          </a:p>
          <a:p>
            <a:pPr algn="just"/>
            <a:endParaRPr lang="uk-UA" sz="2000" dirty="0">
              <a:solidFill>
                <a:schemeClr val="bg2">
                  <a:lumMod val="10000"/>
                </a:schemeClr>
              </a:solidFill>
            </a:endParaRPr>
          </a:p>
        </p:txBody>
      </p:sp>
      <p:pic>
        <p:nvPicPr>
          <p:cNvPr id="9218" name="Picture 2" descr="Elastodeck">
            <a:extLst>
              <a:ext uri="{FF2B5EF4-FFF2-40B4-BE49-F238E27FC236}">
                <a16:creationId xmlns:a16="http://schemas.microsoft.com/office/drawing/2014/main" id="{00CE02EE-C9E2-4B6F-AE83-E2EFD8FE4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75" y="2255448"/>
            <a:ext cx="10986281" cy="394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62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126609"/>
            <a:ext cx="11957538" cy="6597747"/>
          </a:xfrm>
        </p:spPr>
        <p:txBody>
          <a:bodyPr>
            <a:normAutofit/>
          </a:bodyPr>
          <a:lstStyle/>
          <a:p>
            <a:pPr indent="457200" algn="just"/>
            <a:r>
              <a:rPr lang="uk-UA" sz="2000" dirty="0">
                <a:solidFill>
                  <a:schemeClr val="bg2">
                    <a:lumMod val="10000"/>
                  </a:schemeClr>
                </a:solidFill>
              </a:rPr>
              <a:t>Матеріал забезпечує ідеальне покриття на даху, відмінно проявляють себе також у тих місцях, де він пов'язує докупи різні будівельні матеріали, наприклад, сталь і бетон.</a:t>
            </a:r>
          </a:p>
          <a:p>
            <a:pPr indent="457200" algn="just"/>
            <a:r>
              <a:rPr lang="uk-UA" sz="2000" dirty="0">
                <a:solidFill>
                  <a:schemeClr val="bg2">
                    <a:lumMod val="10000"/>
                  </a:schemeClr>
                </a:solidFill>
              </a:rPr>
              <a:t>Він також може бути використаний на крутих дахах, з різною кількістю спадів, з димарем, мансардою та іншими покрівельними конструкціями. Це покриття зробить дах надзвичайно жорстким та стійким до витоків навіть у тих місцях, які викликають багато проблем при влаштуванні традиційної покрівлі.</a:t>
            </a:r>
          </a:p>
          <a:p>
            <a:pPr indent="457200" algn="just"/>
            <a:r>
              <a:rPr lang="en-US" sz="2000" dirty="0" err="1">
                <a:solidFill>
                  <a:schemeClr val="bg2">
                    <a:lumMod val="10000"/>
                  </a:schemeClr>
                </a:solidFill>
              </a:rPr>
              <a:t>Elastodeck</a:t>
            </a:r>
            <a:r>
              <a:rPr lang="en-US" sz="2000" dirty="0">
                <a:solidFill>
                  <a:schemeClr val="bg2">
                    <a:lumMod val="10000"/>
                  </a:schemeClr>
                </a:solidFill>
              </a:rPr>
              <a:t> </a:t>
            </a:r>
            <a:r>
              <a:rPr lang="uk-UA" sz="2000" dirty="0">
                <a:solidFill>
                  <a:schemeClr val="bg2">
                    <a:lumMod val="10000"/>
                  </a:schemeClr>
                </a:solidFill>
              </a:rPr>
              <a:t>є інноваційною та функціональною альтернативою традиційному покриттю з бітуму чи асфальту. Таке покриття набагато стійкіше до атмосферних впливів. Не зашкодить йому сонячний день, сильний мороз та сильні дощі. Покрівля з гнучкої мембрани гарантує принаймні десять років правильної служби.</a:t>
            </a:r>
          </a:p>
        </p:txBody>
      </p:sp>
    </p:spTree>
    <p:extLst>
      <p:ext uri="{BB962C8B-B14F-4D97-AF65-F5344CB8AC3E}">
        <p14:creationId xmlns:p14="http://schemas.microsoft.com/office/powerpoint/2010/main" val="3996891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126609"/>
            <a:ext cx="11957538" cy="6597747"/>
          </a:xfrm>
        </p:spPr>
        <p:txBody>
          <a:bodyPr>
            <a:normAutofit/>
          </a:bodyPr>
          <a:lstStyle/>
          <a:p>
            <a:pPr algn="just"/>
            <a:r>
              <a:rPr lang="uk-UA" sz="2000" dirty="0" err="1">
                <a:solidFill>
                  <a:schemeClr val="bg2">
                    <a:lumMod val="10000"/>
                  </a:schemeClr>
                </a:solidFill>
              </a:rPr>
              <a:t>Цементо-пісчана</a:t>
            </a:r>
            <a:r>
              <a:rPr lang="uk-UA" sz="2000" dirty="0">
                <a:solidFill>
                  <a:schemeClr val="bg2">
                    <a:lumMod val="10000"/>
                  </a:schemeClr>
                </a:solidFill>
              </a:rPr>
              <a:t> черепиця</a:t>
            </a:r>
          </a:p>
          <a:p>
            <a:pPr algn="just"/>
            <a:r>
              <a:rPr lang="uk-UA" sz="2000" dirty="0">
                <a:solidFill>
                  <a:schemeClr val="bg2">
                    <a:lumMod val="10000"/>
                  </a:schemeClr>
                </a:solidFill>
              </a:rPr>
              <a:t>Робиться з піску та цементу з барвниками та </a:t>
            </a:r>
            <a:r>
              <a:rPr lang="uk-UA" sz="2000" dirty="0" err="1">
                <a:solidFill>
                  <a:schemeClr val="bg2">
                    <a:lumMod val="10000"/>
                  </a:schemeClr>
                </a:solidFill>
              </a:rPr>
              <a:t>модифікуючими</a:t>
            </a:r>
            <a:r>
              <a:rPr lang="uk-UA" sz="2000" dirty="0">
                <a:solidFill>
                  <a:schemeClr val="bg2">
                    <a:lumMod val="10000"/>
                  </a:schemeClr>
                </a:solidFill>
              </a:rPr>
              <a:t> добавками. Технологія подібна до виробництва плитки для тротуару способом напівсухого пресування. За формою бетонна черепиця повністю копіює керамічну, має такий самий великий асортимент доборів. Поверхню зроблену з бетону можуть обробляти додатково, надаючи йому кращої гідрофобності та симпатичного вигляду. Бетонна черепиця така ж важка, як і справжня. Коштує вона значно менше кераміки.</a:t>
            </a:r>
          </a:p>
        </p:txBody>
      </p:sp>
      <p:pic>
        <p:nvPicPr>
          <p:cNvPr id="10242" name="Picture 2">
            <a:extLst>
              <a:ext uri="{FF2B5EF4-FFF2-40B4-BE49-F238E27FC236}">
                <a16:creationId xmlns:a16="http://schemas.microsoft.com/office/drawing/2014/main" id="{D08010B6-CB3E-490B-8AD7-7BA42E255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55" y="2353848"/>
            <a:ext cx="4286250" cy="32194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EE7F9FC0-A9F7-4F8D-94AF-335DFBE9CA2D}"/>
              </a:ext>
            </a:extLst>
          </p:cNvPr>
          <p:cNvSpPr/>
          <p:nvPr/>
        </p:nvSpPr>
        <p:spPr>
          <a:xfrm>
            <a:off x="4994031" y="2104364"/>
            <a:ext cx="6935372" cy="3170099"/>
          </a:xfrm>
          <a:prstGeom prst="rect">
            <a:avLst/>
          </a:prstGeom>
        </p:spPr>
        <p:txBody>
          <a:bodyPr wrap="square">
            <a:spAutoFit/>
          </a:bodyPr>
          <a:lstStyle/>
          <a:p>
            <a:pPr indent="457200"/>
            <a:r>
              <a:rPr lang="uk-UA" sz="2000" dirty="0">
                <a:solidFill>
                  <a:schemeClr val="bg2">
                    <a:lumMod val="10000"/>
                  </a:schemeClr>
                </a:solidFill>
              </a:rPr>
              <a:t>Розрізняють пазову рядову, рядову стрічкову та </a:t>
            </a:r>
            <a:r>
              <a:rPr lang="uk-UA" sz="2000" dirty="0" err="1">
                <a:solidFill>
                  <a:schemeClr val="bg2">
                    <a:lumMod val="10000"/>
                  </a:schemeClr>
                </a:solidFill>
              </a:rPr>
              <a:t>конькову</a:t>
            </a:r>
            <a:r>
              <a:rPr lang="uk-UA" sz="2000" dirty="0">
                <a:solidFill>
                  <a:schemeClr val="bg2">
                    <a:lumMod val="10000"/>
                  </a:schemeClr>
                </a:solidFill>
              </a:rPr>
              <a:t>. Виготовляють методом штампування із цементно-піщаної суміші з додаванням мінеральних барвників. Сировина для даної черепиці: портландцемент, кварцовий пісок, пігмент на основі оксиду заліза, захисно-декоративне акрилове покриття, іноді кольоровий мінеральних </a:t>
            </a:r>
            <a:r>
              <a:rPr lang="uk-UA" sz="2000" dirty="0" err="1">
                <a:solidFill>
                  <a:schemeClr val="bg2">
                    <a:lumMod val="10000"/>
                  </a:schemeClr>
                </a:solidFill>
              </a:rPr>
              <a:t>гранулят</a:t>
            </a:r>
            <a:r>
              <a:rPr lang="uk-UA" sz="2000" dirty="0">
                <a:solidFill>
                  <a:schemeClr val="bg2">
                    <a:lumMod val="10000"/>
                  </a:schemeClr>
                </a:solidFill>
              </a:rPr>
              <a:t>. </a:t>
            </a:r>
          </a:p>
          <a:p>
            <a:pPr indent="457200"/>
            <a:r>
              <a:rPr lang="uk-UA" sz="2000" dirty="0">
                <a:solidFill>
                  <a:schemeClr val="bg2">
                    <a:lumMod val="10000"/>
                  </a:schemeClr>
                </a:solidFill>
              </a:rPr>
              <a:t>Елементи покриття не піддаються випалу, а набирають міцність з допомогою гідратації цементу, що в суміші.</a:t>
            </a:r>
          </a:p>
        </p:txBody>
      </p:sp>
    </p:spTree>
    <p:extLst>
      <p:ext uri="{BB962C8B-B14F-4D97-AF65-F5344CB8AC3E}">
        <p14:creationId xmlns:p14="http://schemas.microsoft.com/office/powerpoint/2010/main" val="4226566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ECE093D-92DF-4056-A335-F2CCD31B12AD}"/>
              </a:ext>
            </a:extLst>
          </p:cNvPr>
          <p:cNvSpPr>
            <a:spLocks noGrp="1"/>
          </p:cNvSpPr>
          <p:nvPr>
            <p:ph idx="1"/>
          </p:nvPr>
        </p:nvSpPr>
        <p:spPr>
          <a:xfrm>
            <a:off x="309489" y="253218"/>
            <a:ext cx="11605846" cy="6604782"/>
          </a:xfrm>
        </p:spPr>
        <p:txBody>
          <a:bodyPr>
            <a:normAutofit lnSpcReduction="10000"/>
          </a:bodyPr>
          <a:lstStyle/>
          <a:p>
            <a:pPr marL="0" indent="457200" algn="just">
              <a:buNone/>
            </a:pPr>
            <a:r>
              <a:rPr lang="uk-UA" sz="2000" dirty="0">
                <a:solidFill>
                  <a:schemeClr val="bg2">
                    <a:lumMod val="10000"/>
                  </a:schemeClr>
                </a:solidFill>
              </a:rPr>
              <a:t>Суворе дотримання технології виробництва забезпечує цей матеріал високі механічні та експлуатаційно-технічні характеристики: механічна міцність, водопоглинання не вище 0,5 %, морозостійкість, низька теплопровідність, повітропроникність, </a:t>
            </a:r>
            <a:r>
              <a:rPr lang="uk-UA" sz="2000" dirty="0" err="1">
                <a:solidFill>
                  <a:schemeClr val="bg2">
                    <a:lumMod val="10000"/>
                  </a:schemeClr>
                </a:solidFill>
              </a:rPr>
              <a:t>паропроникність</a:t>
            </a:r>
            <a:r>
              <a:rPr lang="uk-UA" sz="2000" dirty="0">
                <a:solidFill>
                  <a:schemeClr val="bg2">
                    <a:lumMod val="10000"/>
                  </a:schemeClr>
                </a:solidFill>
              </a:rPr>
              <a:t>, вогнестійкість, має мінімальний коефіцієнт лінійного температурного розширення. У порівнянні з керамічною, плитки цементно-піщаної черепиці товщі та масивніші.</a:t>
            </a:r>
          </a:p>
          <a:p>
            <a:pPr marL="0" indent="457200" algn="just">
              <a:buNone/>
            </a:pPr>
            <a:r>
              <a:rPr lang="uk-UA" sz="2000" dirty="0">
                <a:solidFill>
                  <a:schemeClr val="bg2">
                    <a:lumMod val="10000"/>
                  </a:schemeClr>
                </a:solidFill>
              </a:rPr>
              <a:t>Декоративні характеристики: безліч кольорів, різні типи профілів, глазурована та неглазурована.</a:t>
            </a:r>
          </a:p>
          <a:p>
            <a:pPr marL="0" indent="457200" algn="just">
              <a:buNone/>
            </a:pPr>
            <a:r>
              <a:rPr lang="uk-UA" sz="2000" dirty="0">
                <a:solidFill>
                  <a:schemeClr val="bg2">
                    <a:lumMod val="10000"/>
                  </a:schemeClr>
                </a:solidFill>
              </a:rPr>
              <a:t>Монтаж: рекомендований крок - 600 ... 900 мм, переріз крокв не менше 50×150 мм. Укладається на брущаті обрешітки з дерева хвойних порід.</a:t>
            </a:r>
          </a:p>
          <a:p>
            <a:pPr marL="0" indent="457200" algn="just">
              <a:buNone/>
            </a:pPr>
            <a:r>
              <a:rPr lang="uk-UA" sz="2000" dirty="0" err="1">
                <a:solidFill>
                  <a:schemeClr val="bg2">
                    <a:lumMod val="10000"/>
                  </a:schemeClr>
                </a:solidFill>
              </a:rPr>
              <a:t>Розжелобки</a:t>
            </a:r>
            <a:r>
              <a:rPr lang="uk-UA" sz="2000" dirty="0">
                <a:solidFill>
                  <a:schemeClr val="bg2">
                    <a:lumMod val="10000"/>
                  </a:schemeClr>
                </a:solidFill>
              </a:rPr>
              <a:t> та звиси зміцнюються покрівельною сталлю. На покрівлях з ухилом більше 60 ° черепиця кріпиться додатково шурупами та </a:t>
            </a:r>
            <a:r>
              <a:rPr lang="uk-UA" sz="2000" dirty="0" err="1">
                <a:solidFill>
                  <a:schemeClr val="bg2">
                    <a:lumMod val="10000"/>
                  </a:schemeClr>
                </a:solidFill>
              </a:rPr>
              <a:t>клямерами</a:t>
            </a:r>
            <a:r>
              <a:rPr lang="uk-UA" sz="2000" dirty="0">
                <a:solidFill>
                  <a:schemeClr val="bg2">
                    <a:lumMod val="10000"/>
                  </a:schemeClr>
                </a:solidFill>
              </a:rPr>
              <a:t>.</a:t>
            </a:r>
          </a:p>
          <a:p>
            <a:pPr marL="0" indent="457200" algn="just">
              <a:buNone/>
            </a:pPr>
            <a:r>
              <a:rPr lang="uk-UA" sz="2000" dirty="0">
                <a:solidFill>
                  <a:schemeClr val="bg2">
                    <a:lumMod val="10000"/>
                  </a:schemeClr>
                </a:solidFill>
              </a:rPr>
              <a:t>При виборі черепиці слід звернути особливу увагу на технології виробництва та якість сировини: від цих показників залежить якість та довговічність матеріалу. Деякі фірми дають гарантію з експлуатації таких покрівель понад 30 років.</a:t>
            </a:r>
          </a:p>
          <a:p>
            <a:pPr marL="0" indent="457200" algn="just">
              <a:buNone/>
            </a:pPr>
            <a:r>
              <a:rPr lang="uk-UA" sz="2000" dirty="0">
                <a:solidFill>
                  <a:schemeClr val="bg2">
                    <a:lumMod val="10000"/>
                  </a:schemeClr>
                </a:solidFill>
              </a:rPr>
              <a:t>Переваги та недоліки цементно-піщаної черепиці. Стійка до агресивних середовищ та сонячної радіації, морозостійка (1000 циклів).</a:t>
            </a:r>
          </a:p>
          <a:p>
            <a:pPr marL="0" indent="457200" algn="just">
              <a:buNone/>
            </a:pPr>
            <a:r>
              <a:rPr lang="uk-UA" sz="2000" dirty="0">
                <a:solidFill>
                  <a:schemeClr val="bg2">
                    <a:lumMod val="10000"/>
                  </a:schemeClr>
                </a:solidFill>
              </a:rPr>
              <a:t>Однак цей вид черепиці масивніший у порівнянні з керамічною.</a:t>
            </a:r>
          </a:p>
          <a:p>
            <a:pPr marL="0" indent="457200" algn="just">
              <a:buNone/>
            </a:pPr>
            <a:r>
              <a:rPr lang="uk-UA" sz="2000" dirty="0">
                <a:solidFill>
                  <a:schemeClr val="bg2">
                    <a:lumMod val="10000"/>
                  </a:schemeClr>
                </a:solidFill>
              </a:rPr>
              <a:t>(Товщина черепиця від 10 мм) і володіє вищою ціною. Можливий великий відсоток брухту під час перевезення (до 10 % при неправильному транспортуванні)</a:t>
            </a:r>
          </a:p>
          <a:p>
            <a:pPr marL="0" indent="457200">
              <a:buNone/>
            </a:pPr>
            <a:endParaRPr lang="ru-RU" sz="2000" dirty="0"/>
          </a:p>
        </p:txBody>
      </p:sp>
    </p:spTree>
    <p:extLst>
      <p:ext uri="{BB962C8B-B14F-4D97-AF65-F5344CB8AC3E}">
        <p14:creationId xmlns:p14="http://schemas.microsoft.com/office/powerpoint/2010/main" val="769932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A730B50-01CD-4860-97CE-34D01731BEBE}"/>
              </a:ext>
            </a:extLst>
          </p:cNvPr>
          <p:cNvSpPr>
            <a:spLocks noGrp="1"/>
          </p:cNvSpPr>
          <p:nvPr>
            <p:ph idx="1"/>
          </p:nvPr>
        </p:nvSpPr>
        <p:spPr>
          <a:xfrm>
            <a:off x="140677" y="291904"/>
            <a:ext cx="12051323" cy="6274191"/>
          </a:xfrm>
        </p:spPr>
        <p:txBody>
          <a:bodyPr>
            <a:normAutofit/>
          </a:bodyPr>
          <a:lstStyle/>
          <a:p>
            <a:pPr marL="0" indent="457200">
              <a:buNone/>
            </a:pPr>
            <a:r>
              <a:rPr lang="uk-UA" sz="2000" dirty="0">
                <a:solidFill>
                  <a:schemeClr val="bg2">
                    <a:lumMod val="10000"/>
                  </a:schemeClr>
                </a:solidFill>
              </a:rPr>
              <a:t>Цементно-волокнисті плитки. </a:t>
            </a:r>
          </a:p>
          <a:p>
            <a:pPr marL="0" indent="457200">
              <a:buNone/>
            </a:pPr>
            <a:r>
              <a:rPr lang="uk-UA" sz="2000" dirty="0">
                <a:solidFill>
                  <a:schemeClr val="bg2">
                    <a:lumMod val="10000"/>
                  </a:schemeClr>
                </a:solidFill>
              </a:rPr>
              <a:t>Цементно-волокнисті плитки виготовляються із суміші волокон азбесту та целюлози (близько 15 %) і можуть бути пофарбовані сучасними барвниками у різні кольори.</a:t>
            </a:r>
          </a:p>
          <a:p>
            <a:pPr marL="0" indent="457200">
              <a:buNone/>
            </a:pPr>
            <a:r>
              <a:rPr lang="uk-UA" sz="2000" dirty="0">
                <a:solidFill>
                  <a:schemeClr val="bg2">
                    <a:lumMod val="10000"/>
                  </a:schemeClr>
                </a:solidFill>
              </a:rPr>
              <a:t>Іноді в масі матеріал забарвлюється в червоний, зелений та деякі інші кольори. До обрешітки плитка кріпиться цвяхами, вага 1 м</a:t>
            </a:r>
            <a:r>
              <a:rPr lang="uk-UA" sz="2000" baseline="30000" dirty="0">
                <a:solidFill>
                  <a:schemeClr val="bg2">
                    <a:lumMod val="10000"/>
                  </a:schemeClr>
                </a:solidFill>
              </a:rPr>
              <a:t>2</a:t>
            </a:r>
            <a:r>
              <a:rPr lang="uk-UA" sz="2000" dirty="0">
                <a:solidFill>
                  <a:schemeClr val="bg2">
                    <a:lumMod val="10000"/>
                  </a:schemeClr>
                </a:solidFill>
              </a:rPr>
              <a:t> покрівлі становить 30...40 кг. Провідний виробник цього матеріалу – фірма «Етерніт» (Німеччина). На жаль, світова тенденція відмови від застосування азбесту та заміна його іншими видами волокон призвели до подорожчання </a:t>
            </a:r>
            <a:r>
              <a:rPr lang="uk-UA" sz="2000" dirty="0" err="1">
                <a:solidFill>
                  <a:schemeClr val="bg2">
                    <a:lumMod val="10000"/>
                  </a:schemeClr>
                </a:solidFill>
              </a:rPr>
              <a:t>цементноволокнистих</a:t>
            </a:r>
            <a:r>
              <a:rPr lang="uk-UA" sz="2000" dirty="0">
                <a:solidFill>
                  <a:schemeClr val="bg2">
                    <a:lumMod val="10000"/>
                  </a:schemeClr>
                </a:solidFill>
              </a:rPr>
              <a:t> плиток.</a:t>
            </a:r>
          </a:p>
        </p:txBody>
      </p:sp>
    </p:spTree>
    <p:extLst>
      <p:ext uri="{BB962C8B-B14F-4D97-AF65-F5344CB8AC3E}">
        <p14:creationId xmlns:p14="http://schemas.microsoft.com/office/powerpoint/2010/main" val="166296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126608"/>
            <a:ext cx="11957538" cy="6597747"/>
          </a:xfrm>
        </p:spPr>
        <p:txBody>
          <a:bodyPr>
            <a:normAutofit/>
          </a:bodyPr>
          <a:lstStyle/>
          <a:p>
            <a:pPr algn="just"/>
            <a:r>
              <a:rPr lang="uk-UA" sz="2000" dirty="0">
                <a:solidFill>
                  <a:schemeClr val="bg2">
                    <a:lumMod val="10000"/>
                  </a:schemeClr>
                </a:solidFill>
              </a:rPr>
              <a:t>Цинк-титановий дах</a:t>
            </a:r>
          </a:p>
          <a:p>
            <a:pPr algn="just"/>
            <a:r>
              <a:rPr lang="uk-UA" sz="2000" dirty="0">
                <a:solidFill>
                  <a:schemeClr val="bg2">
                    <a:lumMod val="10000"/>
                  </a:schemeClr>
                </a:solidFill>
              </a:rPr>
              <a:t>У розвинених державах досить популярний дах із сталі з цинк-титановим покриттям. Покриття дуже довговічне, робочий термін формує сотні років. В Україні зустрічається нечасто через дорожнечу, потребу уважного монтажу і «свинцевої» патини — у нас люблять яскравіше.</a:t>
            </a:r>
          </a:p>
          <a:p>
            <a:pPr algn="just"/>
            <a:r>
              <a:rPr lang="uk-UA" sz="2000" dirty="0">
                <a:solidFill>
                  <a:schemeClr val="bg2">
                    <a:lumMod val="10000"/>
                  </a:schemeClr>
                </a:solidFill>
              </a:rPr>
              <a:t>Цинк-титан, спочатку блискучий, після якогось часу покривається темно-сірою патиною. У догляді не </a:t>
            </a:r>
            <a:r>
              <a:rPr lang="uk-UA" sz="2000" dirty="0" err="1">
                <a:solidFill>
                  <a:schemeClr val="bg2">
                    <a:lumMod val="10000"/>
                  </a:schemeClr>
                </a:solidFill>
              </a:rPr>
              <a:t>привередливий</a:t>
            </a:r>
            <a:endParaRPr lang="uk-UA" sz="2000" dirty="0">
              <a:solidFill>
                <a:schemeClr val="bg2">
                  <a:lumMod val="10000"/>
                </a:schemeClr>
              </a:solidFill>
            </a:endParaRPr>
          </a:p>
        </p:txBody>
      </p:sp>
      <p:pic>
        <p:nvPicPr>
          <p:cNvPr id="11266" name="Picture 2">
            <a:extLst>
              <a:ext uri="{FF2B5EF4-FFF2-40B4-BE49-F238E27FC236}">
                <a16:creationId xmlns:a16="http://schemas.microsoft.com/office/drawing/2014/main" id="{3B47C858-48DD-428A-8F17-1222B112A2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320"/>
          <a:stretch/>
        </p:blipFill>
        <p:spPr bwMode="auto">
          <a:xfrm>
            <a:off x="8213968" y="1896607"/>
            <a:ext cx="4041713" cy="257692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A3950780-E9E6-4AB9-B84A-A35622E39FA6}"/>
              </a:ext>
            </a:extLst>
          </p:cNvPr>
          <p:cNvSpPr/>
          <p:nvPr/>
        </p:nvSpPr>
        <p:spPr>
          <a:xfrm>
            <a:off x="103164" y="2315866"/>
            <a:ext cx="5405430" cy="707886"/>
          </a:xfrm>
          <a:prstGeom prst="rect">
            <a:avLst/>
          </a:prstGeom>
        </p:spPr>
        <p:txBody>
          <a:bodyPr wrap="square">
            <a:spAutoFit/>
          </a:bodyPr>
          <a:lstStyle/>
          <a:p>
            <a:r>
              <a:rPr lang="ru-RU" sz="2000" dirty="0">
                <a:solidFill>
                  <a:schemeClr val="bg2">
                    <a:lumMod val="10000"/>
                  </a:schemeClr>
                </a:solidFill>
              </a:rPr>
              <a:t>Срок </a:t>
            </a:r>
            <a:r>
              <a:rPr lang="ru-RU" sz="2000" dirty="0" err="1">
                <a:solidFill>
                  <a:schemeClr val="bg2">
                    <a:lumMod val="10000"/>
                  </a:schemeClr>
                </a:solidFill>
              </a:rPr>
              <a:t>служби</a:t>
            </a:r>
            <a:r>
              <a:rPr lang="ru-RU" sz="2000" dirty="0">
                <a:solidFill>
                  <a:schemeClr val="bg2">
                    <a:lumMod val="10000"/>
                  </a:schemeClr>
                </a:solidFill>
              </a:rPr>
              <a:t> </a:t>
            </a:r>
            <a:r>
              <a:rPr lang="ru-RU" sz="2000" dirty="0" err="1">
                <a:solidFill>
                  <a:schemeClr val="bg2">
                    <a:lumMod val="10000"/>
                  </a:schemeClr>
                </a:solidFill>
              </a:rPr>
              <a:t>покрівлі</a:t>
            </a:r>
            <a:r>
              <a:rPr lang="ru-RU" sz="2000" dirty="0">
                <a:solidFill>
                  <a:schemeClr val="bg2">
                    <a:lumMod val="10000"/>
                  </a:schemeClr>
                </a:solidFill>
              </a:rPr>
              <a:t> з цинк-титану 120—140 </a:t>
            </a:r>
            <a:r>
              <a:rPr lang="ru-RU" sz="2000" dirty="0" err="1">
                <a:solidFill>
                  <a:schemeClr val="bg2">
                    <a:lumMod val="10000"/>
                  </a:schemeClr>
                </a:solidFill>
              </a:rPr>
              <a:t>років</a:t>
            </a:r>
            <a:r>
              <a:rPr lang="ru-RU" sz="2000" dirty="0">
                <a:solidFill>
                  <a:schemeClr val="bg2">
                    <a:lumMod val="10000"/>
                  </a:schemeClr>
                </a:solidFill>
              </a:rPr>
              <a:t>. </a:t>
            </a:r>
          </a:p>
        </p:txBody>
      </p:sp>
      <p:sp>
        <p:nvSpPr>
          <p:cNvPr id="4" name="Прямоугольник 3">
            <a:extLst>
              <a:ext uri="{FF2B5EF4-FFF2-40B4-BE49-F238E27FC236}">
                <a16:creationId xmlns:a16="http://schemas.microsoft.com/office/drawing/2014/main" id="{DE06316B-50D1-460A-AAEA-E362A1C7B7BE}"/>
              </a:ext>
            </a:extLst>
          </p:cNvPr>
          <p:cNvSpPr/>
          <p:nvPr/>
        </p:nvSpPr>
        <p:spPr>
          <a:xfrm>
            <a:off x="121920" y="2985190"/>
            <a:ext cx="8092048" cy="3693319"/>
          </a:xfrm>
          <a:prstGeom prst="rect">
            <a:avLst/>
          </a:prstGeom>
        </p:spPr>
        <p:txBody>
          <a:bodyPr wrap="square">
            <a:spAutoFit/>
          </a:bodyPr>
          <a:lstStyle/>
          <a:p>
            <a:r>
              <a:rPr lang="uk-UA" dirty="0">
                <a:solidFill>
                  <a:schemeClr val="bg2">
                    <a:lumMod val="10000"/>
                  </a:schemeClr>
                </a:solidFill>
              </a:rPr>
              <a:t>Є композитним матеріалом, основу якого складає</a:t>
            </a:r>
          </a:p>
          <a:p>
            <a:r>
              <a:rPr lang="uk-UA" dirty="0">
                <a:solidFill>
                  <a:schemeClr val="bg2">
                    <a:lumMod val="10000"/>
                  </a:schemeClr>
                </a:solidFill>
              </a:rPr>
              <a:t>цинк (99,9%), решта – титан, мідь та алюміній. Виготовляється у вигляді</a:t>
            </a:r>
          </a:p>
          <a:p>
            <a:r>
              <a:rPr lang="uk-UA" dirty="0">
                <a:solidFill>
                  <a:schemeClr val="bg2">
                    <a:lumMod val="10000"/>
                  </a:schemeClr>
                </a:solidFill>
              </a:rPr>
              <a:t>листів та рулонів, товщина матеріалу 0,6...1,0 мм, ширина - 100...1000 мм.</a:t>
            </a:r>
          </a:p>
          <a:p>
            <a:r>
              <a:rPr lang="uk-UA" dirty="0">
                <a:solidFill>
                  <a:schemeClr val="bg2">
                    <a:lumMod val="10000"/>
                  </a:schemeClr>
                </a:solidFill>
              </a:rPr>
              <a:t>Мідь та алюміній надають сплаву необхідну пластичність, а титан збільшує корозійну стійкість. Завдяки високій пластичності цинк-титан</a:t>
            </a:r>
          </a:p>
          <a:p>
            <a:r>
              <a:rPr lang="uk-UA" dirty="0">
                <a:solidFill>
                  <a:schemeClr val="bg2">
                    <a:lumMod val="10000"/>
                  </a:schemeClr>
                </a:solidFill>
              </a:rPr>
              <a:t>легко піддається механічним впливам, що є незамінним при монтажі нестандартних конструкцій, наприклад — шпилів, куполів, мезонінів. Характерною особливістю є можливість зміни кольору покриття залежно від побажання замовника. «Рідним» вважається сріблястий колір,</a:t>
            </a:r>
          </a:p>
          <a:p>
            <a:r>
              <a:rPr lang="uk-UA" dirty="0">
                <a:solidFill>
                  <a:schemeClr val="bg2">
                    <a:lumMod val="10000"/>
                  </a:schemeClr>
                </a:solidFill>
              </a:rPr>
              <a:t>Крім того, реальні будь-які варіанти кольорів, у тому числі колір міді. Це досягається з допомогою збільшення відсоткового співвідношення тієї чи іншої компонента. Цинк-титан – екологічно чистий матеріал.</a:t>
            </a:r>
          </a:p>
        </p:txBody>
      </p:sp>
    </p:spTree>
    <p:extLst>
      <p:ext uri="{BB962C8B-B14F-4D97-AF65-F5344CB8AC3E}">
        <p14:creationId xmlns:p14="http://schemas.microsoft.com/office/powerpoint/2010/main" val="1664217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126609"/>
            <a:ext cx="11957538" cy="6597747"/>
          </a:xfrm>
        </p:spPr>
        <p:txBody>
          <a:bodyPr>
            <a:normAutofit/>
          </a:bodyPr>
          <a:lstStyle/>
          <a:p>
            <a:pPr algn="just"/>
            <a:r>
              <a:rPr lang="uk-UA" sz="2000" dirty="0">
                <a:solidFill>
                  <a:schemeClr val="bg2">
                    <a:lumMod val="10000"/>
                  </a:schemeClr>
                </a:solidFill>
              </a:rPr>
              <a:t>Мідна покрівля</a:t>
            </a:r>
          </a:p>
          <a:p>
            <a:pPr algn="just"/>
            <a:r>
              <a:rPr lang="uk-UA" sz="2000" dirty="0">
                <a:solidFill>
                  <a:schemeClr val="bg2">
                    <a:lumMod val="10000"/>
                  </a:schemeClr>
                </a:solidFill>
              </a:rPr>
              <a:t>Покрівля з міді може бути виготовлена в різному вигляді: листова, луската черепиця, профільована. Занадто дорого, красиво, практично завжди.</a:t>
            </a:r>
          </a:p>
          <a:p>
            <a:pPr algn="just"/>
            <a:r>
              <a:rPr lang="uk-UA" sz="2000" dirty="0">
                <a:solidFill>
                  <a:schemeClr val="bg2">
                    <a:lumMod val="10000"/>
                  </a:schemeClr>
                </a:solidFill>
              </a:rPr>
              <a:t>Тоненьким листочком міді може бути накрита і черепиця на основі бітуму.</a:t>
            </a:r>
          </a:p>
          <a:p>
            <a:pPr algn="just"/>
            <a:r>
              <a:rPr lang="uk-UA" sz="2000" dirty="0">
                <a:solidFill>
                  <a:schemeClr val="bg2">
                    <a:lumMod val="10000"/>
                  </a:schemeClr>
                </a:solidFill>
              </a:rPr>
              <a:t>За перший рік служби мідь із червоною стає спочатку коричневою, а потім матово-чорною – такий колір мають природні оксиди. Через 15-20 років оксиди змінюють колір на </a:t>
            </a:r>
            <a:r>
              <a:rPr lang="uk-UA" sz="2000" dirty="0" err="1">
                <a:solidFill>
                  <a:schemeClr val="bg2">
                    <a:lumMod val="10000"/>
                  </a:schemeClr>
                </a:solidFill>
              </a:rPr>
              <a:t>малахітово</a:t>
            </a:r>
            <a:r>
              <a:rPr lang="uk-UA" sz="2000" dirty="0">
                <a:solidFill>
                  <a:schemeClr val="bg2">
                    <a:lumMod val="10000"/>
                  </a:schemeClr>
                </a:solidFill>
              </a:rPr>
              <a:t>-зелений.</a:t>
            </a:r>
          </a:p>
          <a:p>
            <a:pPr algn="just"/>
            <a:r>
              <a:rPr lang="uk-UA" sz="2000" dirty="0">
                <a:solidFill>
                  <a:schemeClr val="bg2">
                    <a:lumMod val="10000"/>
                  </a:schemeClr>
                </a:solidFill>
              </a:rPr>
              <a:t>Існують штучні способи патинування міді, що дають результат.</a:t>
            </a:r>
          </a:p>
          <a:p>
            <a:pPr algn="just"/>
            <a:r>
              <a:rPr lang="uk-UA" sz="2000" dirty="0">
                <a:solidFill>
                  <a:schemeClr val="bg2">
                    <a:lumMod val="10000"/>
                  </a:schemeClr>
                </a:solidFill>
              </a:rPr>
              <a:t>відразу, ще до укладання, але вони недешеві.</a:t>
            </a:r>
          </a:p>
          <a:p>
            <a:pPr algn="just"/>
            <a:r>
              <a:rPr lang="uk-UA" sz="2000" dirty="0">
                <a:solidFill>
                  <a:schemeClr val="bg2">
                    <a:lumMod val="10000"/>
                  </a:schemeClr>
                </a:solidFill>
              </a:rPr>
              <a:t>Патина - природне захисне покриття міді, що надійно оберігає від корозії.</a:t>
            </a:r>
          </a:p>
        </p:txBody>
      </p:sp>
      <p:pic>
        <p:nvPicPr>
          <p:cNvPr id="12290" name="Picture 2">
            <a:extLst>
              <a:ext uri="{FF2B5EF4-FFF2-40B4-BE49-F238E27FC236}">
                <a16:creationId xmlns:a16="http://schemas.microsoft.com/office/drawing/2014/main" id="{863BE111-2598-4040-AACC-9086860833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623"/>
          <a:stretch/>
        </p:blipFill>
        <p:spPr bwMode="auto">
          <a:xfrm>
            <a:off x="121920" y="3731474"/>
            <a:ext cx="4473526" cy="280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392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126609"/>
            <a:ext cx="11957538" cy="6597747"/>
          </a:xfrm>
        </p:spPr>
        <p:txBody>
          <a:bodyPr>
            <a:normAutofit/>
          </a:bodyPr>
          <a:lstStyle/>
          <a:p>
            <a:pPr algn="just"/>
            <a:r>
              <a:rPr lang="uk-UA" sz="2000" dirty="0">
                <a:solidFill>
                  <a:schemeClr val="bg2">
                    <a:lumMod val="10000"/>
                  </a:schemeClr>
                </a:solidFill>
              </a:rPr>
              <a:t>Отже, основні переваги мідних покрівель:</a:t>
            </a:r>
          </a:p>
          <a:p>
            <a:pPr algn="just"/>
            <a:r>
              <a:rPr lang="uk-UA" sz="2000" dirty="0">
                <a:solidFill>
                  <a:schemeClr val="bg2">
                    <a:lumMod val="10000"/>
                  </a:schemeClr>
                </a:solidFill>
              </a:rPr>
              <a:t>- </a:t>
            </a:r>
            <a:r>
              <a:rPr lang="uk-UA" sz="2000" dirty="0" err="1">
                <a:solidFill>
                  <a:schemeClr val="bg2">
                    <a:lumMod val="10000"/>
                  </a:schemeClr>
                </a:solidFill>
              </a:rPr>
              <a:t>найтриваліший</a:t>
            </a:r>
            <a:r>
              <a:rPr lang="uk-UA" sz="2000" dirty="0">
                <a:solidFill>
                  <a:schemeClr val="bg2">
                    <a:lumMod val="10000"/>
                  </a:schemeClr>
                </a:solidFill>
              </a:rPr>
              <a:t>, порівняно з усіма відомими покрівельними матеріалами, термін служби - 100-150 років;</a:t>
            </a:r>
          </a:p>
          <a:p>
            <a:pPr algn="just"/>
            <a:r>
              <a:rPr lang="uk-UA" sz="2000" dirty="0">
                <a:solidFill>
                  <a:schemeClr val="bg2">
                    <a:lumMod val="10000"/>
                  </a:schemeClr>
                </a:solidFill>
              </a:rPr>
              <a:t>- відсутність експлуатаційних витрат;</a:t>
            </a:r>
          </a:p>
          <a:p>
            <a:pPr algn="just"/>
            <a:r>
              <a:rPr lang="uk-UA" sz="2000" dirty="0">
                <a:solidFill>
                  <a:schemeClr val="bg2">
                    <a:lumMod val="10000"/>
                  </a:schemeClr>
                </a:solidFill>
              </a:rPr>
              <a:t>- мідні покрівлі не іржавіють, не обсипаються, повністю нейтральні по відношенню до навколишнього середовища. Мідь не тільки абсолютно нешкідлива для людини, але і створює сприятливий з точки зору екології, мікроклімат, наприклад, знімає статистичну електрику;</a:t>
            </a:r>
          </a:p>
          <a:p>
            <a:pPr algn="just"/>
            <a:r>
              <a:rPr lang="uk-UA" sz="2000" dirty="0">
                <a:solidFill>
                  <a:schemeClr val="bg2">
                    <a:lumMod val="10000"/>
                  </a:schemeClr>
                </a:solidFill>
              </a:rPr>
              <a:t>- покрівля із міді дуже легко ремонтується.</a:t>
            </a:r>
          </a:p>
        </p:txBody>
      </p:sp>
    </p:spTree>
    <p:extLst>
      <p:ext uri="{BB962C8B-B14F-4D97-AF65-F5344CB8AC3E}">
        <p14:creationId xmlns:p14="http://schemas.microsoft.com/office/powerpoint/2010/main" val="71472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1141DDB-4A59-4DFE-92E4-C025921AD98C}"/>
              </a:ext>
            </a:extLst>
          </p:cNvPr>
          <p:cNvPicPr>
            <a:picLocks noChangeAspect="1"/>
          </p:cNvPicPr>
          <p:nvPr/>
        </p:nvPicPr>
        <p:blipFill rotWithShape="1">
          <a:blip r:embed="rId2"/>
          <a:srcRect l="24115" t="38969" r="19231" b="17522"/>
          <a:stretch/>
        </p:blipFill>
        <p:spPr>
          <a:xfrm>
            <a:off x="759656" y="154745"/>
            <a:ext cx="11017347" cy="4756980"/>
          </a:xfrm>
          <a:prstGeom prst="rect">
            <a:avLst/>
          </a:prstGeom>
        </p:spPr>
      </p:pic>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78192" y="4628270"/>
            <a:ext cx="11957538" cy="6597747"/>
          </a:xfrm>
        </p:spPr>
        <p:txBody>
          <a:bodyPr>
            <a:normAutofit/>
          </a:bodyPr>
          <a:lstStyle/>
          <a:p>
            <a:pPr algn="just"/>
            <a:r>
              <a:rPr lang="en-US" sz="2000" dirty="0">
                <a:solidFill>
                  <a:schemeClr val="bg2">
                    <a:lumMod val="10000"/>
                  </a:schemeClr>
                </a:solidFill>
              </a:rPr>
              <a:t> </a:t>
            </a:r>
            <a:endParaRPr lang="uk-UA" sz="2000" dirty="0">
              <a:solidFill>
                <a:schemeClr val="bg2">
                  <a:lumMod val="10000"/>
                </a:schemeClr>
              </a:solidFill>
            </a:endParaRPr>
          </a:p>
        </p:txBody>
      </p:sp>
    </p:spTree>
    <p:extLst>
      <p:ext uri="{BB962C8B-B14F-4D97-AF65-F5344CB8AC3E}">
        <p14:creationId xmlns:p14="http://schemas.microsoft.com/office/powerpoint/2010/main" val="981090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126609"/>
            <a:ext cx="11957538" cy="6963508"/>
          </a:xfrm>
        </p:spPr>
        <p:txBody>
          <a:bodyPr>
            <a:normAutofit fontScale="92500" lnSpcReduction="20000"/>
          </a:bodyPr>
          <a:lstStyle/>
          <a:p>
            <a:pPr indent="457200" algn="just"/>
            <a:r>
              <a:rPr lang="uk-UA" sz="2000" dirty="0">
                <a:solidFill>
                  <a:schemeClr val="bg2">
                    <a:lumMod val="10000"/>
                  </a:schemeClr>
                </a:solidFill>
              </a:rPr>
              <a:t>Алюміній покрівля</a:t>
            </a:r>
          </a:p>
          <a:p>
            <a:pPr indent="457200" algn="just"/>
            <a:r>
              <a:rPr lang="uk-UA" sz="2000" dirty="0">
                <a:solidFill>
                  <a:schemeClr val="bg2">
                    <a:lumMod val="10000"/>
                  </a:schemeClr>
                </a:solidFill>
              </a:rPr>
              <a:t>Алюмінієва черепиця - не найпопулярніший покрівельний матеріал, представлений лише кількома американськими та європейськими компаніями-виробниками, такими як </a:t>
            </a:r>
            <a:r>
              <a:rPr lang="en-US" sz="2000" dirty="0" err="1">
                <a:solidFill>
                  <a:schemeClr val="bg2">
                    <a:lumMod val="10000"/>
                  </a:schemeClr>
                </a:solidFill>
              </a:rPr>
              <a:t>Prefa</a:t>
            </a:r>
            <a:r>
              <a:rPr lang="en-US" sz="2000" dirty="0">
                <a:solidFill>
                  <a:schemeClr val="bg2">
                    <a:lumMod val="10000"/>
                  </a:schemeClr>
                </a:solidFill>
              </a:rPr>
              <a:t> (</a:t>
            </a:r>
            <a:r>
              <a:rPr lang="uk-UA" sz="2000" dirty="0">
                <a:solidFill>
                  <a:schemeClr val="bg2">
                    <a:lumMod val="10000"/>
                  </a:schemeClr>
                </a:solidFill>
              </a:rPr>
              <a:t>США), </a:t>
            </a:r>
            <a:r>
              <a:rPr lang="en-US" sz="2000" dirty="0" err="1">
                <a:solidFill>
                  <a:schemeClr val="bg2">
                    <a:lumMod val="10000"/>
                  </a:schemeClr>
                </a:solidFill>
              </a:rPr>
              <a:t>Gentek</a:t>
            </a:r>
            <a:r>
              <a:rPr lang="en-US" sz="2000" dirty="0">
                <a:solidFill>
                  <a:schemeClr val="bg2">
                    <a:lumMod val="10000"/>
                  </a:schemeClr>
                </a:solidFill>
              </a:rPr>
              <a:t> (</a:t>
            </a:r>
            <a:r>
              <a:rPr lang="uk-UA" sz="2000" dirty="0">
                <a:solidFill>
                  <a:schemeClr val="bg2">
                    <a:lumMod val="10000"/>
                  </a:schemeClr>
                </a:solidFill>
              </a:rPr>
              <a:t>Бельгія) та деякими іншими.</a:t>
            </a:r>
          </a:p>
          <a:p>
            <a:pPr indent="457200" algn="just"/>
            <a:r>
              <a:rPr lang="uk-UA" sz="2000" dirty="0">
                <a:solidFill>
                  <a:schemeClr val="bg2">
                    <a:lumMod val="10000"/>
                  </a:schemeClr>
                </a:solidFill>
              </a:rPr>
              <a:t>Алюмінієва черепиця має найширший спектр застосування, який обумовлений її довговічністю та чудовими антикорозійними властивостями. Практично повна невразливість до корозії у вологому середовищі і висока стійкість до дії агресивних хімічних речовин робить її ідеальною для обробки як індивідуальних, так і житлових будівель. Спеціальний сплав алюмінію, з якого виготовляється алюмінієва черепиця, дозволяє гарантувати заводам-виробникам більш ніж 40-річний термін служби такої черепиці без появи корозії, утворення температурних вигинів та інших ушкоджень. Порівняно із звичайною металевою черепицею, вага якої становить близько 5...6 кг/м</a:t>
            </a:r>
            <a:r>
              <a:rPr lang="uk-UA" sz="2000" baseline="30000" dirty="0">
                <a:solidFill>
                  <a:schemeClr val="bg2">
                    <a:lumMod val="10000"/>
                  </a:schemeClr>
                </a:solidFill>
              </a:rPr>
              <a:t>2 </a:t>
            </a:r>
            <a:r>
              <a:rPr lang="uk-UA" sz="2000" dirty="0">
                <a:solidFill>
                  <a:schemeClr val="bg2">
                    <a:lumMod val="10000"/>
                  </a:schemeClr>
                </a:solidFill>
              </a:rPr>
              <a:t>, вага алюмінієвої металочерепиці не перевищує 2…3 кг/м</a:t>
            </a:r>
            <a:r>
              <a:rPr lang="uk-UA" sz="2000" baseline="30000" dirty="0">
                <a:solidFill>
                  <a:schemeClr val="bg2">
                    <a:lumMod val="10000"/>
                  </a:schemeClr>
                </a:solidFill>
              </a:rPr>
              <a:t>2</a:t>
            </a:r>
          </a:p>
          <a:p>
            <a:pPr indent="457200" algn="just"/>
            <a:r>
              <a:rPr lang="uk-UA" sz="2000" dirty="0">
                <a:solidFill>
                  <a:schemeClr val="bg2">
                    <a:lumMod val="10000"/>
                  </a:schemeClr>
                </a:solidFill>
              </a:rPr>
              <a:t>З одного боку, це спрощує її транспортування та монтаж, а з іншого - не вимагає додаткового посилення кроквяної системи, яка дуже часто просто необхідна при укладанні важкої натуральної керамічної черепиці. Алюмінієва черепиця, як і звичайна металочерепиця, представлена ​​найширшим модельним рядом і різними відтінками кольорів за класифікацією </a:t>
            </a:r>
            <a:r>
              <a:rPr lang="en-US" sz="2000" dirty="0">
                <a:solidFill>
                  <a:schemeClr val="bg2">
                    <a:lumMod val="10000"/>
                  </a:schemeClr>
                </a:solidFill>
              </a:rPr>
              <a:t>RAL (RAL — </a:t>
            </a:r>
            <a:r>
              <a:rPr lang="uk-UA" sz="2000" dirty="0">
                <a:solidFill>
                  <a:schemeClr val="bg2">
                    <a:lumMod val="10000"/>
                  </a:schemeClr>
                </a:solidFill>
              </a:rPr>
              <a:t>стандарт на колірний простір, встановлений 1927 р. Німецьким інститутом гарантій якості та сертифікації. Відповідно до нього кожен колір позначається чотиризначним цифровим індексом), кількість яких перевищує цифру 40. В даний час реєстр включає тисячі відтінків.</a:t>
            </a:r>
          </a:p>
          <a:p>
            <a:pPr indent="457200" algn="just"/>
            <a:r>
              <a:rPr lang="uk-UA" sz="2000" dirty="0">
                <a:solidFill>
                  <a:schemeClr val="bg2">
                    <a:lumMod val="10000"/>
                  </a:schemeClr>
                </a:solidFill>
              </a:rPr>
              <a:t>Переваги та недоліки алюмінієвої черепиці. Чудові механіко-</a:t>
            </a:r>
            <a:r>
              <a:rPr lang="uk-UA" sz="2000" dirty="0" err="1">
                <a:solidFill>
                  <a:schemeClr val="bg2">
                    <a:lumMod val="10000"/>
                  </a:schemeClr>
                </a:solidFill>
              </a:rPr>
              <a:t>міцнісні</a:t>
            </a:r>
            <a:r>
              <a:rPr lang="uk-UA" sz="2000" dirty="0">
                <a:solidFill>
                  <a:schemeClr val="bg2">
                    <a:lumMod val="10000"/>
                  </a:schemeClr>
                </a:solidFill>
              </a:rPr>
              <a:t> властивості, можливість експлуатації в діапазоні температур від -60 до +100 ° С, стійкість до розвитку корозії. Експлуатаційний термін алюмінієвої черепиці, гарантований виробником, становить 35 років.</a:t>
            </a:r>
          </a:p>
          <a:p>
            <a:pPr indent="457200" algn="just"/>
            <a:r>
              <a:rPr lang="uk-UA" sz="2000" dirty="0">
                <a:solidFill>
                  <a:schemeClr val="bg2">
                    <a:lumMod val="10000"/>
                  </a:schemeClr>
                </a:solidFill>
              </a:rPr>
              <a:t>До недоліків відноситься висока вартість покрівлі, мале </a:t>
            </a:r>
            <a:r>
              <a:rPr lang="uk-UA" sz="2000" dirty="0" err="1">
                <a:solidFill>
                  <a:schemeClr val="bg2">
                    <a:lumMod val="10000"/>
                  </a:schemeClr>
                </a:solidFill>
              </a:rPr>
              <a:t>шумопоглинання</a:t>
            </a:r>
            <a:r>
              <a:rPr lang="uk-UA" sz="2000" dirty="0">
                <a:solidFill>
                  <a:schemeClr val="bg2">
                    <a:lumMod val="10000"/>
                  </a:schemeClr>
                </a:solidFill>
              </a:rPr>
              <a:t> (залежить від покрівельного схилу), поява вм'ятин на даху, можливість відшарування та пошкодження фарби, а також зміна покрівельного розміру: природі метал має схильність до розширення і звуження, що здатне привести з часом до розхитування кріплень.</a:t>
            </a:r>
          </a:p>
        </p:txBody>
      </p:sp>
    </p:spTree>
    <p:extLst>
      <p:ext uri="{BB962C8B-B14F-4D97-AF65-F5344CB8AC3E}">
        <p14:creationId xmlns:p14="http://schemas.microsoft.com/office/powerpoint/2010/main" val="2715996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126609"/>
            <a:ext cx="11957538" cy="6597747"/>
          </a:xfrm>
        </p:spPr>
        <p:txBody>
          <a:bodyPr>
            <a:noAutofit/>
          </a:bodyPr>
          <a:lstStyle/>
          <a:p>
            <a:pPr algn="just"/>
            <a:r>
              <a:rPr lang="ru-RU" sz="2000" dirty="0">
                <a:solidFill>
                  <a:schemeClr val="bg2">
                    <a:lumMod val="10000"/>
                  </a:schemeClr>
                </a:solidFill>
              </a:rPr>
              <a:t>Шифер</a:t>
            </a:r>
          </a:p>
          <a:p>
            <a:pPr indent="457200" algn="just"/>
            <a:r>
              <a:rPr lang="uk-UA" sz="2000" dirty="0">
                <a:solidFill>
                  <a:schemeClr val="bg2">
                    <a:lumMod val="10000"/>
                  </a:schemeClr>
                </a:solidFill>
              </a:rPr>
              <a:t>Реальний шифер робиться із міцного сланцевого каменю темних кольорів. Сланець розколюється на пластини завтовшки 4-8 мм, обробляється до потрібної форми. За його допомогою криють покрівлі різних форм, у тому числі й дуже важких.</a:t>
            </a:r>
          </a:p>
          <a:p>
            <a:pPr indent="457200" algn="just"/>
            <a:r>
              <a:rPr lang="uk-UA" sz="2000" dirty="0">
                <a:solidFill>
                  <a:schemeClr val="bg2">
                    <a:lumMod val="10000"/>
                  </a:schemeClr>
                </a:solidFill>
              </a:rPr>
              <a:t>Пластини шиферу мають строгу форму прямокутника</a:t>
            </a:r>
          </a:p>
          <a:p>
            <a:pPr indent="457200" algn="just"/>
            <a:r>
              <a:rPr lang="uk-UA" sz="2000" dirty="0">
                <a:solidFill>
                  <a:schemeClr val="bg2">
                    <a:lumMod val="10000"/>
                  </a:schemeClr>
                </a:solidFill>
              </a:rPr>
              <a:t>Пластини можуть бути вирізані у різних габаритах, можливі індивідуальні вироби. Шифер дуже люблять в Німеччині та Франції. Шифер гарний, дуже довговічний, дорогий.</a:t>
            </a:r>
          </a:p>
          <a:p>
            <a:pPr indent="457200" algn="just"/>
            <a:endParaRPr lang="uk-UA" sz="2000" dirty="0">
              <a:solidFill>
                <a:schemeClr val="bg2">
                  <a:lumMod val="10000"/>
                </a:schemeClr>
              </a:solidFill>
            </a:endParaRPr>
          </a:p>
          <a:p>
            <a:pPr indent="457200" algn="just"/>
            <a:endParaRPr lang="uk-UA" sz="2000" dirty="0">
              <a:solidFill>
                <a:schemeClr val="bg2">
                  <a:lumMod val="10000"/>
                </a:schemeClr>
              </a:solidFill>
            </a:endParaRPr>
          </a:p>
          <a:p>
            <a:pPr indent="457200" algn="just"/>
            <a:endParaRPr lang="uk-UA" sz="2000" dirty="0">
              <a:solidFill>
                <a:schemeClr val="bg2">
                  <a:lumMod val="10000"/>
                </a:schemeClr>
              </a:solidFill>
            </a:endParaRPr>
          </a:p>
          <a:p>
            <a:pPr indent="457200" algn="just"/>
            <a:endParaRPr lang="uk-UA" sz="2000" dirty="0">
              <a:solidFill>
                <a:schemeClr val="bg2">
                  <a:lumMod val="10000"/>
                </a:schemeClr>
              </a:solidFill>
            </a:endParaRPr>
          </a:p>
          <a:p>
            <a:pPr indent="457200" algn="just"/>
            <a:endParaRPr lang="uk-UA" sz="2000" dirty="0">
              <a:solidFill>
                <a:schemeClr val="bg2">
                  <a:lumMod val="10000"/>
                </a:schemeClr>
              </a:solidFill>
            </a:endParaRPr>
          </a:p>
          <a:p>
            <a:pPr indent="457200" algn="just"/>
            <a:endParaRPr lang="uk-UA" sz="2000" dirty="0">
              <a:solidFill>
                <a:schemeClr val="bg2">
                  <a:lumMod val="10000"/>
                </a:schemeClr>
              </a:solidFill>
            </a:endParaRPr>
          </a:p>
          <a:p>
            <a:pPr indent="457200" algn="just"/>
            <a:endParaRPr lang="uk-UA" sz="2000" dirty="0">
              <a:solidFill>
                <a:schemeClr val="bg2">
                  <a:lumMod val="10000"/>
                </a:schemeClr>
              </a:solidFill>
            </a:endParaRPr>
          </a:p>
          <a:p>
            <a:pPr indent="457200" algn="just"/>
            <a:endParaRPr lang="uk-UA" sz="2000" dirty="0">
              <a:solidFill>
                <a:schemeClr val="bg2">
                  <a:lumMod val="10000"/>
                </a:schemeClr>
              </a:solidFill>
            </a:endParaRPr>
          </a:p>
          <a:p>
            <a:pPr indent="457200" algn="just"/>
            <a:r>
              <a:rPr lang="uk-UA" sz="2000" dirty="0">
                <a:solidFill>
                  <a:schemeClr val="bg2">
                    <a:lumMod val="10000"/>
                  </a:schemeClr>
                </a:solidFill>
              </a:rPr>
              <a:t>А тут форма обробки сланцевого шиферу підходить загальному, вільному від суворої геометрії, характеру будинку</a:t>
            </a:r>
          </a:p>
        </p:txBody>
      </p:sp>
      <p:pic>
        <p:nvPicPr>
          <p:cNvPr id="13314" name="Picture 2">
            <a:extLst>
              <a:ext uri="{FF2B5EF4-FFF2-40B4-BE49-F238E27FC236}">
                <a16:creationId xmlns:a16="http://schemas.microsoft.com/office/drawing/2014/main" id="{D103D711-02F8-4AB3-AF12-D03913E40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99" y="2846217"/>
            <a:ext cx="4286250" cy="32194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7937AADA-080A-41AA-A15C-CD09B4CA0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728" y="2845044"/>
            <a:ext cx="4759860" cy="349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419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D098E11-12B4-40C0-A662-0F6180A872A3}"/>
              </a:ext>
            </a:extLst>
          </p:cNvPr>
          <p:cNvSpPr>
            <a:spLocks noGrp="1"/>
          </p:cNvSpPr>
          <p:nvPr>
            <p:ph idx="1"/>
          </p:nvPr>
        </p:nvSpPr>
        <p:spPr>
          <a:xfrm>
            <a:off x="182880" y="154745"/>
            <a:ext cx="11887200" cy="6569612"/>
          </a:xfrm>
        </p:spPr>
        <p:txBody>
          <a:bodyPr>
            <a:normAutofit/>
          </a:bodyPr>
          <a:lstStyle/>
          <a:p>
            <a:pPr marL="0" indent="0">
              <a:buNone/>
            </a:pPr>
            <a:r>
              <a:rPr lang="uk-UA" sz="2000" dirty="0">
                <a:solidFill>
                  <a:schemeClr val="bg2">
                    <a:lumMod val="10000"/>
                  </a:schemeClr>
                </a:solidFill>
              </a:rPr>
              <a:t>Ухили для сланцевих покрівель можуть досягати 25 ° залежно від способу укладання. Такий покрівельний матеріал має товщину від 4 мм 15×20 та 30×60 см і виготовляється вручну, вага квадратного метра — до 25 кг.</a:t>
            </a:r>
          </a:p>
          <a:p>
            <a:pPr marL="0" indent="0">
              <a:buNone/>
            </a:pPr>
            <a:r>
              <a:rPr lang="uk-UA" sz="2000" dirty="0">
                <a:solidFill>
                  <a:schemeClr val="bg2">
                    <a:lumMod val="10000"/>
                  </a:schemeClr>
                </a:solidFill>
              </a:rPr>
              <a:t>Обрешітка під сланцеву покрівлю влаштовується з рейок перетином 40 × 60 мм, що прибиваються до крокв цвяхами довжиною 90 ... 100 мм. Матеріал міцний та пружний, піддається </a:t>
            </a:r>
            <a:r>
              <a:rPr lang="uk-UA" sz="2000" dirty="0" err="1">
                <a:solidFill>
                  <a:schemeClr val="bg2">
                    <a:lumMod val="10000"/>
                  </a:schemeClr>
                </a:solidFill>
              </a:rPr>
              <a:t>колці</a:t>
            </a:r>
            <a:r>
              <a:rPr lang="uk-UA" sz="2000" dirty="0">
                <a:solidFill>
                  <a:schemeClr val="bg2">
                    <a:lumMod val="10000"/>
                  </a:schemeClr>
                </a:solidFill>
              </a:rPr>
              <a:t>, різанні, свердлінню. Має звуко- та теплоізоляційні властивості. Завдяки тому, що цей покрівельний матеріал не має внутрішніх капілярів, він не пропускає воду. Добре витримує перепади температур, морозостійкий, стійкий до ультрафіолетового опромінення, не втрачає колір. </a:t>
            </a:r>
          </a:p>
          <a:p>
            <a:pPr marL="0" indent="0">
              <a:buNone/>
            </a:pPr>
            <a:r>
              <a:rPr lang="uk-UA" sz="2000" dirty="0">
                <a:solidFill>
                  <a:schemeClr val="bg2">
                    <a:lumMod val="10000"/>
                  </a:schemeClr>
                </a:solidFill>
              </a:rPr>
              <a:t>Колір світло-сірий, темно-сірий, зелений та темно-червоний. Плитками з цього матеріалу покривають дахи будь-якої конфігурації, включаючи складні конструкції, розжолобки, башточки різних форм, труби та ін. </a:t>
            </a:r>
          </a:p>
          <a:p>
            <a:pPr marL="0" indent="0">
              <a:buNone/>
            </a:pPr>
            <a:r>
              <a:rPr lang="uk-UA" sz="2000" dirty="0">
                <a:solidFill>
                  <a:schemeClr val="bg2">
                    <a:lumMod val="10000"/>
                  </a:schemeClr>
                </a:solidFill>
              </a:rPr>
              <a:t>Термін служби сланцевої покрівлі 100 ... 150 років і більше, т. к. пластинки, що пошкодилися, можна міняти на нові, продовжуючи життя покрівлі. Крім довільної мають прямокутну із округленими краями та лускату форму.</a:t>
            </a:r>
          </a:p>
        </p:txBody>
      </p:sp>
    </p:spTree>
    <p:extLst>
      <p:ext uri="{BB962C8B-B14F-4D97-AF65-F5344CB8AC3E}">
        <p14:creationId xmlns:p14="http://schemas.microsoft.com/office/powerpoint/2010/main" val="3422905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7231" y="130126"/>
            <a:ext cx="11957538" cy="6597747"/>
          </a:xfrm>
        </p:spPr>
        <p:txBody>
          <a:bodyPr>
            <a:normAutofit/>
          </a:bodyPr>
          <a:lstStyle/>
          <a:p>
            <a:pPr algn="just"/>
            <a:r>
              <a:rPr lang="uk-UA" sz="2000" dirty="0">
                <a:solidFill>
                  <a:schemeClr val="bg2">
                    <a:lumMod val="10000"/>
                  </a:schemeClr>
                </a:solidFill>
              </a:rPr>
              <a:t>Інверсійна покрівля</a:t>
            </a:r>
          </a:p>
          <a:p>
            <a:pPr algn="just"/>
            <a:r>
              <a:rPr lang="uk-UA" sz="2000" dirty="0">
                <a:solidFill>
                  <a:schemeClr val="bg2">
                    <a:lumMod val="10000"/>
                  </a:schemeClr>
                </a:solidFill>
              </a:rPr>
              <a:t>Від покрівельного пирога традиційного інверсійного типу відрізняється тим, що утеплювач розташований вище </a:t>
            </a:r>
            <a:r>
              <a:rPr lang="uk-UA" sz="2000" dirty="0" err="1">
                <a:solidFill>
                  <a:schemeClr val="bg2">
                    <a:lumMod val="10000"/>
                  </a:schemeClr>
                </a:solidFill>
              </a:rPr>
              <a:t>гідроізолюючого</a:t>
            </a:r>
            <a:r>
              <a:rPr lang="uk-UA" sz="2000" dirty="0">
                <a:solidFill>
                  <a:schemeClr val="bg2">
                    <a:lumMod val="10000"/>
                  </a:schemeClr>
                </a:solidFill>
              </a:rPr>
              <a:t> шару. Таким чином, гідроізоляція отримує додатковий захист. Пиріг інверсійної покрівлі виглядає так:</a:t>
            </a:r>
          </a:p>
        </p:txBody>
      </p:sp>
      <p:pic>
        <p:nvPicPr>
          <p:cNvPr id="14338" name="Picture 2" descr="схема инверсионной кровли">
            <a:extLst>
              <a:ext uri="{FF2B5EF4-FFF2-40B4-BE49-F238E27FC236}">
                <a16:creationId xmlns:a16="http://schemas.microsoft.com/office/drawing/2014/main" id="{AAACA02D-207A-423B-8644-0D0D1291D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43" y="1587965"/>
            <a:ext cx="7990442" cy="471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909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126609"/>
            <a:ext cx="11957538" cy="6597747"/>
          </a:xfrm>
        </p:spPr>
        <p:txBody>
          <a:bodyPr>
            <a:normAutofit/>
          </a:bodyPr>
          <a:lstStyle/>
          <a:p>
            <a:pPr indent="457200" algn="just"/>
            <a:r>
              <a:rPr lang="uk-UA" sz="2000" dirty="0">
                <a:solidFill>
                  <a:schemeClr val="bg2">
                    <a:lumMod val="10000"/>
                  </a:schemeClr>
                </a:solidFill>
              </a:rPr>
              <a:t>Товщина інверсійної покрівлі залежить від типу очікуваних навантажень. Усього розрізняють три види:</a:t>
            </a:r>
          </a:p>
          <a:p>
            <a:pPr indent="457200" algn="just"/>
            <a:r>
              <a:rPr lang="uk-UA" sz="2000" dirty="0">
                <a:solidFill>
                  <a:schemeClr val="bg2">
                    <a:lumMod val="10000"/>
                  </a:schemeClr>
                </a:solidFill>
              </a:rPr>
              <a:t>Низькі навантаження. Ізолюючі шари та легкий покрівельний матеріал. Цей тип часто використовується в індивідуальній заміській забудові. За бажання на такій покрівлі можна обладнати солярій або майданчик для відпочинку на пару людей. На більшу вагу вона не розрахована.</a:t>
            </a:r>
          </a:p>
          <a:p>
            <a:pPr indent="457200" algn="just"/>
            <a:r>
              <a:rPr lang="uk-UA" sz="2000" dirty="0">
                <a:solidFill>
                  <a:schemeClr val="bg2">
                    <a:lumMod val="10000"/>
                  </a:schemeClr>
                </a:solidFill>
              </a:rPr>
              <a:t>Середні навантаження. Це тип дахів із підвищеною прохідністю. У конструкції використовують утеплювачі високої міцності, фінішне покриття – </a:t>
            </a:r>
            <a:r>
              <a:rPr lang="uk-UA" sz="2000" dirty="0" err="1">
                <a:solidFill>
                  <a:schemeClr val="bg2">
                    <a:lumMod val="10000"/>
                  </a:schemeClr>
                </a:solidFill>
              </a:rPr>
              <a:t>керамогранітна</a:t>
            </a:r>
            <a:r>
              <a:rPr lang="uk-UA" sz="2000" dirty="0">
                <a:solidFill>
                  <a:schemeClr val="bg2">
                    <a:lumMod val="10000"/>
                  </a:schemeClr>
                </a:solidFill>
              </a:rPr>
              <a:t> або тротуарна плитка. Сюди можна запросити гостей, організувати тут бенкет, влаштувати тенісний корт тощо.</a:t>
            </a:r>
          </a:p>
          <a:p>
            <a:pPr indent="457200" algn="just"/>
            <a:r>
              <a:rPr lang="uk-UA" sz="2000" dirty="0">
                <a:solidFill>
                  <a:schemeClr val="bg2">
                    <a:lumMod val="10000"/>
                  </a:schemeClr>
                </a:solidFill>
              </a:rPr>
              <a:t>Високі навантаження. Наприклад, паркування для автомобілів. У структурі пирога використовуються додаткові шари, що зміцнюють. Як фінішне покриття замість </a:t>
            </a:r>
            <a:r>
              <a:rPr lang="uk-UA" sz="2000" dirty="0" err="1">
                <a:solidFill>
                  <a:schemeClr val="bg2">
                    <a:lumMod val="10000"/>
                  </a:schemeClr>
                </a:solidFill>
              </a:rPr>
              <a:t>замостки</a:t>
            </a:r>
            <a:r>
              <a:rPr lang="uk-UA" sz="2000" dirty="0">
                <a:solidFill>
                  <a:schemeClr val="bg2">
                    <a:lumMod val="10000"/>
                  </a:schemeClr>
                </a:solidFill>
              </a:rPr>
              <a:t> плиткою - же/б плита.</a:t>
            </a:r>
          </a:p>
        </p:txBody>
      </p:sp>
      <p:pic>
        <p:nvPicPr>
          <p:cNvPr id="15362" name="Picture 2" descr="инверсионная кровля с озелением">
            <a:extLst>
              <a:ext uri="{FF2B5EF4-FFF2-40B4-BE49-F238E27FC236}">
                <a16:creationId xmlns:a16="http://schemas.microsoft.com/office/drawing/2014/main" id="{E92C6834-F9D5-4C31-BC41-D6B13F891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20" y="4247856"/>
            <a:ext cx="33337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nvers2">
            <a:extLst>
              <a:ext uri="{FF2B5EF4-FFF2-40B4-BE49-F238E27FC236}">
                <a16:creationId xmlns:a16="http://schemas.microsoft.com/office/drawing/2014/main" id="{980EF112-6428-4AD3-8029-E83690FC3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282" y="4247856"/>
            <a:ext cx="33337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схема инверсионной кровли для парковки на крыше">
            <a:extLst>
              <a:ext uri="{FF2B5EF4-FFF2-40B4-BE49-F238E27FC236}">
                <a16:creationId xmlns:a16="http://schemas.microsoft.com/office/drawing/2014/main" id="{72CF8C22-8950-4C42-91EB-A017DCBB3C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481" b="14488"/>
          <a:stretch/>
        </p:blipFill>
        <p:spPr bwMode="auto">
          <a:xfrm>
            <a:off x="7235482" y="3908152"/>
            <a:ext cx="5397305" cy="292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805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126609"/>
            <a:ext cx="11957538" cy="6597747"/>
          </a:xfrm>
        </p:spPr>
        <p:txBody>
          <a:bodyPr/>
          <a:lstStyle/>
          <a:p>
            <a:pPr indent="457200" algn="just"/>
            <a:r>
              <a:rPr lang="uk-UA" sz="2000" dirty="0">
                <a:solidFill>
                  <a:schemeClr val="bg2">
                    <a:lumMod val="10000"/>
                  </a:schemeClr>
                </a:solidFill>
              </a:rPr>
              <a:t>Експлуатація інверсійних покрівель. Головна перевага плоских дахів – можливість їхньої експлуатації. І в цьому відношенні інверсійна покрівля виграє у традиційної. Можливостей для застосування у неї більше. Ось деякі:</a:t>
            </a:r>
          </a:p>
          <a:p>
            <a:pPr indent="457200" algn="just"/>
            <a:r>
              <a:rPr lang="uk-UA" sz="2000" dirty="0">
                <a:solidFill>
                  <a:schemeClr val="bg2">
                    <a:lumMod val="10000"/>
                  </a:schemeClr>
                </a:solidFill>
              </a:rPr>
              <a:t>Майданчик для відпочинку, прогулянкова зона;</a:t>
            </a:r>
          </a:p>
          <a:p>
            <a:pPr indent="457200" algn="just"/>
            <a:r>
              <a:rPr lang="uk-UA" sz="2000" dirty="0">
                <a:solidFill>
                  <a:schemeClr val="bg2">
                    <a:lumMod val="10000"/>
                  </a:schemeClr>
                </a:solidFill>
              </a:rPr>
              <a:t>Зелена покрівля: квітники;</a:t>
            </a:r>
          </a:p>
          <a:p>
            <a:pPr indent="457200" algn="just"/>
            <a:r>
              <a:rPr lang="uk-UA" sz="2000" dirty="0">
                <a:solidFill>
                  <a:schemeClr val="bg2">
                    <a:lumMod val="10000"/>
                  </a:schemeClr>
                </a:solidFill>
              </a:rPr>
              <a:t>Зимовий сад</a:t>
            </a:r>
          </a:p>
          <a:p>
            <a:pPr indent="457200" algn="just"/>
            <a:r>
              <a:rPr lang="uk-UA" sz="2000" dirty="0">
                <a:solidFill>
                  <a:schemeClr val="bg2">
                    <a:lumMod val="10000"/>
                  </a:schemeClr>
                </a:solidFill>
              </a:rPr>
              <a:t>Паркування;</a:t>
            </a:r>
          </a:p>
          <a:p>
            <a:pPr indent="457200" algn="just"/>
            <a:r>
              <a:rPr lang="uk-UA" sz="2000" dirty="0">
                <a:solidFill>
                  <a:schemeClr val="bg2">
                    <a:lumMod val="10000"/>
                  </a:schemeClr>
                </a:solidFill>
              </a:rPr>
              <a:t>Літнє кафе;</a:t>
            </a:r>
          </a:p>
          <a:p>
            <a:pPr indent="457200" algn="just"/>
            <a:r>
              <a:rPr lang="uk-UA" sz="2000" dirty="0">
                <a:solidFill>
                  <a:schemeClr val="bg2">
                    <a:lumMod val="10000"/>
                  </a:schemeClr>
                </a:solidFill>
              </a:rPr>
              <a:t>Солярій;</a:t>
            </a:r>
          </a:p>
          <a:p>
            <a:pPr indent="457200" algn="just"/>
            <a:r>
              <a:rPr lang="uk-UA" sz="2000" dirty="0">
                <a:solidFill>
                  <a:schemeClr val="bg2">
                    <a:lumMod val="10000"/>
                  </a:schemeClr>
                </a:solidFill>
              </a:rPr>
              <a:t>Басейн;</a:t>
            </a:r>
          </a:p>
          <a:p>
            <a:pPr indent="457200" algn="just"/>
            <a:r>
              <a:rPr lang="uk-UA" sz="2000" dirty="0">
                <a:solidFill>
                  <a:schemeClr val="bg2">
                    <a:lumMod val="10000"/>
                  </a:schemeClr>
                </a:solidFill>
              </a:rPr>
              <a:t>Декоративний ставок і </a:t>
            </a:r>
            <a:r>
              <a:rPr lang="uk-UA" sz="2000" dirty="0" err="1">
                <a:solidFill>
                  <a:schemeClr val="bg2">
                    <a:lumMod val="10000"/>
                  </a:schemeClr>
                </a:solidFill>
              </a:rPr>
              <a:t>т.д</a:t>
            </a:r>
            <a:r>
              <a:rPr lang="uk-UA" sz="2000" dirty="0">
                <a:solidFill>
                  <a:schemeClr val="bg2">
                    <a:lumMod val="10000"/>
                  </a:schemeClr>
                </a:solidFill>
              </a:rPr>
              <a:t>.</a:t>
            </a:r>
            <a:endParaRPr lang="uk-UA" dirty="0">
              <a:solidFill>
                <a:schemeClr val="bg2">
                  <a:lumMod val="10000"/>
                </a:schemeClr>
              </a:solidFill>
            </a:endParaRPr>
          </a:p>
        </p:txBody>
      </p:sp>
      <p:pic>
        <p:nvPicPr>
          <p:cNvPr id="16386" name="Picture 2" descr="Зеленая кровля">
            <a:extLst>
              <a:ext uri="{FF2B5EF4-FFF2-40B4-BE49-F238E27FC236}">
                <a16:creationId xmlns:a16="http://schemas.microsoft.com/office/drawing/2014/main" id="{55DEBB09-A854-4E48-B15D-75EA6CD92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597" y="1065041"/>
            <a:ext cx="5720861" cy="375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383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126609"/>
            <a:ext cx="11957538" cy="6597747"/>
          </a:xfrm>
        </p:spPr>
        <p:txBody>
          <a:bodyPr>
            <a:normAutofit lnSpcReduction="10000"/>
          </a:bodyPr>
          <a:lstStyle/>
          <a:p>
            <a:pPr indent="457200" algn="just"/>
            <a:r>
              <a:rPr lang="uk-UA" sz="2000" dirty="0">
                <a:solidFill>
                  <a:schemeClr val="bg2">
                    <a:lumMod val="10000"/>
                  </a:schemeClr>
                </a:solidFill>
              </a:rPr>
              <a:t>Технічне обслуговування покрівлі, що експлуатується, дещо складніше, ніж неексплуатованої:</a:t>
            </a:r>
          </a:p>
          <a:p>
            <a:pPr indent="457200" algn="just"/>
            <a:r>
              <a:rPr lang="uk-UA" sz="2000" dirty="0">
                <a:solidFill>
                  <a:schemeClr val="bg2">
                    <a:lumMod val="10000"/>
                  </a:schemeClr>
                </a:solidFill>
              </a:rPr>
              <a:t>- Необхідно регулярно оглядати поверхню покрівлі щодо появи здуття і тріщин;</a:t>
            </a:r>
          </a:p>
          <a:p>
            <a:pPr indent="457200" algn="just"/>
            <a:r>
              <a:rPr lang="uk-UA" sz="2000" dirty="0">
                <a:solidFill>
                  <a:schemeClr val="bg2">
                    <a:lumMod val="10000"/>
                  </a:schemeClr>
                </a:solidFill>
              </a:rPr>
              <a:t>- Забирати взимку сніг, щоб мінімізувати навантаження на дах. Як варіант: можна зробити дах зі штучним підігрівом, щоб сніг танув сам. Це слід враховувати під час проектування водостічної системи;</a:t>
            </a:r>
          </a:p>
          <a:p>
            <a:pPr indent="457200" algn="just"/>
            <a:r>
              <a:rPr lang="uk-UA" sz="2000" dirty="0">
                <a:solidFill>
                  <a:schemeClr val="bg2">
                    <a:lumMod val="10000"/>
                  </a:schemeClr>
                </a:solidFill>
              </a:rPr>
              <a:t>- Зелена покрівля потребує догляду за рослинами. Необхідно також регулярно перевіряти стан покрівельного покриття, чи не пошкоджене воно корінням рослин.</a:t>
            </a:r>
          </a:p>
          <a:p>
            <a:pPr indent="457200" algn="just"/>
            <a:r>
              <a:rPr lang="uk-UA" sz="2000" dirty="0">
                <a:solidFill>
                  <a:schemeClr val="bg2">
                    <a:lumMod val="10000"/>
                  </a:schemeClr>
                </a:solidFill>
              </a:rPr>
              <a:t>До мінусів інверсійних покрівель слід віднести:</a:t>
            </a:r>
          </a:p>
          <a:p>
            <a:pPr indent="457200" algn="just"/>
            <a:r>
              <a:rPr lang="uk-UA" sz="2000" dirty="0">
                <a:solidFill>
                  <a:schemeClr val="bg2">
                    <a:lumMod val="10000"/>
                  </a:schemeClr>
                </a:solidFill>
              </a:rPr>
              <a:t>- Складний (отже, дорогий) монтаж;</a:t>
            </a:r>
          </a:p>
          <a:p>
            <a:pPr indent="457200" algn="just"/>
            <a:r>
              <a:rPr lang="uk-UA" sz="2000" dirty="0">
                <a:solidFill>
                  <a:schemeClr val="bg2">
                    <a:lumMod val="10000"/>
                  </a:schemeClr>
                </a:solidFill>
              </a:rPr>
              <a:t>- Необхідність чіткого дотримання технології. Помилка може зробити дах нефункціональним;</a:t>
            </a:r>
          </a:p>
          <a:p>
            <a:pPr indent="457200" algn="just"/>
            <a:r>
              <a:rPr lang="uk-UA" sz="2000" dirty="0">
                <a:solidFill>
                  <a:schemeClr val="bg2">
                    <a:lumMod val="10000"/>
                  </a:schemeClr>
                </a:solidFill>
              </a:rPr>
              <a:t>Усі ці мінуси відносні. Плюсів у системи більше:</a:t>
            </a:r>
          </a:p>
          <a:p>
            <a:pPr indent="457200" algn="just"/>
            <a:r>
              <a:rPr lang="uk-UA" sz="2000" dirty="0">
                <a:solidFill>
                  <a:schemeClr val="bg2">
                    <a:lumMod val="10000"/>
                  </a:schemeClr>
                </a:solidFill>
              </a:rPr>
              <a:t>- Ефективна гідроізоляція, надійний захист </a:t>
            </a:r>
            <a:r>
              <a:rPr lang="uk-UA" sz="2000" dirty="0" err="1">
                <a:solidFill>
                  <a:schemeClr val="bg2">
                    <a:lumMod val="10000"/>
                  </a:schemeClr>
                </a:solidFill>
              </a:rPr>
              <a:t>гідроізолюючого</a:t>
            </a:r>
            <a:r>
              <a:rPr lang="uk-UA" sz="2000" dirty="0">
                <a:solidFill>
                  <a:schemeClr val="bg2">
                    <a:lumMod val="10000"/>
                  </a:schemeClr>
                </a:solidFill>
              </a:rPr>
              <a:t> шару (для цього і з'явився інверсійний тип дахів);</a:t>
            </a:r>
          </a:p>
          <a:p>
            <a:pPr indent="457200" algn="just"/>
            <a:r>
              <a:rPr lang="uk-UA" sz="2000" dirty="0">
                <a:solidFill>
                  <a:schemeClr val="bg2">
                    <a:lumMod val="10000"/>
                  </a:schemeClr>
                </a:solidFill>
              </a:rPr>
              <a:t>- Надійність інверсійних покрівель вища, вище навантаження, яке вони можуть прийняти. У таких дахів більший діапазон застосування;</a:t>
            </a:r>
          </a:p>
          <a:p>
            <a:pPr indent="457200" algn="just"/>
            <a:r>
              <a:rPr lang="uk-UA" sz="2000" dirty="0">
                <a:solidFill>
                  <a:schemeClr val="bg2">
                    <a:lumMod val="10000"/>
                  </a:schemeClr>
                </a:solidFill>
              </a:rPr>
              <a:t>- Теплостійкість вища, ніж у традиційних дахів, приблизно на 20 градусів;</a:t>
            </a:r>
          </a:p>
          <a:p>
            <a:pPr indent="457200" algn="just"/>
            <a:r>
              <a:rPr lang="uk-UA" sz="2000" dirty="0">
                <a:solidFill>
                  <a:schemeClr val="bg2">
                    <a:lumMod val="10000"/>
                  </a:schemeClr>
                </a:solidFill>
              </a:rPr>
              <a:t>- Можна встановлювати будь-якої пори року.</a:t>
            </a:r>
          </a:p>
        </p:txBody>
      </p:sp>
    </p:spTree>
    <p:extLst>
      <p:ext uri="{BB962C8B-B14F-4D97-AF65-F5344CB8AC3E}">
        <p14:creationId xmlns:p14="http://schemas.microsoft.com/office/powerpoint/2010/main" val="412075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1" y="126609"/>
            <a:ext cx="11957538" cy="6597747"/>
          </a:xfrm>
        </p:spPr>
        <p:txBody>
          <a:bodyPr>
            <a:normAutofit/>
          </a:bodyPr>
          <a:lstStyle/>
          <a:p>
            <a:pPr algn="just"/>
            <a:r>
              <a:rPr lang="uk-UA" sz="2000" b="1" dirty="0">
                <a:solidFill>
                  <a:schemeClr val="bg2">
                    <a:lumMod val="10000"/>
                  </a:schemeClr>
                </a:solidFill>
              </a:rPr>
              <a:t>Покрівельні панелі </a:t>
            </a:r>
            <a:r>
              <a:rPr lang="ru-RU" sz="2000" b="1" dirty="0" err="1">
                <a:solidFill>
                  <a:schemeClr val="bg2">
                    <a:lumMod val="10000"/>
                  </a:schemeClr>
                </a:solidFill>
              </a:rPr>
              <a:t>Zierer</a:t>
            </a:r>
            <a:r>
              <a:rPr lang="ru-RU" sz="2000" b="1" dirty="0">
                <a:solidFill>
                  <a:schemeClr val="bg2">
                    <a:lumMod val="10000"/>
                  </a:schemeClr>
                </a:solidFill>
              </a:rPr>
              <a:t> («</a:t>
            </a:r>
            <a:r>
              <a:rPr lang="ru-RU" sz="2000" b="1" dirty="0" err="1">
                <a:solidFill>
                  <a:schemeClr val="bg2">
                    <a:lumMod val="10000"/>
                  </a:schemeClr>
                </a:solidFill>
              </a:rPr>
              <a:t>Цирер</a:t>
            </a:r>
            <a:r>
              <a:rPr lang="ru-RU" sz="2000" b="1" dirty="0">
                <a:solidFill>
                  <a:schemeClr val="bg2">
                    <a:lumMod val="10000"/>
                  </a:schemeClr>
                </a:solidFill>
              </a:rPr>
              <a:t>»)</a:t>
            </a:r>
          </a:p>
          <a:p>
            <a:pPr algn="just"/>
            <a:r>
              <a:rPr lang="uk-UA" sz="2000" dirty="0">
                <a:solidFill>
                  <a:schemeClr val="bg2">
                    <a:lumMod val="10000"/>
                  </a:schemeClr>
                </a:solidFill>
              </a:rPr>
              <a:t>Призначення: ці панелі використовуються для дахів з кутом ухилу більше 12° </a:t>
            </a:r>
          </a:p>
          <a:p>
            <a:pPr algn="just"/>
            <a:r>
              <a:rPr lang="uk-UA" sz="2000" dirty="0">
                <a:solidFill>
                  <a:schemeClr val="bg2">
                    <a:lumMod val="10000"/>
                  </a:schemeClr>
                </a:solidFill>
              </a:rPr>
              <a:t>Будова: </a:t>
            </a:r>
            <a:r>
              <a:rPr lang="uk-UA" sz="2000" dirty="0" err="1">
                <a:solidFill>
                  <a:schemeClr val="bg2">
                    <a:lumMod val="10000"/>
                  </a:schemeClr>
                </a:solidFill>
              </a:rPr>
              <a:t>поліестерне</a:t>
            </a:r>
            <a:r>
              <a:rPr lang="uk-UA" sz="2000" dirty="0">
                <a:solidFill>
                  <a:schemeClr val="bg2">
                    <a:lumMod val="10000"/>
                  </a:schemeClr>
                </a:solidFill>
              </a:rPr>
              <a:t> скловолокно із захисним шаром </a:t>
            </a:r>
          </a:p>
          <a:p>
            <a:pPr algn="just"/>
            <a:r>
              <a:rPr lang="uk-UA" sz="2000" dirty="0">
                <a:solidFill>
                  <a:schemeClr val="bg2">
                    <a:lumMod val="10000"/>
                  </a:schemeClr>
                </a:solidFill>
              </a:rPr>
              <a:t>Форма та колірна гама: за формою ці панелі нагадують звичайну черепицю з кераміки та сланцеве покриття, кольорова гама досить небагата, всього 4 кольори.</a:t>
            </a:r>
          </a:p>
          <a:p>
            <a:pPr algn="just"/>
            <a:r>
              <a:rPr lang="ru-RU" sz="2000" dirty="0">
                <a:solidFill>
                  <a:schemeClr val="bg2">
                    <a:lumMod val="10000"/>
                  </a:schemeClr>
                </a:solidFill>
              </a:rPr>
              <a:t>Вага: 9 кг. на </a:t>
            </a:r>
            <a:r>
              <a:rPr lang="ru-RU" sz="2000" dirty="0" err="1">
                <a:solidFill>
                  <a:schemeClr val="bg2">
                    <a:lumMod val="10000"/>
                  </a:schemeClr>
                </a:solidFill>
              </a:rPr>
              <a:t>квадратний</a:t>
            </a:r>
            <a:r>
              <a:rPr lang="ru-RU" sz="2000" dirty="0">
                <a:solidFill>
                  <a:schemeClr val="bg2">
                    <a:lumMod val="10000"/>
                  </a:schemeClr>
                </a:solidFill>
              </a:rPr>
              <a:t> метр </a:t>
            </a:r>
          </a:p>
          <a:p>
            <a:pPr algn="just"/>
            <a:r>
              <a:rPr lang="ru-RU" sz="2000" dirty="0">
                <a:solidFill>
                  <a:schemeClr val="bg2">
                    <a:lumMod val="10000"/>
                  </a:schemeClr>
                </a:solidFill>
              </a:rPr>
              <a:t>Строк </a:t>
            </a:r>
            <a:r>
              <a:rPr lang="ru-RU" sz="2000" dirty="0" err="1">
                <a:solidFill>
                  <a:schemeClr val="bg2">
                    <a:lumMod val="10000"/>
                  </a:schemeClr>
                </a:solidFill>
              </a:rPr>
              <a:t>служби</a:t>
            </a:r>
            <a:r>
              <a:rPr lang="ru-RU" sz="2000" dirty="0">
                <a:solidFill>
                  <a:schemeClr val="bg2">
                    <a:lumMod val="10000"/>
                  </a:schemeClr>
                </a:solidFill>
              </a:rPr>
              <a:t>: </a:t>
            </a:r>
            <a:r>
              <a:rPr lang="ru-RU" sz="2000" dirty="0" err="1">
                <a:solidFill>
                  <a:schemeClr val="bg2">
                    <a:lumMod val="10000"/>
                  </a:schemeClr>
                </a:solidFill>
              </a:rPr>
              <a:t>від</a:t>
            </a:r>
            <a:r>
              <a:rPr lang="ru-RU" sz="2000" dirty="0">
                <a:solidFill>
                  <a:schemeClr val="bg2">
                    <a:lumMod val="10000"/>
                  </a:schemeClr>
                </a:solidFill>
              </a:rPr>
              <a:t> 15 </a:t>
            </a:r>
            <a:r>
              <a:rPr lang="ru-RU" sz="2000" dirty="0" err="1">
                <a:solidFill>
                  <a:schemeClr val="bg2">
                    <a:lumMod val="10000"/>
                  </a:schemeClr>
                </a:solidFill>
              </a:rPr>
              <a:t>років</a:t>
            </a:r>
            <a:r>
              <a:rPr lang="ru-RU" sz="2000" dirty="0">
                <a:solidFill>
                  <a:schemeClr val="bg2">
                    <a:lumMod val="10000"/>
                  </a:schemeClr>
                </a:solidFill>
              </a:rPr>
              <a:t> </a:t>
            </a:r>
          </a:p>
          <a:p>
            <a:pPr algn="just">
              <a:lnSpc>
                <a:spcPct val="110000"/>
              </a:lnSpc>
              <a:spcBef>
                <a:spcPts val="0"/>
              </a:spcBef>
            </a:pPr>
            <a:r>
              <a:rPr lang="uk-UA" sz="2000" dirty="0">
                <a:solidFill>
                  <a:schemeClr val="bg2">
                    <a:lumMod val="10000"/>
                  </a:schemeClr>
                </a:solidFill>
              </a:rPr>
              <a:t>Особливості монтажу: крім того, що монтаж покрівлі з таких</a:t>
            </a:r>
          </a:p>
          <a:p>
            <a:pPr algn="just">
              <a:lnSpc>
                <a:spcPct val="110000"/>
              </a:lnSpc>
              <a:spcBef>
                <a:spcPts val="0"/>
              </a:spcBef>
            </a:pPr>
            <a:r>
              <a:rPr lang="uk-UA" sz="2000" dirty="0">
                <a:solidFill>
                  <a:schemeClr val="bg2">
                    <a:lumMod val="10000"/>
                  </a:schemeClr>
                </a:solidFill>
              </a:rPr>
              <a:t> панелей можна проводити за будь-яких погодних умов, </a:t>
            </a:r>
          </a:p>
          <a:p>
            <a:pPr algn="just">
              <a:lnSpc>
                <a:spcPct val="110000"/>
              </a:lnSpc>
              <a:spcBef>
                <a:spcPts val="0"/>
              </a:spcBef>
            </a:pPr>
            <a:r>
              <a:rPr lang="uk-UA" sz="2000" dirty="0">
                <a:solidFill>
                  <a:schemeClr val="bg2">
                    <a:lumMod val="10000"/>
                  </a:schemeClr>
                </a:solidFill>
              </a:rPr>
              <a:t>варто також відзначити і те, що такі панелі вкрай зручні </a:t>
            </a:r>
          </a:p>
          <a:p>
            <a:pPr algn="just">
              <a:lnSpc>
                <a:spcPct val="110000"/>
              </a:lnSpc>
              <a:spcBef>
                <a:spcPts val="0"/>
              </a:spcBef>
            </a:pPr>
            <a:r>
              <a:rPr lang="uk-UA" sz="2000" dirty="0">
                <a:solidFill>
                  <a:schemeClr val="bg2">
                    <a:lumMod val="10000"/>
                  </a:schemeClr>
                </a:solidFill>
              </a:rPr>
              <a:t>при укладанні, монтаж їх не складе труднощів навіть </a:t>
            </a:r>
          </a:p>
          <a:p>
            <a:pPr algn="just">
              <a:lnSpc>
                <a:spcPct val="110000"/>
              </a:lnSpc>
              <a:spcBef>
                <a:spcPts val="0"/>
              </a:spcBef>
            </a:pPr>
            <a:r>
              <a:rPr lang="uk-UA" sz="2000" dirty="0">
                <a:solidFill>
                  <a:schemeClr val="bg2">
                    <a:lumMod val="10000"/>
                  </a:schemeClr>
                </a:solidFill>
              </a:rPr>
              <a:t>для непідготовленого. людину без спеціальних навичок.</a:t>
            </a:r>
          </a:p>
          <a:p>
            <a:pPr algn="just">
              <a:lnSpc>
                <a:spcPct val="110000"/>
              </a:lnSpc>
              <a:spcBef>
                <a:spcPts val="0"/>
              </a:spcBef>
            </a:pPr>
            <a:r>
              <a:rPr lang="uk-UA" sz="2000" dirty="0">
                <a:solidFill>
                  <a:schemeClr val="bg2">
                    <a:lumMod val="10000"/>
                  </a:schemeClr>
                </a:solidFill>
              </a:rPr>
              <a:t> Панелі замикаються між собою, що забезпечує міцне </a:t>
            </a:r>
          </a:p>
          <a:p>
            <a:pPr algn="just">
              <a:lnSpc>
                <a:spcPct val="110000"/>
              </a:lnSpc>
              <a:spcBef>
                <a:spcPts val="0"/>
              </a:spcBef>
            </a:pPr>
            <a:r>
              <a:rPr lang="uk-UA" sz="2000" dirty="0">
                <a:solidFill>
                  <a:schemeClr val="bg2">
                    <a:lumMod val="10000"/>
                  </a:schemeClr>
                </a:solidFill>
              </a:rPr>
              <a:t>та гладке покриття без використання додаткових засобів </a:t>
            </a:r>
          </a:p>
          <a:p>
            <a:pPr algn="just">
              <a:lnSpc>
                <a:spcPct val="110000"/>
              </a:lnSpc>
              <a:spcBef>
                <a:spcPts val="0"/>
              </a:spcBef>
            </a:pPr>
            <a:r>
              <a:rPr lang="uk-UA" sz="2000" dirty="0">
                <a:solidFill>
                  <a:schemeClr val="bg2">
                    <a:lumMod val="10000"/>
                  </a:schemeClr>
                </a:solidFill>
              </a:rPr>
              <a:t>для обробки стиків</a:t>
            </a:r>
            <a:r>
              <a:rPr lang="ru-RU" sz="2000" dirty="0">
                <a:solidFill>
                  <a:schemeClr val="bg2">
                    <a:lumMod val="10000"/>
                  </a:schemeClr>
                </a:solidFill>
              </a:rPr>
              <a:t>.</a:t>
            </a:r>
            <a:endParaRPr lang="uk-UA" sz="2000" dirty="0">
              <a:solidFill>
                <a:schemeClr val="bg2">
                  <a:lumMod val="10000"/>
                </a:schemeClr>
              </a:solidFill>
            </a:endParaRPr>
          </a:p>
        </p:txBody>
      </p:sp>
      <p:pic>
        <p:nvPicPr>
          <p:cNvPr id="1026" name="Picture 2" descr="выбор кровельного материала">
            <a:extLst>
              <a:ext uri="{FF2B5EF4-FFF2-40B4-BE49-F238E27FC236}">
                <a16:creationId xmlns:a16="http://schemas.microsoft.com/office/drawing/2014/main" id="{0BFD2642-360D-48AB-9372-2E062A059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404" y="2286000"/>
            <a:ext cx="425767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877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126609"/>
            <a:ext cx="11957538" cy="6597747"/>
          </a:xfrm>
        </p:spPr>
        <p:txBody>
          <a:bodyPr>
            <a:normAutofit/>
          </a:bodyPr>
          <a:lstStyle/>
          <a:p>
            <a:pPr algn="just"/>
            <a:r>
              <a:rPr lang="uk-UA" sz="2000" dirty="0">
                <a:solidFill>
                  <a:schemeClr val="bg2">
                    <a:lumMod val="10000"/>
                  </a:schemeClr>
                </a:solidFill>
              </a:rPr>
              <a:t>Покрівля для "розумного" будинку (Скляні сонячні батареї)</a:t>
            </a:r>
          </a:p>
          <a:p>
            <a:pPr algn="just"/>
            <a:r>
              <a:rPr lang="uk-UA" sz="2000" dirty="0">
                <a:solidFill>
                  <a:schemeClr val="bg2">
                    <a:lumMod val="10000"/>
                  </a:schemeClr>
                </a:solidFill>
              </a:rPr>
              <a:t> Цей тип покрівлі ще не має широкого застосування. Передбачається, що при встановленні таких панелей як покрівельний матеріал, вдень вони будуть заряджатися завдяки сонячній енергії, накопичуючи енергію в акумуляторах, а вночі, без сонця, живлення будинку здійснюватиметься шляхом витрачання накопиченої енергії.</a:t>
            </a:r>
          </a:p>
          <a:p>
            <a:pPr algn="just"/>
            <a:r>
              <a:rPr lang="uk-UA" sz="2000" dirty="0">
                <a:solidFill>
                  <a:schemeClr val="bg2">
                    <a:lumMod val="10000"/>
                  </a:schemeClr>
                </a:solidFill>
              </a:rPr>
              <a:t>Встановлення такого покрівельного матеріалу у нашій країні – явище поодиноке. Монтаж такої покрівлі своїми руками навряд чи можливий, але можливо через 10-15 років такі дахи будуть масовим явищем і установка їх буде спрощена до краю</a:t>
            </a:r>
            <a:r>
              <a:rPr lang="ru-RU" sz="2000" dirty="0">
                <a:solidFill>
                  <a:schemeClr val="bg2">
                    <a:lumMod val="10000"/>
                  </a:schemeClr>
                </a:solidFill>
              </a:rPr>
              <a:t>.</a:t>
            </a:r>
            <a:endParaRPr lang="uk-UA" sz="2000" dirty="0">
              <a:solidFill>
                <a:schemeClr val="bg2">
                  <a:lumMod val="10000"/>
                </a:schemeClr>
              </a:solidFill>
            </a:endParaRPr>
          </a:p>
        </p:txBody>
      </p:sp>
      <p:pic>
        <p:nvPicPr>
          <p:cNvPr id="2050" name="Picture 2" descr="современные кровельные материалы">
            <a:extLst>
              <a:ext uri="{FF2B5EF4-FFF2-40B4-BE49-F238E27FC236}">
                <a16:creationId xmlns:a16="http://schemas.microsoft.com/office/drawing/2014/main" id="{E4F424B4-537A-4B70-8B04-032272B05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13025"/>
            <a:ext cx="5871138" cy="39080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рыша со встроенной солнечной батареей">
            <a:extLst>
              <a:ext uri="{FF2B5EF4-FFF2-40B4-BE49-F238E27FC236}">
                <a16:creationId xmlns:a16="http://schemas.microsoft.com/office/drawing/2014/main" id="{942397C2-1302-4870-A88E-679AB0551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36" y="2813024"/>
            <a:ext cx="5552049" cy="405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329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126609"/>
            <a:ext cx="11957538" cy="6597747"/>
          </a:xfrm>
        </p:spPr>
        <p:txBody>
          <a:bodyPr>
            <a:normAutofit/>
          </a:bodyPr>
          <a:lstStyle/>
          <a:p>
            <a:pPr algn="just"/>
            <a:r>
              <a:rPr lang="uk-UA" sz="2000" dirty="0">
                <a:solidFill>
                  <a:schemeClr val="bg2">
                    <a:lumMod val="10000"/>
                  </a:schemeClr>
                </a:solidFill>
              </a:rPr>
              <a:t>Нове – добре забуте старе: друге народження традиційних типів покрівлі, таких як дерев'яна дранка і </a:t>
            </a:r>
            <a:r>
              <a:rPr lang="uk-UA" sz="2000" dirty="0" err="1">
                <a:solidFill>
                  <a:schemeClr val="bg2">
                    <a:lumMod val="10000"/>
                  </a:schemeClr>
                </a:solidFill>
              </a:rPr>
              <a:t>гонт</a:t>
            </a:r>
            <a:r>
              <a:rPr lang="uk-UA" sz="2000" dirty="0">
                <a:solidFill>
                  <a:schemeClr val="bg2">
                    <a:lumMod val="10000"/>
                  </a:schemeClr>
                </a:solidFill>
              </a:rPr>
              <a:t>, очеретяна (</a:t>
            </a:r>
            <a:r>
              <a:rPr lang="uk-UA" sz="2000" dirty="0" err="1">
                <a:solidFill>
                  <a:schemeClr val="bg2">
                    <a:lumMod val="10000"/>
                  </a:schemeClr>
                </a:solidFill>
              </a:rPr>
              <a:t>очеретова</a:t>
            </a:r>
            <a:r>
              <a:rPr lang="uk-UA" sz="2000" dirty="0">
                <a:solidFill>
                  <a:schemeClr val="bg2">
                    <a:lumMod val="10000"/>
                  </a:schemeClr>
                </a:solidFill>
              </a:rPr>
              <a:t>) та солом’яна.</a:t>
            </a:r>
          </a:p>
          <a:p>
            <a:pPr algn="just"/>
            <a:r>
              <a:rPr lang="uk-UA" sz="2000" dirty="0">
                <a:solidFill>
                  <a:schemeClr val="bg2">
                    <a:lumMod val="10000"/>
                  </a:schemeClr>
                </a:solidFill>
              </a:rPr>
              <a:t>Використання таких матеріалів, незважаючи на простоту і дешевизну, по кишені далеко не кожному, та й монтаж здійснити в більшості випадків зможуть тільки професіонали. Ці типи покрівлі радше статусні, ніж практичні та економічні. </a:t>
            </a:r>
          </a:p>
          <a:p>
            <a:pPr algn="just"/>
            <a:r>
              <a:rPr lang="uk-UA" sz="2000" dirty="0">
                <a:solidFill>
                  <a:schemeClr val="bg2">
                    <a:lumMod val="10000"/>
                  </a:schemeClr>
                </a:solidFill>
              </a:rPr>
              <a:t>1. </a:t>
            </a:r>
            <a:r>
              <a:rPr lang="uk-UA" sz="2000" dirty="0" err="1">
                <a:solidFill>
                  <a:schemeClr val="bg2">
                    <a:lumMod val="10000"/>
                  </a:schemeClr>
                </a:solidFill>
              </a:rPr>
              <a:t>Гонтовий</a:t>
            </a:r>
            <a:r>
              <a:rPr lang="uk-UA" sz="2000" dirty="0">
                <a:solidFill>
                  <a:schemeClr val="bg2">
                    <a:lumMod val="10000"/>
                  </a:schemeClr>
                </a:solidFill>
              </a:rPr>
              <a:t> дах (дерев'яний) </a:t>
            </a:r>
          </a:p>
          <a:p>
            <a:pPr algn="just"/>
            <a:r>
              <a:rPr lang="uk-UA" sz="2000" dirty="0">
                <a:solidFill>
                  <a:schemeClr val="bg2">
                    <a:lumMod val="10000"/>
                  </a:schemeClr>
                </a:solidFill>
              </a:rPr>
              <a:t>Призначення: використовується для дахів з ухилом не менше 45° </a:t>
            </a:r>
          </a:p>
          <a:p>
            <a:pPr algn="just"/>
            <a:r>
              <a:rPr lang="uk-UA" sz="2000" dirty="0">
                <a:solidFill>
                  <a:schemeClr val="bg2">
                    <a:lumMod val="10000"/>
                  </a:schemeClr>
                </a:solidFill>
              </a:rPr>
              <a:t>Будова: дерево </a:t>
            </a:r>
          </a:p>
          <a:p>
            <a:pPr algn="just"/>
            <a:r>
              <a:rPr lang="uk-UA" sz="2000" dirty="0">
                <a:solidFill>
                  <a:schemeClr val="bg2">
                    <a:lumMod val="10000"/>
                  </a:schemeClr>
                </a:solidFill>
              </a:rPr>
              <a:t>Форма та колірна гама: невеликі дощечки прямокутної форми, колір натурального дерева (розрізняється в залежності від деревини, що використовується, та способу її обробки) </a:t>
            </a:r>
          </a:p>
          <a:p>
            <a:pPr algn="just"/>
            <a:r>
              <a:rPr lang="uk-UA" sz="2000" dirty="0">
                <a:solidFill>
                  <a:schemeClr val="bg2">
                    <a:lumMod val="10000"/>
                  </a:schemeClr>
                </a:solidFill>
              </a:rPr>
              <a:t>Вага: залежить від деревини та методів укладання </a:t>
            </a:r>
          </a:p>
          <a:p>
            <a:pPr algn="just"/>
            <a:r>
              <a:rPr lang="uk-UA" sz="2000" dirty="0">
                <a:solidFill>
                  <a:schemeClr val="bg2">
                    <a:lumMod val="10000"/>
                  </a:schemeClr>
                </a:solidFill>
              </a:rPr>
              <a:t>Термін служби: до 280 років </a:t>
            </a:r>
          </a:p>
          <a:p>
            <a:pPr algn="just"/>
            <a:r>
              <a:rPr lang="uk-UA" sz="2000" dirty="0">
                <a:solidFill>
                  <a:schemeClr val="bg2">
                    <a:lumMod val="10000"/>
                  </a:schemeClr>
                </a:solidFill>
              </a:rPr>
              <a:t>Особливості монтажу: спосіб укладання такої покрівлі в нашій країні практично забутий, та й в інших країнах ним володіють лише деякі професіонали. </a:t>
            </a:r>
          </a:p>
        </p:txBody>
      </p:sp>
    </p:spTree>
    <p:extLst>
      <p:ext uri="{BB962C8B-B14F-4D97-AF65-F5344CB8AC3E}">
        <p14:creationId xmlns:p14="http://schemas.microsoft.com/office/powerpoint/2010/main" val="142980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82880" y="126609"/>
            <a:ext cx="11957538" cy="6597747"/>
          </a:xfrm>
        </p:spPr>
        <p:txBody>
          <a:bodyPr>
            <a:normAutofit/>
          </a:bodyPr>
          <a:lstStyle/>
          <a:p>
            <a:pPr indent="457200" algn="just"/>
            <a:r>
              <a:rPr lang="uk-UA" sz="2000" dirty="0">
                <a:solidFill>
                  <a:schemeClr val="bg2">
                    <a:lumMod val="10000"/>
                  </a:schemeClr>
                </a:solidFill>
              </a:rPr>
              <a:t>Монтаж такої покрівлі своїми руками зробити практично неможливо: робота майже ювелірна. При правильному укладанні такий дах здатний служити століттями, але виробники дають гарантію лише на 5-20 років. Зовнішній вигляд такої покрівлі зачаровує, проте ремонт та обслуговування такого даху – справа нелегка та затратна. </a:t>
            </a:r>
          </a:p>
          <a:p>
            <a:pPr indent="457200" algn="just"/>
            <a:r>
              <a:rPr lang="uk-UA" sz="2000" dirty="0">
                <a:solidFill>
                  <a:schemeClr val="bg2">
                    <a:lumMod val="10000"/>
                  </a:schemeClr>
                </a:solidFill>
              </a:rPr>
              <a:t>Важливо: перед укладанням такого матеріалу дерево має бути оброблене в тому числі і вогнетривким просоченням. Крім того, така обробка повинна періодично повторюватись при подальшій експлуатації.</a:t>
            </a:r>
          </a:p>
          <a:p>
            <a:pPr indent="457200" algn="just"/>
            <a:endParaRPr lang="ru-RU" sz="2000" dirty="0"/>
          </a:p>
        </p:txBody>
      </p:sp>
      <p:pic>
        <p:nvPicPr>
          <p:cNvPr id="3074" name="Picture 2" descr="Гонтовая кровля: виды и способы укладки">
            <a:extLst>
              <a:ext uri="{FF2B5EF4-FFF2-40B4-BE49-F238E27FC236}">
                <a16:creationId xmlns:a16="http://schemas.microsoft.com/office/drawing/2014/main" id="{FA809EFD-796C-48C1-BC2D-226577663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31" y="2501555"/>
            <a:ext cx="3736354" cy="27878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Гонтовая кровля: покрытие крыши дощечками из гонта, монтаж">
            <a:extLst>
              <a:ext uri="{FF2B5EF4-FFF2-40B4-BE49-F238E27FC236}">
                <a16:creationId xmlns:a16="http://schemas.microsoft.com/office/drawing/2014/main" id="{4E14CBA0-FEAE-4CFD-8D2E-08A1C72E8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521" y="2501555"/>
            <a:ext cx="3669780" cy="27878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Продлеваем срок службы гонтовой кровли">
            <a:extLst>
              <a:ext uri="{FF2B5EF4-FFF2-40B4-BE49-F238E27FC236}">
                <a16:creationId xmlns:a16="http://schemas.microsoft.com/office/drawing/2014/main" id="{FDBA1F96-50B2-4C44-9C7F-78397FDEDE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3137" y="2501555"/>
            <a:ext cx="4189460" cy="278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3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мышовая крыша - описание и устройство кровли">
            <a:extLst>
              <a:ext uri="{FF2B5EF4-FFF2-40B4-BE49-F238E27FC236}">
                <a16:creationId xmlns:a16="http://schemas.microsoft.com/office/drawing/2014/main" id="{CB145493-F862-41B5-91DE-4B9524F31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65" y="523897"/>
            <a:ext cx="4764258" cy="3211075"/>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126609"/>
            <a:ext cx="11957538" cy="6597747"/>
          </a:xfrm>
        </p:spPr>
        <p:txBody>
          <a:bodyPr>
            <a:normAutofit/>
          </a:bodyPr>
          <a:lstStyle/>
          <a:p>
            <a:pPr indent="457200" algn="just"/>
            <a:r>
              <a:rPr lang="uk-UA" sz="2000" dirty="0">
                <a:solidFill>
                  <a:schemeClr val="bg2">
                    <a:lumMod val="10000"/>
                  </a:schemeClr>
                </a:solidFill>
              </a:rPr>
              <a:t>Очеретяний (тростинний) дах</a:t>
            </a:r>
          </a:p>
          <a:p>
            <a:pPr indent="457200" algn="just"/>
            <a:r>
              <a:rPr lang="uk-UA" sz="2000" dirty="0">
                <a:solidFill>
                  <a:schemeClr val="bg2">
                    <a:lumMod val="10000"/>
                  </a:schemeClr>
                </a:solidFill>
              </a:rPr>
              <a:t>Незважаючи на те, що матеріал здається недорогим, загальна вартість такої покрівлі є досить високою. </a:t>
            </a:r>
          </a:p>
          <a:p>
            <a:pPr indent="457200" algn="just"/>
            <a:r>
              <a:rPr lang="uk-UA" sz="2000" dirty="0">
                <a:solidFill>
                  <a:schemeClr val="bg2">
                    <a:lumMod val="10000"/>
                  </a:schemeClr>
                </a:solidFill>
              </a:rPr>
              <a:t>Призначення: використовується для дахів з ухилом не менше 45° </a:t>
            </a:r>
          </a:p>
          <a:p>
            <a:pPr indent="457200" algn="just"/>
            <a:r>
              <a:rPr lang="uk-UA" sz="2000" dirty="0">
                <a:solidFill>
                  <a:schemeClr val="bg2">
                    <a:lumMod val="10000"/>
                  </a:schemeClr>
                </a:solidFill>
              </a:rPr>
              <a:t>Будова: очерет (</a:t>
            </a:r>
            <a:r>
              <a:rPr lang="uk-UA" sz="2000" dirty="0" err="1">
                <a:solidFill>
                  <a:schemeClr val="bg2">
                    <a:lumMod val="10000"/>
                  </a:schemeClr>
                </a:solidFill>
              </a:rPr>
              <a:t>тростинник</a:t>
            </a:r>
            <a:r>
              <a:rPr lang="uk-UA" sz="2000" dirty="0">
                <a:solidFill>
                  <a:schemeClr val="bg2">
                    <a:lumMod val="10000"/>
                  </a:schemeClr>
                </a:solidFill>
              </a:rPr>
              <a:t>) </a:t>
            </a:r>
          </a:p>
          <a:p>
            <a:pPr indent="457200" algn="just"/>
            <a:r>
              <a:rPr lang="uk-UA" sz="2000" dirty="0">
                <a:solidFill>
                  <a:schemeClr val="bg2">
                    <a:lumMod val="10000"/>
                  </a:schemeClr>
                </a:solidFill>
              </a:rPr>
              <a:t>Форма та колірна гама: поставляється в тюках, колір – солом'яний </a:t>
            </a:r>
          </a:p>
          <a:p>
            <a:pPr indent="457200" algn="just"/>
            <a:r>
              <a:rPr lang="uk-UA" sz="2000" dirty="0">
                <a:solidFill>
                  <a:schemeClr val="bg2">
                    <a:lumMod val="10000"/>
                  </a:schemeClr>
                </a:solidFill>
              </a:rPr>
              <a:t>Вага: близько 37 кг на квадратний метр </a:t>
            </a:r>
          </a:p>
          <a:p>
            <a:pPr indent="457200" algn="just"/>
            <a:r>
              <a:rPr lang="uk-UA" sz="2000" dirty="0">
                <a:solidFill>
                  <a:schemeClr val="bg2">
                    <a:lumMod val="10000"/>
                  </a:schemeClr>
                </a:solidFill>
              </a:rPr>
              <a:t>Термін служби: 50 років </a:t>
            </a:r>
          </a:p>
          <a:p>
            <a:pPr indent="457200" algn="just"/>
            <a:r>
              <a:rPr lang="uk-UA" sz="2000" dirty="0">
                <a:solidFill>
                  <a:schemeClr val="bg2">
                    <a:lumMod val="10000"/>
                  </a:schemeClr>
                </a:solidFill>
              </a:rPr>
              <a:t>Особливості монтажу: укладання такого типу покрівлі достатньо складна і потребує певних навичок. </a:t>
            </a:r>
            <a:r>
              <a:rPr lang="uk-UA" sz="2000" dirty="0" err="1">
                <a:solidFill>
                  <a:schemeClr val="bg2">
                    <a:lumMod val="10000"/>
                  </a:schemeClr>
                </a:solidFill>
              </a:rPr>
              <a:t>Т.к</a:t>
            </a:r>
            <a:r>
              <a:rPr lang="uk-UA" sz="2000" dirty="0">
                <a:solidFill>
                  <a:schemeClr val="bg2">
                    <a:lumMod val="10000"/>
                  </a:schemeClr>
                </a:solidFill>
              </a:rPr>
              <a:t>. привозять очерет укладеним у пакунки, перед укладанням його необхідно перебрати та перев'язати, підбити та підрівняти. Без допомоги фахівців тут не обійтися. </a:t>
            </a:r>
          </a:p>
          <a:p>
            <a:pPr indent="457200" algn="just"/>
            <a:r>
              <a:rPr lang="uk-UA" sz="2000" dirty="0">
                <a:solidFill>
                  <a:schemeClr val="bg2">
                    <a:lumMod val="10000"/>
                  </a:schemeClr>
                </a:solidFill>
              </a:rPr>
              <a:t>Увага: цей матеріал вкрай пожежонебезпечний, тому і при укладанні і експлуатації повинна проводитися обробка покрівлі складом для підвищення вогнетривкості.</a:t>
            </a:r>
          </a:p>
        </p:txBody>
      </p:sp>
    </p:spTree>
    <p:extLst>
      <p:ext uri="{BB962C8B-B14F-4D97-AF65-F5344CB8AC3E}">
        <p14:creationId xmlns:p14="http://schemas.microsoft.com/office/powerpoint/2010/main" val="154205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126609"/>
            <a:ext cx="11957538" cy="6597747"/>
          </a:xfrm>
        </p:spPr>
        <p:txBody>
          <a:bodyPr/>
          <a:lstStyle/>
          <a:p>
            <a:pPr algn="just"/>
            <a:endParaRPr lang="ru-RU" dirty="0"/>
          </a:p>
        </p:txBody>
      </p:sp>
      <p:pic>
        <p:nvPicPr>
          <p:cNvPr id="4" name="Picture 4" descr="Камышовая крыша купить в Выселках | Товары для дома и дачи | Авито">
            <a:extLst>
              <a:ext uri="{FF2B5EF4-FFF2-40B4-BE49-F238E27FC236}">
                <a16:creationId xmlns:a16="http://schemas.microsoft.com/office/drawing/2014/main" id="{B7E0C867-CAC7-46BD-9A29-DCE51AFFA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1" y="126609"/>
            <a:ext cx="5097194" cy="382887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Крыша из камыша — экологично, эстетично и практично - Артель «Данила, Макар  и братья» сухостой">
            <a:extLst>
              <a:ext uri="{FF2B5EF4-FFF2-40B4-BE49-F238E27FC236}">
                <a16:creationId xmlns:a16="http://schemas.microsoft.com/office/drawing/2014/main" id="{DC43CA46-359B-4C01-A28C-62B71D74C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343" y="133644"/>
            <a:ext cx="6528508" cy="292321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Крыша из камыша: пошаговая инструкция. Строительство крыши из камыша своими  руками. Как правильно заготовить камыш для строительства. Как построить  крышу из камыша.">
            <a:extLst>
              <a:ext uri="{FF2B5EF4-FFF2-40B4-BE49-F238E27FC236}">
                <a16:creationId xmlns:a16="http://schemas.microsoft.com/office/drawing/2014/main" id="{58B3714F-711B-4E0F-ADAF-F62C5D171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32" y="3878315"/>
            <a:ext cx="3431598" cy="292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44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1EB714F-D6F2-4068-9018-1AF0F8FB2756}"/>
              </a:ext>
            </a:extLst>
          </p:cNvPr>
          <p:cNvSpPr>
            <a:spLocks noGrp="1"/>
          </p:cNvSpPr>
          <p:nvPr>
            <p:ph type="subTitle" idx="1"/>
          </p:nvPr>
        </p:nvSpPr>
        <p:spPr>
          <a:xfrm>
            <a:off x="112542" y="126609"/>
            <a:ext cx="11957538" cy="6597747"/>
          </a:xfrm>
        </p:spPr>
        <p:txBody>
          <a:bodyPr>
            <a:normAutofit/>
          </a:bodyPr>
          <a:lstStyle/>
          <a:p>
            <a:pPr indent="457200" algn="just"/>
            <a:r>
              <a:rPr lang="uk-UA" sz="2000" dirty="0">
                <a:solidFill>
                  <a:schemeClr val="bg2">
                    <a:lumMod val="10000"/>
                  </a:schemeClr>
                </a:solidFill>
              </a:rPr>
              <a:t>Солом'яний дах </a:t>
            </a:r>
          </a:p>
          <a:p>
            <a:pPr indent="457200" algn="just"/>
            <a:r>
              <a:rPr lang="uk-UA" sz="2000" dirty="0">
                <a:solidFill>
                  <a:schemeClr val="bg2">
                    <a:lumMod val="10000"/>
                  </a:schemeClr>
                </a:solidFill>
              </a:rPr>
              <a:t>Призначення: використовується для дахів з ухилом не менше 35° </a:t>
            </a:r>
          </a:p>
          <a:p>
            <a:pPr indent="457200" algn="just"/>
            <a:r>
              <a:rPr lang="uk-UA" sz="2000" dirty="0">
                <a:solidFill>
                  <a:schemeClr val="bg2">
                    <a:lumMod val="10000"/>
                  </a:schemeClr>
                </a:solidFill>
              </a:rPr>
              <a:t>Будова: солома </a:t>
            </a:r>
          </a:p>
          <a:p>
            <a:pPr indent="457200" algn="just"/>
            <a:r>
              <a:rPr lang="uk-UA" sz="2000" dirty="0">
                <a:solidFill>
                  <a:schemeClr val="bg2">
                    <a:lumMod val="10000"/>
                  </a:schemeClr>
                </a:solidFill>
              </a:rPr>
              <a:t>Форма та колірна гама: поставляється в тюках, колір – солом'яний </a:t>
            </a:r>
          </a:p>
          <a:p>
            <a:pPr indent="457200" algn="just"/>
            <a:r>
              <a:rPr lang="uk-UA" sz="2000" dirty="0">
                <a:solidFill>
                  <a:schemeClr val="bg2">
                    <a:lumMod val="10000"/>
                  </a:schemeClr>
                </a:solidFill>
              </a:rPr>
              <a:t>Вага: близько 30 кг на квадратний метр </a:t>
            </a:r>
          </a:p>
          <a:p>
            <a:pPr indent="457200" algn="just"/>
            <a:r>
              <a:rPr lang="uk-UA" sz="2000" dirty="0">
                <a:solidFill>
                  <a:schemeClr val="bg2">
                    <a:lumMod val="10000"/>
                  </a:schemeClr>
                </a:solidFill>
              </a:rPr>
              <a:t>Термін служби: 50 років </a:t>
            </a:r>
          </a:p>
          <a:p>
            <a:pPr indent="457200" algn="just"/>
            <a:r>
              <a:rPr lang="uk-UA" sz="2000" dirty="0">
                <a:solidFill>
                  <a:schemeClr val="bg2">
                    <a:lumMod val="10000"/>
                  </a:schemeClr>
                </a:solidFill>
              </a:rPr>
              <a:t>Особливості монтажу: також, як у випадку з дерев'яним і очеретяним дахом, монтаж такого даху своїми руками зробити досить важко. При цьому, у разі правильного укладання такий дах довго служить, не пропускає воду, холод і спеку, і незважаючи на натуральний матеріал, їй не страшні гризуни. Щоправда, спалахує вона миттєво.</a:t>
            </a:r>
          </a:p>
        </p:txBody>
      </p:sp>
      <p:pic>
        <p:nvPicPr>
          <p:cNvPr id="6146" name="Picture 2" descr="Соломенная крыша — Википедия">
            <a:extLst>
              <a:ext uri="{FF2B5EF4-FFF2-40B4-BE49-F238E27FC236}">
                <a16:creationId xmlns:a16="http://schemas.microsoft.com/office/drawing/2014/main" id="{A811C965-8D2D-4B15-BC0B-2D9A9EC41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6366" y="-139652"/>
            <a:ext cx="3667272" cy="27363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Технологии статья &quot;соломенная крыша&quot; Ярмарки Владимирских Мастеров">
            <a:extLst>
              <a:ext uri="{FF2B5EF4-FFF2-40B4-BE49-F238E27FC236}">
                <a16:creationId xmlns:a16="http://schemas.microsoft.com/office/drawing/2014/main" id="{2C5B7639-F4A2-4DA1-BA17-8A48F6C7C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657" y="3727076"/>
            <a:ext cx="4105344" cy="313092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Соломенная крыша: технология сооружения, преимущества и недостатки">
            <a:extLst>
              <a:ext uri="{FF2B5EF4-FFF2-40B4-BE49-F238E27FC236}">
                <a16:creationId xmlns:a16="http://schemas.microsoft.com/office/drawing/2014/main" id="{85D540C5-6046-4663-BA96-7D6EA8DDAC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43" y="4051494"/>
            <a:ext cx="3742008" cy="280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526013"/>
      </p:ext>
    </p:extLst>
  </p:cSld>
  <p:clrMapOvr>
    <a:masterClrMapping/>
  </p:clrMapOvr>
</p:sld>
</file>

<file path=ppt/theme/theme1.xml><?xml version="1.0" encoding="utf-8"?>
<a:theme xmlns:a="http://schemas.openxmlformats.org/drawingml/2006/main" name="Аспект">
  <a:themeElements>
    <a:clrScheme name="Другая 3">
      <a:dk1>
        <a:srgbClr val="3F3F3F"/>
      </a:dk1>
      <a:lt1>
        <a:sysClr val="window" lastClr="FFFFFF"/>
      </a:lt1>
      <a:dk2>
        <a:srgbClr val="354951"/>
      </a:dk2>
      <a:lt2>
        <a:srgbClr val="EBEBEB"/>
      </a:lt2>
      <a:accent1>
        <a:srgbClr val="D4ECA2"/>
      </a:accent1>
      <a:accent2>
        <a:srgbClr val="B7E995"/>
      </a:accent2>
      <a:accent3>
        <a:srgbClr val="F5E3A5"/>
      </a:accent3>
      <a:accent4>
        <a:srgbClr val="F5C1A2"/>
      </a:accent4>
      <a:accent5>
        <a:srgbClr val="F1A499"/>
      </a:accent5>
      <a:accent6>
        <a:srgbClr val="D5D0B8"/>
      </a:accent6>
      <a:hlink>
        <a:srgbClr val="D6E9B1"/>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193</TotalTime>
  <Words>2948</Words>
  <Application>Microsoft Office PowerPoint</Application>
  <PresentationFormat>Широкоэкранный</PresentationFormat>
  <Paragraphs>151</Paragraphs>
  <Slides>26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26</vt:i4>
      </vt:variant>
    </vt:vector>
  </HeadingPairs>
  <TitlesOfParts>
    <vt:vector size="30" baseType="lpstr">
      <vt:lpstr>Arial</vt:lpstr>
      <vt:lpstr>Trebuchet MS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Ekaterina</dc:creator>
  <cp:lastModifiedBy>Ekaterina</cp:lastModifiedBy>
  <cp:revision>16</cp:revision>
  <dcterms:created xsi:type="dcterms:W3CDTF">2022-11-13T13:30:28Z</dcterms:created>
  <dcterms:modified xsi:type="dcterms:W3CDTF">2022-11-14T07:47:48Z</dcterms:modified>
</cp:coreProperties>
</file>