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6" r:id="rId9"/>
    <p:sldId id="265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72" autoAdjust="0"/>
  </p:normalViewPr>
  <p:slideViewPr>
    <p:cSldViewPr snapToGrid="0">
      <p:cViewPr varScale="1">
        <p:scale>
          <a:sx n="83" d="100"/>
          <a:sy n="83" d="100"/>
        </p:scale>
        <p:origin x="6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67A61-A480-433A-9823-05CEACE00559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3FB-61FF-4CBC-AB14-BE86D8403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985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67A61-A480-433A-9823-05CEACE00559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3FB-61FF-4CBC-AB14-BE86D8403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8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67A61-A480-433A-9823-05CEACE00559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3FB-61FF-4CBC-AB14-BE86D8403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806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67A61-A480-433A-9823-05CEACE00559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3FB-61FF-4CBC-AB14-BE86D8403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05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67A61-A480-433A-9823-05CEACE00559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3FB-61FF-4CBC-AB14-BE86D8403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31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67A61-A480-433A-9823-05CEACE00559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3FB-61FF-4CBC-AB14-BE86D8403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63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67A61-A480-433A-9823-05CEACE00559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3FB-61FF-4CBC-AB14-BE86D8403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1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67A61-A480-433A-9823-05CEACE00559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3FB-61FF-4CBC-AB14-BE86D8403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575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67A61-A480-433A-9823-05CEACE00559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3FB-61FF-4CBC-AB14-BE86D8403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90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67A61-A480-433A-9823-05CEACE00559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3FB-61FF-4CBC-AB14-BE86D8403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22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67A61-A480-433A-9823-05CEACE00559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3FB-61FF-4CBC-AB14-BE86D8403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61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67A61-A480-433A-9823-05CEACE00559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A33FB-61FF-4CBC-AB14-BE86D8403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14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70" y="1547667"/>
            <a:ext cx="10717531" cy="48716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2826" y="319600"/>
            <a:ext cx="76754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Вітаміни</a:t>
            </a:r>
            <a:endParaRPr lang="ru-RU" sz="1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617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6227" y="0"/>
            <a:ext cx="44273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0B0F0"/>
                </a:solidFill>
              </a:rPr>
              <a:t>Вітамін</a:t>
            </a:r>
            <a:r>
              <a:rPr lang="ru-RU" sz="3200" b="1" dirty="0">
                <a:solidFill>
                  <a:srgbClr val="00B0F0"/>
                </a:solidFill>
              </a:rPr>
              <a:t> В6 (</a:t>
            </a:r>
            <a:r>
              <a:rPr lang="ru-RU" sz="3200" b="1" dirty="0" err="1">
                <a:solidFill>
                  <a:srgbClr val="00B0F0"/>
                </a:solidFill>
              </a:rPr>
              <a:t>піридоксин</a:t>
            </a:r>
            <a:r>
              <a:rPr lang="ru-RU" sz="3200" b="1" dirty="0">
                <a:solidFill>
                  <a:srgbClr val="00B0F0"/>
                </a:solidFill>
              </a:rPr>
              <a:t>)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5985164" y="0"/>
            <a:ext cx="9237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05" y="584775"/>
            <a:ext cx="5139373" cy="149974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710" y="2351782"/>
            <a:ext cx="59666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</a:t>
            </a:r>
            <a:r>
              <a:rPr lang="ru-RU" sz="1600" dirty="0" err="1"/>
              <a:t>організмі</a:t>
            </a:r>
            <a:r>
              <a:rPr lang="ru-RU" sz="1600" dirty="0"/>
              <a:t> </a:t>
            </a:r>
            <a:r>
              <a:rPr lang="ru-RU" sz="1600" dirty="0" err="1"/>
              <a:t>ці</a:t>
            </a:r>
            <a:r>
              <a:rPr lang="ru-RU" sz="1600" dirty="0"/>
              <a:t> </a:t>
            </a:r>
            <a:r>
              <a:rPr lang="ru-RU" sz="1600" dirty="0" err="1"/>
              <a:t>сполуки</a:t>
            </a:r>
            <a:r>
              <a:rPr lang="ru-RU" sz="1600" dirty="0"/>
              <a:t> </a:t>
            </a:r>
            <a:r>
              <a:rPr lang="ru-RU" sz="1600" dirty="0" err="1"/>
              <a:t>фосфорилюються</a:t>
            </a:r>
            <a:r>
              <a:rPr lang="ru-RU" sz="1600" dirty="0"/>
              <a:t>, </a:t>
            </a:r>
            <a:r>
              <a:rPr lang="ru-RU" sz="1600" dirty="0" err="1"/>
              <a:t>утворюють</a:t>
            </a:r>
            <a:r>
              <a:rPr lang="ru-RU" sz="1600" dirty="0"/>
              <a:t> </a:t>
            </a:r>
            <a:r>
              <a:rPr lang="ru-RU" sz="1600" dirty="0" err="1"/>
              <a:t>складні</a:t>
            </a:r>
            <a:r>
              <a:rPr lang="ru-RU" sz="1600" dirty="0"/>
              <a:t> </a:t>
            </a:r>
            <a:r>
              <a:rPr lang="ru-RU" sz="1600" dirty="0" err="1"/>
              <a:t>ефіри</a:t>
            </a:r>
            <a:r>
              <a:rPr lang="ru-RU" sz="1600" dirty="0"/>
              <a:t> з ортофосфорною    кислотою. </a:t>
            </a:r>
            <a:endParaRPr lang="ru-RU" sz="1600" dirty="0" smtClean="0"/>
          </a:p>
          <a:p>
            <a:r>
              <a:rPr lang="ru-RU" sz="1600" b="1" dirty="0" err="1" smtClean="0"/>
              <a:t>Нестача</a:t>
            </a:r>
            <a:r>
              <a:rPr lang="ru-RU" sz="1600" b="1" dirty="0" smtClean="0"/>
              <a:t> </a:t>
            </a:r>
            <a:r>
              <a:rPr lang="ru-RU" sz="1600" b="1" dirty="0" err="1"/>
              <a:t>вітаміну</a:t>
            </a:r>
            <a:r>
              <a:rPr lang="ru-RU" sz="1600" b="1" dirty="0"/>
              <a:t> В6: </a:t>
            </a:r>
            <a:r>
              <a:rPr lang="ru-RU" sz="1600" dirty="0" err="1"/>
              <a:t>запалення</a:t>
            </a:r>
            <a:r>
              <a:rPr lang="ru-RU" sz="1600" dirty="0"/>
              <a:t> </a:t>
            </a:r>
            <a:r>
              <a:rPr lang="ru-RU" sz="1600" dirty="0" err="1"/>
              <a:t>шкіри</a:t>
            </a:r>
            <a:r>
              <a:rPr lang="ru-RU" sz="1600" dirty="0"/>
              <a:t>, </a:t>
            </a:r>
            <a:r>
              <a:rPr lang="ru-RU" sz="1600" dirty="0" err="1"/>
              <a:t>втрата</a:t>
            </a:r>
            <a:r>
              <a:rPr lang="ru-RU" sz="1600" dirty="0"/>
              <a:t> </a:t>
            </a:r>
            <a:r>
              <a:rPr lang="ru-RU" sz="1600" dirty="0" err="1"/>
              <a:t>апетиту</a:t>
            </a:r>
            <a:r>
              <a:rPr lang="ru-RU" sz="1600" dirty="0"/>
              <a:t>, </a:t>
            </a:r>
            <a:r>
              <a:rPr lang="ru-RU" sz="1600" dirty="0" err="1"/>
              <a:t>зменшення</a:t>
            </a:r>
            <a:r>
              <a:rPr lang="ru-RU" sz="1600" dirty="0"/>
              <a:t> </a:t>
            </a:r>
            <a:r>
              <a:rPr lang="ru-RU" sz="1600" dirty="0" err="1"/>
              <a:t>кількості</a:t>
            </a:r>
            <a:r>
              <a:rPr lang="ru-RU" sz="1600" dirty="0"/>
              <a:t> </a:t>
            </a:r>
            <a:r>
              <a:rPr lang="ru-RU" sz="1600" dirty="0" err="1"/>
              <a:t>лімфоцитів</a:t>
            </a:r>
            <a:r>
              <a:rPr lang="ru-RU" sz="1600" dirty="0"/>
              <a:t> в </a:t>
            </a:r>
            <a:r>
              <a:rPr lang="ru-RU" sz="1600" dirty="0" err="1"/>
              <a:t>крові</a:t>
            </a:r>
            <a:r>
              <a:rPr lang="ru-RU" sz="1600" dirty="0"/>
              <a:t>, </a:t>
            </a:r>
            <a:r>
              <a:rPr lang="ru-RU" sz="1600" dirty="0" err="1"/>
              <a:t>слабкість</a:t>
            </a:r>
            <a:r>
              <a:rPr lang="ru-RU" sz="1600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710" y="6114468"/>
            <a:ext cx="5955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Джерела</a:t>
            </a:r>
            <a:r>
              <a:rPr lang="ru-RU" b="1" dirty="0"/>
              <a:t> </a:t>
            </a:r>
            <a:r>
              <a:rPr lang="ru-RU" b="1" dirty="0" err="1"/>
              <a:t>вітаміну</a:t>
            </a:r>
            <a:r>
              <a:rPr lang="ru-RU" b="1" dirty="0"/>
              <a:t> В6: </a:t>
            </a:r>
            <a:r>
              <a:rPr lang="ru-RU" dirty="0" err="1"/>
              <a:t>паростки</a:t>
            </a:r>
            <a:r>
              <a:rPr lang="ru-RU" dirty="0"/>
              <a:t> </a:t>
            </a:r>
            <a:r>
              <a:rPr lang="ru-RU" dirty="0" err="1"/>
              <a:t>пшениці</a:t>
            </a:r>
            <a:r>
              <a:rPr lang="ru-RU" dirty="0"/>
              <a:t>, </a:t>
            </a:r>
            <a:r>
              <a:rPr lang="ru-RU" dirty="0" err="1"/>
              <a:t>дріжджі</a:t>
            </a:r>
            <a:r>
              <a:rPr lang="ru-RU" dirty="0"/>
              <a:t>, </a:t>
            </a:r>
            <a:r>
              <a:rPr lang="ru-RU" dirty="0" err="1"/>
              <a:t>печінка</a:t>
            </a:r>
            <a:r>
              <a:rPr lang="ru-RU" dirty="0"/>
              <a:t>, </a:t>
            </a:r>
            <a:r>
              <a:rPr lang="ru-RU" dirty="0" err="1"/>
              <a:t>синтезуються</a:t>
            </a:r>
            <a:r>
              <a:rPr lang="ru-RU" dirty="0"/>
              <a:t> </a:t>
            </a:r>
            <a:r>
              <a:rPr lang="ru-RU" dirty="0" err="1"/>
              <a:t>бактеріями</a:t>
            </a:r>
            <a:r>
              <a:rPr lang="ru-RU" dirty="0"/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42" y="3673524"/>
            <a:ext cx="2803213" cy="20700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209" y="3728177"/>
            <a:ext cx="2200852" cy="220085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495794" y="61554"/>
            <a:ext cx="3965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00B0F0"/>
                </a:solidFill>
              </a:rPr>
              <a:t>Вітамін</a:t>
            </a:r>
            <a:r>
              <a:rPr lang="ru-RU" sz="2400" b="1" dirty="0">
                <a:solidFill>
                  <a:srgbClr val="00B0F0"/>
                </a:solidFill>
              </a:rPr>
              <a:t> В12 (</a:t>
            </a:r>
            <a:r>
              <a:rPr lang="ru-RU" sz="2400" b="1" dirty="0" err="1">
                <a:solidFill>
                  <a:srgbClr val="00B0F0"/>
                </a:solidFill>
              </a:rPr>
              <a:t>ціанокобламін</a:t>
            </a:r>
            <a:r>
              <a:rPr lang="ru-RU" sz="2400" b="1" dirty="0">
                <a:solidFill>
                  <a:srgbClr val="00B0F0"/>
                </a:solidFill>
              </a:rPr>
              <a:t>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143" y="523219"/>
            <a:ext cx="3215277" cy="311195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282231" y="822704"/>
            <a:ext cx="278969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/>
              <a:t>Відноситься</a:t>
            </a:r>
            <a:r>
              <a:rPr lang="ru-RU" sz="1400" dirty="0"/>
              <a:t> до </a:t>
            </a:r>
            <a:r>
              <a:rPr lang="ru-RU" sz="1400" dirty="0" err="1"/>
              <a:t>групи</a:t>
            </a:r>
            <a:r>
              <a:rPr lang="ru-RU" sz="1400" dirty="0"/>
              <a:t> </a:t>
            </a:r>
            <a:r>
              <a:rPr lang="ru-RU" sz="1400" dirty="0" err="1"/>
              <a:t>вітамінів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відіграють</a:t>
            </a:r>
            <a:r>
              <a:rPr lang="ru-RU" sz="1400" dirty="0"/>
              <a:t> роль в </a:t>
            </a:r>
            <a:r>
              <a:rPr lang="ru-RU" sz="1400" dirty="0" err="1"/>
              <a:t>переносі</a:t>
            </a:r>
            <a:r>
              <a:rPr lang="ru-RU" sz="1400" dirty="0"/>
              <a:t> </a:t>
            </a:r>
            <a:r>
              <a:rPr lang="ru-RU" sz="1400" dirty="0" err="1"/>
              <a:t>метильних</a:t>
            </a:r>
            <a:r>
              <a:rPr lang="ru-RU" sz="1400" dirty="0"/>
              <a:t> </a:t>
            </a:r>
            <a:r>
              <a:rPr lang="ru-RU" sz="1400" dirty="0" err="1"/>
              <a:t>груп</a:t>
            </a:r>
            <a:r>
              <a:rPr lang="ru-RU" sz="1400" dirty="0"/>
              <a:t> та в </a:t>
            </a:r>
            <a:r>
              <a:rPr lang="ru-RU" sz="1400" dirty="0" err="1"/>
              <a:t>синтезі</a:t>
            </a:r>
            <a:r>
              <a:rPr lang="ru-RU" sz="1400" dirty="0"/>
              <a:t> </a:t>
            </a:r>
            <a:r>
              <a:rPr lang="ru-RU" sz="1400" dirty="0" err="1"/>
              <a:t>тиміннуклеотидів</a:t>
            </a:r>
            <a:r>
              <a:rPr lang="ru-RU" sz="1400" dirty="0"/>
              <a:t> та </a:t>
            </a:r>
            <a:r>
              <a:rPr lang="ru-RU" sz="1400" dirty="0" err="1"/>
              <a:t>дезоксирибози</a:t>
            </a:r>
            <a:r>
              <a:rPr lang="ru-RU" sz="1400" dirty="0"/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064215" y="5743589"/>
            <a:ext cx="6072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/>
              <a:t>Авітаміноз</a:t>
            </a:r>
            <a:r>
              <a:rPr lang="ru-RU" sz="1600" b="1" dirty="0"/>
              <a:t> </a:t>
            </a:r>
            <a:r>
              <a:rPr lang="ru-RU" sz="1600" b="1" dirty="0" err="1"/>
              <a:t>вітаміну</a:t>
            </a:r>
            <a:r>
              <a:rPr lang="ru-RU" sz="1600" b="1" dirty="0"/>
              <a:t> В12: </a:t>
            </a:r>
            <a:r>
              <a:rPr lang="ru-RU" sz="1600" dirty="0" err="1"/>
              <a:t>порушення</a:t>
            </a:r>
            <a:r>
              <a:rPr lang="ru-RU" sz="1600" dirty="0"/>
              <a:t> </a:t>
            </a:r>
            <a:r>
              <a:rPr lang="ru-RU" sz="1600" dirty="0" err="1"/>
              <a:t>всмоктування</a:t>
            </a:r>
            <a:r>
              <a:rPr lang="ru-RU" sz="1600" dirty="0"/>
              <a:t> </a:t>
            </a:r>
            <a:r>
              <a:rPr lang="ru-RU" sz="1600" dirty="0" err="1"/>
              <a:t>цього</a:t>
            </a:r>
            <a:r>
              <a:rPr lang="ru-RU" sz="1600" dirty="0"/>
              <a:t> </a:t>
            </a:r>
            <a:r>
              <a:rPr lang="ru-RU" sz="1600" dirty="0" err="1"/>
              <a:t>вітаміну</a:t>
            </a:r>
            <a:r>
              <a:rPr lang="ru-RU" sz="1600" dirty="0"/>
              <a:t> в кишечнику.</a:t>
            </a:r>
          </a:p>
          <a:p>
            <a:r>
              <a:rPr lang="ru-RU" sz="1600" b="1" dirty="0" err="1"/>
              <a:t>Нестача</a:t>
            </a:r>
            <a:r>
              <a:rPr lang="ru-RU" sz="1600" b="1" dirty="0"/>
              <a:t> </a:t>
            </a:r>
            <a:r>
              <a:rPr lang="ru-RU" sz="1600" b="1" dirty="0" err="1"/>
              <a:t>вітаміну</a:t>
            </a:r>
            <a:r>
              <a:rPr lang="ru-RU" sz="1600" b="1" dirty="0"/>
              <a:t> В12: </a:t>
            </a:r>
            <a:r>
              <a:rPr lang="ru-RU" sz="1600" dirty="0" err="1"/>
              <a:t>анемія</a:t>
            </a:r>
            <a:r>
              <a:rPr lang="ru-RU" sz="1600" dirty="0"/>
              <a:t>, </a:t>
            </a:r>
            <a:r>
              <a:rPr lang="ru-RU" sz="1600" dirty="0" err="1"/>
              <a:t>злоякісне</a:t>
            </a:r>
            <a:r>
              <a:rPr lang="ru-RU" sz="1600" dirty="0"/>
              <a:t> </a:t>
            </a:r>
            <a:r>
              <a:rPr lang="ru-RU" sz="1600" dirty="0" err="1"/>
              <a:t>малокрів’я</a:t>
            </a:r>
            <a:r>
              <a:rPr lang="ru-RU" sz="1600" dirty="0"/>
              <a:t> (лейкоз), </a:t>
            </a:r>
            <a:r>
              <a:rPr lang="ru-RU" sz="1600" dirty="0" err="1"/>
              <a:t>зменшення</a:t>
            </a:r>
            <a:r>
              <a:rPr lang="ru-RU" sz="1600" dirty="0"/>
              <a:t> </a:t>
            </a:r>
            <a:r>
              <a:rPr lang="ru-RU" sz="1600" dirty="0" err="1"/>
              <a:t>кількості</a:t>
            </a:r>
            <a:r>
              <a:rPr lang="ru-RU" sz="1600" dirty="0"/>
              <a:t> </a:t>
            </a:r>
            <a:r>
              <a:rPr lang="ru-RU" sz="1600" dirty="0" err="1"/>
              <a:t>еритроцитів</a:t>
            </a:r>
            <a:r>
              <a:rPr lang="ru-RU" sz="1600" dirty="0"/>
              <a:t> в </a:t>
            </a:r>
            <a:r>
              <a:rPr lang="ru-RU" sz="1600" dirty="0" err="1"/>
              <a:t>крові</a:t>
            </a:r>
            <a:r>
              <a:rPr lang="ru-RU" sz="1600" dirty="0"/>
              <a:t>, смерть.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325" y="3727858"/>
            <a:ext cx="1938184" cy="192304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7162" y="3161660"/>
            <a:ext cx="2153465" cy="219065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478420" y="2184067"/>
            <a:ext cx="28468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/>
              <a:t>Джерела</a:t>
            </a:r>
            <a:r>
              <a:rPr lang="ru-RU" sz="1400" b="1" dirty="0"/>
              <a:t> </a:t>
            </a:r>
            <a:r>
              <a:rPr lang="ru-RU" sz="1400" b="1" dirty="0" err="1"/>
              <a:t>вітаміну</a:t>
            </a:r>
            <a:r>
              <a:rPr lang="ru-RU" sz="1400" b="1" dirty="0"/>
              <a:t> В12: </a:t>
            </a:r>
            <a:r>
              <a:rPr lang="ru-RU" sz="1400" dirty="0" err="1"/>
              <a:t>печінка</a:t>
            </a:r>
            <a:r>
              <a:rPr lang="ru-RU" sz="1400" dirty="0"/>
              <a:t>, молоко, </a:t>
            </a:r>
            <a:r>
              <a:rPr lang="ru-RU" sz="1400" dirty="0" err="1"/>
              <a:t>яйця</a:t>
            </a:r>
            <a:r>
              <a:rPr lang="ru-RU" sz="1400" dirty="0"/>
              <a:t>, </a:t>
            </a:r>
            <a:r>
              <a:rPr lang="ru-RU" sz="1400" dirty="0" err="1"/>
              <a:t>синтезується</a:t>
            </a:r>
            <a:r>
              <a:rPr lang="ru-RU" sz="1400" dirty="0"/>
              <a:t> </a:t>
            </a:r>
            <a:r>
              <a:rPr lang="ru-RU" sz="1400" dirty="0" err="1"/>
              <a:t>мікрофлорою</a:t>
            </a:r>
            <a:r>
              <a:rPr lang="ru-RU" sz="1400" dirty="0"/>
              <a:t> </a:t>
            </a:r>
            <a:r>
              <a:rPr lang="ru-RU" sz="1400" dirty="0" err="1"/>
              <a:t>кишківника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27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0740" y="150153"/>
            <a:ext cx="5269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00B0F0"/>
                </a:solidFill>
              </a:rPr>
              <a:t>Вітамін</a:t>
            </a:r>
            <a:r>
              <a:rPr lang="ru-RU" sz="2800" b="1" dirty="0">
                <a:solidFill>
                  <a:srgbClr val="00B0F0"/>
                </a:solidFill>
              </a:rPr>
              <a:t> В15 (</a:t>
            </a:r>
            <a:r>
              <a:rPr lang="ru-RU" sz="2800" b="1" dirty="0" err="1">
                <a:solidFill>
                  <a:srgbClr val="00B0F0"/>
                </a:solidFill>
              </a:rPr>
              <a:t>пангамова</a:t>
            </a:r>
            <a:r>
              <a:rPr lang="ru-RU" sz="2800" b="1" dirty="0">
                <a:solidFill>
                  <a:srgbClr val="00B0F0"/>
                </a:solidFill>
              </a:rPr>
              <a:t> кислота)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6117928" y="0"/>
            <a:ext cx="27709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48" y="673373"/>
            <a:ext cx="5455781" cy="13789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48" y="3782484"/>
            <a:ext cx="2143125" cy="2143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301" y="3732515"/>
            <a:ext cx="2919719" cy="22430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0836" y="2141762"/>
            <a:ext cx="599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Роль в </a:t>
            </a:r>
            <a:r>
              <a:rPr lang="ru-RU" sz="1600" b="1" dirty="0" err="1"/>
              <a:t>обміні</a:t>
            </a:r>
            <a:r>
              <a:rPr lang="ru-RU" sz="1600" b="1" dirty="0"/>
              <a:t> </a:t>
            </a:r>
            <a:r>
              <a:rPr lang="ru-RU" sz="1600" b="1" dirty="0" err="1"/>
              <a:t>речовин</a:t>
            </a:r>
            <a:r>
              <a:rPr lang="ru-RU" sz="1600" b="1" dirty="0"/>
              <a:t>: </a:t>
            </a:r>
            <a:r>
              <a:rPr lang="ru-RU" sz="1600" dirty="0" err="1"/>
              <a:t>пов’язаний</a:t>
            </a:r>
            <a:r>
              <a:rPr lang="ru-RU" sz="1600" dirty="0"/>
              <a:t> з </a:t>
            </a:r>
            <a:r>
              <a:rPr lang="ru-RU" sz="1600" dirty="0" err="1"/>
              <a:t>окислювальним</a:t>
            </a:r>
            <a:r>
              <a:rPr lang="ru-RU" sz="1600" dirty="0"/>
              <a:t> </a:t>
            </a:r>
            <a:r>
              <a:rPr lang="ru-RU" sz="1600" dirty="0" err="1"/>
              <a:t>деметилуванням</a:t>
            </a:r>
            <a:r>
              <a:rPr lang="ru-RU" sz="1600" dirty="0"/>
              <a:t>, </a:t>
            </a:r>
            <a:r>
              <a:rPr lang="ru-RU" sz="1600" dirty="0" err="1"/>
              <a:t>підвищує</a:t>
            </a:r>
            <a:r>
              <a:rPr lang="ru-RU" sz="1600" dirty="0"/>
              <a:t> </a:t>
            </a:r>
            <a:r>
              <a:rPr lang="ru-RU" sz="1600" dirty="0" err="1"/>
              <a:t>ліпідний</a:t>
            </a:r>
            <a:r>
              <a:rPr lang="ru-RU" sz="1600" dirty="0"/>
              <a:t> </a:t>
            </a:r>
            <a:r>
              <a:rPr lang="ru-RU" sz="1600" dirty="0" err="1"/>
              <a:t>обмін</a:t>
            </a:r>
            <a:r>
              <a:rPr lang="ru-RU" sz="1600" dirty="0"/>
              <a:t>, </a:t>
            </a:r>
            <a:r>
              <a:rPr lang="ru-RU" sz="1600" dirty="0" err="1"/>
              <a:t>попереджує</a:t>
            </a:r>
            <a:r>
              <a:rPr lang="ru-RU" sz="1600" dirty="0"/>
              <a:t> </a:t>
            </a:r>
            <a:r>
              <a:rPr lang="ru-RU" sz="1600" dirty="0" err="1"/>
              <a:t>відкладення</a:t>
            </a:r>
            <a:r>
              <a:rPr lang="ru-RU" sz="1600" dirty="0"/>
              <a:t> </a:t>
            </a:r>
            <a:r>
              <a:rPr lang="ru-RU" sz="1600" dirty="0" smtClean="0"/>
              <a:t>жиру, широко </a:t>
            </a:r>
            <a:r>
              <a:rPr lang="ru-RU" sz="1600" dirty="0" err="1" smtClean="0"/>
              <a:t>використовується</a:t>
            </a:r>
            <a:r>
              <a:rPr lang="ru-RU" sz="1600" dirty="0" smtClean="0"/>
              <a:t> в </a:t>
            </a:r>
            <a:r>
              <a:rPr lang="ru-RU" sz="1600" dirty="0" err="1" smtClean="0"/>
              <a:t>авіаційній</a:t>
            </a:r>
            <a:r>
              <a:rPr lang="ru-RU" sz="1600" dirty="0" smtClean="0"/>
              <a:t> та </a:t>
            </a:r>
            <a:r>
              <a:rPr lang="ru-RU" sz="1600" dirty="0" err="1" smtClean="0"/>
              <a:t>спортивній</a:t>
            </a:r>
            <a:r>
              <a:rPr lang="ru-RU" sz="1600" dirty="0" smtClean="0"/>
              <a:t> </a:t>
            </a:r>
            <a:r>
              <a:rPr lang="ru-RU" sz="1600" dirty="0" err="1" smtClean="0"/>
              <a:t>медицині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b="1" dirty="0" err="1" smtClean="0"/>
              <a:t>Гіповітаміноз</a:t>
            </a:r>
            <a:r>
              <a:rPr lang="ru-RU" sz="1600" b="1" dirty="0" smtClean="0"/>
              <a:t> </a:t>
            </a:r>
            <a:r>
              <a:rPr lang="ru-RU" sz="1600" b="1" dirty="0" err="1"/>
              <a:t>вітаміну</a:t>
            </a:r>
            <a:r>
              <a:rPr lang="ru-RU" sz="1600" b="1" dirty="0"/>
              <a:t> В15: </a:t>
            </a:r>
            <a:r>
              <a:rPr lang="ru-RU" sz="1600" dirty="0" err="1"/>
              <a:t>гіпоксія</a:t>
            </a:r>
            <a:r>
              <a:rPr lang="ru-RU" sz="1600" dirty="0"/>
              <a:t> та </a:t>
            </a:r>
            <a:r>
              <a:rPr lang="ru-RU" sz="1600" dirty="0" err="1"/>
              <a:t>порушення</a:t>
            </a:r>
            <a:r>
              <a:rPr lang="ru-RU" sz="1600" dirty="0"/>
              <a:t> окисно-</a:t>
            </a:r>
            <a:r>
              <a:rPr lang="ru-RU" sz="1600" dirty="0" err="1"/>
              <a:t>відновних</a:t>
            </a:r>
            <a:r>
              <a:rPr lang="ru-RU" sz="1600" dirty="0"/>
              <a:t> </a:t>
            </a:r>
            <a:r>
              <a:rPr lang="ru-RU" sz="1600" dirty="0" err="1"/>
              <a:t>процесів</a:t>
            </a:r>
            <a:r>
              <a:rPr lang="ru-RU" sz="1600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6409" y="6236916"/>
            <a:ext cx="5282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Джерела</a:t>
            </a:r>
            <a:r>
              <a:rPr lang="ru-RU" b="1" dirty="0"/>
              <a:t> </a:t>
            </a:r>
            <a:r>
              <a:rPr lang="ru-RU" b="1" dirty="0" err="1"/>
              <a:t>вітаміну</a:t>
            </a:r>
            <a:r>
              <a:rPr lang="ru-RU" b="1" dirty="0"/>
              <a:t> В15: </a:t>
            </a:r>
            <a:r>
              <a:rPr lang="ru-RU" dirty="0"/>
              <a:t>зерна </a:t>
            </a:r>
            <a:r>
              <a:rPr lang="ru-RU" dirty="0" err="1"/>
              <a:t>пшениці</a:t>
            </a:r>
            <a:r>
              <a:rPr lang="ru-RU" dirty="0"/>
              <a:t>, </a:t>
            </a:r>
            <a:r>
              <a:rPr lang="ru-RU" dirty="0" err="1"/>
              <a:t>яйця</a:t>
            </a:r>
            <a:r>
              <a:rPr lang="ru-RU" dirty="0"/>
              <a:t>, </a:t>
            </a:r>
            <a:r>
              <a:rPr lang="ru-RU" dirty="0" err="1"/>
              <a:t>серце</a:t>
            </a:r>
            <a:r>
              <a:rPr lang="ru-RU" dirty="0"/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33946" y="150153"/>
            <a:ext cx="5556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00B0F0"/>
                </a:solidFill>
              </a:rPr>
              <a:t>Вітамін</a:t>
            </a:r>
            <a:r>
              <a:rPr lang="ru-RU" sz="2800" b="1" dirty="0">
                <a:solidFill>
                  <a:srgbClr val="00B0F0"/>
                </a:solidFill>
              </a:rPr>
              <a:t> В10, В11 (</a:t>
            </a:r>
            <a:r>
              <a:rPr lang="ru-RU" sz="2800" b="1" dirty="0" err="1">
                <a:solidFill>
                  <a:srgbClr val="00B0F0"/>
                </a:solidFill>
              </a:rPr>
              <a:t>фолієва</a:t>
            </a:r>
            <a:r>
              <a:rPr lang="ru-RU" sz="2800" b="1" dirty="0">
                <a:solidFill>
                  <a:srgbClr val="00B0F0"/>
                </a:solidFill>
              </a:rPr>
              <a:t> кислота)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499" y="701653"/>
            <a:ext cx="3981033" cy="155461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208336" y="1081348"/>
            <a:ext cx="17718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До складу </a:t>
            </a:r>
            <a:r>
              <a:rPr lang="ru-RU" sz="1400" dirty="0" err="1"/>
              <a:t>фолієвої</a:t>
            </a:r>
            <a:r>
              <a:rPr lang="ru-RU" sz="1400" dirty="0"/>
              <a:t> </a:t>
            </a:r>
            <a:r>
              <a:rPr lang="ru-RU" sz="1400" dirty="0" err="1"/>
              <a:t>кислоти</a:t>
            </a:r>
            <a:r>
              <a:rPr lang="ru-RU" sz="1400" dirty="0"/>
              <a:t> </a:t>
            </a:r>
            <a:r>
              <a:rPr lang="ru-RU" sz="1400" dirty="0" err="1"/>
              <a:t>входять</a:t>
            </a:r>
            <a:r>
              <a:rPr lang="ru-RU" sz="1400" dirty="0"/>
              <a:t> </a:t>
            </a:r>
            <a:r>
              <a:rPr lang="ru-RU" sz="1400" dirty="0" err="1"/>
              <a:t>бензойна</a:t>
            </a:r>
            <a:r>
              <a:rPr lang="ru-RU" sz="1400" dirty="0"/>
              <a:t> кислота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45637" y="2433333"/>
            <a:ext cx="604636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Роль в </a:t>
            </a:r>
            <a:r>
              <a:rPr lang="ru-RU" sz="1400" b="1" dirty="0" err="1"/>
              <a:t>обміні</a:t>
            </a:r>
            <a:r>
              <a:rPr lang="ru-RU" sz="1400" b="1" dirty="0"/>
              <a:t> </a:t>
            </a:r>
            <a:r>
              <a:rPr lang="ru-RU" sz="1400" b="1" dirty="0" err="1"/>
              <a:t>речовин</a:t>
            </a:r>
            <a:r>
              <a:rPr lang="ru-RU" sz="1400" b="1" dirty="0"/>
              <a:t>: </a:t>
            </a:r>
            <a:r>
              <a:rPr lang="ru-RU" sz="1400" dirty="0" err="1"/>
              <a:t>транспортування</a:t>
            </a:r>
            <a:r>
              <a:rPr lang="ru-RU" sz="1400" dirty="0"/>
              <a:t> одно </a:t>
            </a:r>
            <a:r>
              <a:rPr lang="ru-RU" sz="1400" dirty="0" err="1"/>
              <a:t>вуглецевих</a:t>
            </a:r>
            <a:r>
              <a:rPr lang="ru-RU" sz="1400" dirty="0"/>
              <a:t> </a:t>
            </a:r>
            <a:r>
              <a:rPr lang="ru-RU" sz="1400" dirty="0" err="1" smtClean="0"/>
              <a:t>фрагментів</a:t>
            </a:r>
            <a:r>
              <a:rPr lang="ru-RU" sz="1400" dirty="0" smtClean="0"/>
              <a:t>. </a:t>
            </a:r>
            <a:r>
              <a:rPr lang="ru-RU" sz="1400" dirty="0" err="1" smtClean="0"/>
              <a:t>Відіграє</a:t>
            </a:r>
            <a:r>
              <a:rPr lang="ru-RU" sz="1400" dirty="0" smtClean="0"/>
              <a:t> </a:t>
            </a:r>
            <a:r>
              <a:rPr lang="ru-RU" sz="1400" dirty="0"/>
              <a:t>роль в </a:t>
            </a:r>
            <a:r>
              <a:rPr lang="ru-RU" sz="1400" dirty="0" err="1"/>
              <a:t>обміні</a:t>
            </a:r>
            <a:r>
              <a:rPr lang="ru-RU" sz="1400" dirty="0"/>
              <a:t> </a:t>
            </a:r>
            <a:r>
              <a:rPr lang="ru-RU" sz="1400" dirty="0" err="1"/>
              <a:t>нуклеїнових</a:t>
            </a:r>
            <a:r>
              <a:rPr lang="ru-RU" sz="1400" dirty="0"/>
              <a:t> кислот та </a:t>
            </a:r>
            <a:r>
              <a:rPr lang="ru-RU" sz="1400" dirty="0" err="1"/>
              <a:t>білків</a:t>
            </a:r>
            <a:r>
              <a:rPr lang="ru-RU" sz="1400" dirty="0"/>
              <a:t>.</a:t>
            </a:r>
          </a:p>
          <a:p>
            <a:r>
              <a:rPr lang="ru-RU" sz="1400" b="1" dirty="0" err="1"/>
              <a:t>Авітаміноз</a:t>
            </a:r>
            <a:r>
              <a:rPr lang="ru-RU" sz="1400" b="1" dirty="0"/>
              <a:t> </a:t>
            </a:r>
            <a:r>
              <a:rPr lang="ru-RU" sz="1400" b="1" dirty="0" err="1"/>
              <a:t>вітаміну</a:t>
            </a:r>
            <a:r>
              <a:rPr lang="ru-RU" sz="1400" b="1" dirty="0"/>
              <a:t> В10, В11: </a:t>
            </a:r>
            <a:r>
              <a:rPr lang="ru-RU" sz="1400" dirty="0" err="1"/>
              <a:t>порушується</a:t>
            </a:r>
            <a:r>
              <a:rPr lang="ru-RU" sz="1400" dirty="0"/>
              <a:t> </a:t>
            </a:r>
            <a:r>
              <a:rPr lang="ru-RU" sz="1400" dirty="0" err="1"/>
              <a:t>мікрофлора</a:t>
            </a:r>
            <a:r>
              <a:rPr lang="ru-RU" sz="1400" dirty="0"/>
              <a:t> </a:t>
            </a:r>
            <a:r>
              <a:rPr lang="ru-RU" sz="1400" dirty="0" err="1"/>
              <a:t>кишківника</a:t>
            </a:r>
            <a:r>
              <a:rPr lang="ru-RU" sz="1400" dirty="0"/>
              <a:t>; </a:t>
            </a:r>
            <a:r>
              <a:rPr lang="ru-RU" sz="1400" dirty="0" err="1"/>
              <a:t>порушення</a:t>
            </a:r>
            <a:r>
              <a:rPr lang="ru-RU" sz="1400" dirty="0"/>
              <a:t> </a:t>
            </a:r>
            <a:r>
              <a:rPr lang="ru-RU" sz="1400" dirty="0" err="1"/>
              <a:t>пігментації</a:t>
            </a:r>
            <a:r>
              <a:rPr lang="ru-RU" sz="1400" dirty="0"/>
              <a:t> </a:t>
            </a:r>
            <a:r>
              <a:rPr lang="ru-RU" sz="1400" dirty="0" err="1"/>
              <a:t>шкіри</a:t>
            </a:r>
            <a:r>
              <a:rPr lang="ru-RU" sz="1400" dirty="0"/>
              <a:t> та </a:t>
            </a:r>
            <a:r>
              <a:rPr lang="ru-RU" sz="1400" dirty="0" err="1"/>
              <a:t>волосся</a:t>
            </a:r>
            <a:r>
              <a:rPr lang="ru-RU" sz="1400" dirty="0"/>
              <a:t> (</a:t>
            </a:r>
            <a:r>
              <a:rPr lang="ru-RU" sz="1400" dirty="0" err="1"/>
              <a:t>сиве</a:t>
            </a:r>
            <a:r>
              <a:rPr lang="ru-RU" sz="1400" dirty="0"/>
              <a:t>).</a:t>
            </a:r>
          </a:p>
          <a:p>
            <a:r>
              <a:rPr lang="ru-RU" sz="1400" b="1" dirty="0" err="1"/>
              <a:t>Гіповітамноз</a:t>
            </a:r>
            <a:r>
              <a:rPr lang="ru-RU" sz="1400" b="1" dirty="0"/>
              <a:t> </a:t>
            </a:r>
            <a:r>
              <a:rPr lang="ru-RU" sz="1400" b="1" dirty="0" err="1"/>
              <a:t>вітаміну</a:t>
            </a:r>
            <a:r>
              <a:rPr lang="ru-RU" sz="1400" b="1" dirty="0"/>
              <a:t> В10, В11: </a:t>
            </a:r>
            <a:r>
              <a:rPr lang="ru-RU" sz="1400" dirty="0" err="1"/>
              <a:t>викликає</a:t>
            </a:r>
            <a:r>
              <a:rPr lang="ru-RU" sz="1400" dirty="0"/>
              <a:t> </a:t>
            </a:r>
            <a:r>
              <a:rPr lang="ru-RU" sz="1400" dirty="0" err="1"/>
              <a:t>порушення</a:t>
            </a:r>
            <a:r>
              <a:rPr lang="ru-RU" sz="1400" dirty="0"/>
              <a:t> </a:t>
            </a:r>
            <a:r>
              <a:rPr lang="ru-RU" sz="1400" dirty="0" err="1"/>
              <a:t>процесів</a:t>
            </a:r>
            <a:r>
              <a:rPr lang="ru-RU" sz="1400" dirty="0"/>
              <a:t> </a:t>
            </a:r>
            <a:r>
              <a:rPr lang="ru-RU" sz="1400" dirty="0" err="1"/>
              <a:t>кровоутворення</a:t>
            </a:r>
            <a:r>
              <a:rPr lang="ru-RU" sz="1400" dirty="0"/>
              <a:t>, </a:t>
            </a:r>
            <a:r>
              <a:rPr lang="ru-RU" sz="1400" dirty="0" err="1"/>
              <a:t>анемії</a:t>
            </a:r>
            <a:r>
              <a:rPr lang="ru-RU" sz="1400" dirty="0"/>
              <a:t>, </a:t>
            </a:r>
            <a:r>
              <a:rPr lang="ru-RU" sz="1400" dirty="0" err="1"/>
              <a:t>лейконемії</a:t>
            </a:r>
            <a:r>
              <a:rPr lang="ru-RU" sz="1400" dirty="0"/>
              <a:t>, </a:t>
            </a:r>
            <a:r>
              <a:rPr lang="ru-RU" sz="1400" dirty="0" err="1"/>
              <a:t>порушення</a:t>
            </a:r>
            <a:r>
              <a:rPr lang="ru-RU" sz="1400" dirty="0"/>
              <a:t> </a:t>
            </a:r>
            <a:r>
              <a:rPr lang="ru-RU" sz="1400" dirty="0" err="1"/>
              <a:t>діяльності</a:t>
            </a:r>
            <a:r>
              <a:rPr lang="ru-RU" sz="1400" dirty="0"/>
              <a:t> </a:t>
            </a:r>
            <a:r>
              <a:rPr lang="ru-RU" sz="1400" dirty="0" err="1"/>
              <a:t>органів</a:t>
            </a:r>
            <a:r>
              <a:rPr lang="ru-RU" sz="1400" dirty="0"/>
              <a:t> </a:t>
            </a:r>
            <a:r>
              <a:rPr lang="ru-RU" sz="1400" dirty="0" err="1"/>
              <a:t>травлення</a:t>
            </a:r>
            <a:r>
              <a:rPr lang="ru-RU" sz="1400" dirty="0"/>
              <a:t>, </a:t>
            </a:r>
            <a:r>
              <a:rPr lang="ru-RU" sz="1400" dirty="0" err="1"/>
              <a:t>розмноження</a:t>
            </a:r>
            <a:r>
              <a:rPr lang="ru-RU" sz="1400" dirty="0"/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45637" y="6236916"/>
            <a:ext cx="6375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/>
              <a:t>Джерела</a:t>
            </a:r>
            <a:r>
              <a:rPr lang="ru-RU" sz="1400" b="1" dirty="0"/>
              <a:t> </a:t>
            </a:r>
            <a:r>
              <a:rPr lang="ru-RU" sz="1400" b="1" dirty="0" err="1"/>
              <a:t>вітаміну</a:t>
            </a:r>
            <a:r>
              <a:rPr lang="ru-RU" sz="1400" b="1" dirty="0"/>
              <a:t> В10, В11</a:t>
            </a:r>
            <a:r>
              <a:rPr lang="ru-RU" sz="1400" dirty="0"/>
              <a:t>: </a:t>
            </a:r>
            <a:r>
              <a:rPr lang="ru-RU" sz="1400" dirty="0" err="1"/>
              <a:t>продукти</a:t>
            </a:r>
            <a:r>
              <a:rPr lang="ru-RU" sz="1400" dirty="0"/>
              <a:t> </a:t>
            </a:r>
            <a:r>
              <a:rPr lang="ru-RU" sz="1400" dirty="0" err="1"/>
              <a:t>рослинного</a:t>
            </a:r>
            <a:r>
              <a:rPr lang="ru-RU" sz="1400" dirty="0"/>
              <a:t> та </a:t>
            </a:r>
            <a:r>
              <a:rPr lang="ru-RU" sz="1400" dirty="0" err="1"/>
              <a:t>тваринного</a:t>
            </a:r>
            <a:r>
              <a:rPr lang="ru-RU" sz="1400" dirty="0"/>
              <a:t> </a:t>
            </a:r>
            <a:r>
              <a:rPr lang="ru-RU" sz="1400" dirty="0" err="1"/>
              <a:t>походження</a:t>
            </a:r>
            <a:r>
              <a:rPr lang="ru-RU" sz="1400" dirty="0"/>
              <a:t>, </a:t>
            </a:r>
            <a:r>
              <a:rPr lang="ru-RU" sz="1400" dirty="0" err="1"/>
              <a:t>шпінат</a:t>
            </a:r>
            <a:r>
              <a:rPr lang="ru-RU" sz="1400" dirty="0"/>
              <a:t>, </a:t>
            </a:r>
            <a:r>
              <a:rPr lang="ru-RU" sz="1400" dirty="0" err="1"/>
              <a:t>печінка</a:t>
            </a:r>
            <a:r>
              <a:rPr lang="ru-RU" sz="1400" dirty="0"/>
              <a:t>, </a:t>
            </a:r>
            <a:r>
              <a:rPr lang="ru-RU" sz="1400" dirty="0" err="1"/>
              <a:t>м’ясо</a:t>
            </a:r>
            <a:r>
              <a:rPr lang="ru-RU" sz="1400" dirty="0"/>
              <a:t>, </a:t>
            </a:r>
            <a:r>
              <a:rPr lang="ru-RU" sz="1400" dirty="0" err="1"/>
              <a:t>риба</a:t>
            </a:r>
            <a:r>
              <a:rPr lang="ru-RU" sz="1400" dirty="0"/>
              <a:t>, </a:t>
            </a:r>
            <a:r>
              <a:rPr lang="ru-RU" sz="1400" dirty="0" err="1"/>
              <a:t>дріжджі</a:t>
            </a:r>
            <a:r>
              <a:rPr lang="ru-RU" sz="1400" dirty="0"/>
              <a:t>, </a:t>
            </a:r>
            <a:r>
              <a:rPr lang="ru-RU" sz="1400" dirty="0" err="1"/>
              <a:t>синтезується</a:t>
            </a:r>
            <a:r>
              <a:rPr lang="ru-RU" sz="1400" dirty="0"/>
              <a:t> </a:t>
            </a:r>
            <a:r>
              <a:rPr lang="ru-RU" sz="1400" dirty="0" err="1"/>
              <a:t>мікрофлорою</a:t>
            </a:r>
            <a:r>
              <a:rPr lang="ru-RU" sz="1400" dirty="0"/>
              <a:t> кишечника.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946" y="4179516"/>
            <a:ext cx="2219325" cy="20574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1580" y="4176161"/>
            <a:ext cx="2960894" cy="191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3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921" y="103971"/>
            <a:ext cx="72903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solidFill>
                  <a:srgbClr val="00B050"/>
                </a:solidFill>
              </a:rPr>
              <a:t>Вітамін</a:t>
            </a:r>
            <a:r>
              <a:rPr lang="ru-RU" sz="3600" b="1" dirty="0">
                <a:solidFill>
                  <a:srgbClr val="00B050"/>
                </a:solidFill>
              </a:rPr>
              <a:t> Н (</a:t>
            </a:r>
            <a:r>
              <a:rPr lang="ru-RU" sz="3600" b="1" dirty="0" err="1" smtClean="0">
                <a:solidFill>
                  <a:srgbClr val="00B050"/>
                </a:solidFill>
              </a:rPr>
              <a:t>біотін</a:t>
            </a:r>
            <a:r>
              <a:rPr lang="ru-RU" sz="3600" b="1" dirty="0" smtClean="0">
                <a:solidFill>
                  <a:srgbClr val="00B050"/>
                </a:solidFill>
              </a:rPr>
              <a:t>\ </a:t>
            </a:r>
            <a:r>
              <a:rPr lang="uk-UA" sz="3600" b="1" dirty="0" err="1">
                <a:solidFill>
                  <a:srgbClr val="00B050"/>
                </a:solidFill>
              </a:rPr>
              <a:t>Антисеборейний</a:t>
            </a:r>
            <a:r>
              <a:rPr lang="ru-RU" sz="3600" b="1" dirty="0" smtClean="0">
                <a:solidFill>
                  <a:srgbClr val="00B050"/>
                </a:solidFill>
              </a:rPr>
              <a:t>)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801" y="750301"/>
            <a:ext cx="5276771" cy="20948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7311" y="309690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Роль в </a:t>
            </a:r>
            <a:r>
              <a:rPr lang="ru-RU" b="1" dirty="0" err="1"/>
              <a:t>обміні</a:t>
            </a:r>
            <a:r>
              <a:rPr lang="ru-RU" b="1" dirty="0"/>
              <a:t> </a:t>
            </a:r>
            <a:r>
              <a:rPr lang="ru-RU" b="1" dirty="0" err="1"/>
              <a:t>речовин</a:t>
            </a:r>
            <a:r>
              <a:rPr lang="ru-RU" b="1" dirty="0"/>
              <a:t>: </a:t>
            </a:r>
            <a:r>
              <a:rPr lang="ru-RU" dirty="0"/>
              <a:t>Входить до складу ферменту,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каталізує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карбоксилювання</a:t>
            </a:r>
            <a:r>
              <a:rPr lang="ru-RU" dirty="0"/>
              <a:t>,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синтезу МК, </a:t>
            </a:r>
            <a:r>
              <a:rPr lang="ru-RU" dirty="0" err="1"/>
              <a:t>синтезується</a:t>
            </a:r>
            <a:r>
              <a:rPr lang="ru-RU" dirty="0"/>
              <a:t> </a:t>
            </a:r>
            <a:r>
              <a:rPr lang="ru-RU" dirty="0" err="1"/>
              <a:t>кишковою</a:t>
            </a:r>
            <a:r>
              <a:rPr lang="ru-RU" dirty="0"/>
              <a:t> </a:t>
            </a:r>
            <a:r>
              <a:rPr lang="ru-RU" dirty="0" err="1"/>
              <a:t>мікрофлорою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57819" y="59235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/>
              <a:t>Авітамінозу</a:t>
            </a:r>
            <a:r>
              <a:rPr lang="ru-RU" b="1" dirty="0"/>
              <a:t> </a:t>
            </a:r>
            <a:r>
              <a:rPr lang="ru-RU" b="1" dirty="0" err="1"/>
              <a:t>вітаміну</a:t>
            </a:r>
            <a:r>
              <a:rPr lang="ru-RU" b="1" dirty="0"/>
              <a:t> Н: </a:t>
            </a:r>
            <a:r>
              <a:rPr lang="ru-RU" dirty="0" err="1"/>
              <a:t>шелушіння</a:t>
            </a:r>
            <a:r>
              <a:rPr lang="ru-RU" dirty="0"/>
              <a:t> </a:t>
            </a:r>
            <a:r>
              <a:rPr lang="ru-RU" dirty="0" err="1"/>
              <a:t>шкіри</a:t>
            </a:r>
            <a:r>
              <a:rPr lang="ru-RU" dirty="0"/>
              <a:t>, </a:t>
            </a:r>
            <a:r>
              <a:rPr lang="ru-RU" dirty="0" err="1"/>
              <a:t>випадіння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, себорея, </a:t>
            </a:r>
            <a:r>
              <a:rPr lang="ru-RU" dirty="0" err="1"/>
              <a:t>втрачається</a:t>
            </a:r>
            <a:r>
              <a:rPr lang="ru-RU" dirty="0"/>
              <a:t> </a:t>
            </a:r>
            <a:r>
              <a:rPr lang="ru-RU" dirty="0" err="1"/>
              <a:t>апетит</a:t>
            </a:r>
            <a:r>
              <a:rPr lang="ru-RU" dirty="0"/>
              <a:t> </a:t>
            </a:r>
            <a:r>
              <a:rPr lang="ru-RU" dirty="0" err="1"/>
              <a:t>стомлення</a:t>
            </a:r>
            <a:r>
              <a:rPr lang="ru-RU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833" y="59489"/>
            <a:ext cx="4082473" cy="34764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99" y="4488650"/>
            <a:ext cx="2538092" cy="18781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336" y="4488651"/>
            <a:ext cx="2806731" cy="18781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714" y="3678883"/>
            <a:ext cx="4055396" cy="202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0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6754" y="0"/>
            <a:ext cx="8855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7030A0"/>
                </a:solidFill>
              </a:rPr>
              <a:t>Вітамін</a:t>
            </a:r>
            <a:r>
              <a:rPr lang="ru-RU" sz="3200" b="1" dirty="0">
                <a:solidFill>
                  <a:srgbClr val="7030A0"/>
                </a:solidFill>
              </a:rPr>
              <a:t> С (</a:t>
            </a:r>
            <a:r>
              <a:rPr lang="ru-RU" sz="3200" b="1" dirty="0" err="1">
                <a:solidFill>
                  <a:srgbClr val="7030A0"/>
                </a:solidFill>
              </a:rPr>
              <a:t>аскорбінова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</a:rPr>
              <a:t>кислота\ </a:t>
            </a:r>
            <a:r>
              <a:rPr lang="uk-UA" sz="3200" b="1" dirty="0">
                <a:solidFill>
                  <a:srgbClr val="7030A0"/>
                </a:solidFill>
              </a:rPr>
              <a:t>Антицинготний</a:t>
            </a:r>
            <a:r>
              <a:rPr lang="ru-RU" sz="3200" b="1" dirty="0" smtClean="0">
                <a:solidFill>
                  <a:srgbClr val="7030A0"/>
                </a:solidFill>
              </a:rPr>
              <a:t>)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76" y="584775"/>
            <a:ext cx="4425065" cy="31533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61741" y="584775"/>
            <a:ext cx="6954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/>
              <a:t>Нестійка</a:t>
            </a:r>
            <a:r>
              <a:rPr lang="ru-RU" sz="1600" b="1" dirty="0"/>
              <a:t> </a:t>
            </a:r>
            <a:r>
              <a:rPr lang="ru-RU" sz="1600" b="1" dirty="0" err="1"/>
              <a:t>сполука</a:t>
            </a:r>
            <a:r>
              <a:rPr lang="ru-RU" sz="1600" dirty="0"/>
              <a:t>, </a:t>
            </a:r>
            <a:r>
              <a:rPr lang="ru-RU" sz="1600" dirty="0" err="1"/>
              <a:t>розпадається</a:t>
            </a:r>
            <a:r>
              <a:rPr lang="ru-RU" sz="1600" dirty="0"/>
              <a:t> при </a:t>
            </a:r>
            <a:r>
              <a:rPr lang="ru-RU" sz="1600" dirty="0" err="1"/>
              <a:t>температурі</a:t>
            </a:r>
            <a:r>
              <a:rPr lang="ru-RU" sz="1600" dirty="0"/>
              <a:t> в </a:t>
            </a:r>
            <a:r>
              <a:rPr lang="ru-RU" sz="1600" dirty="0" err="1"/>
              <a:t>лужному</a:t>
            </a:r>
            <a:r>
              <a:rPr lang="ru-RU" sz="1600" dirty="0"/>
              <a:t> </a:t>
            </a:r>
            <a:r>
              <a:rPr lang="ru-RU" sz="1600" dirty="0" err="1"/>
              <a:t>середовищі</a:t>
            </a:r>
            <a:r>
              <a:rPr lang="ru-RU" sz="1600" dirty="0"/>
              <a:t> при </a:t>
            </a:r>
            <a:r>
              <a:rPr lang="ru-RU" sz="1600" dirty="0" err="1"/>
              <a:t>наявності</a:t>
            </a:r>
            <a:r>
              <a:rPr lang="ru-RU" sz="1600" dirty="0"/>
              <a:t> </a:t>
            </a:r>
            <a:r>
              <a:rPr lang="ru-RU" sz="1600" dirty="0" err="1"/>
              <a:t>кисню</a:t>
            </a:r>
            <a:r>
              <a:rPr lang="ru-RU" sz="1600" dirty="0"/>
              <a:t> та </a:t>
            </a:r>
            <a:r>
              <a:rPr lang="ru-RU" sz="1600" dirty="0" err="1"/>
              <a:t>іонів</a:t>
            </a:r>
            <a:r>
              <a:rPr lang="ru-RU" sz="1600" dirty="0"/>
              <a:t> Са2+ та Fе3+. </a:t>
            </a:r>
            <a:r>
              <a:rPr lang="ru-RU" sz="1600" b="1" dirty="0"/>
              <a:t>В кислому </a:t>
            </a:r>
            <a:r>
              <a:rPr lang="ru-RU" sz="1600" b="1" dirty="0" err="1"/>
              <a:t>середовищі</a:t>
            </a:r>
            <a:r>
              <a:rPr lang="ru-RU" sz="1600" b="1" dirty="0"/>
              <a:t> </a:t>
            </a:r>
            <a:r>
              <a:rPr lang="ru-RU" sz="1600" b="1" dirty="0" err="1"/>
              <a:t>зберігається</a:t>
            </a:r>
            <a:r>
              <a:rPr lang="ru-RU" sz="1600" b="1" dirty="0"/>
              <a:t> </a:t>
            </a:r>
            <a:r>
              <a:rPr lang="ru-RU" sz="1600" b="1" dirty="0" err="1"/>
              <a:t>краще</a:t>
            </a:r>
            <a:r>
              <a:rPr lang="ru-RU" sz="1600" b="1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91124" y="1415772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/>
              <a:t>Роль в </a:t>
            </a:r>
            <a:r>
              <a:rPr lang="ru-RU" sz="1600" b="1" dirty="0" err="1"/>
              <a:t>обміні</a:t>
            </a:r>
            <a:r>
              <a:rPr lang="ru-RU" sz="1600" b="1" dirty="0"/>
              <a:t> </a:t>
            </a:r>
            <a:r>
              <a:rPr lang="ru-RU" sz="1600" b="1" dirty="0" err="1"/>
              <a:t>речовин</a:t>
            </a:r>
            <a:r>
              <a:rPr lang="ru-RU" sz="1600" b="1" dirty="0"/>
              <a:t>:</a:t>
            </a:r>
            <a:r>
              <a:rPr lang="ru-RU" sz="1600" dirty="0"/>
              <a:t> </a:t>
            </a:r>
            <a:r>
              <a:rPr lang="ru-RU" sz="1600" dirty="0" err="1"/>
              <a:t>приймає</a:t>
            </a:r>
            <a:r>
              <a:rPr lang="ru-RU" sz="1600" dirty="0"/>
              <a:t> участь в </a:t>
            </a:r>
            <a:r>
              <a:rPr lang="ru-RU" sz="1600" dirty="0" smtClean="0"/>
              <a:t>окисно-</a:t>
            </a:r>
            <a:r>
              <a:rPr lang="ru-RU" sz="1600" dirty="0" err="1" smtClean="0"/>
              <a:t>відновних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процесах</a:t>
            </a:r>
            <a:r>
              <a:rPr lang="ru-RU" sz="1600" dirty="0"/>
              <a:t>. </a:t>
            </a:r>
            <a:r>
              <a:rPr lang="ru-RU" sz="1600" dirty="0" err="1">
                <a:solidFill>
                  <a:srgbClr val="7030A0"/>
                </a:solidFill>
              </a:rPr>
              <a:t>Організм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утворює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молочну</a:t>
            </a:r>
            <a:r>
              <a:rPr lang="ru-RU" sz="1600" dirty="0">
                <a:solidFill>
                  <a:srgbClr val="7030A0"/>
                </a:solidFill>
              </a:rPr>
              <a:t> кислоту при </a:t>
            </a:r>
            <a:r>
              <a:rPr lang="ru-RU" sz="1600" dirty="0" err="1">
                <a:solidFill>
                  <a:srgbClr val="7030A0"/>
                </a:solidFill>
              </a:rPr>
              <a:t>роботі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м’язів</a:t>
            </a:r>
            <a:r>
              <a:rPr lang="ru-RU" sz="1600" dirty="0">
                <a:solidFill>
                  <a:srgbClr val="7030A0"/>
                </a:solidFill>
              </a:rPr>
              <a:t>, то </a:t>
            </a:r>
            <a:r>
              <a:rPr lang="ru-RU" sz="1600" dirty="0" err="1">
                <a:solidFill>
                  <a:srgbClr val="7030A0"/>
                </a:solidFill>
              </a:rPr>
              <a:t>аскорбінова</a:t>
            </a:r>
            <a:r>
              <a:rPr lang="ru-RU" sz="1600" dirty="0">
                <a:solidFill>
                  <a:srgbClr val="7030A0"/>
                </a:solidFill>
              </a:rPr>
              <a:t> кислота </a:t>
            </a:r>
            <a:r>
              <a:rPr lang="ru-RU" sz="1600" dirty="0" err="1">
                <a:solidFill>
                  <a:srgbClr val="7030A0"/>
                </a:solidFill>
              </a:rPr>
              <a:t>перетворює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молочну</a:t>
            </a:r>
            <a:r>
              <a:rPr lang="ru-RU" sz="1600" dirty="0">
                <a:solidFill>
                  <a:srgbClr val="7030A0"/>
                </a:solidFill>
              </a:rPr>
              <a:t> кислоту в </a:t>
            </a:r>
            <a:r>
              <a:rPr lang="ru-RU" sz="1600" dirty="0" err="1">
                <a:solidFill>
                  <a:srgbClr val="7030A0"/>
                </a:solidFill>
              </a:rPr>
              <a:t>піровиноградну</a:t>
            </a:r>
            <a:r>
              <a:rPr lang="ru-RU" sz="1600" dirty="0">
                <a:solidFill>
                  <a:srgbClr val="7030A0"/>
                </a:solidFill>
              </a:rPr>
              <a:t> кислоту, </a:t>
            </a:r>
            <a:r>
              <a:rPr lang="ru-RU" sz="1600" dirty="0" err="1">
                <a:solidFill>
                  <a:srgbClr val="7030A0"/>
                </a:solidFill>
              </a:rPr>
              <a:t>остання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перетворюється</a:t>
            </a:r>
            <a:r>
              <a:rPr lang="ru-RU" sz="1600" dirty="0">
                <a:solidFill>
                  <a:srgbClr val="7030A0"/>
                </a:solidFill>
              </a:rPr>
              <a:t> в кофермент А, той </a:t>
            </a:r>
            <a:r>
              <a:rPr lang="ru-RU" sz="1600" dirty="0" err="1">
                <a:solidFill>
                  <a:srgbClr val="7030A0"/>
                </a:solidFill>
              </a:rPr>
              <a:t>поступає</a:t>
            </a:r>
            <a:r>
              <a:rPr lang="ru-RU" sz="1600" dirty="0">
                <a:solidFill>
                  <a:srgbClr val="7030A0"/>
                </a:solidFill>
              </a:rPr>
              <a:t> в цикл Кребса, в </a:t>
            </a:r>
            <a:r>
              <a:rPr lang="ru-RU" sz="1600" dirty="0" err="1">
                <a:solidFill>
                  <a:srgbClr val="7030A0"/>
                </a:solidFill>
              </a:rPr>
              <a:t>якому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виділяється</a:t>
            </a:r>
            <a:r>
              <a:rPr lang="ru-RU" sz="1600" dirty="0">
                <a:solidFill>
                  <a:srgbClr val="7030A0"/>
                </a:solidFill>
              </a:rPr>
              <a:t> АТФ.</a:t>
            </a:r>
          </a:p>
          <a:p>
            <a:r>
              <a:rPr lang="ru-RU" sz="1600" dirty="0" err="1"/>
              <a:t>Попереджає</a:t>
            </a:r>
            <a:r>
              <a:rPr lang="ru-RU" sz="1600" dirty="0"/>
              <a:t> </a:t>
            </a:r>
            <a:r>
              <a:rPr lang="ru-RU" sz="1600" dirty="0" err="1"/>
              <a:t>окиснення</a:t>
            </a:r>
            <a:r>
              <a:rPr lang="ru-RU" sz="1600" dirty="0"/>
              <a:t> </a:t>
            </a:r>
            <a:r>
              <a:rPr lang="ru-RU" sz="1600" dirty="0" err="1"/>
              <a:t>толових</a:t>
            </a:r>
            <a:r>
              <a:rPr lang="ru-RU" sz="1600" dirty="0"/>
              <a:t> </a:t>
            </a:r>
            <a:r>
              <a:rPr lang="ru-RU" sz="1600" dirty="0" err="1"/>
              <a:t>груп</a:t>
            </a:r>
            <a:r>
              <a:rPr lang="ru-RU" sz="1600" dirty="0"/>
              <a:t> – </a:t>
            </a:r>
            <a:r>
              <a:rPr lang="en-US" sz="1600" dirty="0"/>
              <a:t>SH,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входять</a:t>
            </a:r>
            <a:r>
              <a:rPr lang="ru-RU" sz="1600" dirty="0"/>
              <a:t> до </a:t>
            </a:r>
            <a:r>
              <a:rPr lang="ru-RU" sz="1600" dirty="0" err="1"/>
              <a:t>ферментів</a:t>
            </a:r>
            <a:r>
              <a:rPr lang="ru-RU" sz="1600" dirty="0"/>
              <a:t>. </a:t>
            </a:r>
            <a:r>
              <a:rPr lang="ru-RU" sz="1600" dirty="0" err="1"/>
              <a:t>Приймає</a:t>
            </a:r>
            <a:r>
              <a:rPr lang="ru-RU" sz="1600" dirty="0"/>
              <a:t> участь в </a:t>
            </a:r>
            <a:r>
              <a:rPr lang="ru-RU" sz="1600" dirty="0" err="1"/>
              <a:t>синтезі</a:t>
            </a:r>
            <a:r>
              <a:rPr lang="ru-RU" sz="1600" dirty="0"/>
              <a:t> </a:t>
            </a:r>
            <a:r>
              <a:rPr lang="ru-RU" sz="1600" dirty="0" err="1"/>
              <a:t>гормонів</a:t>
            </a:r>
            <a:r>
              <a:rPr lang="ru-RU" sz="1600" dirty="0"/>
              <a:t>, </a:t>
            </a:r>
            <a:r>
              <a:rPr lang="ru-RU" sz="1600" dirty="0" err="1"/>
              <a:t>білків</a:t>
            </a:r>
            <a:r>
              <a:rPr lang="ru-RU" sz="1600" dirty="0"/>
              <a:t>, в </a:t>
            </a:r>
            <a:r>
              <a:rPr lang="ru-RU" sz="1600" dirty="0" err="1"/>
              <a:t>обміні</a:t>
            </a:r>
            <a:r>
              <a:rPr lang="ru-RU" sz="1600" dirty="0"/>
              <a:t> </a:t>
            </a:r>
            <a:r>
              <a:rPr lang="ru-RU" sz="1600" dirty="0" err="1"/>
              <a:t>білків</a:t>
            </a:r>
            <a:r>
              <a:rPr lang="ru-RU" sz="1600" dirty="0"/>
              <a:t>, </a:t>
            </a:r>
            <a:r>
              <a:rPr lang="ru-RU" sz="1600" dirty="0" err="1"/>
              <a:t>вуглеводів</a:t>
            </a:r>
            <a:r>
              <a:rPr lang="ru-RU" sz="1600" dirty="0"/>
              <a:t>,</a:t>
            </a:r>
          </a:p>
          <a:p>
            <a:r>
              <a:rPr lang="ru-RU" sz="1600" dirty="0" err="1"/>
              <a:t>стероїдних</a:t>
            </a:r>
            <a:r>
              <a:rPr lang="ru-RU" sz="1600" dirty="0"/>
              <a:t> </a:t>
            </a:r>
            <a:r>
              <a:rPr lang="ru-RU" sz="1600" dirty="0" err="1"/>
              <a:t>гормонів</a:t>
            </a:r>
            <a:r>
              <a:rPr lang="ru-RU" sz="1600" dirty="0"/>
              <a:t>, кори </a:t>
            </a:r>
            <a:r>
              <a:rPr lang="ru-RU" sz="1600" dirty="0" err="1"/>
              <a:t>наднирників</a:t>
            </a:r>
            <a:r>
              <a:rPr lang="ru-RU" sz="1600" dirty="0"/>
              <a:t>.</a:t>
            </a:r>
          </a:p>
          <a:p>
            <a:r>
              <a:rPr lang="ru-RU" sz="1600" b="1" dirty="0" err="1"/>
              <a:t>Гіповітамноз</a:t>
            </a:r>
            <a:r>
              <a:rPr lang="ru-RU" sz="1600" b="1" dirty="0"/>
              <a:t> </a:t>
            </a:r>
            <a:r>
              <a:rPr lang="ru-RU" sz="1600" b="1" dirty="0" err="1"/>
              <a:t>вітаміну</a:t>
            </a:r>
            <a:r>
              <a:rPr lang="ru-RU" sz="1600" b="1" dirty="0"/>
              <a:t> </a:t>
            </a:r>
            <a:r>
              <a:rPr lang="ru-RU" sz="1600" dirty="0"/>
              <a:t>С: цинга.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737" y="3932093"/>
            <a:ext cx="3698010" cy="27735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314" y="3992573"/>
            <a:ext cx="2050039" cy="26525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28" y="3992573"/>
            <a:ext cx="2615236" cy="26152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95736" y="4423028"/>
            <a:ext cx="22871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Джерела</a:t>
            </a:r>
            <a:r>
              <a:rPr lang="ru-RU" b="1" dirty="0"/>
              <a:t> </a:t>
            </a:r>
            <a:r>
              <a:rPr lang="ru-RU" b="1" dirty="0" err="1"/>
              <a:t>вітаміну</a:t>
            </a:r>
            <a:r>
              <a:rPr lang="ru-RU" b="1" dirty="0"/>
              <a:t> С</a:t>
            </a:r>
            <a:r>
              <a:rPr lang="ru-RU" dirty="0"/>
              <a:t>: </a:t>
            </a:r>
            <a:r>
              <a:rPr lang="ru-RU" dirty="0" err="1"/>
              <a:t>чорна</a:t>
            </a:r>
            <a:r>
              <a:rPr lang="ru-RU" dirty="0"/>
              <a:t> смородина, </a:t>
            </a:r>
            <a:r>
              <a:rPr lang="ru-RU" dirty="0" err="1"/>
              <a:t>шипшина</a:t>
            </a:r>
            <a:r>
              <a:rPr lang="ru-RU" dirty="0"/>
              <a:t>, </a:t>
            </a:r>
            <a:r>
              <a:rPr lang="ru-RU" dirty="0" err="1"/>
              <a:t>цитрусові</a:t>
            </a:r>
            <a:r>
              <a:rPr lang="ru-RU" dirty="0"/>
              <a:t>, </a:t>
            </a:r>
            <a:r>
              <a:rPr lang="ru-RU" dirty="0" err="1"/>
              <a:t>червоний</a:t>
            </a:r>
            <a:r>
              <a:rPr lang="ru-RU" dirty="0"/>
              <a:t> </a:t>
            </a:r>
            <a:r>
              <a:rPr lang="ru-RU" dirty="0" err="1"/>
              <a:t>перець</a:t>
            </a:r>
            <a:r>
              <a:rPr lang="ru-RU" dirty="0"/>
              <a:t>, капуста, квашена капуста, клюква.</a:t>
            </a:r>
          </a:p>
        </p:txBody>
      </p:sp>
    </p:spTree>
    <p:extLst>
      <p:ext uri="{BB962C8B-B14F-4D97-AF65-F5344CB8AC3E}">
        <p14:creationId xmlns:p14="http://schemas.microsoft.com/office/powerpoint/2010/main" val="372311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0691" y="187098"/>
            <a:ext cx="80725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</a:rPr>
              <a:t>Вітамін</a:t>
            </a:r>
            <a:r>
              <a:rPr lang="ru-RU" sz="3200" b="1" dirty="0">
                <a:solidFill>
                  <a:srgbClr val="FF0000"/>
                </a:solidFill>
              </a:rPr>
              <a:t> Р (</a:t>
            </a:r>
            <a:r>
              <a:rPr lang="ru-RU" sz="3200" b="1" dirty="0" err="1" smtClean="0">
                <a:solidFill>
                  <a:srgbClr val="FF0000"/>
                </a:solidFill>
              </a:rPr>
              <a:t>рутін</a:t>
            </a:r>
            <a:r>
              <a:rPr lang="ru-RU" sz="3200" b="1" dirty="0" smtClean="0">
                <a:solidFill>
                  <a:srgbClr val="FF0000"/>
                </a:solidFill>
              </a:rPr>
              <a:t>\ </a:t>
            </a:r>
            <a:r>
              <a:rPr lang="ru-RU" sz="3200" b="1" dirty="0" err="1" smtClean="0">
                <a:solidFill>
                  <a:srgbClr val="FF0000"/>
                </a:solidFill>
              </a:rPr>
              <a:t>Капілярозміцнюючий</a:t>
            </a:r>
            <a:r>
              <a:rPr lang="ru-RU" sz="3200" b="1" dirty="0" smtClean="0">
                <a:solidFill>
                  <a:srgbClr val="FF0000"/>
                </a:solidFill>
              </a:rPr>
              <a:t>)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09" y="888306"/>
            <a:ext cx="4545889" cy="21874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29898" y="1141806"/>
            <a:ext cx="65024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Роль в </a:t>
            </a:r>
            <a:r>
              <a:rPr lang="ru-RU" b="1" dirty="0" err="1"/>
              <a:t>обміні</a:t>
            </a:r>
            <a:r>
              <a:rPr lang="ru-RU" b="1" dirty="0"/>
              <a:t> </a:t>
            </a:r>
            <a:r>
              <a:rPr lang="ru-RU" b="1" dirty="0" err="1"/>
              <a:t>речовин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приймає</a:t>
            </a:r>
            <a:r>
              <a:rPr lang="ru-RU" dirty="0"/>
              <a:t> участь в окисно-</a:t>
            </a:r>
            <a:r>
              <a:rPr lang="ru-RU" dirty="0" err="1"/>
              <a:t>відновних</a:t>
            </a:r>
            <a:r>
              <a:rPr lang="ru-RU" dirty="0"/>
              <a:t> </a:t>
            </a:r>
            <a:r>
              <a:rPr lang="ru-RU" dirty="0" err="1"/>
              <a:t>процесах</a:t>
            </a:r>
            <a:r>
              <a:rPr lang="ru-RU" dirty="0"/>
              <a:t>.</a:t>
            </a:r>
          </a:p>
          <a:p>
            <a:endParaRPr lang="ru-RU" dirty="0" smtClean="0"/>
          </a:p>
          <a:p>
            <a:r>
              <a:rPr lang="ru-RU" b="1" dirty="0" err="1" smtClean="0"/>
              <a:t>Авітаміноз</a:t>
            </a:r>
            <a:r>
              <a:rPr lang="ru-RU" b="1" dirty="0" smtClean="0"/>
              <a:t> </a:t>
            </a:r>
            <a:r>
              <a:rPr lang="ru-RU" b="1" dirty="0" err="1" smtClean="0"/>
              <a:t>вітаміну</a:t>
            </a:r>
            <a:r>
              <a:rPr lang="ru-RU" b="1" dirty="0" smtClean="0"/>
              <a:t> Р: </a:t>
            </a:r>
            <a:r>
              <a:rPr lang="ru-RU" dirty="0" err="1" smtClean="0"/>
              <a:t>знижується</a:t>
            </a:r>
            <a:r>
              <a:rPr lang="ru-RU" dirty="0" smtClean="0"/>
              <a:t> </a:t>
            </a:r>
            <a:r>
              <a:rPr lang="ru-RU" dirty="0" err="1" smtClean="0"/>
              <a:t>проникливість</a:t>
            </a:r>
            <a:r>
              <a:rPr lang="ru-RU" dirty="0" smtClean="0"/>
              <a:t> </a:t>
            </a:r>
            <a:r>
              <a:rPr lang="ru-RU" dirty="0" err="1" smtClean="0"/>
              <a:t>капілярів</a:t>
            </a:r>
            <a:r>
              <a:rPr lang="ru-RU" dirty="0"/>
              <a:t>, </a:t>
            </a:r>
            <a:r>
              <a:rPr lang="ru-RU" dirty="0" err="1"/>
              <a:t>порушується</a:t>
            </a:r>
            <a:r>
              <a:rPr lang="ru-RU" dirty="0"/>
              <a:t> структура </a:t>
            </a:r>
            <a:r>
              <a:rPr lang="ru-RU" dirty="0" err="1"/>
              <a:t>капілярів</a:t>
            </a:r>
            <a:r>
              <a:rPr lang="ru-RU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396" y="2619134"/>
            <a:ext cx="2619375" cy="3657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7018" y="6357080"/>
            <a:ext cx="119610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/>
              <a:t>Джерела</a:t>
            </a:r>
            <a:r>
              <a:rPr lang="ru-RU" sz="1600" b="1" dirty="0"/>
              <a:t> </a:t>
            </a:r>
            <a:r>
              <a:rPr lang="ru-RU" sz="1600" b="1" dirty="0" err="1"/>
              <a:t>вітаміну</a:t>
            </a:r>
            <a:r>
              <a:rPr lang="ru-RU" sz="1600" b="1" dirty="0"/>
              <a:t> Р</a:t>
            </a:r>
            <a:r>
              <a:rPr lang="ru-RU" sz="1600" dirty="0"/>
              <a:t>: листки чаю, </a:t>
            </a:r>
            <a:r>
              <a:rPr lang="ru-RU" sz="1600" dirty="0" err="1"/>
              <a:t>чорна</a:t>
            </a:r>
            <a:r>
              <a:rPr lang="ru-RU" sz="1600" dirty="0"/>
              <a:t> смородина, </a:t>
            </a:r>
            <a:r>
              <a:rPr lang="ru-RU" sz="1600" dirty="0" err="1"/>
              <a:t>шипшина</a:t>
            </a:r>
            <a:r>
              <a:rPr lang="ru-RU" sz="1600" dirty="0"/>
              <a:t>, </a:t>
            </a:r>
            <a:r>
              <a:rPr lang="ru-RU" sz="1600" dirty="0" err="1"/>
              <a:t>цитрусові</a:t>
            </a:r>
            <a:r>
              <a:rPr lang="ru-RU" sz="1600" dirty="0"/>
              <a:t>, </a:t>
            </a:r>
            <a:r>
              <a:rPr lang="ru-RU" sz="1600" dirty="0" err="1"/>
              <a:t>червоний</a:t>
            </a:r>
            <a:r>
              <a:rPr lang="ru-RU" sz="1600" dirty="0"/>
              <a:t> </a:t>
            </a:r>
            <a:r>
              <a:rPr lang="ru-RU" sz="1600" dirty="0" err="1"/>
              <a:t>перець</a:t>
            </a:r>
            <a:r>
              <a:rPr lang="ru-RU" sz="1600" dirty="0"/>
              <a:t>, капуста, квашена капуста, клюква.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09" y="3385848"/>
            <a:ext cx="2770482" cy="27704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491" y="3065830"/>
            <a:ext cx="48482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3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7927" y="350982"/>
            <a:ext cx="11647055" cy="2142835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Вітаміни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/>
              <a:t>– </a:t>
            </a:r>
            <a:r>
              <a:rPr lang="ru-RU" sz="2800" dirty="0" err="1" smtClean="0"/>
              <a:t>це</a:t>
            </a:r>
            <a:r>
              <a:rPr lang="ru-RU" sz="2800" dirty="0" smtClean="0"/>
              <a:t> </a:t>
            </a:r>
            <a:r>
              <a:rPr lang="ru-RU" sz="2800" dirty="0" err="1" smtClean="0"/>
              <a:t>необхідні</a:t>
            </a:r>
            <a:r>
              <a:rPr lang="ru-RU" sz="2800" dirty="0" smtClean="0"/>
              <a:t> для </a:t>
            </a:r>
            <a:r>
              <a:rPr lang="ru-RU" sz="2800" dirty="0" err="1" smtClean="0"/>
              <a:t>життєдіяльності</a:t>
            </a:r>
            <a:r>
              <a:rPr lang="ru-RU" sz="2800" dirty="0" smtClean="0"/>
              <a:t> </a:t>
            </a:r>
            <a:r>
              <a:rPr lang="ru-RU" sz="2800" dirty="0" err="1" smtClean="0"/>
              <a:t>низькомолекулярні</a:t>
            </a:r>
            <a:r>
              <a:rPr lang="ru-RU" sz="2800" dirty="0" smtClean="0"/>
              <a:t> </a:t>
            </a:r>
            <a:r>
              <a:rPr lang="ru-RU" sz="2800" dirty="0" err="1" smtClean="0"/>
              <a:t>органічні</a:t>
            </a:r>
            <a:r>
              <a:rPr lang="ru-RU" sz="2800" dirty="0" smtClean="0"/>
              <a:t> </a:t>
            </a:r>
            <a:r>
              <a:rPr lang="ru-RU" sz="2800" dirty="0" err="1" smtClean="0"/>
              <a:t>сполуки</a:t>
            </a:r>
            <a:r>
              <a:rPr lang="ru-RU" sz="2800" dirty="0" smtClean="0"/>
              <a:t>, </a:t>
            </a:r>
            <a:r>
              <a:rPr lang="ru-RU" sz="2800" dirty="0" err="1" smtClean="0"/>
              <a:t>різної</a:t>
            </a:r>
            <a:r>
              <a:rPr lang="ru-RU" sz="2800" dirty="0" smtClean="0"/>
              <a:t> </a:t>
            </a:r>
            <a:r>
              <a:rPr lang="ru-RU" sz="2800" dirty="0" err="1" smtClean="0"/>
              <a:t>хімічної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природи</a:t>
            </a:r>
            <a:r>
              <a:rPr lang="ru-RU" sz="2800" dirty="0" smtClean="0"/>
              <a:t>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28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бути </a:t>
            </a:r>
            <a:r>
              <a:rPr lang="ru-RU" sz="28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синтезовані</a:t>
            </a:r>
            <a:r>
              <a:rPr lang="ru-RU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організмі</a:t>
            </a:r>
            <a:r>
              <a:rPr lang="ru-RU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/>
              <a:t>за </a:t>
            </a:r>
            <a:r>
              <a:rPr lang="ru-RU" sz="2800" dirty="0" err="1" smtClean="0"/>
              <a:t>винятком</a:t>
            </a:r>
            <a:r>
              <a:rPr lang="ru-RU" sz="2800" dirty="0" smtClean="0"/>
              <a:t> </a:t>
            </a:r>
            <a:r>
              <a:rPr lang="ru-RU" sz="2800" dirty="0" err="1" smtClean="0"/>
              <a:t>деяких</a:t>
            </a:r>
            <a:r>
              <a:rPr lang="ru-RU" sz="2800" dirty="0" smtClean="0"/>
              <a:t>, тому </a:t>
            </a:r>
            <a:r>
              <a:rPr lang="ru-RU" sz="2800" dirty="0" err="1" smtClean="0"/>
              <a:t>повинні</a:t>
            </a:r>
            <a:r>
              <a:rPr lang="ru-RU" sz="2800" dirty="0" smtClean="0"/>
              <a:t> </a:t>
            </a:r>
            <a:r>
              <a:rPr lang="ru-RU" sz="2800" dirty="0" err="1" smtClean="0"/>
              <a:t>вводитися</a:t>
            </a:r>
            <a:r>
              <a:rPr lang="ru-RU" sz="2800" dirty="0" smtClean="0"/>
              <a:t> з </a:t>
            </a:r>
            <a:r>
              <a:rPr lang="ru-RU" sz="2800" dirty="0" err="1" smtClean="0"/>
              <a:t>їжею</a:t>
            </a:r>
            <a:r>
              <a:rPr lang="ru-RU" sz="2800" dirty="0" smtClean="0"/>
              <a:t>. </a:t>
            </a:r>
            <a:br>
              <a:rPr lang="ru-RU" sz="2800" dirty="0" smtClean="0"/>
            </a:br>
            <a:r>
              <a:rPr lang="ru-RU" sz="2800" dirty="0" err="1" smtClean="0"/>
              <a:t>Вітаміни</a:t>
            </a:r>
            <a:r>
              <a:rPr lang="ru-RU" sz="2800" dirty="0" smtClean="0"/>
              <a:t> </a:t>
            </a:r>
            <a:r>
              <a:rPr lang="ru-RU" sz="2800" dirty="0" err="1" smtClean="0"/>
              <a:t>входять</a:t>
            </a:r>
            <a:r>
              <a:rPr lang="ru-RU" sz="2800" dirty="0" smtClean="0"/>
              <a:t> до складу </a:t>
            </a:r>
            <a:r>
              <a:rPr lang="ru-RU" sz="2800" dirty="0" err="1" smtClean="0"/>
              <a:t>коферментів</a:t>
            </a:r>
            <a:r>
              <a:rPr lang="ru-RU" sz="2800" dirty="0" smtClean="0"/>
              <a:t>, </a:t>
            </a:r>
            <a:r>
              <a:rPr lang="ru-RU" sz="2800" dirty="0" err="1" smtClean="0"/>
              <a:t>приймають</a:t>
            </a:r>
            <a:r>
              <a:rPr lang="ru-RU" sz="2800" dirty="0" smtClean="0"/>
              <a:t> участь в </a:t>
            </a:r>
            <a:r>
              <a:rPr lang="ru-RU" sz="2800" dirty="0" err="1" smtClean="0"/>
              <a:t>протіканні</a:t>
            </a:r>
            <a:r>
              <a:rPr lang="ru-RU" sz="2800" dirty="0" smtClean="0"/>
              <a:t> </a:t>
            </a:r>
            <a:r>
              <a:rPr lang="ru-RU" sz="2800" dirty="0" err="1" smtClean="0"/>
              <a:t>біохімічних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процесів</a:t>
            </a:r>
            <a:r>
              <a:rPr lang="ru-RU" sz="2800" dirty="0" smtClean="0"/>
              <a:t>. </a:t>
            </a:r>
            <a:endParaRPr lang="ru-RU" sz="54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10837" y="2493817"/>
            <a:ext cx="5800436" cy="3069648"/>
          </a:xfrm>
        </p:spPr>
        <p:txBody>
          <a:bodyPr>
            <a:normAutofit/>
          </a:bodyPr>
          <a:lstStyle/>
          <a:p>
            <a:r>
              <a:rPr lang="ru-RU" dirty="0" smtClean="0"/>
              <a:t>При </a:t>
            </a:r>
            <a:r>
              <a:rPr lang="ru-RU" dirty="0" err="1" smtClean="0"/>
              <a:t>недостатній</a:t>
            </a:r>
            <a:r>
              <a:rPr lang="ru-RU" dirty="0" smtClean="0"/>
              <a:t> </a:t>
            </a:r>
            <a:r>
              <a:rPr lang="ru-RU" dirty="0" err="1" smtClean="0"/>
              <a:t>кількості</a:t>
            </a:r>
            <a:r>
              <a:rPr lang="ru-RU" dirty="0" smtClean="0"/>
              <a:t> </a:t>
            </a:r>
            <a:r>
              <a:rPr lang="ru-RU" dirty="0" err="1" smtClean="0"/>
              <a:t>вітамінів</a:t>
            </a:r>
            <a:r>
              <a:rPr lang="ru-RU" dirty="0" smtClean="0"/>
              <a:t> </a:t>
            </a:r>
            <a:r>
              <a:rPr lang="ru-RU" dirty="0" err="1" smtClean="0"/>
              <a:t>розвивається</a:t>
            </a:r>
            <a:r>
              <a:rPr lang="ru-RU" dirty="0" smtClean="0"/>
              <a:t> хвороба – </a:t>
            </a:r>
            <a:r>
              <a:rPr lang="ru-RU" dirty="0" err="1" smtClean="0">
                <a:solidFill>
                  <a:srgbClr val="00B050"/>
                </a:solidFill>
              </a:rPr>
              <a:t>гіповітаміноз</a:t>
            </a:r>
            <a:endParaRPr lang="ru-RU" dirty="0" smtClean="0">
              <a:solidFill>
                <a:srgbClr val="00B050"/>
              </a:solidFill>
            </a:endParaRP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068291" y="2493817"/>
            <a:ext cx="6123709" cy="3014230"/>
          </a:xfrm>
        </p:spPr>
        <p:txBody>
          <a:bodyPr>
            <a:normAutofit/>
          </a:bodyPr>
          <a:lstStyle/>
          <a:p>
            <a:r>
              <a:rPr lang="ru-RU" dirty="0" smtClean="0"/>
              <a:t>при </a:t>
            </a:r>
            <a:r>
              <a:rPr lang="ru-RU" dirty="0" err="1" smtClean="0"/>
              <a:t>відсутності</a:t>
            </a:r>
            <a:r>
              <a:rPr lang="ru-RU" dirty="0" smtClean="0"/>
              <a:t> </a:t>
            </a:r>
            <a:r>
              <a:rPr lang="ru-RU" dirty="0" err="1" smtClean="0"/>
              <a:t>вітамінів</a:t>
            </a:r>
            <a:r>
              <a:rPr lang="ru-RU" dirty="0" smtClean="0"/>
              <a:t> – </a:t>
            </a:r>
            <a:r>
              <a:rPr lang="ru-RU" dirty="0" err="1" smtClean="0">
                <a:solidFill>
                  <a:srgbClr val="00B0F0"/>
                </a:solidFill>
              </a:rPr>
              <a:t>авітаміноз</a:t>
            </a:r>
            <a:r>
              <a:rPr lang="ru-RU" dirty="0" smtClean="0"/>
              <a:t>,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надлишок</a:t>
            </a:r>
            <a:r>
              <a:rPr lang="ru-RU" dirty="0" smtClean="0"/>
              <a:t> </a:t>
            </a:r>
            <a:r>
              <a:rPr lang="ru-RU" dirty="0" err="1" smtClean="0"/>
              <a:t>вітамінів</a:t>
            </a:r>
            <a:r>
              <a:rPr lang="ru-RU" dirty="0" smtClean="0"/>
              <a:t> – </a:t>
            </a:r>
            <a:r>
              <a:rPr lang="ru-RU" dirty="0" err="1" smtClean="0">
                <a:solidFill>
                  <a:srgbClr val="FF0000"/>
                </a:solidFill>
              </a:rPr>
              <a:t>гіпервітаміноз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966" y="3812755"/>
            <a:ext cx="3840771" cy="2880578"/>
          </a:xfrm>
          <a:prstGeom prst="rect">
            <a:avLst/>
          </a:prstGeom>
          <a:ln w="57150"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555" y="3895435"/>
            <a:ext cx="2335242" cy="1668030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815" y="4725913"/>
            <a:ext cx="2805257" cy="1967420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37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827" y="129453"/>
            <a:ext cx="8125827" cy="648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2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8798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Характеристика </a:t>
            </a:r>
            <a:r>
              <a:rPr lang="ru-RU" dirty="0" err="1"/>
              <a:t>жиророзчинних</a:t>
            </a:r>
            <a:r>
              <a:rPr lang="ru-RU" dirty="0"/>
              <a:t> </a:t>
            </a:r>
            <a:r>
              <a:rPr lang="ru-RU" dirty="0" err="1" smtClean="0"/>
              <a:t>вітамінів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B0F0"/>
                </a:solidFill>
              </a:rPr>
              <a:t>А</a:t>
            </a:r>
            <a:r>
              <a:rPr lang="en-US" dirty="0" smtClean="0"/>
              <a:t>,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00B050"/>
                </a:solidFill>
              </a:rPr>
              <a:t>D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7030A0"/>
                </a:solidFill>
              </a:rPr>
              <a:t>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782" y="1325963"/>
            <a:ext cx="5948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B0F0"/>
                </a:solidFill>
              </a:rPr>
              <a:t>Вітамін А (ретинол\ </a:t>
            </a:r>
            <a:r>
              <a:rPr lang="uk-UA" sz="3200" b="1" dirty="0" err="1">
                <a:solidFill>
                  <a:srgbClr val="00B0F0"/>
                </a:solidFill>
              </a:rPr>
              <a:t>Антиксерофтальмічний</a:t>
            </a:r>
            <a:r>
              <a:rPr lang="uk-UA" sz="3600" b="1" dirty="0" smtClean="0">
                <a:solidFill>
                  <a:srgbClr val="00B0F0"/>
                </a:solidFill>
              </a:rPr>
              <a:t>)</a:t>
            </a:r>
            <a:endParaRPr lang="ru-RU" sz="3600" b="1" dirty="0">
              <a:solidFill>
                <a:srgbClr val="00B0F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39" y="2703989"/>
            <a:ext cx="4457559" cy="127040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8202" y="4105923"/>
            <a:ext cx="5800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Необхідний</a:t>
            </a:r>
            <a:r>
              <a:rPr lang="ru-RU" dirty="0"/>
              <a:t> для </a:t>
            </a:r>
            <a:r>
              <a:rPr lang="ru-RU" dirty="0" err="1"/>
              <a:t>зору</a:t>
            </a:r>
            <a:r>
              <a:rPr lang="ru-RU" dirty="0"/>
              <a:t> і </a:t>
            </a:r>
            <a:r>
              <a:rPr lang="ru-RU" dirty="0" err="1"/>
              <a:t>кісток</a:t>
            </a:r>
            <a:r>
              <a:rPr lang="ru-RU" dirty="0"/>
              <a:t>, </a:t>
            </a:r>
            <a:r>
              <a:rPr lang="ru-RU" dirty="0" err="1"/>
              <a:t>здоров'я</a:t>
            </a:r>
            <a:r>
              <a:rPr lang="ru-RU" dirty="0"/>
              <a:t> </a:t>
            </a:r>
            <a:r>
              <a:rPr lang="ru-RU" dirty="0" err="1"/>
              <a:t>шкіри</a:t>
            </a:r>
            <a:r>
              <a:rPr lang="ru-RU" dirty="0"/>
              <a:t> і </a:t>
            </a:r>
            <a:r>
              <a:rPr lang="ru-RU" dirty="0" err="1"/>
              <a:t>волосся</a:t>
            </a:r>
            <a:r>
              <a:rPr lang="ru-RU" dirty="0"/>
              <a:t>, </a:t>
            </a:r>
            <a:r>
              <a:rPr lang="ru-RU" dirty="0" err="1"/>
              <a:t>нормальної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імунної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08637" y="1325963"/>
            <a:ext cx="59106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Авітаміноз</a:t>
            </a:r>
            <a:r>
              <a:rPr lang="ru-RU" sz="2000" dirty="0"/>
              <a:t> </a:t>
            </a:r>
            <a:r>
              <a:rPr lang="ru-RU" sz="2000" dirty="0" err="1"/>
              <a:t>вітаміну</a:t>
            </a:r>
            <a:r>
              <a:rPr lang="ru-RU" sz="2000" dirty="0"/>
              <a:t> А: </a:t>
            </a:r>
            <a:r>
              <a:rPr lang="ru-RU" sz="2000" dirty="0" err="1"/>
              <a:t>впливає</a:t>
            </a:r>
            <a:r>
              <a:rPr lang="ru-RU" sz="2000" dirty="0"/>
              <a:t> на </a:t>
            </a:r>
            <a:r>
              <a:rPr lang="ru-RU" sz="2000" dirty="0" err="1"/>
              <a:t>обмін</a:t>
            </a:r>
            <a:r>
              <a:rPr lang="ru-RU" sz="2000" dirty="0"/>
              <a:t> </a:t>
            </a:r>
            <a:r>
              <a:rPr lang="ru-RU" sz="2000" dirty="0" err="1"/>
              <a:t>речовин</a:t>
            </a:r>
            <a:r>
              <a:rPr lang="ru-RU" sz="2000" dirty="0"/>
              <a:t>, </a:t>
            </a:r>
            <a:r>
              <a:rPr lang="ru-RU" sz="2000" dirty="0" err="1"/>
              <a:t>відбувається</a:t>
            </a:r>
            <a:r>
              <a:rPr lang="ru-RU" sz="2000" dirty="0"/>
              <a:t> </a:t>
            </a:r>
            <a:r>
              <a:rPr lang="ru-RU" sz="2000" dirty="0" err="1"/>
              <a:t>затримка</a:t>
            </a:r>
            <a:r>
              <a:rPr lang="ru-RU" sz="2000" dirty="0"/>
              <a:t> росту, </a:t>
            </a:r>
            <a:r>
              <a:rPr lang="ru-RU" sz="2000" dirty="0" err="1"/>
              <a:t>знижується</a:t>
            </a:r>
            <a:r>
              <a:rPr lang="ru-RU" sz="2000" dirty="0"/>
              <a:t> </a:t>
            </a:r>
            <a:r>
              <a:rPr lang="ru-RU" sz="2000" dirty="0" err="1"/>
              <a:t>імунітет</a:t>
            </a:r>
            <a:r>
              <a:rPr lang="ru-RU" sz="2000" dirty="0"/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8202" y="5274021"/>
            <a:ext cx="62899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Гіповітаміноз</a:t>
            </a:r>
            <a:r>
              <a:rPr lang="ru-RU" b="1" dirty="0"/>
              <a:t> </a:t>
            </a:r>
            <a:r>
              <a:rPr lang="ru-RU" b="1" dirty="0" err="1"/>
              <a:t>вітаміну</a:t>
            </a:r>
            <a:r>
              <a:rPr lang="ru-RU" b="1" dirty="0"/>
              <a:t> А</a:t>
            </a:r>
            <a:r>
              <a:rPr lang="ru-RU" dirty="0"/>
              <a:t>: </a:t>
            </a:r>
            <a:r>
              <a:rPr lang="ru-RU" dirty="0" err="1"/>
              <a:t>захворювання</a:t>
            </a:r>
            <a:r>
              <a:rPr lang="ru-RU" dirty="0"/>
              <a:t> «</a:t>
            </a:r>
            <a:r>
              <a:rPr lang="ru-RU" dirty="0" err="1"/>
              <a:t>куряча</a:t>
            </a:r>
            <a:r>
              <a:rPr lang="ru-RU" dirty="0"/>
              <a:t> </a:t>
            </a:r>
            <a:r>
              <a:rPr lang="ru-RU" dirty="0" err="1"/>
              <a:t>сліпота</a:t>
            </a:r>
            <a:r>
              <a:rPr lang="ru-RU" dirty="0"/>
              <a:t>» − 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зору</a:t>
            </a:r>
            <a:r>
              <a:rPr lang="ru-RU" dirty="0"/>
              <a:t> у </a:t>
            </a:r>
            <a:r>
              <a:rPr lang="ru-RU" dirty="0" err="1"/>
              <a:t>темряві</a:t>
            </a:r>
            <a:r>
              <a:rPr lang="ru-RU" dirty="0"/>
              <a:t>. </a:t>
            </a:r>
            <a:r>
              <a:rPr lang="ru-RU" dirty="0" err="1" smtClean="0"/>
              <a:t>Ксерафтольмія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err="1"/>
              <a:t>розм’якшення</a:t>
            </a:r>
            <a:r>
              <a:rPr lang="ru-RU" dirty="0"/>
              <a:t> </a:t>
            </a:r>
            <a:r>
              <a:rPr lang="ru-RU" dirty="0" err="1"/>
              <a:t>роговиці</a:t>
            </a:r>
            <a:r>
              <a:rPr lang="ru-RU" dirty="0"/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012" y="2033849"/>
            <a:ext cx="4089908" cy="27239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178" y="4752254"/>
            <a:ext cx="3402581" cy="200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5307" y="286329"/>
            <a:ext cx="10353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B050"/>
                </a:solidFill>
              </a:rPr>
              <a:t>Вітамін </a:t>
            </a:r>
            <a:r>
              <a:rPr lang="en-US" sz="4000" b="1" dirty="0" smtClean="0">
                <a:solidFill>
                  <a:srgbClr val="00B050"/>
                </a:solidFill>
              </a:rPr>
              <a:t>D</a:t>
            </a:r>
            <a:r>
              <a:rPr lang="uk-UA" sz="4000" b="1" dirty="0">
                <a:solidFill>
                  <a:srgbClr val="00B050"/>
                </a:solidFill>
              </a:rPr>
              <a:t> </a:t>
            </a:r>
            <a:r>
              <a:rPr lang="uk-UA" sz="4000" b="1" dirty="0" smtClean="0">
                <a:solidFill>
                  <a:srgbClr val="00B050"/>
                </a:solidFill>
              </a:rPr>
              <a:t>(Ергокальциферол\ </a:t>
            </a:r>
            <a:r>
              <a:rPr lang="uk-UA" sz="4400" b="1" dirty="0" err="1" smtClean="0">
                <a:solidFill>
                  <a:srgbClr val="00B050"/>
                </a:solidFill>
              </a:rPr>
              <a:t>Антирахітний</a:t>
            </a:r>
            <a:r>
              <a:rPr lang="uk-UA" sz="4000" b="1" dirty="0" smtClean="0">
                <a:solidFill>
                  <a:srgbClr val="00B050"/>
                </a:solidFill>
              </a:rPr>
              <a:t>)</a:t>
            </a:r>
            <a:endParaRPr lang="ru-RU" sz="7200" b="1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18" y="1254157"/>
            <a:ext cx="2859389" cy="19294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579" y="1254157"/>
            <a:ext cx="4284445" cy="324262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5107" y="338197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err="1"/>
              <a:t>Гіповітамноз</a:t>
            </a:r>
            <a:r>
              <a:rPr lang="ru-RU" sz="1600" b="1" dirty="0"/>
              <a:t> </a:t>
            </a:r>
            <a:r>
              <a:rPr lang="ru-RU" sz="1600" b="1" dirty="0" err="1"/>
              <a:t>вітаміну</a:t>
            </a:r>
            <a:r>
              <a:rPr lang="ru-RU" sz="1600" b="1" dirty="0"/>
              <a:t> </a:t>
            </a:r>
            <a:r>
              <a:rPr lang="en-US" sz="1600" b="1" dirty="0"/>
              <a:t>D </a:t>
            </a:r>
            <a:r>
              <a:rPr lang="en-US" sz="1600" dirty="0"/>
              <a:t>– </a:t>
            </a:r>
            <a:r>
              <a:rPr lang="ru-RU" sz="1600" dirty="0" err="1"/>
              <a:t>рахіт</a:t>
            </a:r>
            <a:r>
              <a:rPr lang="ru-RU" sz="1600" dirty="0"/>
              <a:t>, </a:t>
            </a:r>
            <a:r>
              <a:rPr lang="ru-RU" sz="1600" dirty="0" err="1"/>
              <a:t>перші</a:t>
            </a:r>
            <a:r>
              <a:rPr lang="ru-RU" sz="1600" dirty="0"/>
              <a:t> </a:t>
            </a:r>
            <a:r>
              <a:rPr lang="ru-RU" sz="1600" dirty="0" err="1"/>
              <a:t>ознаки</a:t>
            </a:r>
            <a:r>
              <a:rPr lang="ru-RU" sz="1600" dirty="0"/>
              <a:t> </a:t>
            </a:r>
            <a:r>
              <a:rPr lang="ru-RU" sz="1600" dirty="0" err="1"/>
              <a:t>рахіту</a:t>
            </a:r>
            <a:r>
              <a:rPr lang="ru-RU" sz="1600" dirty="0"/>
              <a:t>: </a:t>
            </a:r>
            <a:r>
              <a:rPr lang="ru-RU" sz="1600" dirty="0" err="1"/>
              <a:t>облисіння</a:t>
            </a:r>
            <a:r>
              <a:rPr lang="ru-RU" sz="1600" dirty="0"/>
              <a:t> </a:t>
            </a:r>
            <a:r>
              <a:rPr lang="ru-RU" sz="1600" dirty="0" err="1"/>
              <a:t>сзаду</a:t>
            </a:r>
            <a:r>
              <a:rPr lang="ru-RU" sz="1600" dirty="0"/>
              <a:t>, </a:t>
            </a:r>
            <a:r>
              <a:rPr lang="ru-RU" sz="1600" dirty="0" err="1"/>
              <a:t>якщо</a:t>
            </a:r>
            <a:r>
              <a:rPr lang="ru-RU" sz="1600" dirty="0"/>
              <a:t> великий </a:t>
            </a:r>
            <a:r>
              <a:rPr lang="ru-RU" sz="1600" dirty="0" err="1"/>
              <a:t>або</a:t>
            </a:r>
            <a:r>
              <a:rPr lang="ru-RU" sz="1600" dirty="0"/>
              <a:t> погано </a:t>
            </a:r>
            <a:r>
              <a:rPr lang="ru-RU" sz="1600" dirty="0" err="1"/>
              <a:t>заростає</a:t>
            </a:r>
            <a:r>
              <a:rPr lang="ru-RU" sz="1600" dirty="0"/>
              <a:t> </a:t>
            </a:r>
            <a:r>
              <a:rPr lang="ru-RU" sz="1600" dirty="0" err="1"/>
              <a:t>роднічок</a:t>
            </a:r>
            <a:r>
              <a:rPr lang="ru-RU" sz="1600" dirty="0"/>
              <a:t>. </a:t>
            </a:r>
            <a:r>
              <a:rPr lang="ru-RU" sz="1600" dirty="0" err="1"/>
              <a:t>Далі</a:t>
            </a:r>
            <a:r>
              <a:rPr lang="ru-RU" sz="1600" dirty="0"/>
              <a:t> при </a:t>
            </a:r>
            <a:r>
              <a:rPr lang="ru-RU" sz="1600" dirty="0" err="1"/>
              <a:t>прогресуванні</a:t>
            </a:r>
            <a:r>
              <a:rPr lang="ru-RU" sz="1600" dirty="0"/>
              <a:t>: ноги колесом, </a:t>
            </a:r>
            <a:r>
              <a:rPr lang="ru-RU" sz="1600" dirty="0" err="1"/>
              <a:t>збільшується</a:t>
            </a:r>
            <a:r>
              <a:rPr lang="ru-RU" sz="1600" dirty="0"/>
              <a:t> </a:t>
            </a:r>
            <a:r>
              <a:rPr lang="ru-RU" sz="1600" dirty="0" err="1"/>
              <a:t>живіт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525490" y="4629977"/>
            <a:ext cx="28309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Джерела</a:t>
            </a:r>
            <a:r>
              <a:rPr lang="ru-RU" b="1" dirty="0"/>
              <a:t> </a:t>
            </a:r>
            <a:r>
              <a:rPr lang="ru-RU" b="1" dirty="0" err="1"/>
              <a:t>вітаміну</a:t>
            </a:r>
            <a:r>
              <a:rPr lang="ru-RU" b="1" dirty="0"/>
              <a:t> </a:t>
            </a:r>
            <a:r>
              <a:rPr lang="en-US" b="1" dirty="0"/>
              <a:t>D: </a:t>
            </a:r>
            <a:r>
              <a:rPr lang="ru-RU" dirty="0" err="1"/>
              <a:t>риб’ячий</a:t>
            </a:r>
            <a:r>
              <a:rPr lang="ru-RU" dirty="0"/>
              <a:t> жир, </a:t>
            </a:r>
            <a:r>
              <a:rPr lang="ru-RU" dirty="0" err="1"/>
              <a:t>печінка</a:t>
            </a:r>
            <a:r>
              <a:rPr lang="ru-RU" dirty="0"/>
              <a:t> </a:t>
            </a:r>
            <a:r>
              <a:rPr lang="ru-RU" dirty="0" err="1"/>
              <a:t>риб</a:t>
            </a:r>
            <a:r>
              <a:rPr lang="ru-RU" dirty="0"/>
              <a:t> (палтус), молоко, масло, </a:t>
            </a:r>
            <a:r>
              <a:rPr lang="ru-RU" dirty="0" err="1"/>
              <a:t>жовтки</a:t>
            </a:r>
            <a:r>
              <a:rPr lang="ru-RU" dirty="0"/>
              <a:t> </a:t>
            </a:r>
            <a:r>
              <a:rPr lang="ru-RU" dirty="0" err="1"/>
              <a:t>яєць</a:t>
            </a:r>
            <a:r>
              <a:rPr lang="ru-RU" dirty="0"/>
              <a:t>.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дією</a:t>
            </a:r>
            <a:r>
              <a:rPr lang="ru-RU" dirty="0"/>
              <a:t> </a:t>
            </a:r>
            <a:r>
              <a:rPr lang="en-US" dirty="0"/>
              <a:t>h</a:t>
            </a:r>
            <a:r>
              <a:rPr lang="el-GR" dirty="0"/>
              <a:t>ν </a:t>
            </a:r>
            <a:r>
              <a:rPr lang="ru-RU" dirty="0"/>
              <a:t>з молока </a:t>
            </a:r>
            <a:r>
              <a:rPr lang="ru-RU" dirty="0" err="1"/>
              <a:t>утворюється</a:t>
            </a:r>
            <a:r>
              <a:rPr lang="ru-RU" dirty="0"/>
              <a:t> </a:t>
            </a:r>
            <a:r>
              <a:rPr lang="ru-RU" dirty="0" err="1"/>
              <a:t>вітамін</a:t>
            </a:r>
            <a:r>
              <a:rPr lang="ru-RU" dirty="0"/>
              <a:t> </a:t>
            </a:r>
            <a:r>
              <a:rPr lang="en-US" dirty="0"/>
              <a:t>D.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07" y="4278995"/>
            <a:ext cx="5871729" cy="217645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9625" y="1635187"/>
            <a:ext cx="32604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Гіпервітаміноз</a:t>
            </a:r>
            <a:r>
              <a:rPr lang="ru-RU" b="1" dirty="0"/>
              <a:t> </a:t>
            </a:r>
            <a:r>
              <a:rPr lang="ru-RU" b="1" dirty="0" err="1"/>
              <a:t>вітаміну</a:t>
            </a:r>
            <a:r>
              <a:rPr lang="ru-RU" b="1" dirty="0"/>
              <a:t> D: </a:t>
            </a:r>
            <a:r>
              <a:rPr lang="ru-RU" dirty="0" err="1"/>
              <a:t>відкладання</a:t>
            </a:r>
            <a:r>
              <a:rPr lang="ru-RU" dirty="0"/>
              <a:t> солей </a:t>
            </a:r>
            <a:r>
              <a:rPr lang="ru-RU" dirty="0" err="1"/>
              <a:t>кальцій</a:t>
            </a:r>
            <a:r>
              <a:rPr lang="ru-RU" dirty="0"/>
              <a:t> у </a:t>
            </a:r>
            <a:r>
              <a:rPr lang="ru-RU" dirty="0" err="1"/>
              <a:t>внутрішніх</a:t>
            </a:r>
            <a:r>
              <a:rPr lang="ru-RU" dirty="0"/>
              <a:t> органах та </a:t>
            </a:r>
            <a:r>
              <a:rPr lang="ru-RU" dirty="0" err="1"/>
              <a:t>нирках</a:t>
            </a:r>
            <a:r>
              <a:rPr lang="ru-RU" dirty="0"/>
              <a:t> особливо, </a:t>
            </a:r>
            <a:r>
              <a:rPr lang="ru-RU" dirty="0" err="1"/>
              <a:t>мінералізується</a:t>
            </a:r>
            <a:r>
              <a:rPr lang="ru-RU" dirty="0"/>
              <a:t> скелету та </a:t>
            </a:r>
            <a:r>
              <a:rPr lang="ru-RU" dirty="0" err="1"/>
              <a:t>затримка</a:t>
            </a:r>
            <a:r>
              <a:rPr lang="ru-RU" dirty="0"/>
              <a:t> росту.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8675" y="4479202"/>
            <a:ext cx="2255197" cy="225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3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0690" y="110836"/>
            <a:ext cx="8175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7030A0"/>
                </a:solidFill>
              </a:rPr>
              <a:t>Вітамін Е (Токоферол\ </a:t>
            </a:r>
            <a:r>
              <a:rPr lang="uk-UA" sz="3600" b="1" dirty="0" err="1" smtClean="0">
                <a:solidFill>
                  <a:srgbClr val="7030A0"/>
                </a:solidFill>
              </a:rPr>
              <a:t>Антистерильний</a:t>
            </a:r>
            <a:r>
              <a:rPr lang="uk-UA" sz="3600" b="1" dirty="0" smtClean="0">
                <a:solidFill>
                  <a:srgbClr val="7030A0"/>
                </a:solidFill>
              </a:rPr>
              <a:t>)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63" y="1141578"/>
            <a:ext cx="5237809" cy="14133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30463" y="2997065"/>
            <a:ext cx="5587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Є </a:t>
            </a:r>
            <a:r>
              <a:rPr lang="ru-RU" dirty="0" err="1" smtClean="0"/>
              <a:t>похідним</a:t>
            </a:r>
            <a:r>
              <a:rPr lang="ru-RU" dirty="0" smtClean="0"/>
              <a:t> </a:t>
            </a:r>
            <a:r>
              <a:rPr lang="ru-RU" dirty="0" err="1"/>
              <a:t>циклічної</a:t>
            </a:r>
            <a:r>
              <a:rPr lang="ru-RU" dirty="0"/>
              <a:t> </a:t>
            </a:r>
            <a:r>
              <a:rPr lang="ru-RU" dirty="0" err="1"/>
              <a:t>сполуки</a:t>
            </a:r>
            <a:r>
              <a:rPr lang="ru-RU" dirty="0"/>
              <a:t> 3-метилгідрохінону і спирту </a:t>
            </a:r>
            <a:r>
              <a:rPr lang="ru-RU" dirty="0" err="1"/>
              <a:t>фітону</a:t>
            </a:r>
            <a:r>
              <a:rPr lang="ru-RU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47345" y="1201935"/>
            <a:ext cx="4544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Авітаміноз</a:t>
            </a:r>
            <a:r>
              <a:rPr lang="ru-RU" b="1" dirty="0"/>
              <a:t> </a:t>
            </a:r>
            <a:r>
              <a:rPr lang="ru-RU" b="1" dirty="0" err="1"/>
              <a:t>вітаміну</a:t>
            </a:r>
            <a:r>
              <a:rPr lang="ru-RU" b="1" dirty="0"/>
              <a:t> Е</a:t>
            </a:r>
            <a:r>
              <a:rPr lang="ru-RU" dirty="0"/>
              <a:t>: </a:t>
            </a:r>
            <a:r>
              <a:rPr lang="ru-RU" dirty="0" err="1"/>
              <a:t>порушується</a:t>
            </a:r>
            <a:r>
              <a:rPr lang="ru-RU" dirty="0"/>
              <a:t> </a:t>
            </a:r>
            <a:r>
              <a:rPr lang="ru-RU" dirty="0" err="1"/>
              <a:t>функція</a:t>
            </a:r>
            <a:r>
              <a:rPr lang="ru-RU" dirty="0"/>
              <a:t> </a:t>
            </a:r>
            <a:r>
              <a:rPr lang="ru-RU" dirty="0" err="1"/>
              <a:t>розмноження</a:t>
            </a:r>
            <a:r>
              <a:rPr lang="ru-RU" dirty="0"/>
              <a:t> і </a:t>
            </a:r>
            <a:r>
              <a:rPr lang="ru-RU" dirty="0" err="1"/>
              <a:t>м’язова</a:t>
            </a:r>
            <a:r>
              <a:rPr lang="ru-RU" dirty="0"/>
              <a:t> </a:t>
            </a:r>
            <a:r>
              <a:rPr lang="ru-RU" dirty="0" err="1"/>
              <a:t>дистрофія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64217" y="5821306"/>
            <a:ext cx="4955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Джерела</a:t>
            </a:r>
            <a:r>
              <a:rPr lang="ru-RU" b="1" dirty="0"/>
              <a:t>	</a:t>
            </a:r>
            <a:r>
              <a:rPr lang="ru-RU" b="1" dirty="0" err="1"/>
              <a:t>вітаміну</a:t>
            </a:r>
            <a:r>
              <a:rPr lang="ru-RU" b="1" dirty="0"/>
              <a:t>	</a:t>
            </a:r>
            <a:r>
              <a:rPr lang="ru-RU" b="1" dirty="0" smtClean="0"/>
              <a:t>Е: </a:t>
            </a:r>
            <a:r>
              <a:rPr lang="ru-RU" dirty="0" smtClean="0"/>
              <a:t>молоко, масло, </a:t>
            </a:r>
            <a:r>
              <a:rPr lang="ru-RU" dirty="0" err="1" smtClean="0"/>
              <a:t>м’ясо</a:t>
            </a:r>
            <a:r>
              <a:rPr lang="ru-RU" dirty="0" smtClean="0"/>
              <a:t>, </a:t>
            </a:r>
            <a:r>
              <a:rPr lang="ru-RU" dirty="0" err="1" smtClean="0"/>
              <a:t>яйця</a:t>
            </a:r>
            <a:r>
              <a:rPr lang="ru-RU" dirty="0" smtClean="0"/>
              <a:t>, </a:t>
            </a:r>
            <a:r>
              <a:rPr lang="ru-RU" dirty="0" err="1" smtClean="0"/>
              <a:t>олія</a:t>
            </a:r>
            <a:r>
              <a:rPr lang="ru-RU" dirty="0" smtClean="0"/>
              <a:t> </a:t>
            </a:r>
            <a:r>
              <a:rPr lang="ru-RU" dirty="0" err="1" smtClean="0"/>
              <a:t>обліпихи</a:t>
            </a:r>
            <a:r>
              <a:rPr lang="ru-RU" dirty="0"/>
              <a:t>, в </a:t>
            </a:r>
            <a:r>
              <a:rPr lang="ru-RU" dirty="0" err="1"/>
              <a:t>рослинах</a:t>
            </a:r>
            <a:r>
              <a:rPr lang="ru-RU" dirty="0"/>
              <a:t> </a:t>
            </a:r>
            <a:r>
              <a:rPr lang="ru-RU" dirty="0" err="1"/>
              <a:t>злаків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63" y="4085506"/>
            <a:ext cx="2126673" cy="2126673"/>
          </a:xfrm>
          <a:prstGeom prst="rect">
            <a:avLst/>
          </a:prstGeom>
        </p:spPr>
      </p:pic>
      <p:pic>
        <p:nvPicPr>
          <p:cNvPr id="2050" name="Picture 2" descr="Витамин Е - описание, польза и где содержитс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322" y="1983151"/>
            <a:ext cx="3198336" cy="385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024" y="3457433"/>
            <a:ext cx="3218649" cy="321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7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710" y="64655"/>
            <a:ext cx="11240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Вітамін К (</a:t>
            </a:r>
            <a:r>
              <a:rPr lang="uk-UA" sz="3600" b="1" dirty="0" err="1" smtClean="0">
                <a:solidFill>
                  <a:srgbClr val="FF0000"/>
                </a:solidFill>
              </a:rPr>
              <a:t>Філлохінон</a:t>
            </a:r>
            <a:r>
              <a:rPr lang="uk-UA" sz="3600" b="1" dirty="0" smtClean="0">
                <a:solidFill>
                  <a:srgbClr val="FF0000"/>
                </a:solidFill>
              </a:rPr>
              <a:t>\ </a:t>
            </a:r>
            <a:r>
              <a:rPr lang="uk-UA" sz="3600" b="1" dirty="0" err="1" smtClean="0">
                <a:solidFill>
                  <a:srgbClr val="FF0000"/>
                </a:solidFill>
              </a:rPr>
              <a:t>Антигеморагічний</a:t>
            </a:r>
            <a:r>
              <a:rPr lang="uk-UA" sz="3600" b="1" dirty="0" smtClean="0">
                <a:solidFill>
                  <a:srgbClr val="FF0000"/>
                </a:solidFill>
              </a:rPr>
              <a:t>)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9" y="777652"/>
            <a:ext cx="6696362" cy="16561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199" y="3395374"/>
            <a:ext cx="3195782" cy="3195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10" y="3128530"/>
            <a:ext cx="3002950" cy="37294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69016" y="2714274"/>
            <a:ext cx="4803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лежить</a:t>
            </a:r>
            <a:r>
              <a:rPr lang="ru-RU" dirty="0"/>
              <a:t> </a:t>
            </a:r>
            <a:r>
              <a:rPr lang="ru-RU" dirty="0" err="1"/>
              <a:t>циклічний</a:t>
            </a:r>
            <a:r>
              <a:rPr lang="ru-RU" dirty="0"/>
              <a:t> кетон – </a:t>
            </a:r>
            <a:r>
              <a:rPr lang="ru-RU" dirty="0" err="1"/>
              <a:t>нафтохінон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50546" y="997696"/>
            <a:ext cx="477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</a:t>
            </a:r>
            <a:r>
              <a:rPr lang="ru-RU" dirty="0" err="1" smtClean="0"/>
              <a:t>риймають</a:t>
            </a:r>
            <a:r>
              <a:rPr lang="ru-RU" dirty="0" smtClean="0"/>
              <a:t> </a:t>
            </a:r>
            <a:r>
              <a:rPr lang="ru-RU" dirty="0"/>
              <a:t>участь в окисно-</a:t>
            </a:r>
            <a:r>
              <a:rPr lang="ru-RU" dirty="0" err="1"/>
              <a:t>відновних</a:t>
            </a:r>
            <a:r>
              <a:rPr lang="ru-RU" dirty="0"/>
              <a:t> </a:t>
            </a:r>
            <a:r>
              <a:rPr lang="ru-RU" dirty="0" err="1"/>
              <a:t>реакціях</a:t>
            </a:r>
            <a:r>
              <a:rPr lang="ru-RU" dirty="0"/>
              <a:t> при </a:t>
            </a:r>
            <a:r>
              <a:rPr lang="ru-RU" dirty="0" err="1"/>
              <a:t>переносі</a:t>
            </a:r>
            <a:r>
              <a:rPr lang="ru-RU" dirty="0"/>
              <a:t> </a:t>
            </a:r>
            <a:r>
              <a:rPr lang="ru-RU" dirty="0" err="1"/>
              <a:t>електронів</a:t>
            </a:r>
            <a:r>
              <a:rPr lang="ru-RU" dirty="0"/>
              <a:t> по </a:t>
            </a:r>
            <a:r>
              <a:rPr lang="ru-RU" dirty="0" err="1"/>
              <a:t>дихальному</a:t>
            </a:r>
            <a:r>
              <a:rPr lang="ru-RU" dirty="0"/>
              <a:t> </a:t>
            </a:r>
            <a:r>
              <a:rPr lang="ru-RU" dirty="0" err="1"/>
              <a:t>ланцюгу</a:t>
            </a:r>
            <a:r>
              <a:rPr lang="ru-RU" dirty="0"/>
              <a:t>, при </a:t>
            </a:r>
            <a:r>
              <a:rPr lang="ru-RU" dirty="0" err="1"/>
              <a:t>синтезі</a:t>
            </a:r>
            <a:r>
              <a:rPr lang="ru-RU" dirty="0"/>
              <a:t> </a:t>
            </a:r>
            <a:r>
              <a:rPr lang="ru-RU" dirty="0" err="1"/>
              <a:t>протромбіну</a:t>
            </a:r>
            <a:r>
              <a:rPr lang="ru-RU" dirty="0"/>
              <a:t> в </a:t>
            </a:r>
            <a:r>
              <a:rPr lang="ru-RU" dirty="0" err="1"/>
              <a:t>печінці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50546" y="2575774"/>
            <a:ext cx="436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Авітаміноз</a:t>
            </a:r>
            <a:r>
              <a:rPr lang="ru-RU" b="1" dirty="0"/>
              <a:t> </a:t>
            </a:r>
            <a:r>
              <a:rPr lang="ru-RU" b="1" dirty="0" err="1"/>
              <a:t>вітаміну</a:t>
            </a:r>
            <a:r>
              <a:rPr lang="ru-RU" b="1" dirty="0"/>
              <a:t> К</a:t>
            </a:r>
            <a:r>
              <a:rPr lang="ru-RU" dirty="0"/>
              <a:t>: </a:t>
            </a:r>
            <a:r>
              <a:rPr lang="ru-RU" dirty="0" err="1"/>
              <a:t>підшкіряні</a:t>
            </a:r>
            <a:r>
              <a:rPr lang="ru-RU" dirty="0"/>
              <a:t> </a:t>
            </a:r>
            <a:r>
              <a:rPr lang="ru-RU" dirty="0" err="1"/>
              <a:t>крововилививи</a:t>
            </a:r>
            <a:r>
              <a:rPr lang="ru-RU" dirty="0"/>
              <a:t> і кров погано </a:t>
            </a:r>
            <a:r>
              <a:rPr lang="ru-RU" dirty="0" err="1"/>
              <a:t>згортається</a:t>
            </a:r>
            <a:r>
              <a:rPr lang="ru-RU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82928" y="3839103"/>
            <a:ext cx="40876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Джерело</a:t>
            </a:r>
            <a:r>
              <a:rPr lang="ru-RU" b="1" dirty="0"/>
              <a:t> </a:t>
            </a:r>
            <a:r>
              <a:rPr lang="ru-RU" b="1" dirty="0" err="1"/>
              <a:t>вітаміну</a:t>
            </a:r>
            <a:r>
              <a:rPr lang="ru-RU" b="1" dirty="0"/>
              <a:t> К: </a:t>
            </a:r>
            <a:r>
              <a:rPr lang="ru-RU" dirty="0" err="1"/>
              <a:t>знаходиться</a:t>
            </a:r>
            <a:r>
              <a:rPr lang="ru-RU" dirty="0"/>
              <a:t> в </a:t>
            </a:r>
            <a:r>
              <a:rPr lang="ru-RU" dirty="0" err="1"/>
              <a:t>земних</a:t>
            </a:r>
            <a:r>
              <a:rPr lang="ru-RU" dirty="0"/>
              <a:t> </a:t>
            </a:r>
            <a:r>
              <a:rPr lang="ru-RU" dirty="0" err="1"/>
              <a:t>частинах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</a:t>
            </a:r>
            <a:r>
              <a:rPr lang="ru-RU" dirty="0" err="1"/>
              <a:t>шпинаті</a:t>
            </a:r>
            <a:r>
              <a:rPr lang="ru-RU" dirty="0"/>
              <a:t>, </a:t>
            </a:r>
            <a:r>
              <a:rPr lang="ru-RU" dirty="0" err="1"/>
              <a:t>капусті</a:t>
            </a:r>
            <a:r>
              <a:rPr lang="ru-RU" dirty="0"/>
              <a:t>, </a:t>
            </a:r>
            <a:r>
              <a:rPr lang="ru-RU" dirty="0" err="1"/>
              <a:t>салаті</a:t>
            </a:r>
            <a:r>
              <a:rPr lang="ru-RU" dirty="0"/>
              <a:t>,  </a:t>
            </a:r>
            <a:r>
              <a:rPr lang="ru-RU" dirty="0" err="1"/>
              <a:t>кропиві</a:t>
            </a:r>
            <a:r>
              <a:rPr lang="ru-RU" dirty="0"/>
              <a:t>.  </a:t>
            </a:r>
            <a:r>
              <a:rPr lang="ru-RU" dirty="0" err="1"/>
              <a:t>Синтезується</a:t>
            </a:r>
            <a:r>
              <a:rPr lang="ru-RU" dirty="0"/>
              <a:t>  </a:t>
            </a:r>
            <a:r>
              <a:rPr lang="ru-RU" dirty="0" err="1"/>
              <a:t>слизовою</a:t>
            </a:r>
            <a:r>
              <a:rPr lang="ru-RU" dirty="0"/>
              <a:t>  </a:t>
            </a:r>
            <a:r>
              <a:rPr lang="ru-RU" dirty="0" err="1"/>
              <a:t>оболонкою</a:t>
            </a:r>
            <a:r>
              <a:rPr lang="ru-RU" dirty="0"/>
              <a:t>  </a:t>
            </a:r>
            <a:r>
              <a:rPr lang="ru-RU" dirty="0" err="1"/>
              <a:t>кишківнику</a:t>
            </a:r>
            <a:r>
              <a:rPr lang="ru-RU" dirty="0"/>
              <a:t>  (при </a:t>
            </a:r>
            <a:r>
              <a:rPr lang="ru-RU" dirty="0" err="1"/>
              <a:t>вживанні</a:t>
            </a:r>
            <a:r>
              <a:rPr lang="ru-RU" dirty="0"/>
              <a:t> </a:t>
            </a:r>
            <a:r>
              <a:rPr lang="ru-RU" dirty="0" err="1"/>
              <a:t>антибіотиків</a:t>
            </a:r>
            <a:r>
              <a:rPr lang="ru-RU" dirty="0"/>
              <a:t> та </a:t>
            </a:r>
            <a:r>
              <a:rPr lang="ru-RU" dirty="0" err="1"/>
              <a:t>сульфаніламідних</a:t>
            </a:r>
            <a:r>
              <a:rPr lang="ru-RU" dirty="0"/>
              <a:t> </a:t>
            </a:r>
            <a:r>
              <a:rPr lang="ru-RU" dirty="0" err="1"/>
              <a:t>препаратів</a:t>
            </a:r>
            <a:r>
              <a:rPr lang="ru-RU" dirty="0"/>
              <a:t> треба </a:t>
            </a:r>
            <a:r>
              <a:rPr lang="ru-RU" dirty="0" err="1"/>
              <a:t>вживати</a:t>
            </a:r>
            <a:r>
              <a:rPr lang="ru-RU" dirty="0"/>
              <a:t> </a:t>
            </a:r>
            <a:r>
              <a:rPr lang="ru-RU" dirty="0" err="1"/>
              <a:t>вітаміни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синтезуються</a:t>
            </a:r>
            <a:r>
              <a:rPr lang="ru-RU" dirty="0"/>
              <a:t> флорою </a:t>
            </a:r>
            <a:r>
              <a:rPr lang="ru-RU" dirty="0" err="1"/>
              <a:t>кишківника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7374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018" y="36484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Характеристика </a:t>
            </a:r>
            <a:r>
              <a:rPr lang="ru-RU" dirty="0" err="1" smtClean="0"/>
              <a:t>водорозчинних</a:t>
            </a:r>
            <a:r>
              <a:rPr lang="ru-RU" dirty="0" smtClean="0"/>
              <a:t> </a:t>
            </a:r>
            <a:r>
              <a:rPr lang="ru-RU" dirty="0" err="1"/>
              <a:t>вітамінів</a:t>
            </a:r>
            <a:r>
              <a:rPr lang="ru-RU" dirty="0"/>
              <a:t/>
            </a:r>
            <a:br>
              <a:rPr lang="ru-RU" dirty="0"/>
            </a:br>
            <a:r>
              <a:rPr lang="en-US" dirty="0" smtClean="0">
                <a:solidFill>
                  <a:srgbClr val="00B0F0"/>
                </a:solidFill>
              </a:rPr>
              <a:t>B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B050"/>
                </a:solidFill>
              </a:rPr>
              <a:t>H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7030A0"/>
                </a:solidFill>
              </a:rPr>
              <a:t>C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279" y="1914121"/>
            <a:ext cx="3347789" cy="9571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18054" y="1545712"/>
            <a:ext cx="2638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00B0F0"/>
                </a:solidFill>
              </a:rPr>
              <a:t>Вітамін</a:t>
            </a:r>
            <a:r>
              <a:rPr lang="ru-RU" sz="2400" b="1" dirty="0">
                <a:solidFill>
                  <a:srgbClr val="00B0F0"/>
                </a:solidFill>
              </a:rPr>
              <a:t> В1 (</a:t>
            </a:r>
            <a:r>
              <a:rPr lang="ru-RU" sz="2400" b="1" dirty="0" err="1">
                <a:solidFill>
                  <a:srgbClr val="00B0F0"/>
                </a:solidFill>
              </a:rPr>
              <a:t>тіамін</a:t>
            </a:r>
            <a:r>
              <a:rPr lang="ru-RU" sz="2400" b="1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0837" y="1754088"/>
            <a:ext cx="28170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Стійкий вітамін, термостабільний в кислому середовищі (t = 140 </a:t>
            </a:r>
            <a:r>
              <a:rPr lang="uk-UA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С), в лужному середовищі при температурі розкладається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0837" y="5514034"/>
            <a:ext cx="22316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/>
              <a:t>Авітаміноз</a:t>
            </a:r>
            <a:r>
              <a:rPr lang="ru-RU" sz="1600" b="1" dirty="0"/>
              <a:t> </a:t>
            </a:r>
            <a:r>
              <a:rPr lang="ru-RU" sz="1600" b="1" dirty="0" err="1"/>
              <a:t>вітаміну</a:t>
            </a:r>
            <a:r>
              <a:rPr lang="ru-RU" sz="1600" b="1" dirty="0"/>
              <a:t> В1: </a:t>
            </a:r>
            <a:r>
              <a:rPr lang="ru-RU" sz="1600" dirty="0"/>
              <a:t>хвороба «</a:t>
            </a:r>
            <a:r>
              <a:rPr lang="ru-RU" sz="1600" dirty="0" err="1"/>
              <a:t>бері-бері</a:t>
            </a:r>
            <a:r>
              <a:rPr lang="ru-RU" sz="1600" dirty="0"/>
              <a:t>», </a:t>
            </a:r>
            <a:r>
              <a:rPr lang="ru-RU" sz="1600" dirty="0" err="1"/>
              <a:t>закінчується</a:t>
            </a:r>
            <a:r>
              <a:rPr lang="ru-RU" sz="1600" dirty="0"/>
              <a:t> </a:t>
            </a:r>
            <a:r>
              <a:rPr lang="ru-RU" sz="1600" dirty="0" err="1"/>
              <a:t>паралічем</a:t>
            </a:r>
            <a:r>
              <a:rPr lang="ru-RU" sz="1600" dirty="0"/>
              <a:t> та </a:t>
            </a:r>
            <a:r>
              <a:rPr lang="ru-RU" sz="1600" dirty="0" err="1"/>
              <a:t>смертю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66637" y="3875693"/>
            <a:ext cx="38864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/>
              <a:t>Джерела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вітаміну</a:t>
            </a:r>
            <a:r>
              <a:rPr lang="ru-RU" sz="1400" b="1" dirty="0" smtClean="0"/>
              <a:t> В1: </a:t>
            </a:r>
            <a:r>
              <a:rPr lang="ru-RU" sz="1400" dirty="0" err="1" smtClean="0"/>
              <a:t>міститься</a:t>
            </a:r>
            <a:r>
              <a:rPr lang="ru-RU" sz="1400" dirty="0" smtClean="0"/>
              <a:t> у зернах </a:t>
            </a:r>
            <a:r>
              <a:rPr lang="ru-RU" sz="1400" dirty="0" err="1" smtClean="0"/>
              <a:t>злаків</a:t>
            </a:r>
            <a:r>
              <a:rPr lang="ru-RU" sz="1400" dirty="0" smtClean="0"/>
              <a:t>, </a:t>
            </a:r>
            <a:r>
              <a:rPr lang="ru-RU" sz="1400" dirty="0" err="1" smtClean="0"/>
              <a:t>дріжджах</a:t>
            </a:r>
            <a:r>
              <a:rPr lang="ru-RU" sz="1400" dirty="0" smtClean="0"/>
              <a:t>, </a:t>
            </a:r>
            <a:r>
              <a:rPr lang="ru-RU" sz="1400" dirty="0" err="1" smtClean="0"/>
              <a:t>печінці</a:t>
            </a:r>
            <a:r>
              <a:rPr lang="ru-RU" sz="1400" dirty="0" smtClean="0"/>
              <a:t>, </a:t>
            </a:r>
            <a:r>
              <a:rPr lang="ru-RU" sz="1400" dirty="0" err="1" smtClean="0"/>
              <a:t>нирках</a:t>
            </a:r>
            <a:r>
              <a:rPr lang="ru-RU" sz="1400" dirty="0" smtClean="0"/>
              <a:t>, </a:t>
            </a:r>
            <a:r>
              <a:rPr lang="ru-RU" sz="1400" dirty="0" err="1" smtClean="0"/>
              <a:t>серці</a:t>
            </a:r>
            <a:r>
              <a:rPr lang="ru-RU" sz="1400" dirty="0" smtClean="0"/>
              <a:t>, </a:t>
            </a:r>
            <a:r>
              <a:rPr lang="ru-RU" sz="1400" dirty="0" err="1" smtClean="0"/>
              <a:t>чорному</a:t>
            </a:r>
            <a:r>
              <a:rPr lang="ru-RU" sz="1400" dirty="0" smtClean="0"/>
              <a:t> </a:t>
            </a:r>
            <a:r>
              <a:rPr lang="ru-RU" sz="1400" dirty="0" err="1" smtClean="0"/>
              <a:t>хлібі</a:t>
            </a:r>
            <a:r>
              <a:rPr lang="ru-RU" sz="1400" dirty="0" smtClean="0"/>
              <a:t>, невелика </a:t>
            </a:r>
            <a:r>
              <a:rPr lang="ru-RU" sz="1400" dirty="0" err="1" smtClean="0"/>
              <a:t>кількість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виділяється</a:t>
            </a:r>
            <a:r>
              <a:rPr lang="ru-RU" sz="1400" dirty="0" smtClean="0"/>
              <a:t> </a:t>
            </a:r>
            <a:r>
              <a:rPr lang="ru-RU" sz="1400" dirty="0" err="1" smtClean="0"/>
              <a:t>кишковою</a:t>
            </a:r>
            <a:r>
              <a:rPr lang="ru-RU" sz="1400" dirty="0" smtClean="0"/>
              <a:t> </a:t>
            </a:r>
            <a:r>
              <a:rPr lang="ru-RU" sz="1400" dirty="0" err="1" smtClean="0"/>
              <a:t>мікрофлорою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066637" y="2916305"/>
            <a:ext cx="39831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/>
              <a:t>Гіповітаміноз</a:t>
            </a:r>
            <a:r>
              <a:rPr lang="ru-RU" sz="1400" b="1" dirty="0"/>
              <a:t> </a:t>
            </a:r>
            <a:r>
              <a:rPr lang="ru-RU" sz="1400" b="1" dirty="0" err="1"/>
              <a:t>вітаміну</a:t>
            </a:r>
            <a:r>
              <a:rPr lang="ru-RU" sz="1400" b="1" dirty="0"/>
              <a:t> В1: </a:t>
            </a:r>
            <a:r>
              <a:rPr lang="ru-RU" sz="1400" dirty="0"/>
              <a:t>в </a:t>
            </a:r>
            <a:r>
              <a:rPr lang="ru-RU" sz="1400" dirty="0" err="1"/>
              <a:t>організмі</a:t>
            </a:r>
            <a:r>
              <a:rPr lang="ru-RU" sz="1400" dirty="0"/>
              <a:t> </a:t>
            </a:r>
            <a:r>
              <a:rPr lang="ru-RU" sz="1400" dirty="0" err="1"/>
              <a:t>накопичується</a:t>
            </a:r>
            <a:r>
              <a:rPr lang="ru-RU" sz="1400" dirty="0"/>
              <a:t> </a:t>
            </a:r>
            <a:r>
              <a:rPr lang="ru-RU" sz="1400" dirty="0" err="1"/>
              <a:t>піровіноградна</a:t>
            </a:r>
            <a:r>
              <a:rPr lang="ru-RU" sz="1400" dirty="0"/>
              <a:t> кислота, до </a:t>
            </a:r>
            <a:r>
              <a:rPr lang="ru-RU" sz="1400" dirty="0" err="1"/>
              <a:t>якої</a:t>
            </a:r>
            <a:r>
              <a:rPr lang="ru-RU" sz="1400" dirty="0"/>
              <a:t> </a:t>
            </a:r>
            <a:r>
              <a:rPr lang="ru-RU" sz="1400" dirty="0" err="1"/>
              <a:t>чутливі</a:t>
            </a:r>
            <a:r>
              <a:rPr lang="ru-RU" sz="1400" dirty="0"/>
              <a:t> </a:t>
            </a:r>
            <a:r>
              <a:rPr lang="ru-RU" sz="1400" dirty="0" err="1"/>
              <a:t>клітини</a:t>
            </a:r>
            <a:r>
              <a:rPr lang="ru-RU" sz="1400" dirty="0"/>
              <a:t> </a:t>
            </a:r>
            <a:r>
              <a:rPr lang="ru-RU" sz="1400" dirty="0" err="1"/>
              <a:t>нервової</a:t>
            </a:r>
            <a:r>
              <a:rPr lang="ru-RU" sz="1400" dirty="0"/>
              <a:t> </a:t>
            </a:r>
            <a:r>
              <a:rPr lang="ru-RU" sz="1400" dirty="0" err="1"/>
              <a:t>тканини</a:t>
            </a:r>
            <a:r>
              <a:rPr lang="ru-RU" sz="1400" dirty="0"/>
              <a:t>, </a:t>
            </a:r>
            <a:r>
              <a:rPr lang="ru-RU" sz="1400" dirty="0" err="1"/>
              <a:t>проявляється</a:t>
            </a:r>
            <a:r>
              <a:rPr lang="ru-RU" sz="1400" dirty="0"/>
              <a:t> у </a:t>
            </a:r>
            <a:r>
              <a:rPr lang="ru-RU" sz="1400" dirty="0" err="1"/>
              <a:t>м’язовій</a:t>
            </a:r>
            <a:r>
              <a:rPr lang="ru-RU" sz="1400" dirty="0"/>
              <a:t> </a:t>
            </a:r>
            <a:r>
              <a:rPr lang="ru-RU" sz="1400" dirty="0" err="1"/>
              <a:t>слабкості</a:t>
            </a:r>
            <a:r>
              <a:rPr lang="ru-RU" sz="1400" dirty="0"/>
              <a:t>, </a:t>
            </a:r>
            <a:r>
              <a:rPr lang="ru-RU" sz="1400" dirty="0" err="1"/>
              <a:t>безсонні</a:t>
            </a:r>
            <a:r>
              <a:rPr lang="ru-RU" sz="1400" dirty="0"/>
              <a:t>, </a:t>
            </a:r>
            <a:r>
              <a:rPr lang="ru-RU" sz="1400" dirty="0" err="1"/>
              <a:t>серцевої</a:t>
            </a:r>
            <a:r>
              <a:rPr lang="ru-RU" sz="1400" dirty="0"/>
              <a:t> </a:t>
            </a:r>
            <a:r>
              <a:rPr lang="ru-RU" sz="1400" dirty="0" err="1"/>
              <a:t>діяльності</a:t>
            </a:r>
            <a:r>
              <a:rPr lang="ru-RU" sz="1400" dirty="0"/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186" y="4829800"/>
            <a:ext cx="1795954" cy="19695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87" y="2916305"/>
            <a:ext cx="1790700" cy="25527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140" y="4756726"/>
            <a:ext cx="1980928" cy="204263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>
            <a:stCxn id="2" idx="2"/>
          </p:cNvCxnSpPr>
          <p:nvPr/>
        </p:nvCxnSpPr>
        <p:spPr>
          <a:xfrm>
            <a:off x="6049818" y="1690405"/>
            <a:ext cx="0" cy="51675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628868" y="1381658"/>
            <a:ext cx="3406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00B0F0"/>
                </a:solidFill>
              </a:rPr>
              <a:t>Вітамін</a:t>
            </a:r>
            <a:r>
              <a:rPr lang="ru-RU" sz="2400" b="1" dirty="0">
                <a:solidFill>
                  <a:srgbClr val="00B0F0"/>
                </a:solidFill>
              </a:rPr>
              <a:t> В2 (</a:t>
            </a:r>
            <a:r>
              <a:rPr lang="ru-RU" sz="2400" b="1" dirty="0" err="1">
                <a:solidFill>
                  <a:srgbClr val="00B0F0"/>
                </a:solidFill>
              </a:rPr>
              <a:t>рибофлавін</a:t>
            </a:r>
            <a:r>
              <a:rPr lang="ru-RU" sz="2400" b="1" dirty="0">
                <a:solidFill>
                  <a:srgbClr val="00B0F0"/>
                </a:solidFill>
              </a:rPr>
              <a:t>)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131" y="1843323"/>
            <a:ext cx="2950237" cy="146762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146569" y="6060697"/>
            <a:ext cx="59908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/>
              <a:t>Гіповітаміноз</a:t>
            </a:r>
            <a:r>
              <a:rPr lang="ru-RU" sz="1400" b="1" dirty="0"/>
              <a:t> </a:t>
            </a:r>
            <a:r>
              <a:rPr lang="ru-RU" sz="1400" b="1" dirty="0" err="1"/>
              <a:t>вітаміну</a:t>
            </a:r>
            <a:r>
              <a:rPr lang="ru-RU" sz="1400" b="1" dirty="0"/>
              <a:t> В2</a:t>
            </a:r>
            <a:r>
              <a:rPr lang="ru-RU" sz="1400" dirty="0"/>
              <a:t>: </a:t>
            </a:r>
            <a:r>
              <a:rPr lang="ru-RU" sz="1400" dirty="0" err="1"/>
              <a:t>викликає</a:t>
            </a:r>
            <a:r>
              <a:rPr lang="ru-RU" sz="1400" dirty="0"/>
              <a:t> </a:t>
            </a:r>
            <a:r>
              <a:rPr lang="ru-RU" sz="1400" dirty="0" err="1"/>
              <a:t>порушення</a:t>
            </a:r>
            <a:r>
              <a:rPr lang="ru-RU" sz="1400" dirty="0"/>
              <a:t> </a:t>
            </a:r>
            <a:r>
              <a:rPr lang="ru-RU" sz="1400" dirty="0" err="1"/>
              <a:t>процесів</a:t>
            </a:r>
            <a:r>
              <a:rPr lang="ru-RU" sz="1400" dirty="0"/>
              <a:t> </a:t>
            </a:r>
            <a:r>
              <a:rPr lang="ru-RU" sz="1400" dirty="0" err="1"/>
              <a:t>біологічного</a:t>
            </a:r>
            <a:r>
              <a:rPr lang="ru-RU" sz="1400" dirty="0"/>
              <a:t> </a:t>
            </a:r>
            <a:r>
              <a:rPr lang="ru-RU" sz="1400" dirty="0" err="1"/>
              <a:t>окиснення</a:t>
            </a:r>
            <a:r>
              <a:rPr lang="ru-RU" sz="1400" dirty="0"/>
              <a:t>, </a:t>
            </a:r>
            <a:r>
              <a:rPr lang="ru-RU" sz="1400" dirty="0" err="1"/>
              <a:t>запалення</a:t>
            </a:r>
            <a:r>
              <a:rPr lang="ru-RU" sz="1400" dirty="0"/>
              <a:t> </a:t>
            </a:r>
            <a:r>
              <a:rPr lang="ru-RU" sz="1400" dirty="0" err="1"/>
              <a:t>слизистої</a:t>
            </a:r>
            <a:r>
              <a:rPr lang="ru-RU" sz="1400" dirty="0"/>
              <a:t> </a:t>
            </a:r>
            <a:r>
              <a:rPr lang="ru-RU" sz="1400" dirty="0" err="1"/>
              <a:t>оболонки</a:t>
            </a:r>
            <a:r>
              <a:rPr lang="ru-RU" sz="1400" dirty="0"/>
              <a:t> роту, </a:t>
            </a:r>
            <a:r>
              <a:rPr lang="ru-RU" sz="1400" dirty="0" err="1"/>
              <a:t>ротової</a:t>
            </a:r>
            <a:r>
              <a:rPr lang="ru-RU" sz="1400" dirty="0"/>
              <a:t> </a:t>
            </a:r>
            <a:r>
              <a:rPr lang="ru-RU" sz="1400" dirty="0" err="1"/>
              <a:t>порожнини</a:t>
            </a:r>
            <a:r>
              <a:rPr lang="ru-RU" sz="1400" dirty="0"/>
              <a:t>, </a:t>
            </a:r>
            <a:r>
              <a:rPr lang="ru-RU" sz="1400" dirty="0" err="1"/>
              <a:t>язика</a:t>
            </a:r>
            <a:r>
              <a:rPr lang="ru-RU" sz="1400" dirty="0"/>
              <a:t>, </a:t>
            </a:r>
            <a:r>
              <a:rPr lang="ru-RU" sz="1400" dirty="0" err="1"/>
              <a:t>заїди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264131" y="3488165"/>
            <a:ext cx="3085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/>
              <a:t>Джерела</a:t>
            </a:r>
            <a:r>
              <a:rPr lang="ru-RU" sz="1600" b="1" dirty="0"/>
              <a:t> </a:t>
            </a:r>
            <a:r>
              <a:rPr lang="ru-RU" sz="1600" b="1" dirty="0" err="1"/>
              <a:t>вітаміну</a:t>
            </a:r>
            <a:r>
              <a:rPr lang="ru-RU" sz="1600" b="1" dirty="0"/>
              <a:t> В2: </a:t>
            </a:r>
            <a:r>
              <a:rPr lang="ru-RU" sz="1600" dirty="0"/>
              <a:t>молоко, </a:t>
            </a:r>
            <a:r>
              <a:rPr lang="ru-RU" sz="1600" dirty="0" err="1"/>
              <a:t>яйця</a:t>
            </a:r>
            <a:r>
              <a:rPr lang="ru-RU" sz="1600" dirty="0"/>
              <a:t>, </a:t>
            </a:r>
            <a:r>
              <a:rPr lang="ru-RU" sz="1600" dirty="0" err="1"/>
              <a:t>м’ясо</a:t>
            </a:r>
            <a:r>
              <a:rPr lang="ru-RU" sz="1600" dirty="0"/>
              <a:t>, </a:t>
            </a:r>
            <a:r>
              <a:rPr lang="ru-RU" sz="1600" dirty="0" err="1"/>
              <a:t>печінка</a:t>
            </a:r>
            <a:r>
              <a:rPr lang="ru-RU" sz="1600" dirty="0"/>
              <a:t>, сир, </a:t>
            </a:r>
            <a:r>
              <a:rPr lang="ru-RU" sz="1600" dirty="0" err="1"/>
              <a:t>рибні</a:t>
            </a:r>
            <a:r>
              <a:rPr lang="ru-RU" sz="1600" dirty="0"/>
              <a:t> </a:t>
            </a:r>
            <a:r>
              <a:rPr lang="ru-RU" sz="1600" dirty="0" err="1"/>
              <a:t>продукти</a:t>
            </a:r>
            <a:r>
              <a:rPr lang="ru-RU" sz="1600" dirty="0"/>
              <a:t>, </a:t>
            </a:r>
            <a:r>
              <a:rPr lang="ru-RU" sz="1600" dirty="0" err="1"/>
              <a:t>дріжджі</a:t>
            </a:r>
            <a:r>
              <a:rPr lang="ru-RU" sz="1600" dirty="0"/>
              <a:t>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7207" y="2453837"/>
            <a:ext cx="2654599" cy="17628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6806" y="4510463"/>
            <a:ext cx="57150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3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794" y="159388"/>
            <a:ext cx="5357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00B0F0"/>
                </a:solidFill>
              </a:rPr>
              <a:t>Вітамін</a:t>
            </a:r>
            <a:r>
              <a:rPr lang="ru-RU" sz="2800" b="1" dirty="0">
                <a:solidFill>
                  <a:srgbClr val="00B0F0"/>
                </a:solidFill>
              </a:rPr>
              <a:t> В3 (</a:t>
            </a:r>
            <a:r>
              <a:rPr lang="ru-RU" sz="2800" b="1" dirty="0" err="1">
                <a:solidFill>
                  <a:srgbClr val="00B0F0"/>
                </a:solidFill>
              </a:rPr>
              <a:t>пантатенова</a:t>
            </a:r>
            <a:r>
              <a:rPr lang="ru-RU" sz="2800" b="1" dirty="0">
                <a:solidFill>
                  <a:srgbClr val="00B0F0"/>
                </a:solidFill>
              </a:rPr>
              <a:t> </a:t>
            </a:r>
            <a:r>
              <a:rPr lang="ru-RU" sz="2800" b="1" dirty="0" smtClean="0">
                <a:solidFill>
                  <a:srgbClr val="00B0F0"/>
                </a:solidFill>
              </a:rPr>
              <a:t>кислота)</a:t>
            </a:r>
            <a:endParaRPr lang="ru-RU" sz="2800" b="1" dirty="0">
              <a:solidFill>
                <a:srgbClr val="00B0F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086764" y="0"/>
            <a:ext cx="0" cy="69272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54" y="860166"/>
            <a:ext cx="3334801" cy="98154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0352" y="1908192"/>
            <a:ext cx="5795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Роль в </a:t>
            </a:r>
            <a:r>
              <a:rPr lang="ru-RU" b="1" dirty="0" err="1"/>
              <a:t>обміні</a:t>
            </a:r>
            <a:r>
              <a:rPr lang="ru-RU" b="1" dirty="0"/>
              <a:t> </a:t>
            </a:r>
            <a:r>
              <a:rPr lang="ru-RU" b="1" dirty="0" err="1"/>
              <a:t>речовин</a:t>
            </a:r>
            <a:r>
              <a:rPr lang="ru-RU" dirty="0"/>
              <a:t>: </a:t>
            </a:r>
            <a:r>
              <a:rPr lang="ru-RU" dirty="0" err="1"/>
              <a:t>відіграє</a:t>
            </a:r>
            <a:r>
              <a:rPr lang="ru-RU" dirty="0"/>
              <a:t> роль в </a:t>
            </a:r>
            <a:r>
              <a:rPr lang="ru-RU" dirty="0" err="1"/>
              <a:t>обміні</a:t>
            </a:r>
            <a:r>
              <a:rPr lang="ru-RU" dirty="0"/>
              <a:t> </a:t>
            </a:r>
            <a:r>
              <a:rPr lang="ru-RU" dirty="0" err="1"/>
              <a:t>вуглеводів</a:t>
            </a:r>
            <a:r>
              <a:rPr lang="ru-RU" dirty="0"/>
              <a:t>, </a:t>
            </a:r>
            <a:r>
              <a:rPr lang="ru-RU" dirty="0" err="1"/>
              <a:t>білків</a:t>
            </a:r>
            <a:r>
              <a:rPr lang="ru-RU" dirty="0"/>
              <a:t>, </a:t>
            </a:r>
            <a:r>
              <a:rPr lang="ru-RU" dirty="0" err="1"/>
              <a:t>жирів</a:t>
            </a:r>
            <a:r>
              <a:rPr lang="ru-RU" dirty="0"/>
              <a:t>.</a:t>
            </a:r>
          </a:p>
          <a:p>
            <a:r>
              <a:rPr lang="ru-RU" b="1" dirty="0" err="1"/>
              <a:t>Гіпервітаміноз</a:t>
            </a:r>
            <a:r>
              <a:rPr lang="ru-RU" b="1" dirty="0"/>
              <a:t> </a:t>
            </a:r>
            <a:r>
              <a:rPr lang="ru-RU" b="1" dirty="0" err="1"/>
              <a:t>вітаміну</a:t>
            </a:r>
            <a:r>
              <a:rPr lang="ru-RU" b="1" dirty="0"/>
              <a:t> В3: </a:t>
            </a:r>
            <a:r>
              <a:rPr lang="ru-RU" dirty="0" err="1"/>
              <a:t>призводить</a:t>
            </a:r>
            <a:r>
              <a:rPr lang="ru-RU" dirty="0"/>
              <a:t> до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каліцтв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8345" y="60003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вітаміну</a:t>
            </a:r>
            <a:r>
              <a:rPr lang="ru-RU" dirty="0"/>
              <a:t> В3: </a:t>
            </a:r>
            <a:r>
              <a:rPr lang="ru-RU" dirty="0" err="1"/>
              <a:t>дріжджі</a:t>
            </a:r>
            <a:r>
              <a:rPr lang="ru-RU" dirty="0"/>
              <a:t>, </a:t>
            </a:r>
            <a:r>
              <a:rPr lang="ru-RU" dirty="0" err="1"/>
              <a:t>ікра</a:t>
            </a:r>
            <a:r>
              <a:rPr lang="ru-RU" dirty="0"/>
              <a:t> </a:t>
            </a:r>
            <a:r>
              <a:rPr lang="ru-RU" dirty="0" err="1"/>
              <a:t>риб</a:t>
            </a:r>
            <a:r>
              <a:rPr lang="ru-RU" dirty="0"/>
              <a:t>, </a:t>
            </a:r>
            <a:r>
              <a:rPr lang="ru-RU" dirty="0" err="1"/>
              <a:t>печінка</a:t>
            </a:r>
            <a:r>
              <a:rPr lang="ru-RU" dirty="0"/>
              <a:t>, зелена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</a:t>
            </a:r>
            <a:r>
              <a:rPr lang="ru-RU" dirty="0" err="1"/>
              <a:t>синтезується</a:t>
            </a:r>
            <a:r>
              <a:rPr lang="ru-RU" dirty="0"/>
              <a:t> </a:t>
            </a:r>
            <a:r>
              <a:rPr lang="ru-RU" dirty="0" err="1"/>
              <a:t>мікрофлорою</a:t>
            </a:r>
            <a:r>
              <a:rPr lang="ru-RU" dirty="0"/>
              <a:t> кишечника.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53" y="3124146"/>
            <a:ext cx="2581394" cy="25835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747" y="3124146"/>
            <a:ext cx="2743200" cy="27432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977217" y="3244334"/>
            <a:ext cx="4459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58186" y="180170"/>
            <a:ext cx="566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00B0F0"/>
                </a:solidFill>
              </a:rPr>
              <a:t>Вітамін</a:t>
            </a:r>
            <a:r>
              <a:rPr lang="ru-RU" sz="2800" b="1" dirty="0" smtClean="0">
                <a:solidFill>
                  <a:srgbClr val="00B0F0"/>
                </a:solidFill>
              </a:rPr>
              <a:t> В5 (РР, </a:t>
            </a:r>
            <a:r>
              <a:rPr lang="ru-RU" sz="2800" b="1" dirty="0" err="1" smtClean="0">
                <a:solidFill>
                  <a:srgbClr val="00B0F0"/>
                </a:solidFill>
              </a:rPr>
              <a:t>нікотинова</a:t>
            </a:r>
            <a:r>
              <a:rPr lang="ru-RU" sz="2800" b="1" dirty="0" smtClean="0">
                <a:solidFill>
                  <a:srgbClr val="00B0F0"/>
                </a:solidFill>
              </a:rPr>
              <a:t> кислота)</a:t>
            </a:r>
            <a:endParaRPr lang="ru-RU" sz="2800" b="1" dirty="0">
              <a:solidFill>
                <a:srgbClr val="00B0F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163" y="724631"/>
            <a:ext cx="3103238" cy="118356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159090" y="836359"/>
            <a:ext cx="15718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Входить до складу </a:t>
            </a:r>
            <a:r>
              <a:rPr lang="ru-RU" sz="1400" dirty="0" err="1"/>
              <a:t>коферментів</a:t>
            </a:r>
            <a:r>
              <a:rPr lang="ru-RU" sz="1400" dirty="0"/>
              <a:t> </a:t>
            </a:r>
            <a:r>
              <a:rPr lang="ru-RU" sz="1400" b="1" dirty="0"/>
              <a:t>НАД, НАДН.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68324" y="2037002"/>
            <a:ext cx="571408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Роль в </a:t>
            </a:r>
            <a:r>
              <a:rPr lang="ru-RU" sz="1600" b="1" dirty="0" err="1"/>
              <a:t>обміні</a:t>
            </a:r>
            <a:r>
              <a:rPr lang="ru-RU" sz="1600" b="1" dirty="0"/>
              <a:t> </a:t>
            </a:r>
            <a:r>
              <a:rPr lang="ru-RU" sz="1600" b="1" dirty="0" err="1"/>
              <a:t>речовин</a:t>
            </a:r>
            <a:r>
              <a:rPr lang="ru-RU" sz="1600" b="1" dirty="0"/>
              <a:t>: </a:t>
            </a:r>
            <a:r>
              <a:rPr lang="ru-RU" sz="1600" dirty="0" err="1"/>
              <a:t>приймає</a:t>
            </a:r>
            <a:r>
              <a:rPr lang="ru-RU" sz="1600" dirty="0"/>
              <a:t> участь в </a:t>
            </a:r>
            <a:r>
              <a:rPr lang="ru-RU" sz="1600" dirty="0" err="1"/>
              <a:t>переносі</a:t>
            </a:r>
            <a:r>
              <a:rPr lang="ru-RU" sz="1600" dirty="0"/>
              <a:t> </a:t>
            </a:r>
            <a:r>
              <a:rPr lang="ru-RU" sz="1600" dirty="0" err="1"/>
              <a:t>електронів</a:t>
            </a:r>
            <a:r>
              <a:rPr lang="ru-RU" sz="1600" dirty="0"/>
              <a:t> та </a:t>
            </a:r>
            <a:r>
              <a:rPr lang="ru-RU" sz="1600" dirty="0" err="1"/>
              <a:t>протонів</a:t>
            </a:r>
            <a:r>
              <a:rPr lang="ru-RU" sz="1600" dirty="0"/>
              <a:t> по </a:t>
            </a:r>
            <a:r>
              <a:rPr lang="ru-RU" sz="1600" dirty="0" err="1"/>
              <a:t>дихальному</a:t>
            </a:r>
            <a:r>
              <a:rPr lang="ru-RU" sz="1600" dirty="0"/>
              <a:t> </a:t>
            </a:r>
            <a:r>
              <a:rPr lang="ru-RU" sz="1600" dirty="0" err="1"/>
              <a:t>ланцюгу</a:t>
            </a:r>
            <a:r>
              <a:rPr lang="ru-RU" sz="1600" dirty="0"/>
              <a:t> та в </a:t>
            </a:r>
            <a:r>
              <a:rPr lang="ru-RU" sz="1600" dirty="0" err="1"/>
              <a:t>біологічному</a:t>
            </a:r>
            <a:r>
              <a:rPr lang="ru-RU" sz="1600" dirty="0"/>
              <a:t> </a:t>
            </a:r>
            <a:r>
              <a:rPr lang="ru-RU" sz="1600" dirty="0" err="1"/>
              <a:t>окисненні</a:t>
            </a:r>
            <a:r>
              <a:rPr lang="ru-RU" sz="1600" dirty="0" smtClean="0"/>
              <a:t>.</a:t>
            </a:r>
          </a:p>
          <a:p>
            <a:r>
              <a:rPr lang="uk-UA" sz="1600" b="1" dirty="0"/>
              <a:t>Гіповітаміноз вітаміну РР: </a:t>
            </a:r>
            <a:r>
              <a:rPr lang="uk-UA" sz="1600" dirty="0"/>
              <a:t>призводить до пелагри, </a:t>
            </a:r>
            <a:r>
              <a:rPr lang="uk-UA" sz="1600" dirty="0" err="1"/>
              <a:t>фотодерматидів</a:t>
            </a:r>
            <a:r>
              <a:rPr lang="uk-UA" sz="1600" dirty="0"/>
              <a:t>, висипання порушення діяльності ЦНС, втрата пам’яті, галюцинації.</a:t>
            </a:r>
            <a:endParaRPr lang="ru-RU" sz="1600" dirty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294345" y="61290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вітаміну</a:t>
            </a:r>
            <a:r>
              <a:rPr lang="ru-RU" dirty="0"/>
              <a:t> РР: </a:t>
            </a:r>
            <a:r>
              <a:rPr lang="ru-RU" dirty="0" err="1"/>
              <a:t>хліб</a:t>
            </a:r>
            <a:r>
              <a:rPr lang="ru-RU" dirty="0"/>
              <a:t>, рис, гречка, </a:t>
            </a:r>
            <a:r>
              <a:rPr lang="ru-RU" dirty="0" err="1"/>
              <a:t>печінка</a:t>
            </a:r>
            <a:r>
              <a:rPr lang="ru-RU" dirty="0"/>
              <a:t>, </a:t>
            </a:r>
            <a:r>
              <a:rPr lang="ru-RU" dirty="0" err="1"/>
              <a:t>нирки</a:t>
            </a:r>
            <a:r>
              <a:rPr lang="ru-RU" dirty="0"/>
              <a:t>, </a:t>
            </a:r>
            <a:r>
              <a:rPr lang="ru-RU" dirty="0" err="1"/>
              <a:t>м’ясо</a:t>
            </a:r>
            <a:r>
              <a:rPr lang="ru-RU" dirty="0"/>
              <a:t>, </a:t>
            </a:r>
            <a:r>
              <a:rPr lang="ru-RU" dirty="0" err="1"/>
              <a:t>риба</a:t>
            </a:r>
            <a:r>
              <a:rPr lang="ru-RU" dirty="0"/>
              <a:t>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625" y="3656223"/>
            <a:ext cx="2301534" cy="23015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6056" y="3926218"/>
            <a:ext cx="3087340" cy="19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2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1082</Words>
  <Application>Microsoft Office PowerPoint</Application>
  <PresentationFormat>Широкоэкранный</PresentationFormat>
  <Paragraphs>75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Вітаміни – це необхідні для життєдіяльності низькомолекулярні органічні сполуки, різної хімічної природи, які не можуть бути синтезовані в організмі за винятком деяких, тому повинні вводитися з їжею.  Вітаміни входять до складу коферментів, приймають участь в протіканні біохімічних процесів. </vt:lpstr>
      <vt:lpstr>Презентация PowerPoint</vt:lpstr>
      <vt:lpstr>Характеристика жиророзчинних вітамінів А, D, E, K</vt:lpstr>
      <vt:lpstr>Презентация PowerPoint</vt:lpstr>
      <vt:lpstr>Презентация PowerPoint</vt:lpstr>
      <vt:lpstr>Презентация PowerPoint</vt:lpstr>
      <vt:lpstr>Характеристика водорозчинних вітамінів B, H, C, 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www</dc:creator>
  <cp:lastModifiedBy>www</cp:lastModifiedBy>
  <cp:revision>14</cp:revision>
  <dcterms:created xsi:type="dcterms:W3CDTF">2020-05-19T16:53:23Z</dcterms:created>
  <dcterms:modified xsi:type="dcterms:W3CDTF">2020-05-21T20:46:35Z</dcterms:modified>
</cp:coreProperties>
</file>