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984" y="2519974"/>
            <a:ext cx="8361229" cy="2098226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Спеціальні розділи електродинаміки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12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МОДУЛЬ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Електростатика</a:t>
            </a:r>
            <a:endParaRPr lang="uk-UA" b="1" i="1" dirty="0" smtClean="0"/>
          </a:p>
          <a:p>
            <a:r>
              <a:rPr lang="uk-UA" b="1" i="1" dirty="0" smtClean="0"/>
              <a:t>Базові </a:t>
            </a:r>
            <a:r>
              <a:rPr lang="uk-UA" b="1" i="1" dirty="0" smtClean="0"/>
              <a:t>поняття та </a:t>
            </a:r>
            <a:r>
              <a:rPr lang="uk-UA" b="1" i="1" dirty="0" err="1" smtClean="0"/>
              <a:t>ріняння</a:t>
            </a:r>
            <a:endParaRPr lang="uk-UA" b="1" i="1" dirty="0" smtClean="0"/>
          </a:p>
          <a:p>
            <a:r>
              <a:rPr lang="ru-RU" b="1" i="1" dirty="0" err="1"/>
              <a:t>Напруженість</a:t>
            </a:r>
            <a:r>
              <a:rPr lang="ru-RU" b="1" i="1" dirty="0"/>
              <a:t> </a:t>
            </a:r>
            <a:r>
              <a:rPr lang="ru-RU" b="1" i="1" dirty="0" err="1"/>
              <a:t>електричного</a:t>
            </a:r>
            <a:r>
              <a:rPr lang="ru-RU" b="1" i="1" dirty="0"/>
              <a:t> поля та </a:t>
            </a:r>
            <a:r>
              <a:rPr lang="ru-RU" b="1" i="1" dirty="0" err="1"/>
              <a:t>індукція</a:t>
            </a:r>
            <a:r>
              <a:rPr lang="ru-RU" b="1" i="1" dirty="0"/>
              <a:t> </a:t>
            </a:r>
            <a:r>
              <a:rPr lang="ru-RU" b="1" i="1" dirty="0" err="1"/>
              <a:t>магнітного</a:t>
            </a:r>
            <a:r>
              <a:rPr lang="ru-RU" b="1" i="1" dirty="0"/>
              <a:t> </a:t>
            </a:r>
            <a:r>
              <a:rPr lang="ru-RU" b="1" i="1" dirty="0" smtClean="0"/>
              <a:t>поля</a:t>
            </a:r>
          </a:p>
          <a:p>
            <a:r>
              <a:rPr lang="ru-RU" b="1" i="1" dirty="0"/>
              <a:t>Принцип </a:t>
            </a:r>
            <a:r>
              <a:rPr lang="ru-RU" b="1" i="1" dirty="0" err="1" smtClean="0"/>
              <a:t>суперпозиції</a:t>
            </a:r>
            <a:endParaRPr lang="ru-RU" b="1" i="1" dirty="0" smtClean="0"/>
          </a:p>
          <a:p>
            <a:r>
              <a:rPr lang="uk-UA" b="1" i="1" dirty="0"/>
              <a:t>Розподіли зарядів та </a:t>
            </a:r>
            <a:r>
              <a:rPr lang="uk-UA" b="1" i="1" dirty="0" smtClean="0"/>
              <a:t>струмів</a:t>
            </a:r>
          </a:p>
          <a:p>
            <a:r>
              <a:rPr lang="ru-RU" b="1" i="1" dirty="0" err="1"/>
              <a:t>Густина</a:t>
            </a:r>
            <a:r>
              <a:rPr lang="ru-RU" b="1" i="1"/>
              <a:t> заряду</a:t>
            </a: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53896" y="1428750"/>
            <a:ext cx="2752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Лекція 1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59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ru-RU" b="1" dirty="0"/>
              <a:t>Спеціальні розділи електродинаміки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3584" y="1428750"/>
            <a:ext cx="9601200" cy="5109210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Електростатика</a:t>
            </a:r>
            <a:r>
              <a:rPr lang="ru-RU" dirty="0" smtClean="0"/>
              <a:t> </a:t>
            </a:r>
            <a:r>
              <a:rPr lang="ru-RU" dirty="0"/>
              <a:t>описує властивості статичного (не мінливого з часом або мінливого досить повільно, щоб «електродинамічними» ефектами можна було знехтувати, тобто, коли в рівняннях Максвелла можна відкинути, через їх малості, члени з похідними по часу) електричного поля і його взаємодії з електрично зарядженими тілами (електричними зарядами), які також нерухомі або рухаються з досить малими швидкостями (чи, може, якщо є і швидко рухомі заряди, але вони досить малі за величиною), щоб створювані ними поля можна було наближено розглядати як статичні. Зазвичай при цьому мається на увазі і відсутність (або пренебрежимо малість) магнітних полів.</a:t>
            </a:r>
          </a:p>
          <a:p>
            <a:pPr marL="0" lvl="0" indent="0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Магнітостатика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досліджує постійні струми (і постійні магніти) і постійні магнітні поля (поля не змінюються в часі або змінюються настільки повільно, що швидкістю цих змін в розрахунку можна знехтувати), а також їх взаємодію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r>
              <a:rPr lang="ru-RU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Електродинаміка</a:t>
            </a:r>
            <a:r>
              <a:rPr lang="ru-RU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суцільних середовищ</a:t>
            </a:r>
            <a:r>
              <a:rPr lang="ru-RU" dirty="0"/>
              <a:t> розглядає поведінку електромагнітних полів у суцільних середовищах.</a:t>
            </a:r>
          </a:p>
          <a:p>
            <a:pPr marL="0" lvl="0" indent="0">
              <a:buNone/>
            </a:pPr>
            <a:r>
              <a:rPr lang="ru-RU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Релятивістська електродинаміка</a:t>
            </a:r>
            <a:r>
              <a:rPr lang="ru-RU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/>
              <a:t>розглядає електромагнітні поля в рухомих середовищах.</a:t>
            </a:r>
          </a:p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60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4180" y="346583"/>
            <a:ext cx="9601200" cy="3581400"/>
          </a:xfrm>
        </p:spPr>
        <p:txBody>
          <a:bodyPr/>
          <a:lstStyle/>
          <a:p>
            <a:pPr marL="0" lvl="0" indent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 Кулона. </a:t>
            </a:r>
            <a:endParaRPr lang="ru-RU" altLang="ru-RU" sz="105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0" lvl="0" indent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Числову характеристику заряду можна дати, вимірюючи силу взаємодії F між двома точковими нерухомими зарядами. Якщо ці заряди розташовані на відстані R, за абсолютною величиною:</a:t>
            </a:r>
            <a:endParaRPr lang="ru-RU" altLang="ru-RU" sz="105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0" lvl="0" indent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1028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911" y="1824545"/>
            <a:ext cx="1393825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999744" y="262120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де q1, q2 – заряди тіл, k – коефіцієнт пропорційності, що залежить від вибору системи одиниць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34180" y="3532581"/>
            <a:ext cx="7577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Сила, з якою один заряд діє на інший, направлена вздовж лінії центрів зарядів. З спостережень відомо, що існують лише два сорти електричних зарядів, причому заряди однакового сорту завжди притягуються, а заряди різного сорту — відштовхуються. </a:t>
            </a:r>
            <a:endParaRPr lang="ru-RU" dirty="0"/>
          </a:p>
        </p:txBody>
      </p:sp>
      <p:pic>
        <p:nvPicPr>
          <p:cNvPr id="1032" name="Picture 8" descr="CoulombsLaw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426" y="2042921"/>
            <a:ext cx="4132897" cy="330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33856" y="5532305"/>
            <a:ext cx="880125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дина дорівнює силі, яка, впливаючи на </a:t>
            </a:r>
            <a:r>
              <a:rPr kumimoji="0" lang="ru-RU" altLang="ru-RU" sz="1800" b="0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масу в 1 г, повідомляє їй прискорення 1 см / с </a:t>
            </a:r>
            <a:r>
              <a:rPr kumimoji="0" lang="ru-RU" altLang="ru-RU" sz="1800" b="0" i="0" strike="noStrike" cap="none" normalizeH="0" baseline="3000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2;.</a:t>
            </a:r>
            <a:endParaRPr kumimoji="0" lang="ru-RU" altLang="ru-RU" sz="1800" b="0" i="0" strike="noStrike" cap="none" normalizeH="0" baseline="0" dirty="0" smtClean="0">
              <a:ln>
                <a:noFill/>
              </a:ln>
              <a:effectLst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дин = г см / з </a:t>
            </a:r>
            <a:r>
              <a:rPr kumimoji="0" lang="ru-RU" altLang="ru-RU" sz="1800" b="0" i="0" strike="noStrike" cap="none" normalizeH="0" baseline="3000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800" b="0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= 10 </a:t>
            </a:r>
            <a:r>
              <a:rPr kumimoji="0" lang="ru-RU" altLang="ru-RU" sz="1800" b="0" i="0" strike="noStrike" cap="none" normalizeH="0" baseline="3000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kumimoji="0" lang="ru-RU" altLang="ru-RU" sz="1800" b="0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94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Напруженість електричного поля та індукція магнітного поля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Числову </a:t>
            </a:r>
            <a:r>
              <a:rPr lang="ru-RU" dirty="0"/>
              <a:t>характеристику електромагнітного поля можна дати, вимірюючи сили, що діють на рухомий електричний пробний заряд. Пробний заряд – це такий, впливом якого на зовнішнє поле можна знехтувати.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на заряджене точкове пробне тіло (сферичний точковий заряд) в електромагнітному полі діє сила Лоренца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46842" b="-7284"/>
          <a:stretch/>
        </p:blipFill>
        <p:spPr bwMode="auto">
          <a:xfrm>
            <a:off x="1819656" y="4076700"/>
            <a:ext cx="1847088" cy="5593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840986"/>
            <a:ext cx="5935980" cy="632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Сила Лоренца — Википеди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482" y="2870107"/>
            <a:ext cx="3606885" cy="382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754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Принцип суперпозиції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напруженість електричного поля </a:t>
            </a:r>
            <a:r>
              <a:rPr lang="ru-RU" b="1" dirty="0"/>
              <a:t>Е </a:t>
            </a:r>
            <a:r>
              <a:rPr lang="ru-RU" dirty="0"/>
              <a:t>та індукція </a:t>
            </a:r>
            <a:r>
              <a:rPr lang="ru-RU" b="1" dirty="0"/>
              <a:t>В </a:t>
            </a:r>
            <a:r>
              <a:rPr lang="ru-RU" dirty="0"/>
              <a:t>магнітного поля, створюваних системою зарядів, є сумою полів </a:t>
            </a:r>
            <a:r>
              <a:rPr lang="ru-RU" b="1" dirty="0"/>
              <a:t>Ек , Bk</a:t>
            </a:r>
            <a:r>
              <a:rPr lang="ru-RU" dirty="0"/>
              <a:t>, що створюються окремими зарядами (або підсистемами) цієї </a:t>
            </a:r>
            <a:r>
              <a:rPr lang="ru-RU" dirty="0" smtClean="0"/>
              <a:t>системи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5" t="-7778" r="31143" b="35779"/>
          <a:stretch/>
        </p:blipFill>
        <p:spPr bwMode="auto">
          <a:xfrm>
            <a:off x="2039112" y="3582924"/>
            <a:ext cx="2651760" cy="493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8" name="Picture 6" descr="Электрическое поле. Напряженность электрического поля. Принцип суперпозиции  полей - online presenta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0" t="40720" r="25845" b="17601"/>
          <a:stretch/>
        </p:blipFill>
        <p:spPr bwMode="auto">
          <a:xfrm>
            <a:off x="6172200" y="3428999"/>
            <a:ext cx="5449824" cy="304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411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07572"/>
            <a:ext cx="9601200" cy="1485900"/>
          </a:xfrm>
        </p:spPr>
        <p:txBody>
          <a:bodyPr>
            <a:normAutofit/>
          </a:bodyPr>
          <a:lstStyle/>
          <a:p>
            <a:r>
              <a:rPr lang="uk-UA" sz="3600" b="1" i="1" dirty="0"/>
              <a:t>Розподіли зарядів та струмів</a:t>
            </a:r>
            <a:endParaRPr lang="ru-RU" sz="3600" b="1" i="1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38"/>
          <a:stretch/>
        </p:blipFill>
        <p:spPr bwMode="auto">
          <a:xfrm>
            <a:off x="1059754" y="3996296"/>
            <a:ext cx="5112446" cy="1572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958"/>
          <a:stretch/>
        </p:blipFill>
        <p:spPr bwMode="auto">
          <a:xfrm>
            <a:off x="2295525" y="2906787"/>
            <a:ext cx="1956054" cy="93048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078761" y="270728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Необхідними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елементами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визначення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струму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поверхня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S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орієнтація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Але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йдеться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сталий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струм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провідникові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форма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перерізу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через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обчислюється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струм, не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суттєвою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46648" y="565767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збереження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заряду струм через S</a:t>
            </a:r>
            <a:r>
              <a:rPr lang="ru-RU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</a:t>
            </a:r>
            <a:r>
              <a:rPr lang="ru-RU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S</a:t>
            </a:r>
            <a:r>
              <a:rPr lang="ru-RU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однаковий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Адже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супротивного заряд з часом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накопичуватися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r>
              <a:rPr lang="ru-RU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S</a:t>
            </a:r>
            <a:r>
              <a:rPr lang="ru-RU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суперечило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стаціонарності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6201" y="1209548"/>
            <a:ext cx="6096000" cy="157414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Нехай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поверхня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орієнтованою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тобто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перетину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поверхні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Нехай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q(t)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сумарний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заряд,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перетнув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час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початку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відліку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сила струму через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поверхню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(в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є: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06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Густина</a:t>
            </a:r>
            <a:r>
              <a:rPr lang="ru-RU" b="1" i="1" dirty="0"/>
              <a:t> заряду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4440" y="1464564"/>
            <a:ext cx="9601200" cy="35814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ρ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координат та від часу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 в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формулою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649"/>
          <a:stretch/>
        </p:blipFill>
        <p:spPr bwMode="auto">
          <a:xfrm>
            <a:off x="1557528" y="2385236"/>
            <a:ext cx="5421630" cy="11795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557528" y="3663888"/>
            <a:ext cx="9150096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ρ називають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густиною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заряду.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сталого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величина заряду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присутні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носії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зарядом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об’ємною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густиною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їх числа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концентрацією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528" y="4645311"/>
            <a:ext cx="5108448" cy="114833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485625" y="5952833"/>
            <a:ext cx="1933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Густина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струму</a:t>
            </a:r>
            <a:r>
              <a:rPr lang="ru-RU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020" y="5952833"/>
            <a:ext cx="2583180" cy="800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368186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117</TotalTime>
  <Words>575</Words>
  <Application>Microsoft Office PowerPoint</Application>
  <PresentationFormat>Широкоэкранный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Book</vt:lpstr>
      <vt:lpstr>Symbol</vt:lpstr>
      <vt:lpstr>Times New Roman</vt:lpstr>
      <vt:lpstr>Crop</vt:lpstr>
      <vt:lpstr>   Спеціальні розділи електродинаміки</vt:lpstr>
      <vt:lpstr>МОДУЛЬ 1</vt:lpstr>
      <vt:lpstr>Спеціальні розділи електродинаміки</vt:lpstr>
      <vt:lpstr>Презентация PowerPoint</vt:lpstr>
      <vt:lpstr>Напруженість електричного поля та індукція магнітного поля</vt:lpstr>
      <vt:lpstr>Принцип суперпозиції</vt:lpstr>
      <vt:lpstr>Розподіли зарядів та струмів</vt:lpstr>
      <vt:lpstr>Густина заряду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Спеціальні розділи електродинаміки</dc:title>
  <dc:creator>Алина</dc:creator>
  <cp:lastModifiedBy>Алина</cp:lastModifiedBy>
  <cp:revision>8</cp:revision>
  <dcterms:created xsi:type="dcterms:W3CDTF">2021-09-05T15:12:34Z</dcterms:created>
  <dcterms:modified xsi:type="dcterms:W3CDTF">2021-09-13T19:21:13Z</dcterms:modified>
</cp:coreProperties>
</file>