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256" r:id="rId2"/>
    <p:sldId id="257" r:id="rId3"/>
    <p:sldId id="258" r:id="rId4"/>
    <p:sldId id="287" r:id="rId5"/>
    <p:sldId id="259" r:id="rId6"/>
    <p:sldId id="260" r:id="rId7"/>
    <p:sldId id="261" r:id="rId8"/>
    <p:sldId id="262" r:id="rId9"/>
    <p:sldId id="263" r:id="rId10"/>
    <p:sldId id="283" r:id="rId11"/>
    <p:sldId id="264" r:id="rId12"/>
    <p:sldId id="265" r:id="rId13"/>
    <p:sldId id="268" r:id="rId14"/>
    <p:sldId id="269" r:id="rId15"/>
    <p:sldId id="266" r:id="rId16"/>
    <p:sldId id="267" r:id="rId17"/>
    <p:sldId id="270" r:id="rId18"/>
    <p:sldId id="271" r:id="rId19"/>
    <p:sldId id="273" r:id="rId20"/>
    <p:sldId id="274" r:id="rId21"/>
    <p:sldId id="275" r:id="rId22"/>
    <p:sldId id="276" r:id="rId23"/>
    <p:sldId id="277" r:id="rId24"/>
    <p:sldId id="285" r:id="rId25"/>
    <p:sldId id="286" r:id="rId26"/>
    <p:sldId id="288" r:id="rId27"/>
    <p:sldId id="280" r:id="rId28"/>
    <p:sldId id="278" r:id="rId29"/>
    <p:sldId id="290" r:id="rId30"/>
    <p:sldId id="291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40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399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 sz="2400">
                <a:latin typeface="Times New Roman" pitchFamily="18" charset="0"/>
              </a:endParaRPr>
            </a:p>
          </p:txBody>
        </p:sp>
        <p:sp>
          <p:nvSpPr>
            <p:cNvPr id="3994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ru-RU" altLang="ru-RU" sz="2400">
                <a:latin typeface="Times New Roman" pitchFamily="18" charset="0"/>
              </a:endParaRPr>
            </a:p>
          </p:txBody>
        </p:sp>
      </p:grpSp>
      <p:grpSp>
        <p:nvGrpSpPr>
          <p:cNvPr id="3994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39942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43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994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9945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ru-RU" altLang="ru-RU"/>
          </a:p>
        </p:txBody>
      </p:sp>
      <p:sp>
        <p:nvSpPr>
          <p:cNvPr id="3994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 altLang="ru-RU"/>
          </a:p>
        </p:txBody>
      </p:sp>
      <p:sp>
        <p:nvSpPr>
          <p:cNvPr id="39947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DBA65F2-6E97-4662-ADC2-F214FE5237F7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3994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1ED2D-C66B-49D6-864C-6DFD976F15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575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78C3F-E00A-4117-BD4C-502F416DB1B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75654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5A067C4E-8A9E-4EC3-B0F6-81406BBCDB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4405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75D13601-7A07-4D38-B0FB-885DD7119C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5497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E50CD7-888F-45E7-81B4-21F57347FAA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19389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9F00C-F720-4D75-999E-1EC91F94E4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7690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6A747-95A3-47D8-B00D-DF8BC14DC0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4175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9AF76-0EF2-49B4-85F8-1CC3EB2F20C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472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59106-1274-4B1B-9DD4-4CE16CAA22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39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64C4E4-0D60-4C9A-BE8B-BE7A48CD28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60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0E0E7-7C7F-4CED-BEFB-E5C12F66CD9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600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CDA0C-CFFE-4B93-8D4A-759478980A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3278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38915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3891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1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38919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920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38921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89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89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 altLang="ru-RU"/>
          </a:p>
        </p:txBody>
      </p:sp>
      <p:sp>
        <p:nvSpPr>
          <p:cNvPr id="389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CC84BB92-D951-4856-A0EF-98A97D33D56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uk-UA" altLang="ru-RU"/>
              <a:t>Контроль в навчанні іноземної мови</a:t>
            </a:r>
            <a:endParaRPr lang="ru-RU" alt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ru-RU" sz="3200" b="1"/>
              <a:t>Assessment and Evaluation</a:t>
            </a:r>
            <a:endParaRPr lang="ru-RU" altLang="ru-RU" sz="3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Підсумковий контроль</a:t>
            </a:r>
            <a:endParaRPr lang="ru-RU" alt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/>
              <a:t>тематичний</a:t>
            </a:r>
          </a:p>
          <a:p>
            <a:r>
              <a:rPr lang="ru-RU" altLang="ru-RU" b="1"/>
              <a:t>семестровий</a:t>
            </a:r>
          </a:p>
          <a:p>
            <a:r>
              <a:rPr lang="ru-RU" altLang="ru-RU" b="1"/>
              <a:t> річний</a:t>
            </a:r>
            <a:r>
              <a:rPr lang="ru-RU" altLang="ru-RU"/>
              <a:t> </a:t>
            </a:r>
          </a:p>
          <a:p>
            <a:r>
              <a:rPr lang="ru-RU" altLang="ru-RU" b="1"/>
              <a:t>державна атестація</a:t>
            </a: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Тематичне оцінювання</a:t>
            </a:r>
            <a:r>
              <a:rPr lang="ru-RU" altLang="ru-RU"/>
              <a:t>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ru-RU" altLang="ru-RU" sz="2400"/>
              <a:t>проводиться </a:t>
            </a:r>
            <a:r>
              <a:rPr lang="ru-RU" altLang="ru-RU" sz="2400" b="1"/>
              <a:t>на основі поточного оцінювання</a:t>
            </a:r>
            <a:r>
              <a:rPr lang="ru-RU" altLang="ru-RU" sz="2400"/>
              <a:t> і виставляється єдиний тематичний бал. Не допускається проведення оцінювання із кожного виду МД окремо і диференційоване виставлення оцінок за них. Під час виставлення тематичного балу результати перевірки робочих зошитів не враховуються. Вимоги до перевірки зошитів регламентуються Міністерством освіти і науки України.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Семестрове оцінювання</a:t>
            </a:r>
            <a:r>
              <a:rPr lang="ru-RU" altLang="ru-RU"/>
              <a:t>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проводиться один раз наприкінці семестру за чотирма видами МД.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Річний контроль</a:t>
            </a:r>
            <a:endParaRPr lang="ru-RU" alt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altLang="ru-RU"/>
              <a:t>Проводиться в кінці року за всіма видами мовленнєвої діяльності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Державна атестація</a:t>
            </a:r>
            <a:endParaRPr lang="ru-RU" alt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altLang="ru-RU"/>
              <a:t>Підсумковий контроль, який проводиться по завершенні основної школи (9 кл.) та старшої (11 кл.) (екзамен).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Види контролю</a:t>
            </a:r>
            <a:endParaRPr lang="ru-RU" altLang="ru-RU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/>
              <a:t>індивідуальний</a:t>
            </a:r>
            <a:r>
              <a:rPr lang="ru-RU" altLang="ru-RU"/>
              <a:t> та </a:t>
            </a:r>
            <a:r>
              <a:rPr lang="ru-RU" altLang="ru-RU" b="1"/>
              <a:t>фронтальний</a:t>
            </a:r>
          </a:p>
          <a:p>
            <a:r>
              <a:rPr lang="ru-RU" altLang="ru-RU"/>
              <a:t> </a:t>
            </a:r>
            <a:r>
              <a:rPr lang="ru-RU" altLang="ru-RU" b="1"/>
              <a:t>усний </a:t>
            </a:r>
            <a:r>
              <a:rPr lang="ru-RU" altLang="ru-RU"/>
              <a:t>та </a:t>
            </a:r>
            <a:r>
              <a:rPr lang="ru-RU" altLang="ru-RU" b="1"/>
              <a:t>письмовий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Об’єкти контролю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/>
              <a:t>	</a:t>
            </a:r>
            <a:r>
              <a:rPr lang="ru-RU" altLang="ru-RU" sz="2400" b="1"/>
              <a:t>Фази розвитку мовленнєвих вмінь: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/>
              <a:t>	1. Оволодіння </a:t>
            </a:r>
            <a:r>
              <a:rPr lang="ru-RU" altLang="ru-RU" sz="2400" b="1">
                <a:solidFill>
                  <a:srgbClr val="FF0000"/>
                </a:solidFill>
              </a:rPr>
              <a:t>мовним</a:t>
            </a:r>
            <a:r>
              <a:rPr lang="ru-RU" altLang="ru-RU" sz="2400">
                <a:solidFill>
                  <a:srgbClr val="FF0000"/>
                </a:solidFill>
              </a:rPr>
              <a:t> </a:t>
            </a:r>
            <a:r>
              <a:rPr lang="ru-RU" altLang="ru-RU" sz="2400" b="1">
                <a:solidFill>
                  <a:srgbClr val="FF0000"/>
                </a:solidFill>
              </a:rPr>
              <a:t>матеріалом</a:t>
            </a:r>
            <a:r>
              <a:rPr lang="ru-RU" altLang="ru-RU" sz="2400"/>
              <a:t> (лексичним, граматичним). Цю фазу можна розділити на дві послідовні ланки: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/>
              <a:t>	а) оволодіння </a:t>
            </a:r>
            <a:r>
              <a:rPr lang="ru-RU" altLang="ru-RU" sz="2400">
                <a:solidFill>
                  <a:srgbClr val="FF0000"/>
                </a:solidFill>
              </a:rPr>
              <a:t>знаннями</a:t>
            </a:r>
            <a:r>
              <a:rPr lang="ru-RU" altLang="ru-RU" sz="2400"/>
              <a:t> (значення, форма, спосіб вживання і т.і.);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/>
              <a:t>	б) формування </a:t>
            </a:r>
            <a:r>
              <a:rPr lang="ru-RU" altLang="ru-RU" sz="2400">
                <a:solidFill>
                  <a:srgbClr val="FF0000"/>
                </a:solidFill>
              </a:rPr>
              <a:t>навичок</a:t>
            </a:r>
            <a:r>
              <a:rPr lang="ru-RU" altLang="ru-RU" sz="2400"/>
              <a:t>, тобто автоматизованого вживання мовних одиниць;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/>
              <a:t>Фази розвитку мовленнєвих вмінь:</a:t>
            </a:r>
            <a:br>
              <a:rPr lang="ru-RU" altLang="ru-RU" sz="3200"/>
            </a:br>
            <a:endParaRPr lang="ru-RU" altLang="ru-RU" sz="32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2. Оволодіння </a:t>
            </a:r>
            <a:r>
              <a:rPr lang="ru-RU" altLang="ru-RU" b="1">
                <a:solidFill>
                  <a:srgbClr val="FF0000"/>
                </a:solidFill>
              </a:rPr>
              <a:t>мовленнєвими вміннями</a:t>
            </a:r>
            <a:r>
              <a:rPr lang="ru-RU" altLang="ru-RU"/>
              <a:t>, тобто здатністю вільно оперувати мовним матеріалом, переключаючись на смисл того, що говориться, пишеться, читається або сприймається на слух.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Об’єкти контролю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Ці послідовні фази розвитку вмінь і самі вміння повинні бути об’єктом контролю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Контроль говоріння</a:t>
            </a:r>
          </a:p>
        </p:txBody>
      </p:sp>
      <p:graphicFrame>
        <p:nvGraphicFramePr>
          <p:cNvPr id="24608" name="Group 32"/>
          <p:cNvGraphicFramePr>
            <a:graphicFrameLocks noGrp="1"/>
          </p:cNvGraphicFramePr>
          <p:nvPr>
            <p:ph sz="half" idx="2"/>
          </p:nvPr>
        </p:nvGraphicFramePr>
        <p:xfrm>
          <a:off x="755650" y="2349500"/>
          <a:ext cx="8208963" cy="5321808"/>
        </p:xfrm>
        <a:graphic>
          <a:graphicData uri="http://schemas.openxmlformats.org/drawingml/2006/table">
            <a:tbl>
              <a:tblPr/>
              <a:tblGrid>
                <a:gridCol w="4106863"/>
                <a:gridCol w="4102100"/>
              </a:tblGrid>
              <a:tr h="4000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ЗОШ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Міжнародні тести </a:t>
                      </a:r>
                      <a:r>
                        <a:rPr kumimoji="0" lang="en-US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IELTS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2138">
                <a:tc>
                  <a:txBody>
                    <a:bodyPr/>
                    <a:lstStyle>
                      <a:lvl1pPr marL="457200" indent="-4572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838200" indent="-3810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257300" indent="-3429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76400" indent="-3048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33600" indent="-304800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90800" indent="-304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48000" indent="-304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05200" indent="-304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62400" indent="-304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AutoNum type="arabicParenR"/>
                        <a:tabLst/>
                      </a:pP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кількісний acпект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(визначається вимогами Програми); 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2) </a:t>
                      </a: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темп мовлення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(повинен наближуватись до темпу мовлення учня рідною мовою); 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3) </a:t>
                      </a: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правильність мовного оформлення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(дотримання фонетичних, лексичних, граматичних норм); 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4) </a:t>
                      </a:r>
                      <a:r>
                        <a:rPr kumimoji="0" lang="ru-RU" alt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зміст мовлення</a:t>
                      </a:r>
                      <a:r>
                        <a:rPr kumimoji="0" lang="ru-RU" alt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(логіка і глибина висловлювання, ініціативність, вміння підтримати розмову в діалозі). </a:t>
                      </a:r>
                    </a:p>
                    <a:p>
                      <a:pPr marL="457200" marR="0" lvl="0" indent="-4572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AutoNum type="arabicParenR"/>
                        <a:tabLst/>
                      </a:pPr>
                      <a:endParaRPr kumimoji="0" lang="ru-RU" alt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Fluency and coherence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Lexical resource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Grammatical range and accuracy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Pronunciation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План </a:t>
            </a:r>
            <a:endParaRPr lang="ru-RU" alt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uk-UA" altLang="ru-RU"/>
              <a:t>Ф</a:t>
            </a:r>
            <a:r>
              <a:rPr lang="ru-RU" altLang="ru-RU"/>
              <a:t>ункції контролю. Види і форми контролю.</a:t>
            </a:r>
            <a:endParaRPr lang="en-GB" altLang="ru-RU"/>
          </a:p>
          <a:p>
            <a:pPr marL="609600" indent="-609600">
              <a:buFont typeface="Wingdings" pitchFamily="2" charset="2"/>
              <a:buNone/>
            </a:pPr>
            <a:r>
              <a:rPr lang="ru-RU" altLang="ru-RU"/>
              <a:t>2. Об</a:t>
            </a:r>
            <a:r>
              <a:rPr lang="en-US" altLang="ru-RU"/>
              <a:t>’</a:t>
            </a:r>
            <a:r>
              <a:rPr lang="ru-RU" altLang="ru-RU"/>
              <a:t>єкти контролю.</a:t>
            </a:r>
            <a:endParaRPr lang="en-GB" altLang="ru-RU"/>
          </a:p>
          <a:p>
            <a:pPr marL="609600" indent="-609600">
              <a:buFont typeface="Wingdings" pitchFamily="2" charset="2"/>
              <a:buNone/>
            </a:pPr>
            <a:r>
              <a:rPr lang="ru-RU" altLang="ru-RU"/>
              <a:t>3. Оцінка, її роль у навчанні та вихованні.</a:t>
            </a:r>
          </a:p>
          <a:p>
            <a:pPr marL="609600" indent="-609600" algn="just">
              <a:buFontTx/>
              <a:buAutoNum type="arabicPeriod"/>
            </a:pP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Труднощі контролю говоріння</a:t>
            </a:r>
            <a:endParaRPr lang="ru-RU" altLang="ru-RU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sz="2400"/>
              <a:t>1) наявність </a:t>
            </a:r>
            <a:r>
              <a:rPr lang="ru-RU" altLang="ru-RU" sz="2400" b="1"/>
              <a:t>різноманітних критеріїв</a:t>
            </a:r>
            <a:r>
              <a:rPr lang="ru-RU" altLang="ru-RU" sz="2400"/>
              <a:t> ускладнює розробку самої технології контролю (як проконтролювати наявність цих вмінь в усіх учнів?) та чітких критеріїв оцінювання усного мовлення. </a:t>
            </a:r>
          </a:p>
          <a:p>
            <a:pPr algn="just"/>
            <a:r>
              <a:rPr lang="ru-RU" altLang="ru-RU" sz="2400"/>
              <a:t>2) контроль </a:t>
            </a:r>
            <a:r>
              <a:rPr lang="ru-RU" altLang="ru-RU" sz="2400" b="1"/>
              <a:t>непідготовленого мовлення</a:t>
            </a:r>
            <a:r>
              <a:rPr lang="ru-RU" altLang="ru-RU" sz="2400"/>
              <a:t>, щo кожного разу вимагає нових, несподіваних ситуацій спілкування </a:t>
            </a:r>
          </a:p>
          <a:p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Контроль аудіювання/читання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b="1"/>
              <a:t>Об’єктом контролю</a:t>
            </a:r>
            <a:r>
              <a:rPr lang="ru-RU" altLang="ru-RU"/>
              <a:t> є ступінь розуміння змісту тексту.</a:t>
            </a:r>
          </a:p>
          <a:p>
            <a:pPr algn="just"/>
            <a:r>
              <a:rPr lang="uk-UA" altLang="ru-RU" b="1"/>
              <a:t>Невербальні засоби</a:t>
            </a:r>
            <a:r>
              <a:rPr lang="uk-UA" altLang="ru-RU"/>
              <a:t>: виконання дій, контроль з використанням цифр, контроль за допомогою сигнальних карток, виготовлення схем, креслень, підбір малюнків.</a:t>
            </a:r>
          </a:p>
          <a:p>
            <a:pPr algn="just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Вербальні засоби контролю</a:t>
            </a:r>
            <a:endParaRPr lang="ru-RU" alt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>
              <a:buFontTx/>
              <a:buAutoNum type="arabicParenR"/>
            </a:pPr>
            <a:r>
              <a:rPr lang="uk-UA" altLang="ru-RU" sz="2400" b="1"/>
              <a:t>Рецептивні</a:t>
            </a:r>
          </a:p>
          <a:p>
            <a:pPr marL="590550" indent="-590550"/>
            <a:r>
              <a:rPr lang="uk-UA" altLang="ru-RU" sz="2400"/>
              <a:t>Підтвердження або спростування тверджень учителя </a:t>
            </a:r>
            <a:r>
              <a:rPr lang="en-US" altLang="ru-RU" sz="2400"/>
              <a:t>(True/False)</a:t>
            </a:r>
            <a:endParaRPr lang="uk-UA" altLang="ru-RU" sz="2400"/>
          </a:p>
          <a:p>
            <a:pPr marL="590550" indent="-590550" algn="just"/>
            <a:r>
              <a:rPr lang="uk-UA" altLang="ru-RU" sz="2400"/>
              <a:t>Тести з вибором відповіді</a:t>
            </a:r>
            <a:r>
              <a:rPr lang="en-US" altLang="ru-RU" sz="2400"/>
              <a:t> (Multiple choice)</a:t>
            </a:r>
          </a:p>
          <a:p>
            <a:pPr marL="590550" indent="-590550" algn="just"/>
            <a:r>
              <a:rPr lang="uk-UA" altLang="ru-RU" sz="2400"/>
              <a:t>Співставлення, перехресного вибору </a:t>
            </a:r>
            <a:r>
              <a:rPr lang="ru-RU" altLang="ru-RU" sz="2400"/>
              <a:t>(</a:t>
            </a:r>
            <a:r>
              <a:rPr lang="en-US" altLang="ru-RU" sz="2400"/>
              <a:t>matching</a:t>
            </a:r>
            <a:r>
              <a:rPr lang="ru-RU" altLang="ru-RU" sz="2400"/>
              <a:t>)</a:t>
            </a:r>
            <a:endParaRPr lang="uk-UA" altLang="ru-RU" sz="2400"/>
          </a:p>
          <a:p>
            <a:pPr marL="590550" indent="-590550" algn="just"/>
            <a:r>
              <a:rPr lang="uk-UA" altLang="ru-RU" sz="2400"/>
              <a:t>Перегрупування, впорядкування (</a:t>
            </a:r>
            <a:r>
              <a:rPr lang="ru-RU" altLang="ru-RU" sz="2400"/>
              <a:t>rearrangement</a:t>
            </a:r>
            <a:r>
              <a:rPr lang="uk-UA" altLang="ru-RU" sz="2400"/>
              <a:t>, </a:t>
            </a:r>
            <a:r>
              <a:rPr lang="en-US" altLang="ru-RU" sz="2400"/>
              <a:t>unjumbling</a:t>
            </a:r>
            <a:r>
              <a:rPr lang="uk-UA" altLang="ru-RU" sz="2400"/>
              <a:t>) </a:t>
            </a:r>
            <a:endParaRPr lang="ru-RU" altLang="ru-RU" sz="2400"/>
          </a:p>
          <a:p>
            <a:pPr marL="590550" indent="-590550"/>
            <a:endParaRPr lang="ru-RU" altLang="ru-RU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Вербальні засоби контролю</a:t>
            </a:r>
            <a:endParaRPr lang="ru-RU" alt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altLang="ru-RU" sz="2000" b="1"/>
              <a:t>2) Репродуктивні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Відповіді на запитання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Доповнення речень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Формулювання запитань до тексту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Переклад окремих слів, словосполучень, речень 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Укладання плану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Складання резюме, в якому містяться фактичні помилки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Переказ змісту іноземною або рідною мовою (має бути ситуативно обумовленим і комунікативно спрямованим</a:t>
            </a:r>
          </a:p>
          <a:p>
            <a:pPr algn="just">
              <a:lnSpc>
                <a:spcPct val="90000"/>
              </a:lnSpc>
            </a:pPr>
            <a:r>
              <a:rPr lang="uk-UA" altLang="ru-RU" sz="2000"/>
              <a:t>Бесіда на основі змісту тексту</a:t>
            </a:r>
            <a:endParaRPr lang="ru-RU" altLang="ru-RU" sz="2000"/>
          </a:p>
          <a:p>
            <a:pPr>
              <a:lnSpc>
                <a:spcPct val="90000"/>
              </a:lnSpc>
            </a:pPr>
            <a:endParaRPr lang="ru-RU" altLang="ru-RU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Тестові Завдання</a:t>
            </a:r>
            <a:endParaRPr lang="ru-RU" alt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altLang="ru-RU" u="sng"/>
              <a:t>Надійність</a:t>
            </a:r>
            <a:r>
              <a:rPr lang="uk-UA" altLang="ru-RU"/>
              <a:t> – здатність ТЗ виявити у тих, хто навчається, реальний рівень володіння ними ІМ. </a:t>
            </a:r>
          </a:p>
          <a:p>
            <a:pPr algn="just"/>
            <a:r>
              <a:rPr lang="uk-UA" altLang="ru-RU" u="sng"/>
              <a:t>Валідність</a:t>
            </a:r>
            <a:r>
              <a:rPr lang="uk-UA" altLang="ru-RU"/>
              <a:t> – відповідність ТЗ як інструмента вимірювання об’єкту вимірювання. 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Тестові завдання</a:t>
            </a:r>
            <a:endParaRPr lang="ru-RU" alt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altLang="ru-RU"/>
              <a:t>Відмінність тестів від вправ</a:t>
            </a:r>
          </a:p>
          <a:p>
            <a:pPr algn="just"/>
            <a:r>
              <a:rPr lang="uk-UA" altLang="ru-RU"/>
              <a:t>Сувора обмеженість у часі</a:t>
            </a:r>
          </a:p>
          <a:p>
            <a:pPr algn="just"/>
            <a:r>
              <a:rPr lang="uk-UA" altLang="ru-RU"/>
              <a:t>Самостійність учня</a:t>
            </a:r>
          </a:p>
          <a:p>
            <a:pPr algn="just"/>
            <a:r>
              <a:rPr lang="uk-UA" altLang="ru-RU"/>
              <a:t>Чітко сформульовані інструкція, зразок виконання, вказівка на спосіб відповіді, кількість балів за кожну правильну відповідь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20" name="AutoShap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КОНТРОЛЬ ПИСЬМА</a:t>
            </a:r>
            <a:endParaRPr lang="ru-RU" altLang="ru-RU"/>
          </a:p>
        </p:txBody>
      </p:sp>
      <p:graphicFrame>
        <p:nvGraphicFramePr>
          <p:cNvPr id="47125" name="Group 21"/>
          <p:cNvGraphicFramePr>
            <a:graphicFrameLocks noGrp="1"/>
          </p:cNvGraphicFramePr>
          <p:nvPr>
            <p:ph idx="1"/>
          </p:nvPr>
        </p:nvGraphicFramePr>
        <p:xfrm>
          <a:off x="838200" y="2362200"/>
          <a:ext cx="7693025" cy="3767328"/>
        </p:xfrm>
        <a:graphic>
          <a:graphicData uri="http://schemas.openxmlformats.org/drawingml/2006/table">
            <a:tbl>
              <a:tblPr/>
              <a:tblGrid>
                <a:gridCol w="3846513"/>
                <a:gridCol w="3846512"/>
              </a:tblGrid>
              <a:tr h="419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ЗОШ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uk-UA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Міжнародні тести </a:t>
                      </a:r>
                      <a:r>
                        <a:rPr kumimoji="0" lang="en-US" alt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IELTS</a:t>
                      </a:r>
                      <a:endParaRPr kumimoji="0" lang="ru-RU" alt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2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uk-UA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Зміст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uk-UA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Композиція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uk-UA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Мовна правильність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uk-UA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Зв</a:t>
                      </a: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’</a:t>
                      </a:r>
                      <a:r>
                        <a:rPr kumimoji="0" lang="uk-UA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язність писемного висловлювання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Task achievement / Task response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Coherence and cohesion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Lexical resource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</a:t>
                      </a: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Grammatical range and accuracy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Контроль письма</a:t>
            </a:r>
            <a:endParaRPr lang="ru-RU" altLang="ru-RU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altLang="ru-RU"/>
              <a:t>Критеріями оцінювання писемного мовлення повинні бути не стільки кількість помилок, скільки їх характер (чи ускладнюють ці помилки акт комунікації чи ні)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3200" b="0"/>
              <a:t>Оцінка, її роль у навчанні та вихованні. Облік успішності учнів</a:t>
            </a:r>
            <a:r>
              <a:rPr lang="ru-RU" altLang="ru-RU" sz="320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На уроці можуть оцінюватись два аспекти діяльності учнів:</a:t>
            </a:r>
          </a:p>
          <a:p>
            <a:pPr algn="just"/>
            <a:r>
              <a:rPr lang="ru-RU" altLang="ru-RU"/>
              <a:t>а) їхня індивідуальна діяльність (в говорінні, читанні, аудіюванні, письмі);</a:t>
            </a:r>
          </a:p>
          <a:p>
            <a:pPr algn="just"/>
            <a:r>
              <a:rPr lang="ru-RU" altLang="ru-RU"/>
              <a:t>б) їхня розумова і мовленнєва активність протягом  уроку.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AD\Local Settings\Temporary Internet Files\Content.IE5\15SDZX0S\MMj02827470000[1].gif"/>
          <p:cNvPicPr>
            <a:picLocks noChangeAspect="1" noChangeArrowheads="1" noCrop="1"/>
          </p:cNvPicPr>
          <p:nvPr/>
        </p:nvPicPr>
        <p:blipFill>
          <a:blip r:embed="rId2" cstate="print">
            <a:lum bright="-10000" contrast="10000"/>
          </a:blip>
          <a:stretch>
            <a:fillRect/>
          </a:stretch>
        </p:blipFill>
        <p:spPr bwMode="auto">
          <a:xfrm>
            <a:off x="1979712" y="548680"/>
            <a:ext cx="4730868" cy="379382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0723" name="Прямоугольник 2"/>
          <p:cNvSpPr>
            <a:spLocks noChangeArrowheads="1"/>
          </p:cNvSpPr>
          <p:nvPr/>
        </p:nvSpPr>
        <p:spPr bwMode="auto">
          <a:xfrm>
            <a:off x="1476375" y="4652963"/>
            <a:ext cx="59293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uk-UA" altLang="ru-RU" sz="1400" b="1">
                <a:latin typeface="Times New Roman" pitchFamily="18" charset="0"/>
              </a:rPr>
              <a:t> </a:t>
            </a:r>
            <a:r>
              <a:rPr lang="uk-UA" altLang="ru-RU" sz="3200" b="1">
                <a:solidFill>
                  <a:srgbClr val="222268"/>
                </a:solidFill>
                <a:latin typeface="Times New Roman" pitchFamily="18" charset="0"/>
              </a:rPr>
              <a:t>ВАШІ ЗАПИТАННЯ?</a:t>
            </a:r>
            <a:endParaRPr lang="ru-RU" altLang="ru-RU" sz="3200" b="1">
              <a:solidFill>
                <a:srgbClr val="222268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Функції контролю</a:t>
            </a:r>
            <a:r>
              <a:rPr lang="ru-RU" altLang="ru-RU"/>
              <a:t>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Контроль – це </a:t>
            </a:r>
            <a:r>
              <a:rPr lang="ru-RU" altLang="ru-RU" b="1">
                <a:solidFill>
                  <a:srgbClr val="FF0000"/>
                </a:solidFill>
              </a:rPr>
              <a:t>зворотний зв’язок</a:t>
            </a:r>
            <a:r>
              <a:rPr lang="ru-RU" altLang="ru-RU"/>
              <a:t>, тобто зв’язок між тим, </a:t>
            </a:r>
            <a:r>
              <a:rPr lang="ru-RU" altLang="ru-RU" i="1"/>
              <a:t>що</a:t>
            </a:r>
            <a:r>
              <a:rPr lang="ru-RU" altLang="ru-RU"/>
              <a:t> учитель та учні </a:t>
            </a:r>
            <a:r>
              <a:rPr lang="ru-RU" altLang="ru-RU" i="1"/>
              <a:t>роблять</a:t>
            </a:r>
            <a:r>
              <a:rPr lang="ru-RU" altLang="ru-RU"/>
              <a:t> для оволодіння тими чи іншими навичками та вміннями, і тим, що є на виході – тобто якими </a:t>
            </a:r>
            <a:r>
              <a:rPr lang="ru-RU" altLang="ru-RU" i="1"/>
              <a:t>результатами</a:t>
            </a:r>
            <a:r>
              <a:rPr lang="ru-RU" altLang="ru-RU"/>
              <a:t> все це обертається.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/>
            <a:r>
              <a:rPr lang="ru-RU" altLang="ru-RU" b="0">
                <a:solidFill>
                  <a:srgbClr val="FF0000"/>
                </a:solidFill>
              </a:rPr>
              <a:t>Дякую за увагу!</a:t>
            </a:r>
          </a:p>
        </p:txBody>
      </p:sp>
      <p:pic>
        <p:nvPicPr>
          <p:cNvPr id="51203" name="Picture 6" descr="старый професор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1844675"/>
            <a:ext cx="4464050" cy="4791075"/>
          </a:xfrm>
          <a:prstGeom prst="rect">
            <a:avLst/>
          </a:prstGeom>
          <a:noFill/>
          <a:ln w="317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0"/>
              <a:t>Функції контролю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altLang="ru-RU"/>
              <a:t>Функція зворотного зв</a:t>
            </a:r>
            <a:r>
              <a:rPr lang="en-US" altLang="ru-RU"/>
              <a:t>’</a:t>
            </a:r>
            <a:r>
              <a:rPr lang="uk-UA" altLang="ru-RU"/>
              <a:t>язку </a:t>
            </a:r>
          </a:p>
          <a:p>
            <a:r>
              <a:rPr lang="uk-UA" altLang="ru-RU"/>
              <a:t>Навчально-виховна функція</a:t>
            </a:r>
          </a:p>
          <a:p>
            <a:r>
              <a:rPr lang="uk-UA" altLang="ru-RU"/>
              <a:t>Контролююча функція</a:t>
            </a:r>
          </a:p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Контроль – це </a:t>
            </a:r>
            <a:r>
              <a:rPr lang="ru-RU" altLang="ru-RU" b="1"/>
              <a:t>засіб</a:t>
            </a:r>
            <a:r>
              <a:rPr lang="ru-RU" altLang="ru-RU"/>
              <a:t> </a:t>
            </a:r>
            <a:r>
              <a:rPr lang="ru-RU" altLang="ru-RU" b="1"/>
              <a:t>зворотного зв’язку</a:t>
            </a:r>
            <a:r>
              <a:rPr lang="ru-RU" altLang="ru-RU"/>
              <a:t> </a:t>
            </a:r>
            <a:r>
              <a:rPr lang="ru-RU" altLang="ru-RU" b="1"/>
              <a:t>для учнів</a:t>
            </a:r>
            <a:r>
              <a:rPr lang="ru-RU" altLang="ru-RU"/>
              <a:t>: вони переконуються, що їхні зусилля дають результат, бачать, в чому недоліки їхньої підготовки, спрямовують зусилля на їх подолання.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 sz="2400"/>
              <a:t>Контроль – це </a:t>
            </a:r>
            <a:r>
              <a:rPr lang="ru-RU" altLang="ru-RU" sz="2400" b="1"/>
              <a:t>зворотний зв’язок і в діяльності вчителя.</a:t>
            </a:r>
            <a:r>
              <a:rPr lang="ru-RU" altLang="ru-RU" sz="2400"/>
              <a:t> Він дає йому можливість оцінити, наскільки правильно він організує процес навчання, наскільки ефективні його методичні прийоми, чи використовує він усі можливості для інтенсифікації роботи класу і окремо кожного учня, наскільки він є гнучким і об’єктивним як педагог.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Види контролю</a:t>
            </a:r>
            <a:endParaRPr lang="ru-RU" alt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Будь-які навчальні дії, які виконуються під керівництвом учителя, є одночасно і </a:t>
            </a:r>
            <a:r>
              <a:rPr lang="ru-RU" altLang="ru-RU" b="1"/>
              <a:t>навчальними</a:t>
            </a:r>
            <a:r>
              <a:rPr lang="ru-RU" altLang="ru-RU"/>
              <a:t>, і </a:t>
            </a:r>
            <a:r>
              <a:rPr lang="ru-RU" altLang="ru-RU" b="1"/>
              <a:t>контрольними</a:t>
            </a:r>
            <a:r>
              <a:rPr lang="ru-RU" altLang="ru-RU"/>
              <a:t> вправами.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Види контролю</a:t>
            </a:r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/>
              <a:t>поточний</a:t>
            </a:r>
          </a:p>
          <a:p>
            <a:r>
              <a:rPr lang="ru-RU" altLang="ru-RU" b="1"/>
              <a:t>підсумковий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altLang="ru-RU"/>
              <a:t>Поточний контроль</a:t>
            </a:r>
            <a:endParaRPr lang="ru-RU" alt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ru-RU" altLang="ru-RU"/>
              <a:t>так званий “</a:t>
            </a:r>
            <a:r>
              <a:rPr lang="ru-RU" altLang="ru-RU">
                <a:solidFill>
                  <a:srgbClr val="FF0000"/>
                </a:solidFill>
              </a:rPr>
              <a:t>слідкуючий</a:t>
            </a:r>
            <a:r>
              <a:rPr lang="ru-RU" altLang="ru-RU"/>
              <a:t>”, весь час дає інформацію учням і вчителю, як вони просуваються в навчанні кожного дня, кожного тижня. У процесі поточного контролю домінуючою є функція зворотного зв’язку.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31136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131136</Template>
  <TotalTime>33</TotalTime>
  <Words>827</Words>
  <Application>Microsoft Office PowerPoint</Application>
  <PresentationFormat>Экран (4:3)</PresentationFormat>
  <Paragraphs>106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131136</vt:lpstr>
      <vt:lpstr>Контроль в навчанні іноземної мови</vt:lpstr>
      <vt:lpstr>План </vt:lpstr>
      <vt:lpstr>Функції контролю </vt:lpstr>
      <vt:lpstr>Функції контролю</vt:lpstr>
      <vt:lpstr>Презентация PowerPoint</vt:lpstr>
      <vt:lpstr>Презентация PowerPoint</vt:lpstr>
      <vt:lpstr>Види контролю</vt:lpstr>
      <vt:lpstr>Види контролю</vt:lpstr>
      <vt:lpstr>Поточний контроль</vt:lpstr>
      <vt:lpstr>Підсумковий контроль</vt:lpstr>
      <vt:lpstr>Тематичне оцінювання </vt:lpstr>
      <vt:lpstr>Семестрове оцінювання </vt:lpstr>
      <vt:lpstr>Річний контроль</vt:lpstr>
      <vt:lpstr>Державна атестація</vt:lpstr>
      <vt:lpstr>Види контролю</vt:lpstr>
      <vt:lpstr>Об’єкти контролю</vt:lpstr>
      <vt:lpstr>Фази розвитку мовленнєвих вмінь: </vt:lpstr>
      <vt:lpstr>Об’єкти контролю</vt:lpstr>
      <vt:lpstr>Контроль говоріння</vt:lpstr>
      <vt:lpstr>Труднощі контролю говоріння</vt:lpstr>
      <vt:lpstr>Контроль аудіювання/читання</vt:lpstr>
      <vt:lpstr>Вербальні засоби контролю</vt:lpstr>
      <vt:lpstr>Вербальні засоби контролю</vt:lpstr>
      <vt:lpstr>Тестові Завдання</vt:lpstr>
      <vt:lpstr>Тестові завдання</vt:lpstr>
      <vt:lpstr>КОНТРОЛЬ ПИСЬМА</vt:lpstr>
      <vt:lpstr>Контроль письма</vt:lpstr>
      <vt:lpstr>Оцінка, її роль у навчанні та вихованні. Облік успішності учнів 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в навчанні іноземної мови</dc:title>
  <dc:creator>Admin</dc:creator>
  <cp:lastModifiedBy>Admin</cp:lastModifiedBy>
  <cp:revision>3</cp:revision>
  <dcterms:created xsi:type="dcterms:W3CDTF">2021-04-25T19:08:21Z</dcterms:created>
  <dcterms:modified xsi:type="dcterms:W3CDTF">2021-04-29T18:50:07Z</dcterms:modified>
</cp:coreProperties>
</file>