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1"/>
  </p:notesMasterIdLst>
  <p:sldIdLst>
    <p:sldId id="256" r:id="rId3"/>
    <p:sldId id="269" r:id="rId4"/>
    <p:sldId id="270" r:id="rId5"/>
    <p:sldId id="271" r:id="rId6"/>
    <p:sldId id="273" r:id="rId7"/>
    <p:sldId id="272" r:id="rId8"/>
    <p:sldId id="274" r:id="rId9"/>
    <p:sldId id="275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/>
          <p:nvPr/>
        </p:nvSpPr>
        <p:spPr>
          <a:xfrm>
            <a:off x="388620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650" cy="34226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sq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49" cy="450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38233"/>
      </p:ext>
    </p:extLst>
  </p:cSld>
  <p:clrMap bg1="lt1" tx1="dk1" bg2="dk2" tx2="lt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7" name="Shape 177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3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6" name="Shape 186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4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9" name="Shape 209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5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5" name="Shape 255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6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2" name="Shape 232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7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78" name="Shape 278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8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3" name="Shape 323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95287" y="260350"/>
            <a:ext cx="8418512" cy="1004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395287" y="1484312"/>
            <a:ext cx="8348661" cy="46767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Для добавления текста щелкните мышью</a:t>
            </a:r>
          </a:p>
        </p:txBody>
      </p:sp>
      <p:sp>
        <p:nvSpPr>
          <p:cNvPr id="15" name="Shape 15"/>
          <p:cNvSpPr/>
          <p:nvPr/>
        </p:nvSpPr>
        <p:spPr>
          <a:xfrm>
            <a:off x="395287" y="6542087"/>
            <a:ext cx="2190750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003800" y="6542087"/>
            <a:ext cx="2803524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885111" y="6542087"/>
            <a:ext cx="890587" cy="24606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7200" cy="6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5300" cy="54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5148262" y="6534150"/>
            <a:ext cx="3379800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604250" y="6534150"/>
            <a:ext cx="354000" cy="190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cxnSp>
        <p:nvCxnSpPr>
          <p:cNvPr id="24" name="Shape 24"/>
          <p:cNvCxnSpPr/>
          <p:nvPr/>
        </p:nvCxnSpPr>
        <p:spPr>
          <a:xfrm>
            <a:off x="293687" y="6496050"/>
            <a:ext cx="8569200" cy="1500"/>
          </a:xfrm>
          <a:prstGeom prst="straightConnector1">
            <a:avLst/>
          </a:prstGeom>
          <a:noFill/>
          <a:ln w="9525" cap="sq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" name="Shape 25"/>
          <p:cNvSpPr/>
          <p:nvPr/>
        </p:nvSpPr>
        <p:spPr>
          <a:xfrm>
            <a:off x="250825" y="6534150"/>
            <a:ext cx="3714899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-77243" y="1556792"/>
            <a:ext cx="8999399" cy="9809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en-US" sz="3600" b="1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ТЕМА </a:t>
            </a:r>
            <a:r>
              <a:rPr lang="uk-UA" sz="3600" b="1" strike="noStrike" cap="none" baseline="0" dirty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en-US" sz="3600" b="1" u="none" strike="noStrike" cap="none" baseline="0" dirty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lang="en-US" sz="3600" b="1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lnSpc>
                <a:spcPct val="200000"/>
              </a:lnSpc>
              <a:buClr>
                <a:srgbClr val="CC0000"/>
              </a:buClr>
              <a:buSzPct val="25000"/>
            </a:pPr>
            <a:r>
              <a:rPr lang="uk-UA" sz="3600" b="1" dirty="0">
                <a:solidFill>
                  <a:srgbClr val="002060"/>
                </a:solidFill>
                <a:latin typeface="Verdana"/>
                <a:ea typeface="Verdana"/>
                <a:cs typeface="Verdana"/>
              </a:rPr>
              <a:t>Організація </a:t>
            </a:r>
            <a:r>
              <a:rPr lang="uk-UA" sz="3600" b="1" dirty="0">
                <a:solidFill>
                  <a:srgbClr val="002060"/>
                </a:solidFill>
                <a:latin typeface="Verdana"/>
                <a:ea typeface="Verdana"/>
                <a:cs typeface="Verdana"/>
              </a:rPr>
              <a:t>маркетингу</a:t>
            </a:r>
            <a:endParaRPr lang="en-US" sz="3600" b="1" dirty="0">
              <a:solidFill>
                <a:srgbClr val="002060"/>
              </a:solidFill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254317" y="203200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</a:pPr>
            <a:r>
              <a:rPr lang="en-US" sz="2400" b="1" i="0" u="none" strike="noStrike" cap="none" baseline="0" dirty="0" err="1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</a:t>
            </a:r>
            <a:r>
              <a:rPr lang="en-US" sz="2400" b="1" i="0" u="none" strike="noStrike" cap="none" baseline="0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маркетингу</a:t>
            </a:r>
            <a:r>
              <a:rPr lang="en-US" sz="2400" b="1" dirty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2400" b="1" dirty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підприємств</a:t>
            </a:r>
            <a:r>
              <a:rPr lang="uk-UA" altLang="en-US" sz="2400" b="1" dirty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і</a:t>
            </a:r>
            <a:endParaRPr lang="en-US" sz="2400" b="1" dirty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142875" y="981075"/>
            <a:ext cx="8756650" cy="532511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</a:t>
            </a:r>
            <a:r>
              <a:rPr lang="uk-UA" alt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ля реалізації планів маркетингу потрібно створити організаційну структуру маркетингу.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lang="uk-UA" altLang="en-US" sz="200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Еволюція маркетингових структур на підприємстві: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відділ збуту </a:t>
            </a:r>
            <a:r>
              <a:rPr lang="uk-UA" alt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(на етапі зародження маркетингу)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лише 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деякі маркетингові функції,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маркетингово-збутовий відділ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більше функцій - реклама, збут, дослідження ринку, обслуговування клієнтів, ін.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служба маркетингу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розширюються функції, впливає на розробку нових товарів, ціноутворення, ін.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інтегровані маркетингові структури </a:t>
            </a:r>
            <a:r>
              <a:rPr lang="uk-UA" alt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(сучасні)</a:t>
            </a:r>
            <a:r>
              <a:rPr 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орієнтація всіх сфер діяльності підприємства на потреби споживачів.</a:t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248449" y="250812"/>
            <a:ext cx="8683500" cy="6491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Організаційна структура маркетингу  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44475" y="1254760"/>
            <a:ext cx="8691880" cy="41624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 маркетингу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– 	сукупність служб, відділів, підрозділів, до складу яких входять працівники, що займаються маркетинговою діяльністю.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Основні типи оргструктур маркетингу: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функціональна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товарна (продуктова)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регіональна (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географічна)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ринкова (сегментна)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матрична</a:t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Функціональна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иходячи з функці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ональних сфер (функцій маркетингу)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Перевага: адміністративна простота.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при незначній кількість товарів і ринків.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92" name="Shape 192"/>
          <p:cNvGrpSpPr/>
          <p:nvPr/>
        </p:nvGrpSpPr>
        <p:grpSpPr>
          <a:xfrm>
            <a:off x="381000" y="1699895"/>
            <a:ext cx="8604248" cy="2279648"/>
            <a:chOff x="381000" y="1600200"/>
            <a:chExt cx="8604248" cy="2279648"/>
          </a:xfrm>
        </p:grpSpPr>
        <p:sp>
          <p:nvSpPr>
            <p:cNvPr id="193" name="Shape 193"/>
            <p:cNvSpPr txBox="1"/>
            <p:nvPr/>
          </p:nvSpPr>
          <p:spPr>
            <a:xfrm>
              <a:off x="3251200" y="1600200"/>
              <a:ext cx="3022599" cy="841374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служби маркетингу</a:t>
              </a: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381000" y="2786061"/>
              <a:ext cx="1427162" cy="1093787"/>
            </a:xfrm>
            <a:prstGeom prst="rect">
              <a:avLst/>
            </a:prstGeom>
            <a:solidFill>
              <a:srgbClr val="CC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Менеджер з </a:t>
              </a:r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маркетинго-</a:t>
              </a:r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>
                  <a:latin typeface="Verdana"/>
                  <a:ea typeface="Verdana"/>
                  <a:cs typeface="Verdana"/>
                  <a:sym typeface="Verdana"/>
                </a:rPr>
                <a:t>       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вого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плануванн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я</a:t>
              </a:r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2295525" y="2786061"/>
              <a:ext cx="1428749" cy="1093787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реклами</a:t>
              </a:r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5645150" y="2786061"/>
              <a:ext cx="1427162" cy="1093787"/>
            </a:xfrm>
            <a:prstGeom prst="rect">
              <a:avLst/>
            </a:prstGeom>
            <a:solidFill>
              <a:srgbClr val="FFFFCC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маркетингових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досліджень</a:t>
              </a: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7558086" y="2786061"/>
              <a:ext cx="1427162" cy="1093787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нових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товарів</a:t>
              </a:r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4048125" y="2786061"/>
              <a:ext cx="1271587" cy="1093787"/>
            </a:xfrm>
            <a:prstGeom prst="rect">
              <a:avLst/>
            </a:prstGeom>
            <a:solidFill>
              <a:srgbClr val="FFCCCC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...</a:t>
              </a:r>
            </a:p>
          </p:txBody>
        </p:sp>
        <p:cxnSp>
          <p:nvCxnSpPr>
            <p:cNvPr id="199" name="Shape 199"/>
            <p:cNvCxnSpPr/>
            <p:nvPr/>
          </p:nvCxnSpPr>
          <p:spPr>
            <a:xfrm>
              <a:off x="1179512" y="2616200"/>
              <a:ext cx="7170737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0" name="Shape 200"/>
            <p:cNvCxnSpPr/>
            <p:nvPr/>
          </p:nvCxnSpPr>
          <p:spPr>
            <a:xfrm>
              <a:off x="1177925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1" name="Shape 201"/>
            <p:cNvCxnSpPr/>
            <p:nvPr/>
          </p:nvCxnSpPr>
          <p:spPr>
            <a:xfrm>
              <a:off x="3011486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2" name="Shape 202"/>
            <p:cNvCxnSpPr/>
            <p:nvPr/>
          </p:nvCxnSpPr>
          <p:spPr>
            <a:xfrm>
              <a:off x="4765675" y="2614611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3" name="Shape 203"/>
            <p:cNvCxnSpPr/>
            <p:nvPr/>
          </p:nvCxnSpPr>
          <p:spPr>
            <a:xfrm>
              <a:off x="6362700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4" name="Shape 204"/>
            <p:cNvCxnSpPr/>
            <p:nvPr/>
          </p:nvCxnSpPr>
          <p:spPr>
            <a:xfrm>
              <a:off x="8356600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5" name="Shape 205"/>
            <p:cNvCxnSpPr/>
            <p:nvPr/>
          </p:nvCxnSpPr>
          <p:spPr>
            <a:xfrm>
              <a:off x="4767262" y="2447925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Регіональна (географічна)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На основі географічних ринків, в які компанія постачає свій товар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Менеджери територіальих (регіональних) ринків відповідають за розробку і реалізацію стратегії, планів маркетингу на певних географічних ринках. 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813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при випуску продукції для багатьох регіонів,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між якими спостерігаються суттєві відмінності, які слід враховувати в маркетинговій діяльності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(наприклад, в міжнародних компаніях).</a:t>
            </a:r>
            <a:endParaRPr sz="2000"/>
          </a:p>
        </p:txBody>
      </p:sp>
      <p:grpSp>
        <p:nvGrpSpPr>
          <p:cNvPr id="238" name="Shape 238"/>
          <p:cNvGrpSpPr/>
          <p:nvPr/>
        </p:nvGrpSpPr>
        <p:grpSpPr>
          <a:xfrm>
            <a:off x="426402" y="2862261"/>
            <a:ext cx="8114030" cy="1881505"/>
            <a:chOff x="469582" y="2220911"/>
            <a:chExt cx="8114030" cy="1881505"/>
          </a:xfrm>
        </p:grpSpPr>
        <p:sp>
          <p:nvSpPr>
            <p:cNvPr id="239" name="Shape 239"/>
            <p:cNvSpPr txBox="1"/>
            <p:nvPr/>
          </p:nvSpPr>
          <p:spPr>
            <a:xfrm>
              <a:off x="3249611" y="2220911"/>
              <a:ext cx="2895600" cy="687387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служби маркетингу</a:t>
              </a:r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x="469582" y="3192461"/>
              <a:ext cx="200088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А</a:t>
              </a:r>
              <a:endParaRPr sz="1500"/>
            </a:p>
          </p:txBody>
        </p:sp>
        <p:sp>
          <p:nvSpPr>
            <p:cNvPr id="241" name="Shape 241"/>
            <p:cNvSpPr txBox="1"/>
            <p:nvPr/>
          </p:nvSpPr>
          <p:spPr>
            <a:xfrm>
              <a:off x="2800032" y="3207066"/>
              <a:ext cx="1891030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endParaRPr lang="en-US" sz="15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  <a:endParaRPr lang="en-US" sz="15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ринку B</a:t>
              </a:r>
              <a:endParaRPr lang="en-US" sz="1500">
                <a:latin typeface="Tahoma"/>
                <a:ea typeface="Tahoma"/>
                <a:cs typeface="Tahoma"/>
              </a:endParaRPr>
            </a:p>
          </p:txBody>
        </p:sp>
        <p:sp>
          <p:nvSpPr>
            <p:cNvPr id="242" name="Shape 242"/>
            <p:cNvSpPr txBox="1"/>
            <p:nvPr/>
          </p:nvSpPr>
          <p:spPr>
            <a:xfrm>
              <a:off x="6872287" y="3179761"/>
              <a:ext cx="171132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Z</a:t>
              </a:r>
              <a:endParaRPr sz="1500"/>
            </a:p>
          </p:txBody>
        </p:sp>
        <p:sp>
          <p:nvSpPr>
            <p:cNvPr id="244" name="Shape 244"/>
            <p:cNvSpPr txBox="1"/>
            <p:nvPr/>
          </p:nvSpPr>
          <p:spPr>
            <a:xfrm>
              <a:off x="5103812" y="3207066"/>
              <a:ext cx="143573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cxnSp>
          <p:nvCxnSpPr>
            <p:cNvPr id="245" name="Shape 245"/>
            <p:cNvCxnSpPr/>
            <p:nvPr/>
          </p:nvCxnSpPr>
          <p:spPr>
            <a:xfrm>
              <a:off x="1263650" y="3054350"/>
              <a:ext cx="6869112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6" name="Shape 246"/>
            <p:cNvCxnSpPr/>
            <p:nvPr/>
          </p:nvCxnSpPr>
          <p:spPr>
            <a:xfrm>
              <a:off x="1262062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7" name="Shape 247"/>
            <p:cNvCxnSpPr/>
            <p:nvPr/>
          </p:nvCxnSpPr>
          <p:spPr>
            <a:xfrm>
              <a:off x="3019425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9" name="Shape 249"/>
            <p:cNvCxnSpPr/>
            <p:nvPr/>
          </p:nvCxnSpPr>
          <p:spPr>
            <a:xfrm>
              <a:off x="6229350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0" name="Shape 250"/>
            <p:cNvCxnSpPr/>
            <p:nvPr/>
          </p:nvCxnSpPr>
          <p:spPr>
            <a:xfrm>
              <a:off x="8139111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1" name="Shape 251"/>
            <p:cNvCxnSpPr/>
            <p:nvPr/>
          </p:nvCxnSpPr>
          <p:spPr>
            <a:xfrm>
              <a:off x="4700587" y="2914650"/>
              <a:ext cx="0" cy="13017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Товарна (п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родуктова)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 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управління за товарами /товарними лініями або торговельними марками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Продукт-менеджер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або 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бренд-менеджер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відповідає за розробку і реалізацію стратегій,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річних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планів маркетингу для певного товару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бренду, взаємодіє з ін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ш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ими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відділами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lang="uk-UA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813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коли компанія випускає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широку номенклатуру товарів, великий асортимент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ма</a:t>
            </a:r>
            <a:r>
              <a:rPr lang="uk-UA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є багато торговельних марок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(наприклад,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великих підприємства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х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sz="2000"/>
          </a:p>
        </p:txBody>
      </p:sp>
      <p:grpSp>
        <p:nvGrpSpPr>
          <p:cNvPr id="52" name="Группа 51"/>
          <p:cNvGrpSpPr/>
          <p:nvPr/>
        </p:nvGrpSpPr>
        <p:grpSpPr>
          <a:xfrm>
            <a:off x="189230" y="2731770"/>
            <a:ext cx="8764905" cy="2360930"/>
            <a:chOff x="277" y="4820"/>
            <a:chExt cx="13803" cy="371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58" y="4820"/>
              <a:ext cx="13183" cy="2100"/>
              <a:chOff x="760" y="5438"/>
              <a:chExt cx="13183" cy="2100"/>
            </a:xfrm>
          </p:grpSpPr>
          <p:sp>
            <p:nvSpPr>
              <p:cNvPr id="216" name="Shape 216"/>
              <p:cNvSpPr txBox="1"/>
              <p:nvPr/>
            </p:nvSpPr>
            <p:spPr>
              <a:xfrm>
                <a:off x="4109" y="5438"/>
                <a:ext cx="6180" cy="531"/>
              </a:xfrm>
              <a:prstGeom prst="rect">
                <a:avLst/>
              </a:prstGeom>
              <a:solidFill>
                <a:srgbClr val="FFFF66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Керівник служби маркетингу</a:t>
                </a:r>
              </a:p>
            </p:txBody>
          </p:sp>
          <p:sp>
            <p:nvSpPr>
              <p:cNvPr id="217" name="Shape 217"/>
              <p:cNvSpPr txBox="1"/>
              <p:nvPr/>
            </p:nvSpPr>
            <p:spPr>
              <a:xfrm>
                <a:off x="760" y="6450"/>
                <a:ext cx="346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635" marR="0" lvl="0" indent="0" algn="ctr" defTabSz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tabLst>
                    <a:tab pos="895350" algn="l"/>
                  </a:tabLst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Менеджер </a:t>
                </a:r>
                <a:r>
                  <a:rPr lang="uk-UA" alt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товарної категорії</a:t>
                </a: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 А</a:t>
                </a:r>
              </a:p>
            </p:txBody>
          </p:sp>
          <p:sp>
            <p:nvSpPr>
              <p:cNvPr id="221" name="Shape 221"/>
              <p:cNvSpPr txBox="1"/>
              <p:nvPr/>
            </p:nvSpPr>
            <p:spPr>
              <a:xfrm>
                <a:off x="6353" y="6439"/>
                <a:ext cx="189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/>
                  <a:buNone/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…</a:t>
                </a:r>
              </a:p>
            </p:txBody>
          </p:sp>
          <p:cxnSp>
            <p:nvCxnSpPr>
              <p:cNvPr id="222" name="Shape 222"/>
              <p:cNvCxnSpPr/>
              <p:nvPr/>
            </p:nvCxnSpPr>
            <p:spPr>
              <a:xfrm>
                <a:off x="1978" y="6213"/>
                <a:ext cx="10692" cy="0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3" name="Shape 223"/>
              <p:cNvCxnSpPr/>
              <p:nvPr/>
            </p:nvCxnSpPr>
            <p:spPr>
              <a:xfrm>
                <a:off x="1975" y="621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5" name="Shape 225"/>
              <p:cNvCxnSpPr/>
              <p:nvPr/>
            </p:nvCxnSpPr>
            <p:spPr>
              <a:xfrm>
                <a:off x="7332" y="596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6" name="Shape 226"/>
              <p:cNvCxnSpPr/>
              <p:nvPr/>
            </p:nvCxnSpPr>
            <p:spPr>
              <a:xfrm>
                <a:off x="7324" y="6235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7" name="Shape 227"/>
              <p:cNvCxnSpPr/>
              <p:nvPr/>
            </p:nvCxnSpPr>
            <p:spPr>
              <a:xfrm>
                <a:off x="12680" y="621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3" name="Shape 217"/>
              <p:cNvSpPr txBox="1"/>
              <p:nvPr/>
            </p:nvSpPr>
            <p:spPr>
              <a:xfrm>
                <a:off x="10478" y="6497"/>
                <a:ext cx="346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635" marR="0" lvl="0" indent="0" algn="ctr" defTabSz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tabLst>
                    <a:tab pos="895350" algn="l"/>
                  </a:tabLst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Менеджер </a:t>
                </a:r>
                <a:r>
                  <a:rPr lang="uk-UA" alt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товарної категорії </a:t>
                </a: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 Z</a:t>
                </a:r>
                <a:endParaRPr lang="de-DE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cxnSp>
          <p:nvCxnSpPr>
            <p:cNvPr id="5" name="Прямое соединение 4"/>
            <p:cNvCxnSpPr/>
            <p:nvPr/>
          </p:nvCxnSpPr>
          <p:spPr>
            <a:xfrm flipH="1">
              <a:off x="2011" y="696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ое соединение 5"/>
            <p:cNvCxnSpPr/>
            <p:nvPr/>
          </p:nvCxnSpPr>
          <p:spPr>
            <a:xfrm flipV="1">
              <a:off x="777" y="7221"/>
              <a:ext cx="4033" cy="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277" y="7454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35" y="7483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36" y="7505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uk-UA">
                  <a:solidFill>
                    <a:schemeClr val="tx1"/>
                  </a:solidFill>
                </a:rPr>
                <a:t>....</a:t>
              </a:r>
            </a:p>
          </p:txBody>
        </p:sp>
        <p:cxnSp>
          <p:nvCxnSpPr>
            <p:cNvPr id="12" name="Прямое соединение 11"/>
            <p:cNvCxnSpPr/>
            <p:nvPr/>
          </p:nvCxnSpPr>
          <p:spPr>
            <a:xfrm flipH="1">
              <a:off x="754" y="7221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ое соединение 12"/>
            <p:cNvCxnSpPr/>
            <p:nvPr/>
          </p:nvCxnSpPr>
          <p:spPr>
            <a:xfrm flipH="1">
              <a:off x="2865" y="7242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ое соединение 13"/>
            <p:cNvCxnSpPr/>
            <p:nvPr/>
          </p:nvCxnSpPr>
          <p:spPr>
            <a:xfrm flipH="1">
              <a:off x="4767" y="7221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ое соединение 14"/>
            <p:cNvCxnSpPr/>
            <p:nvPr/>
          </p:nvCxnSpPr>
          <p:spPr>
            <a:xfrm flipH="1">
              <a:off x="12672" y="6989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ое соединение 15"/>
            <p:cNvCxnSpPr/>
            <p:nvPr/>
          </p:nvCxnSpPr>
          <p:spPr>
            <a:xfrm flipV="1">
              <a:off x="9123" y="7287"/>
              <a:ext cx="4033" cy="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8623" y="7520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481" y="7519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382" y="7512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uk-UA">
                  <a:solidFill>
                    <a:schemeClr val="tx1"/>
                  </a:solidFill>
                </a:rPr>
                <a:t>....</a:t>
              </a:r>
            </a:p>
          </p:txBody>
        </p:sp>
        <p:cxnSp>
          <p:nvCxnSpPr>
            <p:cNvPr id="20" name="Прямое соединение 19"/>
            <p:cNvCxnSpPr/>
            <p:nvPr/>
          </p:nvCxnSpPr>
          <p:spPr>
            <a:xfrm flipH="1">
              <a:off x="9100" y="728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ое соединение 20"/>
            <p:cNvCxnSpPr/>
            <p:nvPr/>
          </p:nvCxnSpPr>
          <p:spPr>
            <a:xfrm flipH="1">
              <a:off x="11211" y="7308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ое соединение 21"/>
            <p:cNvCxnSpPr/>
            <p:nvPr/>
          </p:nvCxnSpPr>
          <p:spPr>
            <a:xfrm flipH="1">
              <a:off x="13113" y="728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рямоугольник 48"/>
            <p:cNvSpPr/>
            <p:nvPr/>
          </p:nvSpPr>
          <p:spPr>
            <a:xfrm>
              <a:off x="6423" y="7453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...</a:t>
              </a:r>
            </a:p>
          </p:txBody>
        </p:sp>
        <p:cxnSp>
          <p:nvCxnSpPr>
            <p:cNvPr id="51" name="Прямое соединение 50"/>
            <p:cNvCxnSpPr>
              <a:stCxn id="221" idx="2"/>
              <a:endCxn id="49" idx="0"/>
            </p:cNvCxnSpPr>
            <p:nvPr/>
          </p:nvCxnSpPr>
          <p:spPr>
            <a:xfrm flipH="1">
              <a:off x="7272" y="6862"/>
              <a:ext cx="27" cy="591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259" name="Shape 259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Ринкова (сегментна)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228600" y="890905"/>
            <a:ext cx="8900160" cy="593534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управління за покупцями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Менеджери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окремих ринків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(с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егмент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ів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ринку) відповідають за розробку і реалізацію стратегії, планів маркетингу на певних галузевих ринках або сегментах.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, коли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marL="708025" marR="0" lvl="1" indent="-281305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ринки збуту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дуже різняться 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В2В</a:t>
            </a: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В2С</a:t>
            </a: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altLang="ru-RU" sz="2000">
                <a:latin typeface="Verdana"/>
                <a:ea typeface="Verdana"/>
                <a:cs typeface="Verdana"/>
                <a:sym typeface="Verdana"/>
              </a:rPr>
              <a:t>B2G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708025" marR="0" lvl="1" indent="-281305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різні уподобання споживачів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різних сегментів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(На В2С: середні, </a:t>
            </a:r>
            <a:r>
              <a:rPr lang="de-DE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VIP</a:t>
            </a:r>
            <a:r>
              <a:rPr lang="uk-UA" altLang="de-DE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 Або В2В-с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поживач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і з різних галузей, які потребують різних підходів - наприклад, банки, виробничі підприємства тощо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sz="2000"/>
          </a:p>
        </p:txBody>
      </p:sp>
      <p:grpSp>
        <p:nvGrpSpPr>
          <p:cNvPr id="261" name="Shape 261"/>
          <p:cNvGrpSpPr/>
          <p:nvPr/>
        </p:nvGrpSpPr>
        <p:grpSpPr>
          <a:xfrm>
            <a:off x="484505" y="2299970"/>
            <a:ext cx="8243570" cy="1676400"/>
            <a:chOff x="520700" y="2543175"/>
            <a:chExt cx="8243570" cy="1676400"/>
          </a:xfrm>
        </p:grpSpPr>
        <p:sp>
          <p:nvSpPr>
            <p:cNvPr id="262" name="Shape 262"/>
            <p:cNvSpPr txBox="1"/>
            <p:nvPr/>
          </p:nvSpPr>
          <p:spPr>
            <a:xfrm>
              <a:off x="2322195" y="2543175"/>
              <a:ext cx="5395595" cy="495300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служби маркетингу</a:t>
              </a:r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520700" y="3406775"/>
              <a:ext cx="201993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</a:t>
              </a:r>
              <a:r>
                <a:rPr lang="uk-UA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(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сегменту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)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 А</a:t>
              </a:r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4930140" y="3407410"/>
              <a:ext cx="215709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ринку </a:t>
              </a:r>
              <a:endParaRPr lang="en-US" sz="16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(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сегменту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)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 Х</a:t>
              </a:r>
            </a:p>
          </p:txBody>
        </p:sp>
        <p:sp>
          <p:nvSpPr>
            <p:cNvPr id="266" name="Shape 266"/>
            <p:cNvSpPr txBox="1"/>
            <p:nvPr/>
          </p:nvSpPr>
          <p:spPr>
            <a:xfrm>
              <a:off x="7394575" y="3408680"/>
              <a:ext cx="136969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3133725" y="3392170"/>
              <a:ext cx="1220470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cxnSp>
          <p:nvCxnSpPr>
            <p:cNvPr id="268" name="Shape 268"/>
            <p:cNvCxnSpPr/>
            <p:nvPr/>
          </p:nvCxnSpPr>
          <p:spPr>
            <a:xfrm>
              <a:off x="1270000" y="3225800"/>
              <a:ext cx="6880225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69" name="Shape 269"/>
            <p:cNvCxnSpPr/>
            <p:nvPr/>
          </p:nvCxnSpPr>
          <p:spPr>
            <a:xfrm>
              <a:off x="1266825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1" name="Shape 271"/>
            <p:cNvCxnSpPr/>
            <p:nvPr/>
          </p:nvCxnSpPr>
          <p:spPr>
            <a:xfrm>
              <a:off x="3787775" y="3240086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2" name="Shape 272"/>
            <p:cNvCxnSpPr/>
            <p:nvPr/>
          </p:nvCxnSpPr>
          <p:spPr>
            <a:xfrm>
              <a:off x="6243637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3" name="Shape 273"/>
            <p:cNvCxnSpPr/>
            <p:nvPr/>
          </p:nvCxnSpPr>
          <p:spPr>
            <a:xfrm>
              <a:off x="8156575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4" name="Shape 274"/>
            <p:cNvCxnSpPr/>
            <p:nvPr/>
          </p:nvCxnSpPr>
          <p:spPr>
            <a:xfrm>
              <a:off x="4713287" y="3044825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Матрична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235585" y="894080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Комбінації: функціонально-продуктова, функціонально-ринкова, продуктово-ринкова, товарно-регіональна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тощо.</a:t>
            </a: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для компаній, що мають велику кількість асортиментних груп і оперують на різних ринках.</a:t>
            </a: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Недоліки: висока вартість, конфліктність, складність розподілу повноважень і відповідальності.</a:t>
            </a:r>
          </a:p>
        </p:txBody>
      </p:sp>
      <p:grpSp>
        <p:nvGrpSpPr>
          <p:cNvPr id="2" name="Группа 0"/>
          <p:cNvGrpSpPr/>
          <p:nvPr/>
        </p:nvGrpSpPr>
        <p:grpSpPr>
          <a:xfrm>
            <a:off x="544195" y="1640840"/>
            <a:ext cx="8182610" cy="3439795"/>
            <a:chOff x="690" y="4492"/>
            <a:chExt cx="12886" cy="5417"/>
          </a:xfrm>
        </p:grpSpPr>
        <p:sp>
          <p:nvSpPr>
            <p:cNvPr id="284" name="Shape 284"/>
            <p:cNvSpPr txBox="1"/>
            <p:nvPr/>
          </p:nvSpPr>
          <p:spPr>
            <a:xfrm>
              <a:off x="3685" y="4492"/>
              <a:ext cx="7257" cy="640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служби маркетингу</a:t>
              </a:r>
            </a:p>
          </p:txBody>
        </p:sp>
        <p:sp>
          <p:nvSpPr>
            <p:cNvPr id="285" name="Shape 285"/>
            <p:cNvSpPr txBox="1"/>
            <p:nvPr/>
          </p:nvSpPr>
          <p:spPr>
            <a:xfrm>
              <a:off x="690" y="5570"/>
              <a:ext cx="2950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планування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нової продукції</a:t>
              </a:r>
            </a:p>
          </p:txBody>
        </p:sp>
        <p:sp>
          <p:nvSpPr>
            <p:cNvPr id="286" name="Shape 286"/>
            <p:cNvSpPr txBox="1"/>
            <p:nvPr/>
          </p:nvSpPr>
          <p:spPr>
            <a:xfrm>
              <a:off x="4080" y="5570"/>
              <a:ext cx="318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</a:t>
              </a:r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11122" y="5527"/>
              <a:ext cx="240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збуту</a:t>
              </a:r>
            </a:p>
          </p:txBody>
        </p:sp>
        <p:sp>
          <p:nvSpPr>
            <p:cNvPr id="288" name="Shape 288"/>
            <p:cNvSpPr txBox="1"/>
            <p:nvPr/>
          </p:nvSpPr>
          <p:spPr>
            <a:xfrm>
              <a:off x="7835" y="5542"/>
              <a:ext cx="283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</a:t>
              </a:r>
            </a:p>
          </p:txBody>
        </p:sp>
        <p:cxnSp>
          <p:nvCxnSpPr>
            <p:cNvPr id="289" name="Shape 289"/>
            <p:cNvCxnSpPr/>
            <p:nvPr/>
          </p:nvCxnSpPr>
          <p:spPr>
            <a:xfrm>
              <a:off x="1927" y="5352"/>
              <a:ext cx="1082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0" name="Shape 290"/>
            <p:cNvCxnSpPr/>
            <p:nvPr/>
          </p:nvCxnSpPr>
          <p:spPr>
            <a:xfrm>
              <a:off x="1925" y="535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1" name="Shape 291"/>
            <p:cNvCxnSpPr/>
            <p:nvPr/>
          </p:nvCxnSpPr>
          <p:spPr>
            <a:xfrm>
              <a:off x="5612" y="5347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2" name="Shape 292"/>
            <p:cNvCxnSpPr/>
            <p:nvPr/>
          </p:nvCxnSpPr>
          <p:spPr>
            <a:xfrm>
              <a:off x="9180" y="534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3" name="Shape 293"/>
            <p:cNvCxnSpPr/>
            <p:nvPr/>
          </p:nvCxnSpPr>
          <p:spPr>
            <a:xfrm>
              <a:off x="12765" y="533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4" name="Shape 294"/>
            <p:cNvCxnSpPr/>
            <p:nvPr/>
          </p:nvCxnSpPr>
          <p:spPr>
            <a:xfrm>
              <a:off x="7340" y="513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5" name="Shape 295"/>
            <p:cNvSpPr txBox="1"/>
            <p:nvPr/>
          </p:nvSpPr>
          <p:spPr>
            <a:xfrm>
              <a:off x="737" y="7100"/>
              <a:ext cx="2950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планування тов. А</a:t>
              </a:r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4127" y="7100"/>
              <a:ext cx="318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тов. А</a:t>
              </a:r>
            </a:p>
          </p:txBody>
        </p:sp>
        <p:sp>
          <p:nvSpPr>
            <p:cNvPr id="297" name="Shape 297"/>
            <p:cNvSpPr txBox="1"/>
            <p:nvPr/>
          </p:nvSpPr>
          <p:spPr>
            <a:xfrm>
              <a:off x="11170" y="7057"/>
              <a:ext cx="240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збуту тов. А</a:t>
              </a: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7882" y="7072"/>
              <a:ext cx="283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 тов. А</a:t>
              </a:r>
            </a:p>
          </p:txBody>
        </p:sp>
        <p:cxnSp>
          <p:nvCxnSpPr>
            <p:cNvPr id="299" name="Shape 299"/>
            <p:cNvCxnSpPr/>
            <p:nvPr/>
          </p:nvCxnSpPr>
          <p:spPr>
            <a:xfrm>
              <a:off x="1987" y="688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0" name="Shape 300"/>
            <p:cNvCxnSpPr/>
            <p:nvPr/>
          </p:nvCxnSpPr>
          <p:spPr>
            <a:xfrm>
              <a:off x="5660" y="690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1" name="Shape 301"/>
            <p:cNvCxnSpPr/>
            <p:nvPr/>
          </p:nvCxnSpPr>
          <p:spPr>
            <a:xfrm>
              <a:off x="9242" y="687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2" name="Shape 302"/>
            <p:cNvCxnSpPr/>
            <p:nvPr/>
          </p:nvCxnSpPr>
          <p:spPr>
            <a:xfrm>
              <a:off x="12827" y="686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3" name="Shape 303"/>
            <p:cNvSpPr txBox="1"/>
            <p:nvPr/>
          </p:nvSpPr>
          <p:spPr>
            <a:xfrm>
              <a:off x="710" y="8605"/>
              <a:ext cx="2950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планування тов. Б</a:t>
              </a:r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4100" y="8605"/>
              <a:ext cx="318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тов. Б</a:t>
              </a:r>
            </a:p>
          </p:txBody>
        </p:sp>
        <p:sp>
          <p:nvSpPr>
            <p:cNvPr id="305" name="Shape 305"/>
            <p:cNvSpPr txBox="1"/>
            <p:nvPr/>
          </p:nvSpPr>
          <p:spPr>
            <a:xfrm>
              <a:off x="11142" y="8562"/>
              <a:ext cx="240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збуту тов. Б</a:t>
              </a:r>
            </a:p>
          </p:txBody>
        </p:sp>
        <p:sp>
          <p:nvSpPr>
            <p:cNvPr id="306" name="Shape 306"/>
            <p:cNvSpPr txBox="1"/>
            <p:nvPr/>
          </p:nvSpPr>
          <p:spPr>
            <a:xfrm>
              <a:off x="7855" y="8577"/>
              <a:ext cx="283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 тов. Б</a:t>
              </a:r>
            </a:p>
          </p:txBody>
        </p:sp>
        <p:cxnSp>
          <p:nvCxnSpPr>
            <p:cNvPr id="307" name="Shape 307"/>
            <p:cNvCxnSpPr/>
            <p:nvPr/>
          </p:nvCxnSpPr>
          <p:spPr>
            <a:xfrm>
              <a:off x="1960" y="8387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8" name="Shape 308"/>
            <p:cNvCxnSpPr/>
            <p:nvPr/>
          </p:nvCxnSpPr>
          <p:spPr>
            <a:xfrm>
              <a:off x="5647" y="840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9" name="Shape 309"/>
            <p:cNvCxnSpPr/>
            <p:nvPr/>
          </p:nvCxnSpPr>
          <p:spPr>
            <a:xfrm>
              <a:off x="9215" y="837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0" name="Shape 310"/>
            <p:cNvCxnSpPr/>
            <p:nvPr/>
          </p:nvCxnSpPr>
          <p:spPr>
            <a:xfrm>
              <a:off x="12800" y="837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1" name="Shape 311"/>
            <p:cNvCxnSpPr/>
            <p:nvPr/>
          </p:nvCxnSpPr>
          <p:spPr>
            <a:xfrm>
              <a:off x="3685" y="7667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2" name="Shape 312"/>
            <p:cNvCxnSpPr/>
            <p:nvPr/>
          </p:nvCxnSpPr>
          <p:spPr>
            <a:xfrm>
              <a:off x="3685" y="9142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3" name="Shape 313"/>
            <p:cNvCxnSpPr/>
            <p:nvPr/>
          </p:nvCxnSpPr>
          <p:spPr>
            <a:xfrm>
              <a:off x="7312" y="7555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4" name="Shape 314"/>
            <p:cNvCxnSpPr/>
            <p:nvPr/>
          </p:nvCxnSpPr>
          <p:spPr>
            <a:xfrm>
              <a:off x="7312" y="9030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5" name="Shape 315"/>
            <p:cNvCxnSpPr/>
            <p:nvPr/>
          </p:nvCxnSpPr>
          <p:spPr>
            <a:xfrm>
              <a:off x="10715" y="7555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6" name="Shape 316"/>
            <p:cNvCxnSpPr/>
            <p:nvPr/>
          </p:nvCxnSpPr>
          <p:spPr>
            <a:xfrm>
              <a:off x="10715" y="9030"/>
              <a:ext cx="455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7" name="Shape 317"/>
            <p:cNvCxnSpPr/>
            <p:nvPr/>
          </p:nvCxnSpPr>
          <p:spPr>
            <a:xfrm>
              <a:off x="3640" y="6307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8" name="Shape 318"/>
            <p:cNvCxnSpPr/>
            <p:nvPr/>
          </p:nvCxnSpPr>
          <p:spPr>
            <a:xfrm>
              <a:off x="7282" y="6195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9" name="Shape 319"/>
            <p:cNvCxnSpPr/>
            <p:nvPr/>
          </p:nvCxnSpPr>
          <p:spPr>
            <a:xfrm>
              <a:off x="10700" y="6195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536</Words>
  <Application>Microsoft Office PowerPoint</Application>
  <PresentationFormat>Экран (4:3)</PresentationFormat>
  <Paragraphs>163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Custom Theme</vt:lpstr>
      <vt:lpstr>Custom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9</cp:revision>
  <dcterms:created xsi:type="dcterms:W3CDTF">2016-05-07T19:03:00Z</dcterms:created>
  <dcterms:modified xsi:type="dcterms:W3CDTF">2023-01-23T21:11:51Z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1049-10.1.0.5490</vt:lpwstr>
  </property>
</Properties>
</file>