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sldIdLst>
    <p:sldId id="256" r:id="rId2"/>
    <p:sldId id="268" r:id="rId3"/>
    <p:sldId id="276" r:id="rId4"/>
    <p:sldId id="270" r:id="rId5"/>
    <p:sldId id="290" r:id="rId6"/>
    <p:sldId id="294" r:id="rId7"/>
    <p:sldId id="282" r:id="rId8"/>
    <p:sldId id="287" r:id="rId9"/>
    <p:sldId id="283" r:id="rId10"/>
    <p:sldId id="291" r:id="rId11"/>
    <p:sldId id="289" r:id="rId12"/>
    <p:sldId id="288" r:id="rId13"/>
    <p:sldId id="292" r:id="rId14"/>
    <p:sldId id="293" r:id="rId15"/>
    <p:sldId id="279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6E451-6DEA-433D-98B2-F4DBB9CF1A3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7C4A2-CEB3-47ED-895C-456984CB19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154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CCD9-0403-4CC8-82A0-7E51C25D915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722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CCD9-0403-4CC8-82A0-7E51C25D9150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322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675B17-D73D-42E3-B905-7B7432B9DCFD}" type="datetimeFigureOut">
              <a:rPr lang="uk-UA" smtClean="0"/>
              <a:t>27.02.2021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2C20C3B-2C78-4295-9E93-5B79AA861813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223224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187624" y="5699893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Чкан Анна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Сергіївна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к.е.н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Запорізький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endParaRPr lang="uk-U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7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125520"/>
            <a:ext cx="4680520" cy="42813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Мы вам предлагаем нашу подборку удивительных историй о создании невероятных империй современности - </a:t>
            </a:r>
            <a:r>
              <a:rPr lang="ru-RU" dirty="0" err="1"/>
              <a:t>Apple</a:t>
            </a:r>
            <a:r>
              <a:rPr lang="ru-RU" dirty="0"/>
              <a:t>, </a:t>
            </a:r>
            <a:r>
              <a:rPr lang="ru-RU" dirty="0" err="1"/>
              <a:t>Google</a:t>
            </a:r>
            <a:r>
              <a:rPr lang="ru-RU" dirty="0"/>
              <a:t>, </a:t>
            </a:r>
            <a:r>
              <a:rPr lang="ru-RU" dirty="0" err="1"/>
              <a:t>Windows</a:t>
            </a:r>
            <a:r>
              <a:rPr lang="ru-RU" dirty="0"/>
              <a:t>, </a:t>
            </a:r>
            <a:r>
              <a:rPr lang="ru-RU" dirty="0" err="1"/>
              <a:t>McDonald's</a:t>
            </a:r>
            <a:r>
              <a:rPr lang="ru-RU" dirty="0"/>
              <a:t>, </a:t>
            </a:r>
            <a:r>
              <a:rPr lang="ru-RU" dirty="0" err="1"/>
              <a:t>Facebook</a:t>
            </a:r>
            <a:r>
              <a:rPr lang="ru-RU" dirty="0"/>
              <a:t>: </a:t>
            </a:r>
          </a:p>
          <a:p>
            <a:pPr marL="0" indent="0">
              <a:buNone/>
            </a:pPr>
            <a:r>
              <a:rPr lang="ru-RU" dirty="0"/>
              <a:t>🔺"Джобс: Империя соблазна", 2013</a:t>
            </a:r>
          </a:p>
          <a:p>
            <a:pPr marL="0" indent="0">
              <a:buNone/>
            </a:pPr>
            <a:r>
              <a:rPr lang="ru-RU" dirty="0"/>
              <a:t>🔺"Пираты силиконовой долины", 1999</a:t>
            </a:r>
          </a:p>
          <a:p>
            <a:pPr marL="0" indent="0">
              <a:buNone/>
            </a:pPr>
            <a:r>
              <a:rPr lang="ru-RU" dirty="0"/>
              <a:t>🔺"Социальная сеть", 2010</a:t>
            </a:r>
          </a:p>
          <a:p>
            <a:pPr marL="0" indent="0">
              <a:buNone/>
            </a:pPr>
            <a:r>
              <a:rPr lang="ru-RU" dirty="0"/>
              <a:t>🔺"Джой", 2015</a:t>
            </a:r>
          </a:p>
          <a:p>
            <a:pPr marL="0" indent="0">
              <a:buNone/>
            </a:pPr>
            <a:r>
              <a:rPr lang="ru-RU" dirty="0"/>
              <a:t>🔺"</a:t>
            </a:r>
            <a:r>
              <a:rPr lang="ru-RU" dirty="0" err="1"/>
              <a:t>Стартап.ком</a:t>
            </a:r>
            <a:r>
              <a:rPr lang="ru-RU" dirty="0"/>
              <a:t>", 2001</a:t>
            </a:r>
          </a:p>
          <a:p>
            <a:pPr marL="0" indent="0">
              <a:buNone/>
            </a:pPr>
            <a:r>
              <a:rPr lang="ru-RU" dirty="0"/>
              <a:t>🔺“Клуб миллиардеров”, 2018</a:t>
            </a:r>
          </a:p>
          <a:p>
            <a:pPr marL="0" indent="0">
              <a:buNone/>
            </a:pPr>
            <a:r>
              <a:rPr lang="ru-RU" dirty="0"/>
              <a:t>🔺"Основатель", 2016</a:t>
            </a:r>
          </a:p>
          <a:p>
            <a:pPr marL="0" indent="0">
              <a:buNone/>
            </a:pPr>
            <a:r>
              <a:rPr lang="ru-RU" dirty="0"/>
              <a:t>🔺"Фирма", 1993</a:t>
            </a:r>
          </a:p>
          <a:p>
            <a:pPr marL="0" indent="0">
              <a:buNone/>
            </a:pPr>
            <a:r>
              <a:rPr lang="ru-RU" dirty="0"/>
              <a:t>🔺"Кадры решают все" </a:t>
            </a:r>
            <a:r>
              <a:rPr lang="ru-RU" dirty="0" smtClean="0"/>
              <a:t>2013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b="28536"/>
          <a:stretch/>
        </p:blipFill>
        <p:spPr bwMode="auto">
          <a:xfrm>
            <a:off x="5220072" y="2564904"/>
            <a:ext cx="3429000" cy="384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204" y="1052736"/>
            <a:ext cx="8229600" cy="604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1) </a:t>
            </a:r>
            <a:r>
              <a:rPr lang="ru-RU" b="1" dirty="0" err="1" smtClean="0"/>
              <a:t>Складання</a:t>
            </a:r>
            <a:r>
              <a:rPr lang="ru-RU" b="1" dirty="0" smtClean="0"/>
              <a:t> </a:t>
            </a:r>
            <a:r>
              <a:rPr lang="ru-RU" b="1" dirty="0" err="1" smtClean="0"/>
              <a:t>переліку</a:t>
            </a:r>
            <a:r>
              <a:rPr lang="ru-RU" b="1" dirty="0" smtClean="0"/>
              <a:t> задач та </a:t>
            </a:r>
            <a:r>
              <a:rPr lang="ru-RU" b="1" dirty="0" err="1" smtClean="0"/>
              <a:t>розподіл</a:t>
            </a:r>
            <a:r>
              <a:rPr lang="ru-RU" b="1" dirty="0" smtClean="0"/>
              <a:t> на </a:t>
            </a:r>
            <a:r>
              <a:rPr lang="ru-RU" b="1" dirty="0" err="1" smtClean="0"/>
              <a:t>гнучкі</a:t>
            </a:r>
            <a:r>
              <a:rPr lang="ru-RU" b="1" dirty="0" smtClean="0"/>
              <a:t> та </a:t>
            </a:r>
            <a:r>
              <a:rPr lang="ru-RU" b="1" dirty="0" err="1" smtClean="0"/>
              <a:t>жорсткі</a:t>
            </a:r>
            <a:endParaRPr lang="uk-UA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817057"/>
              </p:ext>
            </p:extLst>
          </p:nvPr>
        </p:nvGraphicFramePr>
        <p:xfrm>
          <a:off x="384488" y="1484784"/>
          <a:ext cx="864096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284"/>
                <a:gridCol w="1656184"/>
                <a:gridCol w="1339492"/>
              </a:tblGrid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Зібрати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uk-UA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відвезти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доньок 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 та садочка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Забрати старшу доньку зі школи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Забрати меншу доньку з садочка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Переглянути умови договору співпраці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Пройти новий </a:t>
                      </a:r>
                      <a:r>
                        <a:rPr lang="uk-UA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вебінар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Попрацювати над розділом підручника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Приготувати </a:t>
                      </a:r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обід та вечерю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Робота</a:t>
                      </a:r>
                      <a:r>
                        <a:rPr lang="uk-UA" b="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 Робочою програмою, </a:t>
                      </a:r>
                      <a:r>
                        <a:rPr lang="uk-UA" b="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силабусами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Почитати книжку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Зробити фізичні вправи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Сплатити комунальні послуги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Перевірити електронну пошту та соціальні мережі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</a:t>
                      </a:r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пари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82733"/>
              </p:ext>
            </p:extLst>
          </p:nvPr>
        </p:nvGraphicFramePr>
        <p:xfrm>
          <a:off x="971599" y="1484784"/>
          <a:ext cx="806489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8932"/>
                <a:gridCol w="1545772"/>
                <a:gridCol w="1250193"/>
              </a:tblGrid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7:00 – 8:00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12:25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16:00-17:00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18:00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uk-UA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uk-UA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01.03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08:00 – 12:45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52398"/>
              </p:ext>
            </p:extLst>
          </p:nvPr>
        </p:nvGraphicFramePr>
        <p:xfrm>
          <a:off x="395536" y="1484784"/>
          <a:ext cx="8568952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8241"/>
                <a:gridCol w="1642382"/>
                <a:gridCol w="1328329"/>
              </a:tblGrid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жорстка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жорстка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жорстка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гнучка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жорстка</a:t>
                      </a:r>
                      <a:endParaRPr lang="uk-UA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77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04" y="188640"/>
            <a:ext cx="3369708" cy="6046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2) Правило 60*40</a:t>
            </a:r>
            <a:endParaRPr lang="uk-UA" b="1" dirty="0"/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3396610" y="3603"/>
            <a:ext cx="5629141" cy="115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/>
              <a:t>60 % - запланований час;</a:t>
            </a:r>
          </a:p>
          <a:p>
            <a:r>
              <a:rPr lang="uk-UA" sz="2000" dirty="0" smtClean="0"/>
              <a:t>20 % - резерв часу - незаплановані задачі;</a:t>
            </a:r>
          </a:p>
          <a:p>
            <a:r>
              <a:rPr lang="uk-UA" sz="2000" dirty="0" smtClean="0"/>
              <a:t>20 % - спонтанна активність</a:t>
            </a:r>
            <a:endParaRPr lang="uk-U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4"/>
          <a:stretch/>
        </p:blipFill>
        <p:spPr bwMode="auto">
          <a:xfrm>
            <a:off x="107504" y="1124745"/>
            <a:ext cx="773578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676521"/>
              </p:ext>
            </p:extLst>
          </p:nvPr>
        </p:nvGraphicFramePr>
        <p:xfrm>
          <a:off x="595915" y="1182471"/>
          <a:ext cx="3363834" cy="5375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606"/>
                <a:gridCol w="2081514"/>
                <a:gridCol w="670714"/>
              </a:tblGrid>
              <a:tr h="43146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7:00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7:30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Зібрати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uk-UA" sz="11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відвезти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доньок 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школи та садочка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146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ПАРИ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</a:t>
                      </a: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11:25 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Хто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забере Таню, </a:t>
                      </a:r>
                    </a:p>
                    <a:p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Заготовки для обіду, вечері</a:t>
                      </a:r>
                      <a:endParaRPr lang="uk-UA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06899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12:30</a:t>
                      </a:r>
                    </a:p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12:45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Забрати старшу доньку зі          </a:t>
                      </a:r>
                    </a:p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школи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Делег</a:t>
                      </a:r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чекає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146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Приготувати обід та 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вечерю</a:t>
                      </a:r>
                    </a:p>
                    <a:p>
                      <a:r>
                        <a:rPr lang="uk-UA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Прослухати </a:t>
                      </a:r>
                      <a:r>
                        <a:rPr lang="uk-UA" sz="1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вебінар</a:t>
                      </a:r>
                      <a:endParaRPr lang="uk-UA" sz="11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74127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Забрати доньку з садочка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1460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Переглянути умови договору співпраці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Вечеря з родиною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19:00</a:t>
                      </a:r>
                      <a:endParaRPr lang="uk-UA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1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Робочі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програми, </a:t>
                      </a:r>
                      <a:r>
                        <a:rPr lang="uk-UA" sz="1100" b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Силабус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61958">
                <a:tc>
                  <a:txBody>
                    <a:bodyPr/>
                    <a:lstStyle/>
                    <a:p>
                      <a:pPr algn="ctr"/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23:00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Нічний</a:t>
                      </a:r>
                      <a:r>
                        <a:rPr lang="uk-UA" sz="11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відпочинок</a:t>
                      </a:r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uk-UA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2595"/>
              </p:ext>
            </p:extLst>
          </p:nvPr>
        </p:nvGraphicFramePr>
        <p:xfrm>
          <a:off x="4211960" y="2348880"/>
          <a:ext cx="352839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</a:tblGrid>
              <a:tr h="120000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Бажано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зробити ))))))         (</a:t>
                      </a:r>
                      <a:r>
                        <a:rPr lang="uk-UA" sz="12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КАЙРОС</a:t>
                      </a:r>
                      <a:r>
                        <a:rPr lang="uk-UA" sz="12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061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Пройти новий урок </a:t>
                      </a:r>
                      <a:r>
                        <a:rPr lang="uk-UA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Фотошоп</a:t>
                      </a:r>
                      <a:endParaRPr lang="uk-UA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061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Попрацювати над розділом підручника (мін</a:t>
                      </a:r>
                      <a:r>
                        <a:rPr lang="uk-UA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uk-UA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стор</a:t>
                      </a:r>
                      <a:r>
                        <a:rPr lang="uk-UA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061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Почитати книжку</a:t>
                      </a:r>
                      <a:endParaRPr lang="uk-UA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061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Зробити фізичні вправи</a:t>
                      </a:r>
                      <a:endParaRPr lang="uk-UA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0618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Сплатити комунальні послуги (до </a:t>
                      </a:r>
                      <a:r>
                        <a:rPr lang="uk-UA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15.03)</a:t>
                      </a:r>
                      <a:endParaRPr lang="uk-UA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0618">
                <a:tc>
                  <a:txBody>
                    <a:bodyPr/>
                    <a:lstStyle/>
                    <a:p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Перевірити електронну пошту та соціальні мережі</a:t>
                      </a:r>
                      <a:endParaRPr lang="uk-UA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0618">
                <a:tc>
                  <a:txBody>
                    <a:bodyPr/>
                    <a:lstStyle/>
                    <a:p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Відпочити і нічого не робити ;-))</a:t>
                      </a:r>
                      <a:endParaRPr lang="uk-UA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210618">
                <a:tc>
                  <a:txBody>
                    <a:bodyPr/>
                    <a:lstStyle/>
                    <a:p>
                      <a:r>
                        <a:rPr lang="uk-UA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Прибрати</a:t>
                      </a:r>
                      <a:r>
                        <a:rPr lang="uk-UA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домі</a:t>
                      </a:r>
                      <a:endParaRPr lang="uk-UA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" name="Правая фигурная скобка 1"/>
          <p:cNvSpPr/>
          <p:nvPr/>
        </p:nvSpPr>
        <p:spPr>
          <a:xfrm>
            <a:off x="1187624" y="1628800"/>
            <a:ext cx="10801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71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</a:t>
            </a:r>
            <a:br>
              <a:rPr lang="uk-UA" dirty="0" smtClean="0"/>
            </a:br>
            <a:r>
              <a:rPr lang="uk-UA" dirty="0" smtClean="0"/>
              <a:t>Мета-Засіб</a:t>
            </a: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88760"/>
              </p:ext>
            </p:extLst>
          </p:nvPr>
        </p:nvGraphicFramePr>
        <p:xfrm>
          <a:off x="179512" y="2060848"/>
          <a:ext cx="8784975" cy="3607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767"/>
                <a:gridCol w="1521862"/>
                <a:gridCol w="1444539"/>
                <a:gridCol w="1579854"/>
                <a:gridCol w="1444539"/>
                <a:gridCol w="1474414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Ціль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Засоби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Маю в </a:t>
                      </a:r>
                      <a:r>
                        <a:rPr lang="ru-RU" sz="1600" b="1" dirty="0" err="1" smtClean="0">
                          <a:effectLst/>
                        </a:rPr>
                        <a:t>наявності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 </a:t>
                      </a:r>
                      <a:r>
                        <a:rPr lang="ru-RU" sz="1600" b="1" dirty="0" err="1" smtClean="0">
                          <a:effectLst/>
                        </a:rPr>
                        <a:t>вистачає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Що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робиться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Покращити</a:t>
                      </a:r>
                      <a:endParaRPr lang="uk-UA" sz="1600" b="1" dirty="0">
                        <a:effectLst/>
                      </a:endParaRPr>
                    </a:p>
                  </a:txBody>
                  <a:tcPr marL="25400" marR="25400" marT="0" marB="0" anchor="ctr"/>
                </a:tc>
              </a:tr>
              <a:tr h="3103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9744751"/>
              </p:ext>
            </p:extLst>
          </p:nvPr>
        </p:nvGraphicFramePr>
        <p:xfrm>
          <a:off x="179512" y="188640"/>
          <a:ext cx="8784975" cy="6220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767"/>
                <a:gridCol w="1521862"/>
                <a:gridCol w="1444539"/>
                <a:gridCol w="1579854"/>
                <a:gridCol w="1444539"/>
                <a:gridCol w="1474414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Мета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Засоби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Маю в </a:t>
                      </a:r>
                      <a:r>
                        <a:rPr lang="ru-RU" sz="1600" b="1" dirty="0" err="1" smtClean="0">
                          <a:effectLst/>
                        </a:rPr>
                        <a:t>наявності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Не </a:t>
                      </a:r>
                      <a:r>
                        <a:rPr lang="ru-RU" sz="1600" b="1" dirty="0" err="1" smtClean="0">
                          <a:effectLst/>
                        </a:rPr>
                        <a:t>вистачає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Що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</a:rPr>
                        <a:t>робиться</a:t>
                      </a:r>
                      <a:endParaRPr lang="uk-UA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Покращити</a:t>
                      </a:r>
                      <a:endParaRPr lang="uk-UA" sz="1600" b="1" dirty="0">
                        <a:effectLst/>
                      </a:endParaRPr>
                    </a:p>
                  </a:txBody>
                  <a:tcPr marL="25400" marR="25400" marT="0" marB="0" anchor="ctr"/>
                </a:tc>
              </a:tr>
              <a:tr h="31030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 Стати </a:t>
                      </a:r>
                      <a:r>
                        <a:rPr lang="ru-RU" sz="1600" dirty="0" err="1" smtClean="0">
                          <a:effectLst/>
                        </a:rPr>
                        <a:t>кер</a:t>
                      </a:r>
                      <a:r>
                        <a:rPr lang="uk-UA" sz="1600" dirty="0" err="1" smtClean="0">
                          <a:effectLst/>
                        </a:rPr>
                        <a:t>івником</a:t>
                      </a:r>
                      <a:r>
                        <a:rPr lang="uk-UA" sz="1600" baseline="0" dirty="0" smtClean="0">
                          <a:effectLst/>
                        </a:rPr>
                        <a:t> відділу маркетингу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Заявити</a:t>
                      </a:r>
                      <a:r>
                        <a:rPr lang="ru-RU" sz="1600" dirty="0" smtClean="0">
                          <a:effectLst/>
                        </a:rPr>
                        <a:t> про </a:t>
                      </a:r>
                      <a:r>
                        <a:rPr lang="ru-RU" sz="1600" dirty="0">
                          <a:effectLst/>
                        </a:rPr>
                        <a:t>себе -</a:t>
                      </a:r>
                      <a:r>
                        <a:rPr lang="ru-RU" sz="1600" dirty="0" smtClean="0">
                          <a:effectLst/>
                        </a:rPr>
                        <a:t>для </a:t>
                      </a:r>
                      <a:r>
                        <a:rPr lang="ru-RU" sz="1600" dirty="0" err="1" smtClean="0">
                          <a:effectLst/>
                        </a:rPr>
                        <a:t>цього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успішно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розкрутити</a:t>
                      </a:r>
                      <a:r>
                        <a:rPr lang="ru-RU" sz="1600" dirty="0" smtClean="0">
                          <a:effectLst/>
                        </a:rPr>
                        <a:t> бренд </a:t>
                      </a:r>
                      <a:r>
                        <a:rPr lang="en-US" sz="1600" dirty="0">
                          <a:effectLst/>
                        </a:rPr>
                        <a:t>X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Налагодити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відносини</a:t>
                      </a:r>
                      <a:r>
                        <a:rPr lang="ru-RU" sz="1600" dirty="0" smtClean="0">
                          <a:effectLst/>
                        </a:rPr>
                        <a:t> з </a:t>
                      </a:r>
                      <a:r>
                        <a:rPr lang="ru-RU" sz="1600" dirty="0">
                          <a:effectLst/>
                        </a:rPr>
                        <a:t>NN.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Стаж.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</a:t>
                      </a:r>
                      <a:r>
                        <a:rPr lang="ru-RU" sz="1600" dirty="0" err="1" smtClean="0">
                          <a:effectLst/>
                        </a:rPr>
                        <a:t>Вища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освіта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Дослідження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брендів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перспективи</a:t>
                      </a:r>
                      <a:r>
                        <a:rPr lang="ru-RU" sz="1600" baseline="0" dirty="0" smtClean="0">
                          <a:effectLst/>
                        </a:rPr>
                        <a:t> є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Більш</a:t>
                      </a:r>
                      <a:r>
                        <a:rPr lang="ru-RU" sz="1600" baseline="0" dirty="0" smtClean="0">
                          <a:effectLst/>
                        </a:rPr>
                        <a:t> часто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спілкуюсь</a:t>
                      </a:r>
                      <a:r>
                        <a:rPr lang="ru-RU" sz="1600" dirty="0" smtClean="0">
                          <a:effectLst/>
                        </a:rPr>
                        <a:t> з </a:t>
                      </a:r>
                      <a:r>
                        <a:rPr lang="en-US" sz="1600" dirty="0">
                          <a:effectLst/>
                        </a:rPr>
                        <a:t>NN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smtClean="0">
                          <a:effectLst/>
                        </a:rPr>
                        <a:t>маю допуск до </a:t>
                      </a:r>
                      <a:r>
                        <a:rPr lang="ru-RU" sz="1600" dirty="0" err="1" smtClean="0">
                          <a:effectLst/>
                        </a:rPr>
                        <a:t>нарад</a:t>
                      </a:r>
                      <a:r>
                        <a:rPr lang="ru-RU" sz="1600" dirty="0" smtClean="0">
                          <a:effectLst/>
                        </a:rPr>
                        <a:t> топ-</a:t>
                      </a:r>
                      <a:r>
                        <a:rPr lang="ru-RU" sz="1600" dirty="0" err="1" smtClean="0">
                          <a:effectLst/>
                        </a:rPr>
                        <a:t>менеджерів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Стаж 4 </a:t>
                      </a:r>
                      <a:r>
                        <a:rPr lang="ru-RU" sz="1600" dirty="0" smtClean="0">
                          <a:effectLst/>
                        </a:rPr>
                        <a:t>роки,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 </a:t>
                      </a:r>
                      <a:r>
                        <a:rPr lang="uk-UA" sz="1600" dirty="0" smtClean="0">
                          <a:effectLst/>
                        </a:rPr>
                        <a:t>Навчаюся на третьому курсі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 </a:t>
                      </a:r>
                      <a:r>
                        <a:rPr lang="ru-RU" sz="1600" dirty="0" err="1" smtClean="0">
                          <a:effectLst/>
                        </a:rPr>
                        <a:t>Підтримки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колег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Довіри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сторони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NN.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3.1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року стажа</a:t>
                      </a:r>
                      <a:r>
                        <a:rPr lang="ru-RU" sz="1600" dirty="0">
                          <a:effectLst/>
                        </a:rPr>
                        <a:t>,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Диплома </a:t>
                      </a:r>
                      <a:r>
                        <a:rPr lang="ru-RU" sz="1600" dirty="0" smtClean="0">
                          <a:effectLst/>
                        </a:rPr>
                        <a:t>про </a:t>
                      </a:r>
                      <a:r>
                        <a:rPr lang="ru-RU" sz="1600" dirty="0" err="1" smtClean="0">
                          <a:effectLst/>
                        </a:rPr>
                        <a:t>вищу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освіту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Агітую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колег</a:t>
                      </a:r>
                      <a:r>
                        <a:rPr lang="ru-RU" sz="1600" dirty="0" smtClean="0">
                          <a:effectLst/>
                        </a:rPr>
                        <a:t> до </a:t>
                      </a:r>
                      <a:r>
                        <a:rPr lang="ru-RU" sz="1600" dirty="0" err="1" smtClean="0">
                          <a:effectLst/>
                        </a:rPr>
                        <a:t>участі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в </a:t>
                      </a:r>
                      <a:r>
                        <a:rPr lang="ru-RU" sz="1600" dirty="0" err="1" smtClean="0">
                          <a:effectLst/>
                        </a:rPr>
                        <a:t>суперпроекті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Доповіді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для NN </a:t>
                      </a:r>
                      <a:r>
                        <a:rPr lang="ru-RU" sz="1600" dirty="0" err="1" smtClean="0">
                          <a:effectLst/>
                        </a:rPr>
                        <a:t>кожні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2 </a:t>
                      </a:r>
                      <a:r>
                        <a:rPr lang="ru-RU" sz="1600" dirty="0" err="1" smtClean="0">
                          <a:effectLst/>
                        </a:rPr>
                        <a:t>тижні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3. </a:t>
                      </a:r>
                      <a:r>
                        <a:rPr lang="ru-RU" sz="1600" dirty="0" err="1" smtClean="0">
                          <a:effectLst/>
                        </a:rPr>
                        <a:t>Навчаюсь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успішно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без </a:t>
                      </a:r>
                      <a:r>
                        <a:rPr lang="ru-RU" sz="1600" dirty="0" err="1" smtClean="0">
                          <a:effectLst/>
                        </a:rPr>
                        <a:t>боргів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Зацікавити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всіх</a:t>
                      </a:r>
                      <a:r>
                        <a:rPr lang="ru-RU" sz="1600" dirty="0" smtClean="0">
                          <a:effectLst/>
                        </a:rPr>
                        <a:t> проектом по бренду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Зробити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</a:rPr>
                        <a:t>презентацію</a:t>
                      </a:r>
                      <a:r>
                        <a:rPr lang="ru-RU" sz="1600" dirty="0">
                          <a:effectLst/>
                        </a:rPr>
                        <a:t>, </a:t>
                      </a:r>
                      <a:r>
                        <a:rPr lang="ru-RU" sz="1600" dirty="0" err="1" smtClean="0">
                          <a:effectLst/>
                        </a:rPr>
                        <a:t>акцентувати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увагу</a:t>
                      </a:r>
                      <a:r>
                        <a:rPr lang="ru-RU" sz="1600" dirty="0" smtClean="0">
                          <a:effectLst/>
                        </a:rPr>
                        <a:t> на </a:t>
                      </a:r>
                      <a:r>
                        <a:rPr lang="ru-RU" sz="1600" dirty="0" err="1" smtClean="0">
                          <a:effectLst/>
                        </a:rPr>
                        <a:t>нарадах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  <a:tr h="2613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768206"/>
              </p:ext>
            </p:extLst>
          </p:nvPr>
        </p:nvGraphicFramePr>
        <p:xfrm>
          <a:off x="179512" y="4149080"/>
          <a:ext cx="8784975" cy="26130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767"/>
                <a:gridCol w="1521862"/>
                <a:gridCol w="1444539"/>
                <a:gridCol w="1579854"/>
                <a:gridCol w="1444539"/>
                <a:gridCol w="1474414"/>
              </a:tblGrid>
              <a:tr h="2613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Побудувати</a:t>
                      </a:r>
                      <a:r>
                        <a:rPr lang="ru-RU" sz="1600" dirty="0" smtClean="0">
                          <a:effectLst/>
                        </a:rPr>
                        <a:t> дачу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1.ХХХ </a:t>
                      </a:r>
                      <a:r>
                        <a:rPr lang="ru-RU" sz="1600" dirty="0" err="1" smtClean="0">
                          <a:effectLst/>
                        </a:rPr>
                        <a:t>долларів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Купівля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ділянки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 </a:t>
                      </a:r>
                      <a:r>
                        <a:rPr lang="ru-RU" sz="1600" dirty="0" err="1" smtClean="0">
                          <a:effectLst/>
                        </a:rPr>
                        <a:t>Будівельні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матеріали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</a:t>
                      </a:r>
                      <a:r>
                        <a:rPr lang="ru-RU" sz="1600" dirty="0" err="1" smtClean="0">
                          <a:effectLst/>
                        </a:rPr>
                        <a:t>Будівельники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5. 2 </a:t>
                      </a:r>
                      <a:r>
                        <a:rPr lang="ru-RU" sz="1600" dirty="0" err="1" smtClean="0">
                          <a:effectLst/>
                        </a:rPr>
                        <a:t>місяці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вільного</a:t>
                      </a:r>
                      <a:r>
                        <a:rPr lang="ru-RU" sz="1600" dirty="0" smtClean="0">
                          <a:effectLst/>
                        </a:rPr>
                        <a:t> часу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1.ХХ </a:t>
                      </a:r>
                      <a:r>
                        <a:rPr lang="ru-RU" sz="1600" dirty="0">
                          <a:effectLst/>
                        </a:rPr>
                        <a:t>долларов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Ділянка</a:t>
                      </a:r>
                      <a:r>
                        <a:rPr lang="ru-RU" sz="1600" dirty="0" smtClean="0">
                          <a:effectLst/>
                        </a:rPr>
                        <a:t> у </a:t>
                      </a:r>
                      <a:r>
                        <a:rPr lang="ru-RU" sz="1600" dirty="0" err="1" smtClean="0">
                          <a:effectLst/>
                        </a:rPr>
                        <a:t>тещі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Машина </a:t>
                      </a:r>
                      <a:r>
                        <a:rPr lang="ru-RU" sz="1600" dirty="0" err="1" smtClean="0">
                          <a:effectLst/>
                        </a:rPr>
                        <a:t>цегли</a:t>
                      </a:r>
                      <a:r>
                        <a:rPr lang="ru-RU" sz="1600" dirty="0" smtClean="0">
                          <a:effectLst/>
                        </a:rPr>
                        <a:t> + </a:t>
                      </a:r>
                      <a:r>
                        <a:rPr lang="ru-RU" sz="1600" dirty="0" err="1" smtClean="0">
                          <a:effectLst/>
                        </a:rPr>
                        <a:t>всякі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дрібниці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4. 2 </a:t>
                      </a:r>
                      <a:r>
                        <a:rPr lang="ru-RU" sz="1600" dirty="0" err="1" smtClean="0">
                          <a:effectLst/>
                        </a:rPr>
                        <a:t>тижі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законної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відпустки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1.Х </a:t>
                      </a:r>
                      <a:r>
                        <a:rPr lang="ru-RU" sz="1600" dirty="0">
                          <a:effectLst/>
                        </a:rPr>
                        <a:t>долларов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Будівельні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матеріали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marL="342900" indent="-342900" algn="ctr"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600" dirty="0" err="1" smtClean="0">
                          <a:effectLst/>
                        </a:rPr>
                        <a:t>Згоди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тещі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4. </a:t>
                      </a:r>
                      <a:r>
                        <a:rPr lang="ru-RU" sz="1600" dirty="0" err="1" smtClean="0">
                          <a:effectLst/>
                        </a:rPr>
                        <a:t>Будівельники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5. </a:t>
                      </a:r>
                      <a:r>
                        <a:rPr lang="ru-RU" sz="1600" dirty="0" smtClean="0">
                          <a:effectLst/>
                        </a:rPr>
                        <a:t>Час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</a:t>
                      </a:r>
                      <a:r>
                        <a:rPr lang="ru-RU" sz="1600" dirty="0" err="1" smtClean="0">
                          <a:effectLst/>
                        </a:rPr>
                        <a:t>Відкладаю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baseline="0" dirty="0" err="1" smtClean="0">
                          <a:effectLst/>
                        </a:rPr>
                        <a:t>гроші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smtClean="0">
                          <a:effectLst/>
                        </a:rPr>
                        <a:t>Веду </a:t>
                      </a:r>
                      <a:r>
                        <a:rPr lang="ru-RU" sz="1600" dirty="0" err="1" smtClean="0">
                          <a:effectLst/>
                        </a:rPr>
                        <a:t>перемовини</a:t>
                      </a:r>
                      <a:r>
                        <a:rPr lang="ru-RU" sz="1600" dirty="0" smtClean="0">
                          <a:effectLst/>
                        </a:rPr>
                        <a:t> з </a:t>
                      </a:r>
                      <a:r>
                        <a:rPr lang="ru-RU" sz="1600" dirty="0" err="1" smtClean="0">
                          <a:effectLst/>
                        </a:rPr>
                        <a:t>тещею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 </a:t>
                      </a:r>
                      <a:r>
                        <a:rPr lang="ru-RU" sz="1600" dirty="0" err="1" smtClean="0">
                          <a:effectLst/>
                        </a:rPr>
                        <a:t>Знайти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хорошу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будівельну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фірму</a:t>
                      </a:r>
                      <a:r>
                        <a:rPr lang="ru-RU" sz="1600" dirty="0" smtClean="0">
                          <a:effectLst/>
                        </a:rPr>
                        <a:t> (</a:t>
                      </a:r>
                      <a:r>
                        <a:rPr lang="ru-RU" sz="1600" dirty="0" err="1" smtClean="0">
                          <a:effectLst/>
                        </a:rPr>
                        <a:t>доручити</a:t>
                      </a:r>
                      <a:r>
                        <a:rPr lang="ru-RU" sz="1600" dirty="0" smtClean="0">
                          <a:effectLst/>
                        </a:rPr>
                        <a:t> АА</a:t>
                      </a:r>
                      <a:r>
                        <a:rPr lang="ru-RU" sz="1600" dirty="0">
                          <a:effectLst/>
                        </a:rPr>
                        <a:t>).</a:t>
                      </a:r>
                      <a:endParaRPr lang="uk-UA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</a:t>
                      </a:r>
                      <a:r>
                        <a:rPr lang="ru-RU" sz="1600" dirty="0" err="1" smtClean="0">
                          <a:effectLst/>
                        </a:rPr>
                        <a:t>Уточнити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ціни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на </a:t>
                      </a:r>
                      <a:r>
                        <a:rPr lang="ru-RU" sz="1600" dirty="0" err="1" smtClean="0">
                          <a:effectLst/>
                        </a:rPr>
                        <a:t>будівельні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</a:rPr>
                        <a:t>матеріали</a:t>
                      </a:r>
                      <a:endParaRPr lang="uk-UA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7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03837" y="2276872"/>
            <a:ext cx="7408333" cy="2625741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uk-UA" dirty="0" smtClean="0"/>
              <a:t>Абстрактний рівень</a:t>
            </a:r>
          </a:p>
          <a:p>
            <a:pPr marL="457200" indent="-457200">
              <a:buAutoNum type="arabicParenR"/>
            </a:pPr>
            <a:r>
              <a:rPr lang="uk-UA" dirty="0" smtClean="0"/>
              <a:t>Ціннісний рівень;</a:t>
            </a:r>
          </a:p>
          <a:p>
            <a:pPr marL="457200" indent="-457200">
              <a:buAutoNum type="arabicParenR"/>
            </a:pPr>
            <a:r>
              <a:rPr lang="uk-UA" dirty="0" smtClean="0"/>
              <a:t>Конкретний рівень;</a:t>
            </a:r>
          </a:p>
          <a:p>
            <a:pPr marL="457200" indent="-457200">
              <a:buAutoNum type="arabicParenR"/>
            </a:pPr>
            <a:r>
              <a:rPr lang="uk-UA" dirty="0" smtClean="0"/>
              <a:t>Часовий масштаб;</a:t>
            </a:r>
          </a:p>
          <a:p>
            <a:pPr marL="457200" indent="-457200">
              <a:buAutoNum type="arabicParenR"/>
            </a:pPr>
            <a:r>
              <a:rPr lang="uk-UA" dirty="0" smtClean="0"/>
              <a:t>Контекстний рівень - поділ цілей на «жорсткі» та «м</a:t>
            </a:r>
            <a:r>
              <a:rPr lang="en-US" dirty="0" smtClean="0"/>
              <a:t>’</a:t>
            </a:r>
            <a:r>
              <a:rPr lang="uk-UA" dirty="0" smtClean="0"/>
              <a:t>які»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ПРОЕКТНА </a:t>
            </a:r>
            <a:r>
              <a:rPr lang="ru-RU" b="1" i="1" dirty="0">
                <a:solidFill>
                  <a:schemeClr val="tx1"/>
                </a:solidFill>
              </a:rPr>
              <a:t>СИСТЕМА </a:t>
            </a:r>
            <a:r>
              <a:rPr lang="ru-RU" b="1" i="1" dirty="0" smtClean="0">
                <a:solidFill>
                  <a:schemeClr val="tx1"/>
                </a:solidFill>
              </a:rPr>
              <a:t>ВСТАНОВЛЕННЯ ЦІЛЕЙ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(</a:t>
            </a:r>
            <a:r>
              <a:rPr lang="ru-RU" b="1" dirty="0" err="1" smtClean="0">
                <a:solidFill>
                  <a:schemeClr val="tx1"/>
                </a:solidFill>
              </a:rPr>
              <a:t>Г.Архангельський</a:t>
            </a:r>
            <a:r>
              <a:rPr lang="ru-RU" b="1" dirty="0" smtClean="0">
                <a:solidFill>
                  <a:schemeClr val="tx1"/>
                </a:solidFill>
              </a:rPr>
              <a:t>)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97152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ЗОНИ УВАГИ </a:t>
            </a:r>
            <a:r>
              <a:rPr lang="uk-UA" sz="2800" dirty="0" smtClean="0"/>
              <a:t>– </a:t>
            </a:r>
          </a:p>
          <a:p>
            <a:pPr algn="ctr"/>
            <a:r>
              <a:rPr lang="uk-UA" sz="2800" dirty="0" smtClean="0"/>
              <a:t>це </a:t>
            </a:r>
            <a:r>
              <a:rPr lang="uk-UA" sz="2800" dirty="0"/>
              <a:t>найбільш зручні для людини періоди </a:t>
            </a:r>
            <a:r>
              <a:rPr lang="uk-UA" sz="2800" dirty="0" err="1"/>
              <a:t>цілепокладання</a:t>
            </a:r>
            <a:r>
              <a:rPr lang="uk-UA" sz="2800" dirty="0"/>
              <a:t>, якщо </a:t>
            </a:r>
            <a:r>
              <a:rPr lang="uk-UA" sz="2800" dirty="0" smtClean="0"/>
              <a:t>вона </a:t>
            </a:r>
            <a:r>
              <a:rPr lang="uk-UA" sz="2800" dirty="0"/>
              <a:t>організовує власну діяльність як роботу над проектами</a:t>
            </a:r>
          </a:p>
        </p:txBody>
      </p:sp>
    </p:spTree>
    <p:extLst>
      <p:ext uri="{BB962C8B-B14F-4D97-AF65-F5344CB8AC3E}">
        <p14:creationId xmlns:p14="http://schemas.microsoft.com/office/powerpoint/2010/main" val="31288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896544"/>
          </a:xfrm>
        </p:spPr>
        <p:txBody>
          <a:bodyPr>
            <a:noAutofit/>
          </a:bodyPr>
          <a:lstStyle/>
          <a:p>
            <a:r>
              <a:rPr lang="uk-UA" sz="2000" dirty="0">
                <a:solidFill>
                  <a:schemeClr val="tx1"/>
                </a:solidFill>
              </a:rPr>
              <a:t>Дотримання співвідношення «60:40», передбачення поглиначів часу</a:t>
            </a:r>
          </a:p>
          <a:p>
            <a:r>
              <a:rPr lang="uk-UA" sz="2000" dirty="0">
                <a:solidFill>
                  <a:schemeClr val="tx1"/>
                </a:solidFill>
              </a:rPr>
              <a:t>Аналіз видів діяльності та витрати часу, листок «денних перешкод»</a:t>
            </a:r>
          </a:p>
          <a:p>
            <a:r>
              <a:rPr lang="uk-UA" sz="2000" dirty="0">
                <a:solidFill>
                  <a:schemeClr val="tx1"/>
                </a:solidFill>
              </a:rPr>
              <a:t>Зведення задач воєдино – складання плану дій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Поповнення </a:t>
            </a:r>
            <a:r>
              <a:rPr lang="uk-UA" sz="2000" dirty="0">
                <a:solidFill>
                  <a:schemeClr val="tx1"/>
                </a:solidFill>
              </a:rPr>
              <a:t>втрат часу</a:t>
            </a:r>
          </a:p>
          <a:p>
            <a:r>
              <a:rPr lang="uk-UA" sz="2000" dirty="0">
                <a:solidFill>
                  <a:schemeClr val="tx1"/>
                </a:solidFill>
              </a:rPr>
              <a:t>Перенос невиконаного</a:t>
            </a:r>
          </a:p>
          <a:p>
            <a:r>
              <a:rPr lang="uk-UA" sz="2000" dirty="0">
                <a:solidFill>
                  <a:schemeClr val="tx1"/>
                </a:solidFill>
              </a:rPr>
              <a:t>Встановлення пріоритетів (ступеня важливості справ)</a:t>
            </a:r>
          </a:p>
          <a:p>
            <a:r>
              <a:rPr lang="uk-UA" sz="2000" dirty="0">
                <a:solidFill>
                  <a:schemeClr val="tx1"/>
                </a:solidFill>
              </a:rPr>
              <a:t>Встановлення часових норм та точного терміну виконання</a:t>
            </a:r>
          </a:p>
          <a:p>
            <a:r>
              <a:rPr lang="uk-UA" sz="2000" dirty="0">
                <a:solidFill>
                  <a:schemeClr val="tx1"/>
                </a:solidFill>
              </a:rPr>
              <a:t>Фіксація результатів замість дій</a:t>
            </a:r>
          </a:p>
          <a:p>
            <a:r>
              <a:rPr lang="uk-UA" sz="2000" dirty="0">
                <a:solidFill>
                  <a:schemeClr val="tx1"/>
                </a:solidFill>
              </a:rPr>
              <a:t>Позбавлення «тиранії нагальності»</a:t>
            </a:r>
          </a:p>
          <a:p>
            <a:r>
              <a:rPr lang="uk-UA" sz="2000" dirty="0">
                <a:solidFill>
                  <a:schemeClr val="tx1"/>
                </a:solidFill>
              </a:rPr>
              <a:t>Делегування справ</a:t>
            </a:r>
          </a:p>
          <a:p>
            <a:r>
              <a:rPr lang="uk-UA" sz="2000" dirty="0">
                <a:solidFill>
                  <a:schemeClr val="tx1"/>
                </a:solidFill>
              </a:rPr>
              <a:t>Переробка – повторний огляд</a:t>
            </a:r>
          </a:p>
          <a:p>
            <a:r>
              <a:rPr lang="uk-UA" sz="2000" dirty="0">
                <a:solidFill>
                  <a:schemeClr val="tx1"/>
                </a:solidFill>
              </a:rPr>
              <a:t>Вільний час</a:t>
            </a:r>
          </a:p>
          <a:p>
            <a:r>
              <a:rPr lang="uk-UA" sz="2000" dirty="0">
                <a:solidFill>
                  <a:schemeClr val="tx1"/>
                </a:solidFill>
              </a:rPr>
              <a:t>Тимчасові блоки і спокійний час (закриті години</a:t>
            </a:r>
            <a:r>
              <a:rPr lang="uk-UA" sz="2000" dirty="0" smtClean="0">
                <a:solidFill>
                  <a:schemeClr val="tx1"/>
                </a:solidFill>
              </a:rPr>
              <a:t>)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Основні </a:t>
            </a:r>
            <a:r>
              <a:rPr lang="uk-UA" b="1" i="1" dirty="0">
                <a:solidFill>
                  <a:schemeClr val="tx1"/>
                </a:solidFill>
              </a:rPr>
              <a:t>принципи та правила планування робочого часу</a:t>
            </a:r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dirty="0" smtClean="0">
                <a:solidFill>
                  <a:schemeClr val="tx1"/>
                </a:solidFill>
              </a:rPr>
              <a:t>60 </a:t>
            </a:r>
            <a:r>
              <a:rPr lang="uk-UA" sz="3200" dirty="0">
                <a:solidFill>
                  <a:schemeClr val="tx1"/>
                </a:solidFill>
              </a:rPr>
              <a:t>% - запланований час;</a:t>
            </a:r>
          </a:p>
          <a:p>
            <a:r>
              <a:rPr lang="uk-UA" sz="3200" dirty="0">
                <a:solidFill>
                  <a:schemeClr val="tx1"/>
                </a:solidFill>
              </a:rPr>
              <a:t>20 % - непередбачений час (резерви часу на </a:t>
            </a:r>
            <a:r>
              <a:rPr lang="uk-UA" sz="3200" dirty="0" smtClean="0">
                <a:solidFill>
                  <a:schemeClr val="tx1"/>
                </a:solidFill>
              </a:rPr>
              <a:t>незаплановані </a:t>
            </a:r>
            <a:r>
              <a:rPr lang="uk-UA" sz="3200" dirty="0">
                <a:solidFill>
                  <a:schemeClr val="tx1"/>
                </a:solidFill>
              </a:rPr>
              <a:t>дії);</a:t>
            </a:r>
          </a:p>
          <a:p>
            <a:r>
              <a:rPr lang="uk-UA" sz="3200" dirty="0">
                <a:solidFill>
                  <a:schemeClr val="tx1"/>
                </a:solidFill>
              </a:rPr>
              <a:t>20 % - спонтанна активність (управлінська діяльність, творчість).</a:t>
            </a:r>
          </a:p>
          <a:p>
            <a:pPr marL="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Основне правило планування часу</a:t>
            </a:r>
            <a:r>
              <a:rPr lang="uk-UA" dirty="0" smtClean="0">
                <a:solidFill>
                  <a:schemeClr val="tx1"/>
                </a:solidFill>
              </a:rPr>
              <a:t>: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36912"/>
            <a:ext cx="7992888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1. Метод «Альпи»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2. Щоденник часу.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3. </a:t>
            </a:r>
            <a:r>
              <a:rPr lang="ru-RU" sz="2800" dirty="0" err="1" smtClean="0">
                <a:solidFill>
                  <a:schemeClr val="tx1"/>
                </a:solidFill>
              </a:rPr>
              <a:t>Побудова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інтелект</a:t>
            </a:r>
            <a:r>
              <a:rPr lang="ru-RU" sz="2800" dirty="0" smtClean="0">
                <a:solidFill>
                  <a:schemeClr val="tx1"/>
                </a:solidFill>
              </a:rPr>
              <a:t>-карт </a:t>
            </a:r>
            <a:r>
              <a:rPr lang="en-US" sz="2800" dirty="0" err="1" smtClean="0">
                <a:solidFill>
                  <a:schemeClr val="tx1"/>
                </a:solidFill>
              </a:rPr>
              <a:t>MindMaping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4. </a:t>
            </a:r>
            <a:r>
              <a:rPr lang="uk-UA" sz="2800" dirty="0" smtClean="0">
                <a:solidFill>
                  <a:schemeClr val="tx1"/>
                </a:solidFill>
              </a:rPr>
              <a:t>Аналіз «ціль-засіб»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5. </a:t>
            </a:r>
            <a:r>
              <a:rPr lang="uk-UA" sz="2800" dirty="0">
                <a:solidFill>
                  <a:schemeClr val="tx1"/>
                </a:solidFill>
              </a:rPr>
              <a:t>SMART-технологія постановки цілей ( </a:t>
            </a:r>
            <a:r>
              <a:rPr lang="uk-UA" sz="2800" dirty="0" smtClean="0">
                <a:solidFill>
                  <a:schemeClr val="tx1"/>
                </a:solidFill>
              </a:rPr>
              <a:t>Д</a:t>
            </a:r>
            <a:r>
              <a:rPr lang="uk-UA" sz="2800" dirty="0">
                <a:solidFill>
                  <a:schemeClr val="tx1"/>
                </a:solidFill>
              </a:rPr>
              <a:t>. </a:t>
            </a:r>
            <a:r>
              <a:rPr lang="uk-UA" sz="2800" dirty="0" err="1" smtClean="0">
                <a:solidFill>
                  <a:schemeClr val="tx1"/>
                </a:solidFill>
              </a:rPr>
              <a:t>Доурден</a:t>
            </a:r>
            <a:r>
              <a:rPr lang="uk-UA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6</a:t>
            </a:r>
            <a:r>
              <a:rPr lang="uk-UA" sz="2800" dirty="0" smtClean="0">
                <a:solidFill>
                  <a:schemeClr val="tx1"/>
                </a:solidFill>
              </a:rPr>
              <a:t>. </a:t>
            </a:r>
            <a:r>
              <a:rPr lang="uk-UA" sz="2800" dirty="0" smtClean="0">
                <a:solidFill>
                  <a:schemeClr val="tx1"/>
                </a:solidFill>
              </a:rPr>
              <a:t>Проектна система (Г. Архангельський</a:t>
            </a:r>
            <a:r>
              <a:rPr lang="uk-UA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tx1"/>
                </a:solidFill>
              </a:rPr>
              <a:t>Методи планування робочого часу</a:t>
            </a:r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017">
            <a:off x="5093267" y="123305"/>
            <a:ext cx="4089185" cy="260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1552" y="1844824"/>
            <a:ext cx="7956872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Календарна 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Сюди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"зашити" різні формуляри для місячних, декадних і денних планів з проміжними регістрами. 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Особливе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надається плану на день. Основний принцип: один лист на день. </a:t>
            </a:r>
            <a:b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Листки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нотаток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відповідними місяцями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декадних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полегшать перенесення строків і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 на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 тижні і дні. 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Окремі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денні листки можна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 </a:t>
            </a:r>
            <a:r>
              <a:rPr lang="uk-UA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сброшуровувати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відповідному порядку, і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 отримати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архів часу та успіхів життя -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надійний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допоміжний засіб для усвідомленого планування майбутніх успіхів. </a:t>
            </a:r>
            <a:b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Нові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"вхідні" денні листки повинні бути забезпечені всіма термінами і завданнями з декадних і місячних листків. З відповідних листків переносяться такі дати, як дні народження, ювілеї,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відпустка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т.д., таким чином всі свої справи можна інтегрувати, і нічого не буде втрачено за умови регулярного заповнення і контролю. 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Розділ службових та приватних дат: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 листках і формулярах можна записувати і постійно мати при собі найважливішу інформацію таку, як терміни проведення ярмарків, список днів народження, тарифи зарплати, поштові тарифи і т.п. 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Розділ адрес і телефонів</a:t>
            </a:r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часто вживаних та особливо важливих телефонних номерів адрес. </a:t>
            </a:r>
            <a:endParaRPr lang="uk-UA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Загальна </a:t>
            </a:r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частина: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відділення,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 розмістити </a:t>
            </a:r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поштові 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марки, фотографії, кредитні та чекові картки, службовий пропуск, грошові купюри і т.п. </a:t>
            </a:r>
            <a:endParaRPr lang="uk-UA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24594"/>
            <a:ext cx="3898776" cy="172252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tx1"/>
                </a:solidFill>
              </a:rPr>
              <a:t>ЩОДЕННИК ЧАСУ</a:t>
            </a:r>
            <a:endParaRPr lang="uk-UA" sz="4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Google Календарь - Неделя: 28 февраля 2021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32656"/>
            <a:ext cx="9557784" cy="61206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1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Мої цілі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12484" r="21001" b="7131"/>
          <a:stretch/>
        </p:blipFill>
        <p:spPr>
          <a:xfrm>
            <a:off x="1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4464496" cy="1252728"/>
          </a:xfrm>
        </p:spPr>
        <p:txBody>
          <a:bodyPr>
            <a:normAutofit fontScale="90000"/>
          </a:bodyPr>
          <a:lstStyle/>
          <a:p>
            <a:r>
              <a:rPr lang="en-US" altLang="uk-UA" dirty="0" smtClean="0" bmk="">
                <a:solidFill>
                  <a:schemeClr val="tx1"/>
                </a:solidFill>
                <a:latin typeface="Arial" charset="0"/>
                <a:cs typeface="Arial" charset="0"/>
              </a:rPr>
              <a:t>Mind-mapping</a:t>
            </a:r>
            <a:br>
              <a:rPr lang="en-US" altLang="uk-UA" dirty="0" smtClean="0" bmk="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uk-UA" altLang="uk-UA" dirty="0" smtClean="0" bmk="">
                <a:solidFill>
                  <a:schemeClr val="tx1"/>
                </a:solidFill>
                <a:latin typeface="Arial" charset="0"/>
                <a:cs typeface="Arial" charset="0"/>
              </a:rPr>
              <a:t>Інтелект-карти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19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1"/>
                </a:solidFill>
              </a:rPr>
              <a:t>Метод «Альпи»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200" dirty="0" smtClean="0"/>
              <a:t>1. Складання </a:t>
            </a:r>
            <a:r>
              <a:rPr lang="uk-UA" sz="3200" dirty="0"/>
              <a:t>завдань</a:t>
            </a:r>
          </a:p>
          <a:p>
            <a:pPr lvl="0"/>
            <a:r>
              <a:rPr lang="uk-UA" sz="3200" dirty="0" smtClean="0"/>
              <a:t>2. Оцінка </a:t>
            </a:r>
            <a:r>
              <a:rPr lang="uk-UA" sz="3200" dirty="0"/>
              <a:t>тривалості </a:t>
            </a:r>
            <a:r>
              <a:rPr lang="uk-UA" sz="3200" dirty="0" smtClean="0"/>
              <a:t>дій</a:t>
            </a:r>
            <a:endParaRPr lang="uk-UA" sz="3200" dirty="0"/>
          </a:p>
          <a:p>
            <a:pPr lvl="0"/>
            <a:r>
              <a:rPr lang="uk-UA" sz="3200" dirty="0" smtClean="0"/>
              <a:t>3. Резервування </a:t>
            </a:r>
            <a:r>
              <a:rPr lang="uk-UA" sz="3200" dirty="0"/>
              <a:t>часу (у співвідношенні 60/40)</a:t>
            </a:r>
          </a:p>
          <a:p>
            <a:pPr lvl="0"/>
            <a:r>
              <a:rPr lang="uk-UA" sz="3200" dirty="0" smtClean="0"/>
              <a:t>4. Прийняття </a:t>
            </a:r>
            <a:r>
              <a:rPr lang="uk-UA" sz="3200" dirty="0"/>
              <a:t>рішень по пріоритетах і передорученню</a:t>
            </a:r>
          </a:p>
          <a:p>
            <a:pPr lvl="0"/>
            <a:r>
              <a:rPr lang="uk-UA" sz="3200" dirty="0" smtClean="0"/>
              <a:t>5. Контроль </a:t>
            </a:r>
            <a:r>
              <a:rPr lang="uk-UA" sz="3200" dirty="0"/>
              <a:t>(облік незробленого)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9715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096" y="4797152"/>
            <a:ext cx="2143125" cy="19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79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3" y="1700808"/>
            <a:ext cx="7408333" cy="82554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solidFill>
                  <a:schemeClr val="tx1"/>
                </a:solidFill>
              </a:rPr>
              <a:t>Зручний момент, зручні обставини для виконання певного завдання, здійснення певної дії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КАЙРОС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основа гнучкого планування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2564904"/>
            <a:ext cx="8640960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u="sng" dirty="0">
                <a:solidFill>
                  <a:schemeClr val="tx1"/>
                </a:solidFill>
              </a:rPr>
              <a:t>Типові контексти («</a:t>
            </a:r>
            <a:r>
              <a:rPr lang="uk-UA" sz="2800" u="sng" dirty="0" err="1">
                <a:solidFill>
                  <a:schemeClr val="tx1"/>
                </a:solidFill>
              </a:rPr>
              <a:t>кайроси</a:t>
            </a:r>
            <a:r>
              <a:rPr lang="uk-UA" sz="2800" u="sng" dirty="0">
                <a:solidFill>
                  <a:schemeClr val="tx1"/>
                </a:solidFill>
              </a:rPr>
              <a:t>»)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– Місце: «в банку», «в автосервісі», «в філіалі»;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– Людина чи група людей: «питання до керівника», «при розмові з колегами із фірми Х», «на засіданні правління»;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– </a:t>
            </a:r>
            <a:r>
              <a:rPr lang="uk-UA" sz="2800" dirty="0" smtClean="0">
                <a:solidFill>
                  <a:schemeClr val="tx1"/>
                </a:solidFill>
              </a:rPr>
              <a:t>Обставини </a:t>
            </a:r>
            <a:r>
              <a:rPr lang="uk-UA" sz="2800" dirty="0">
                <a:solidFill>
                  <a:schemeClr val="tx1"/>
                </a:solidFill>
              </a:rPr>
              <a:t>внутрішні: «коли хочеться/не хочеться працювати», </a:t>
            </a:r>
            <a:r>
              <a:rPr lang="uk-UA" sz="2800" dirty="0" smtClean="0">
                <a:solidFill>
                  <a:schemeClr val="tx1"/>
                </a:solidFill>
              </a:rPr>
              <a:t>«під </a:t>
            </a:r>
            <a:r>
              <a:rPr lang="uk-UA" sz="2800" dirty="0">
                <a:solidFill>
                  <a:schemeClr val="tx1"/>
                </a:solidFill>
              </a:rPr>
              <a:t>час натхнення»;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– </a:t>
            </a:r>
            <a:r>
              <a:rPr lang="uk-UA" sz="2800" dirty="0" smtClean="0">
                <a:solidFill>
                  <a:schemeClr val="tx1"/>
                </a:solidFill>
              </a:rPr>
              <a:t>Обставини </a:t>
            </a:r>
            <a:r>
              <a:rPr lang="uk-UA" sz="2800" dirty="0">
                <a:solidFill>
                  <a:schemeClr val="tx1"/>
                </a:solidFill>
              </a:rPr>
              <a:t>зовнішні: «коли керівник буде в гарному настрої», «коли приймуть закон».</a:t>
            </a:r>
          </a:p>
        </p:txBody>
      </p:sp>
    </p:spTree>
    <p:extLst>
      <p:ext uri="{BB962C8B-B14F-4D97-AF65-F5344CB8AC3E}">
        <p14:creationId xmlns:p14="http://schemas.microsoft.com/office/powerpoint/2010/main" val="17859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1164</TotalTime>
  <Words>870</Words>
  <Application>Microsoft Office PowerPoint</Application>
  <PresentationFormat>Экран (4:3)</PresentationFormat>
  <Paragraphs>202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ПЛАНУВАННЯ ОСОБИСТОЇ РОБОТИ</vt:lpstr>
      <vt:lpstr>Основні принципи та правила планування робочого часу</vt:lpstr>
      <vt:lpstr>Основне правило планування часу:</vt:lpstr>
      <vt:lpstr>Методи планування робочого часу</vt:lpstr>
      <vt:lpstr>ЩОДЕННИК ЧАСУ</vt:lpstr>
      <vt:lpstr>Презентация PowerPoint</vt:lpstr>
      <vt:lpstr>Mind-mapping Інтелект-карти</vt:lpstr>
      <vt:lpstr>Метод «Альпи»</vt:lpstr>
      <vt:lpstr>КАЙРОС основа гнучкого планування</vt:lpstr>
      <vt:lpstr>Презентация PowerPoint</vt:lpstr>
      <vt:lpstr>Презентация PowerPoint</vt:lpstr>
      <vt:lpstr>Презентация PowerPoint</vt:lpstr>
      <vt:lpstr>Метод Мета-Засіб</vt:lpstr>
      <vt:lpstr>Презентация PowerPoint</vt:lpstr>
      <vt:lpstr>ПРОЕКТНА СИСТЕМА ВСТАНОВЛЕННЯ ЦІЛЕЙ (Г.Архангельський)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МЕТОДОЛОГІЧНІ  ПІДХОДИ ДО САМОМЕНЕДЖМЕНТУ</dc:title>
  <dc:creator>Anna</dc:creator>
  <cp:lastModifiedBy>Anna</cp:lastModifiedBy>
  <cp:revision>79</cp:revision>
  <dcterms:created xsi:type="dcterms:W3CDTF">2015-01-18T21:08:20Z</dcterms:created>
  <dcterms:modified xsi:type="dcterms:W3CDTF">2021-02-27T08:53:49Z</dcterms:modified>
</cp:coreProperties>
</file>