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Fraunces Extra Bold"/>
      <p:regular r:id="rId17"/>
    </p:embeddedFont>
    <p:embeddedFont>
      <p:font typeface="Fraunces Extra Bold"/>
      <p:regular r:id="rId18"/>
    </p:embeddedFont>
    <p:embeddedFont>
      <p:font typeface="Nobile"/>
      <p:regular r:id="rId19"/>
    </p:embeddedFont>
    <p:embeddedFont>
      <p:font typeface="Nobile"/>
      <p:regular r:id="rId20"/>
    </p:embeddedFont>
    <p:embeddedFont>
      <p:font typeface="Nobile"/>
      <p:regular r:id="rId21"/>
    </p:embeddedFont>
    <p:embeddedFont>
      <p:font typeface="Nobile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7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9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81182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Озеленення урбанізованих територій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793790" y="4155996"/>
            <a:ext cx="7556421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Озеленення урбанізованих територій - це комплекс заходів, спрямованих на створення та підтримку зелених зон в міських середовищах. Воно включає в себе висадку дерев, кущів, газонів, квітників, а також створення парків, скверів, алеї, набережних тощо. Озеленення грає ключову роль у формуванні комфортного, екологічно чистого та естетично привабливого міського середовища.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6968371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C87EDF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03208" y="7101007"/>
            <a:ext cx="143947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Nobile Medium" pitchFamily="34" charset="0"/>
                <a:ea typeface="Nobile Medium" pitchFamily="34" charset="-122"/>
                <a:cs typeface="Nobile Medium" pitchFamily="34" charset="-120"/>
              </a:rPr>
              <a:t>PN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6951464"/>
            <a:ext cx="2782014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405449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by Prytula Nataliia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4700" y="669727"/>
            <a:ext cx="7767399" cy="12292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800"/>
              </a:lnSpc>
              <a:buNone/>
            </a:pPr>
            <a:r>
              <a:rPr lang="en-US" sz="3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Улаштування газонів та квітників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458188" y="2193846"/>
            <a:ext cx="22860" cy="5365909"/>
          </a:xfrm>
          <a:prstGeom prst="roundRect">
            <a:avLst>
              <a:gd name="adj" fmla="val 774308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6667976" y="2624852"/>
            <a:ext cx="688300" cy="22860"/>
          </a:xfrm>
          <a:prstGeom prst="roundRect">
            <a:avLst>
              <a:gd name="adj" fmla="val 774308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248400" y="2415064"/>
            <a:ext cx="442436" cy="442436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395918" y="2488763"/>
            <a:ext cx="147280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300" dirty="0"/>
          </a:p>
        </p:txBody>
      </p:sp>
      <p:sp>
        <p:nvSpPr>
          <p:cNvPr id="8" name="Text 5"/>
          <p:cNvSpPr/>
          <p:nvPr/>
        </p:nvSpPr>
        <p:spPr>
          <a:xfrm>
            <a:off x="7551301" y="2390418"/>
            <a:ext cx="2458403" cy="307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Підготовка ґрунту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7551301" y="2815709"/>
            <a:ext cx="6390799" cy="6293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Перед посадкою газону або квітів необхідно підготувати ґрунт, очистити його від бур'янів, розпушити, удобрити та вирівняти.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667976" y="4269224"/>
            <a:ext cx="688300" cy="22860"/>
          </a:xfrm>
          <a:prstGeom prst="roundRect">
            <a:avLst>
              <a:gd name="adj" fmla="val 774308"/>
            </a:avLst>
          </a:prstGeom>
          <a:solidFill>
            <a:srgbClr val="CED9CE"/>
          </a:solidFill>
          <a:ln/>
        </p:spPr>
      </p:sp>
      <p:sp>
        <p:nvSpPr>
          <p:cNvPr id="11" name="Shape 8"/>
          <p:cNvSpPr/>
          <p:nvPr/>
        </p:nvSpPr>
        <p:spPr>
          <a:xfrm>
            <a:off x="6248400" y="4059436"/>
            <a:ext cx="442436" cy="442436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6373178" y="4133136"/>
            <a:ext cx="192762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300" dirty="0"/>
          </a:p>
        </p:txBody>
      </p:sp>
      <p:sp>
        <p:nvSpPr>
          <p:cNvPr id="13" name="Text 10"/>
          <p:cNvSpPr/>
          <p:nvPr/>
        </p:nvSpPr>
        <p:spPr>
          <a:xfrm>
            <a:off x="7551301" y="4034790"/>
            <a:ext cx="2458403" cy="307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Посадка рослин</a:t>
            </a:r>
            <a:endParaRPr lang="en-US" sz="1900" dirty="0"/>
          </a:p>
        </p:txBody>
      </p:sp>
      <p:sp>
        <p:nvSpPr>
          <p:cNvPr id="14" name="Text 11"/>
          <p:cNvSpPr/>
          <p:nvPr/>
        </p:nvSpPr>
        <p:spPr>
          <a:xfrm>
            <a:off x="7551301" y="4460081"/>
            <a:ext cx="6390799" cy="944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Посадка газону проводиться за допомогою рулонних газонів або посівного матеріалу. Квітники створюються шляхом посадки квіткових рослин різних видів та сортів.</a:t>
            </a:r>
            <a:endParaRPr lang="en-US" sz="1500" dirty="0"/>
          </a:p>
        </p:txBody>
      </p:sp>
      <p:sp>
        <p:nvSpPr>
          <p:cNvPr id="15" name="Shape 12"/>
          <p:cNvSpPr/>
          <p:nvPr/>
        </p:nvSpPr>
        <p:spPr>
          <a:xfrm>
            <a:off x="6667976" y="6228278"/>
            <a:ext cx="688300" cy="22860"/>
          </a:xfrm>
          <a:prstGeom prst="roundRect">
            <a:avLst>
              <a:gd name="adj" fmla="val 774308"/>
            </a:avLst>
          </a:prstGeom>
          <a:solidFill>
            <a:srgbClr val="CED9CE"/>
          </a:solidFill>
          <a:ln/>
        </p:spPr>
      </p:sp>
      <p:sp>
        <p:nvSpPr>
          <p:cNvPr id="16" name="Shape 13"/>
          <p:cNvSpPr/>
          <p:nvPr/>
        </p:nvSpPr>
        <p:spPr>
          <a:xfrm>
            <a:off x="6248400" y="6018490"/>
            <a:ext cx="442436" cy="442436"/>
          </a:xfrm>
          <a:prstGeom prst="roundRect">
            <a:avLst>
              <a:gd name="adj" fmla="val 40007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6380440" y="6092190"/>
            <a:ext cx="178237" cy="2950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300"/>
              </a:lnSpc>
              <a:buNone/>
            </a:pPr>
            <a:r>
              <a:rPr lang="en-US" sz="2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300" dirty="0"/>
          </a:p>
        </p:txBody>
      </p:sp>
      <p:sp>
        <p:nvSpPr>
          <p:cNvPr id="18" name="Text 15"/>
          <p:cNvSpPr/>
          <p:nvPr/>
        </p:nvSpPr>
        <p:spPr>
          <a:xfrm>
            <a:off x="7551301" y="5993844"/>
            <a:ext cx="2458403" cy="3073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Догляд</a:t>
            </a:r>
            <a:endParaRPr lang="en-US" sz="1900" dirty="0"/>
          </a:p>
        </p:txBody>
      </p:sp>
      <p:sp>
        <p:nvSpPr>
          <p:cNvPr id="19" name="Text 16"/>
          <p:cNvSpPr/>
          <p:nvPr/>
        </p:nvSpPr>
        <p:spPr>
          <a:xfrm>
            <a:off x="7551301" y="6419136"/>
            <a:ext cx="6390799" cy="944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Після посадки газони та квітники потребують регулярного догляду, який включає полив, підживлення, стрижку газону, боротьбу з бур'янами та хворобами.</a:t>
            </a:r>
            <a:endParaRPr lang="en-US" sz="15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38267" y="1046202"/>
            <a:ext cx="7272695" cy="5819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4550"/>
              </a:lnSpc>
              <a:buNone/>
            </a:pPr>
            <a:r>
              <a:rPr lang="en-US" sz="36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Значення зелених насаджень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138267" y="2116931"/>
            <a:ext cx="418981" cy="418981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6278047" y="2186702"/>
            <a:ext cx="139422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6743462" y="2116931"/>
            <a:ext cx="3221831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Покращення мікроклімату</a:t>
            </a: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743462" y="2810351"/>
            <a:ext cx="3221831" cy="2085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насадження зменшують температуру повітря, підвищують вологість, фільтрують забруднення та очищають повітря, створюючи більш приємний мікроклімат для життя.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10151507" y="2116931"/>
            <a:ext cx="418981" cy="418981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10269617" y="2186702"/>
            <a:ext cx="182642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7"/>
          <p:cNvSpPr/>
          <p:nvPr/>
        </p:nvSpPr>
        <p:spPr>
          <a:xfrm>
            <a:off x="10756702" y="2116931"/>
            <a:ext cx="3221831" cy="5817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Збільшення біорізноманіття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10756702" y="2810351"/>
            <a:ext cx="3221831" cy="1489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насадження створюють середовище для проживання птахів, комах, дрібних тварин, що сприяє збереженню біорізноманіття.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6138267" y="5291257"/>
            <a:ext cx="418981" cy="418981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6263402" y="5361027"/>
            <a:ext cx="168712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150" dirty="0"/>
          </a:p>
        </p:txBody>
      </p:sp>
      <p:sp>
        <p:nvSpPr>
          <p:cNvPr id="14" name="Text 11"/>
          <p:cNvSpPr/>
          <p:nvPr/>
        </p:nvSpPr>
        <p:spPr>
          <a:xfrm>
            <a:off x="6743462" y="5291257"/>
            <a:ext cx="2465546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Естетичне значення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6743462" y="5693807"/>
            <a:ext cx="3221831" cy="1489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насадження прикрашають місто, надаючи йому естетичного вигляду та створюючи зони для відпочинку та релаксації.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10151507" y="5291257"/>
            <a:ext cx="418981" cy="418981"/>
          </a:xfrm>
          <a:prstGeom prst="roundRect">
            <a:avLst>
              <a:gd name="adj" fmla="val 40009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10266045" y="5361027"/>
            <a:ext cx="189905" cy="2794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150"/>
              </a:lnSpc>
              <a:buNone/>
            </a:pPr>
            <a:r>
              <a:rPr lang="en-US" sz="21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150" dirty="0"/>
          </a:p>
        </p:txBody>
      </p:sp>
      <p:sp>
        <p:nvSpPr>
          <p:cNvPr id="18" name="Text 15"/>
          <p:cNvSpPr/>
          <p:nvPr/>
        </p:nvSpPr>
        <p:spPr>
          <a:xfrm>
            <a:off x="10756702" y="5291257"/>
            <a:ext cx="2328148" cy="290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25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Соціальний ефект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10756702" y="5693807"/>
            <a:ext cx="3221831" cy="1489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300"/>
              </a:lnSpc>
              <a:buNone/>
            </a:pPr>
            <a:r>
              <a:rPr lang="en-US" sz="14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насадження сприяють зменшенню стресу, покращують настрій, стимулюють фізичну активність, а також сприяють формуванню почуття спільноти.</a:t>
            </a:r>
            <a:endParaRPr lang="en-US" sz="1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9106" y="845463"/>
            <a:ext cx="7758589" cy="12370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850"/>
              </a:lnSpc>
              <a:buNone/>
            </a:pPr>
            <a:r>
              <a:rPr lang="en-US" sz="38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Система озеленення сучасних населених місць</a:t>
            </a:r>
            <a:endParaRPr lang="en-US" sz="3850" dirty="0"/>
          </a:p>
        </p:txBody>
      </p:sp>
      <p:sp>
        <p:nvSpPr>
          <p:cNvPr id="4" name="Shape 1"/>
          <p:cNvSpPr/>
          <p:nvPr/>
        </p:nvSpPr>
        <p:spPr>
          <a:xfrm>
            <a:off x="6179106" y="2379345"/>
            <a:ext cx="3780353" cy="3033117"/>
          </a:xfrm>
          <a:prstGeom prst="roundRect">
            <a:avLst>
              <a:gd name="adj" fmla="val 5873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6376988" y="2577227"/>
            <a:ext cx="3384590" cy="618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Міська система озеленення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376988" y="3314343"/>
            <a:ext cx="3384590" cy="1900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Складається з різних видів зелених насаджень: парки, сквери, бульвари, алеї, лісопарки, набережні, газони, квітники, вертикальне озеленення.</a:t>
            </a:r>
            <a:endParaRPr lang="en-US" sz="1550" dirty="0"/>
          </a:p>
        </p:txBody>
      </p:sp>
      <p:sp>
        <p:nvSpPr>
          <p:cNvPr id="7" name="Shape 4"/>
          <p:cNvSpPr/>
          <p:nvPr/>
        </p:nvSpPr>
        <p:spPr>
          <a:xfrm>
            <a:off x="10157341" y="2379345"/>
            <a:ext cx="3780353" cy="3033117"/>
          </a:xfrm>
          <a:prstGeom prst="roundRect">
            <a:avLst>
              <a:gd name="adj" fmla="val 5873"/>
            </a:avLst>
          </a:prstGeom>
          <a:solidFill>
            <a:srgbClr val="E8F3E8"/>
          </a:solidFill>
          <a:ln/>
        </p:spPr>
      </p:sp>
      <p:sp>
        <p:nvSpPr>
          <p:cNvPr id="8" name="Text 5"/>
          <p:cNvSpPr/>
          <p:nvPr/>
        </p:nvSpPr>
        <p:spPr>
          <a:xfrm>
            <a:off x="10355223" y="2577227"/>
            <a:ext cx="3384590" cy="6184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Функціональне зонування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10355223" y="3314343"/>
            <a:ext cx="3384590" cy="1900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насадження розподіляються по території міста з урахуванням їхньої функції: рекреаційні зони, захисні зони, естетичні зони, транспортні зони.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6179106" y="5610344"/>
            <a:ext cx="7758589" cy="1773793"/>
          </a:xfrm>
          <a:prstGeom prst="roundRect">
            <a:avLst>
              <a:gd name="adj" fmla="val 10043"/>
            </a:avLst>
          </a:prstGeom>
          <a:solidFill>
            <a:srgbClr val="E8F3E8"/>
          </a:solidFill>
          <a:ln/>
        </p:spPr>
      </p:sp>
      <p:sp>
        <p:nvSpPr>
          <p:cNvPr id="11" name="Text 8"/>
          <p:cNvSpPr/>
          <p:nvPr/>
        </p:nvSpPr>
        <p:spPr>
          <a:xfrm>
            <a:off x="6376988" y="5808226"/>
            <a:ext cx="2976562" cy="3092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Інтеграція зелених зон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376988" y="6236137"/>
            <a:ext cx="7362825" cy="9501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5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Сучасні міста прагнуть інтегрувати зелені зони в міську тканину, створюючи "зелені коридори", "зелені дахи", "зелені стіни", щоб забезпечити доступ до зелених просторів для всіх жителів.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33492" y="473273"/>
            <a:ext cx="8049816" cy="977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3800"/>
              </a:lnSpc>
              <a:buNone/>
            </a:pPr>
            <a:r>
              <a:rPr lang="en-US" sz="30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Історичний огляд формування системи озеленення населених місць</a:t>
            </a:r>
            <a:endParaRPr lang="en-US" sz="3050" dirty="0"/>
          </a:p>
        </p:txBody>
      </p:sp>
      <p:sp>
        <p:nvSpPr>
          <p:cNvPr id="4" name="Shape 1"/>
          <p:cNvSpPr/>
          <p:nvPr/>
        </p:nvSpPr>
        <p:spPr>
          <a:xfrm>
            <a:off x="6256496" y="1684734"/>
            <a:ext cx="22860" cy="6071592"/>
          </a:xfrm>
          <a:prstGeom prst="roundRect">
            <a:avLst>
              <a:gd name="adj" fmla="val 615508"/>
            </a:avLst>
          </a:prstGeom>
          <a:solidFill>
            <a:srgbClr val="CED9CE"/>
          </a:solidFill>
          <a:ln/>
        </p:spPr>
      </p:sp>
      <p:sp>
        <p:nvSpPr>
          <p:cNvPr id="5" name="Shape 2"/>
          <p:cNvSpPr/>
          <p:nvPr/>
        </p:nvSpPr>
        <p:spPr>
          <a:xfrm>
            <a:off x="6420922" y="2025015"/>
            <a:ext cx="547092" cy="22860"/>
          </a:xfrm>
          <a:prstGeom prst="roundRect">
            <a:avLst>
              <a:gd name="adj" fmla="val 615508"/>
            </a:avLst>
          </a:prstGeom>
          <a:solidFill>
            <a:srgbClr val="CED9CE"/>
          </a:solidFill>
          <a:ln/>
        </p:spPr>
      </p:sp>
      <p:sp>
        <p:nvSpPr>
          <p:cNvPr id="6" name="Shape 3"/>
          <p:cNvSpPr/>
          <p:nvPr/>
        </p:nvSpPr>
        <p:spPr>
          <a:xfrm>
            <a:off x="6092071" y="1860590"/>
            <a:ext cx="351711" cy="351711"/>
          </a:xfrm>
          <a:prstGeom prst="roundRect">
            <a:avLst>
              <a:gd name="adj" fmla="val 40006"/>
            </a:avLst>
          </a:prstGeom>
          <a:solidFill>
            <a:srgbClr val="E8F3E8"/>
          </a:solidFill>
          <a:ln/>
        </p:spPr>
      </p:sp>
      <p:sp>
        <p:nvSpPr>
          <p:cNvPr id="7" name="Text 4"/>
          <p:cNvSpPr/>
          <p:nvPr/>
        </p:nvSpPr>
        <p:spPr>
          <a:xfrm>
            <a:off x="6209348" y="1919168"/>
            <a:ext cx="117038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1800" dirty="0"/>
          </a:p>
        </p:txBody>
      </p:sp>
      <p:sp>
        <p:nvSpPr>
          <p:cNvPr id="8" name="Text 5"/>
          <p:cNvSpPr/>
          <p:nvPr/>
        </p:nvSpPr>
        <p:spPr>
          <a:xfrm>
            <a:off x="7127677" y="1841063"/>
            <a:ext cx="1954173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Стародавній світ</a:t>
            </a:r>
            <a:endParaRPr lang="en-US" sz="1500" dirty="0"/>
          </a:p>
        </p:txBody>
      </p:sp>
      <p:sp>
        <p:nvSpPr>
          <p:cNvPr id="9" name="Text 6"/>
          <p:cNvSpPr/>
          <p:nvPr/>
        </p:nvSpPr>
        <p:spPr>
          <a:xfrm>
            <a:off x="7127677" y="2178963"/>
            <a:ext cx="6955631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Перші сади і парки з'явилися в Месопотамії, Єгипті та Китаї. Вони мали релігійне та практичне значення, слугуючи місцями для відпочинку, медитації, а також для вирощування рослин.</a:t>
            </a:r>
            <a:endParaRPr lang="en-US" sz="1200" dirty="0"/>
          </a:p>
        </p:txBody>
      </p:sp>
      <p:sp>
        <p:nvSpPr>
          <p:cNvPr id="10" name="Shape 7"/>
          <p:cNvSpPr/>
          <p:nvPr/>
        </p:nvSpPr>
        <p:spPr>
          <a:xfrm>
            <a:off x="6420922" y="3581995"/>
            <a:ext cx="547092" cy="22860"/>
          </a:xfrm>
          <a:prstGeom prst="roundRect">
            <a:avLst>
              <a:gd name="adj" fmla="val 615508"/>
            </a:avLst>
          </a:prstGeom>
          <a:solidFill>
            <a:srgbClr val="CED9CE"/>
          </a:solidFill>
          <a:ln/>
        </p:spPr>
      </p:sp>
      <p:sp>
        <p:nvSpPr>
          <p:cNvPr id="11" name="Shape 8"/>
          <p:cNvSpPr/>
          <p:nvPr/>
        </p:nvSpPr>
        <p:spPr>
          <a:xfrm>
            <a:off x="6092071" y="3417570"/>
            <a:ext cx="351711" cy="351711"/>
          </a:xfrm>
          <a:prstGeom prst="roundRect">
            <a:avLst>
              <a:gd name="adj" fmla="val 40006"/>
            </a:avLst>
          </a:prstGeom>
          <a:solidFill>
            <a:srgbClr val="E8F3E8"/>
          </a:solidFill>
          <a:ln/>
        </p:spPr>
      </p:sp>
      <p:sp>
        <p:nvSpPr>
          <p:cNvPr id="12" name="Text 9"/>
          <p:cNvSpPr/>
          <p:nvPr/>
        </p:nvSpPr>
        <p:spPr>
          <a:xfrm>
            <a:off x="6191250" y="3476149"/>
            <a:ext cx="153233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1800" dirty="0"/>
          </a:p>
        </p:txBody>
      </p:sp>
      <p:sp>
        <p:nvSpPr>
          <p:cNvPr id="13" name="Text 10"/>
          <p:cNvSpPr/>
          <p:nvPr/>
        </p:nvSpPr>
        <p:spPr>
          <a:xfrm>
            <a:off x="7127677" y="3398044"/>
            <a:ext cx="1954173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Середньовіччя</a:t>
            </a:r>
            <a:endParaRPr lang="en-US" sz="1500" dirty="0"/>
          </a:p>
        </p:txBody>
      </p:sp>
      <p:sp>
        <p:nvSpPr>
          <p:cNvPr id="14" name="Text 11"/>
          <p:cNvSpPr/>
          <p:nvPr/>
        </p:nvSpPr>
        <p:spPr>
          <a:xfrm>
            <a:off x="7127677" y="3735943"/>
            <a:ext cx="6955631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середньовіччі в Європі сади були переважно приватними і мали функцію захисту і приватності. З розвитком міст стали з'являтися міські парки, але вони були невеликими і часто не мали вільного доступу.</a:t>
            </a:r>
            <a:endParaRPr lang="en-US" sz="1200" dirty="0"/>
          </a:p>
        </p:txBody>
      </p:sp>
      <p:sp>
        <p:nvSpPr>
          <p:cNvPr id="15" name="Shape 12"/>
          <p:cNvSpPr/>
          <p:nvPr/>
        </p:nvSpPr>
        <p:spPr>
          <a:xfrm>
            <a:off x="6420922" y="5138976"/>
            <a:ext cx="547092" cy="22860"/>
          </a:xfrm>
          <a:prstGeom prst="roundRect">
            <a:avLst>
              <a:gd name="adj" fmla="val 615508"/>
            </a:avLst>
          </a:prstGeom>
          <a:solidFill>
            <a:srgbClr val="CED9CE"/>
          </a:solidFill>
          <a:ln/>
        </p:spPr>
      </p:sp>
      <p:sp>
        <p:nvSpPr>
          <p:cNvPr id="16" name="Shape 13"/>
          <p:cNvSpPr/>
          <p:nvPr/>
        </p:nvSpPr>
        <p:spPr>
          <a:xfrm>
            <a:off x="6092071" y="4974550"/>
            <a:ext cx="351711" cy="351711"/>
          </a:xfrm>
          <a:prstGeom prst="roundRect">
            <a:avLst>
              <a:gd name="adj" fmla="val 40006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6197084" y="5033129"/>
            <a:ext cx="141684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1800" dirty="0"/>
          </a:p>
        </p:txBody>
      </p:sp>
      <p:sp>
        <p:nvSpPr>
          <p:cNvPr id="18" name="Text 15"/>
          <p:cNvSpPr/>
          <p:nvPr/>
        </p:nvSpPr>
        <p:spPr>
          <a:xfrm>
            <a:off x="7127677" y="4955024"/>
            <a:ext cx="1954173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Новий час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7127677" y="5292923"/>
            <a:ext cx="6955631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 епоху Відродження і Просвітництва відбувся справжній розквіт садово-паркового мистецтва. З'явилися великі міські парки, що стали місцями для прогулянок, відпочинку і культурних заходів.</a:t>
            </a:r>
            <a:endParaRPr lang="en-US" sz="1200" dirty="0"/>
          </a:p>
        </p:txBody>
      </p:sp>
      <p:sp>
        <p:nvSpPr>
          <p:cNvPr id="20" name="Shape 17"/>
          <p:cNvSpPr/>
          <p:nvPr/>
        </p:nvSpPr>
        <p:spPr>
          <a:xfrm>
            <a:off x="6420922" y="6695956"/>
            <a:ext cx="547092" cy="22860"/>
          </a:xfrm>
          <a:prstGeom prst="roundRect">
            <a:avLst>
              <a:gd name="adj" fmla="val 615508"/>
            </a:avLst>
          </a:prstGeom>
          <a:solidFill>
            <a:srgbClr val="CED9CE"/>
          </a:solidFill>
          <a:ln/>
        </p:spPr>
      </p:sp>
      <p:sp>
        <p:nvSpPr>
          <p:cNvPr id="21" name="Shape 18"/>
          <p:cNvSpPr/>
          <p:nvPr/>
        </p:nvSpPr>
        <p:spPr>
          <a:xfrm>
            <a:off x="6092071" y="6531531"/>
            <a:ext cx="351711" cy="351711"/>
          </a:xfrm>
          <a:prstGeom prst="roundRect">
            <a:avLst>
              <a:gd name="adj" fmla="val 40006"/>
            </a:avLst>
          </a:prstGeom>
          <a:solidFill>
            <a:srgbClr val="E8F3E8"/>
          </a:solidFill>
          <a:ln/>
        </p:spPr>
      </p:sp>
      <p:sp>
        <p:nvSpPr>
          <p:cNvPr id="22" name="Text 19"/>
          <p:cNvSpPr/>
          <p:nvPr/>
        </p:nvSpPr>
        <p:spPr>
          <a:xfrm>
            <a:off x="6188273" y="6590109"/>
            <a:ext cx="159306" cy="234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1800"/>
              </a:lnSpc>
              <a:buNone/>
            </a:pPr>
            <a:r>
              <a:rPr lang="en-US" sz="18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1800" dirty="0"/>
          </a:p>
        </p:txBody>
      </p:sp>
      <p:sp>
        <p:nvSpPr>
          <p:cNvPr id="23" name="Text 20"/>
          <p:cNvSpPr/>
          <p:nvPr/>
        </p:nvSpPr>
        <p:spPr>
          <a:xfrm>
            <a:off x="7127677" y="6512004"/>
            <a:ext cx="1954173" cy="2441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900"/>
              </a:lnSpc>
              <a:buNone/>
            </a:pPr>
            <a:r>
              <a:rPr lang="en-US" sz="15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XX-XXI століття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7127677" y="6849904"/>
            <a:ext cx="6955631" cy="750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950"/>
              </a:lnSpc>
              <a:buNone/>
            </a:pPr>
            <a:r>
              <a:rPr lang="en-US" sz="12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У XX столітті озеленення міст стало ключовим елементом містобудування. Було розроблено нові підходи до створення зелених зон, що враховували екологічні, соціальні та естетичні аспекти.</a:t>
            </a:r>
            <a:endParaRPr lang="en-US" sz="1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32704"/>
            <a:ext cx="988087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550"/>
              </a:lnSpc>
              <a:buNone/>
            </a:pPr>
            <a:r>
              <a:rPr lang="en-US" sz="44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Озеленення житлових територій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908459"/>
            <a:ext cx="286809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Газони та квітники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3489603"/>
            <a:ext cx="3978116" cy="2903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Газони та квітники додають житловим територіям естетичного вигляду, створюють відчуття комфорту та сприяють покращенню мікроклімату. Важливо використовувати різні види рослин, щоб створити різноманітну флору.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29084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Дендропарк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3489603"/>
            <a:ext cx="3978116" cy="2540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Висадка дерев та кущів навколо будинків створює природний щит від шуму, пилу та вітру. Вибираючи види рослин, слід враховувати їхню висоту, крону, кореневу систему та особливості догляду.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2908459"/>
            <a:ext cx="376368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Вертикальне озеленення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3489603"/>
            <a:ext cx="3978116" cy="21774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Вертикальне озеленення, як от зелені стіни, дозволяє ефективно використовувати вільний простір, створювати екологічно чисте середовище та покращувати мікроклімат житлових територій.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73259" y="782360"/>
            <a:ext cx="7970282" cy="1047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Озеленення територій промисловості</a:t>
            </a:r>
            <a:endParaRPr lang="en-US" sz="33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259" y="2081808"/>
            <a:ext cx="838319" cy="134135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63038" y="2249448"/>
            <a:ext cx="2775823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Зменшення забруднення</a:t>
            </a:r>
            <a:endParaRPr lang="en-US" sz="1650" dirty="0"/>
          </a:p>
        </p:txBody>
      </p:sp>
      <p:sp>
        <p:nvSpPr>
          <p:cNvPr id="6" name="Text 2"/>
          <p:cNvSpPr/>
          <p:nvPr/>
        </p:nvSpPr>
        <p:spPr>
          <a:xfrm>
            <a:off x="7163038" y="2611874"/>
            <a:ext cx="6880503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насадження фільтрують забруднення повітря, поглинають пил та шкідливі речовини, що виділяються промисловими підприємствами.</a:t>
            </a:r>
            <a:endParaRPr lang="en-US" sz="13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259" y="3423166"/>
            <a:ext cx="838319" cy="134135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63038" y="3590806"/>
            <a:ext cx="2950488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Покращення мікроклімату</a:t>
            </a:r>
            <a:endParaRPr lang="en-US" sz="1650" dirty="0"/>
          </a:p>
        </p:txBody>
      </p:sp>
      <p:sp>
        <p:nvSpPr>
          <p:cNvPr id="9" name="Text 4"/>
          <p:cNvSpPr/>
          <p:nvPr/>
        </p:nvSpPr>
        <p:spPr>
          <a:xfrm>
            <a:off x="7163038" y="3953232"/>
            <a:ext cx="6880503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зони створюють зони відпочинку, зменшують температуру повітря, підвищують вологість та покращують загальний мікроклімат території.</a:t>
            </a:r>
            <a:endParaRPr lang="en-US" sz="13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259" y="4764524"/>
            <a:ext cx="838319" cy="134135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63038" y="4932164"/>
            <a:ext cx="2219682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Естетичне значення</a:t>
            </a:r>
            <a:endParaRPr lang="en-US" sz="1650" dirty="0"/>
          </a:p>
        </p:txBody>
      </p:sp>
      <p:sp>
        <p:nvSpPr>
          <p:cNvPr id="12" name="Text 6"/>
          <p:cNvSpPr/>
          <p:nvPr/>
        </p:nvSpPr>
        <p:spPr>
          <a:xfrm>
            <a:off x="7163038" y="5294590"/>
            <a:ext cx="6880503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Озеленення територій промисловості робить їх більш привабливими, створюючи відчуття гармонії між природою та промисловими об'єктами.</a:t>
            </a:r>
            <a:endParaRPr lang="en-US" sz="13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3259" y="6105882"/>
            <a:ext cx="838319" cy="134135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163038" y="6273522"/>
            <a:ext cx="2654975" cy="261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Покращення умов праці</a:t>
            </a:r>
            <a:endParaRPr lang="en-US" sz="1650" dirty="0"/>
          </a:p>
        </p:txBody>
      </p:sp>
      <p:sp>
        <p:nvSpPr>
          <p:cNvPr id="15" name="Text 8"/>
          <p:cNvSpPr/>
          <p:nvPr/>
        </p:nvSpPr>
        <p:spPr>
          <a:xfrm>
            <a:off x="7163038" y="6635948"/>
            <a:ext cx="6880503" cy="5362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3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зони на території підприємств створюють більш комфортні умови для праці, зменшують стрес, підвищують мотивацію та продуктивність праці.</a:t>
            </a:r>
            <a:endParaRPr lang="en-US" sz="13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0770" y="742117"/>
            <a:ext cx="7795260" cy="12041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Озеленення сільських територій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160770" y="2235279"/>
            <a:ext cx="7795260" cy="5252085"/>
          </a:xfrm>
          <a:prstGeom prst="roundRect">
            <a:avLst>
              <a:gd name="adj" fmla="val 330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68390" y="2242899"/>
            <a:ext cx="7780020" cy="55435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6361033" y="2366010"/>
            <a:ext cx="350091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Вид озеленення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0254853" y="2366010"/>
            <a:ext cx="350091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Функції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168390" y="2797254"/>
            <a:ext cx="7780020" cy="11706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6361033" y="2920365"/>
            <a:ext cx="350091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Лісові насадження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10254853" y="2920365"/>
            <a:ext cx="3500914" cy="924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Захист від вітру, ерозії ґрунту, створення місць для відпочинку та збереження біорізноманіття.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6168390" y="3967877"/>
            <a:ext cx="7780020" cy="11706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6361033" y="4090988"/>
            <a:ext cx="350091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Газони та квітники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10254853" y="4090988"/>
            <a:ext cx="3500914" cy="924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Прикраса присадибних ділянок, створення місць для відпочинку, покращення мікроклімату.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168390" y="5138499"/>
            <a:ext cx="7780020" cy="1170622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6361033" y="5261610"/>
            <a:ext cx="350091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Сади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10254853" y="5261610"/>
            <a:ext cx="3500914" cy="924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Вирощування фруктів, овочів, ягід, а також створення естетично привабливих зон.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6168390" y="6309122"/>
            <a:ext cx="7780020" cy="117062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6361033" y="6432233"/>
            <a:ext cx="3500914" cy="308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Водойми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10254853" y="6432233"/>
            <a:ext cx="3500914" cy="924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Збереження водних ресурсів, створення місць для риболовлі, відпочинку та рекреації.</a:t>
            </a:r>
            <a:endParaRPr lang="en-US" sz="15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41494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6156" y="2946202"/>
            <a:ext cx="13278088" cy="12075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750"/>
              </a:lnSpc>
              <a:buNone/>
            </a:pPr>
            <a:r>
              <a:rPr lang="en-US" sz="38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Використання малих архітектурних форм у благоустрої</a:t>
            </a:r>
            <a:endParaRPr lang="en-US" sz="380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56" y="4443413"/>
            <a:ext cx="482917" cy="482918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76156" y="5119449"/>
            <a:ext cx="2414945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Лавки та сидіння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676156" y="5537121"/>
            <a:ext cx="3102173" cy="2163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Лавки та сидіння - це необхідні елементи благоустрою, що дозволяють відпочити, насолодитися красою зелених зон та спостерігати за навколишнім середовищем.</a:t>
            </a:r>
            <a:endParaRPr lang="en-US" sz="15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008" y="4443413"/>
            <a:ext cx="482917" cy="482918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068008" y="5119449"/>
            <a:ext cx="2882503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Фонтани та водоспади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4068008" y="5537121"/>
            <a:ext cx="3102293" cy="1545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Фонтани та водоспади створюють особливу атмосферу, освіжають повітря, прикрашають міські парки та сквери.</a:t>
            </a:r>
            <a:endParaRPr lang="en-US" sz="150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9980" y="4443413"/>
            <a:ext cx="482917" cy="482918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59980" y="5119449"/>
            <a:ext cx="2414945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Освітлення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459980" y="5537121"/>
            <a:ext cx="3102293" cy="18545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Освітлення парків та скверів дозволяє використовувати їх у вечірній та нічний час, створюючи безпечне та комфортне середовище для відпочинку.</a:t>
            </a:r>
            <a:endParaRPr lang="en-US" sz="150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1952" y="4443413"/>
            <a:ext cx="482917" cy="482918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0851952" y="5119449"/>
            <a:ext cx="2414945" cy="3018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9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Вазони та клумби</a:t>
            </a:r>
            <a:endParaRPr lang="en-US" sz="1900" dirty="0"/>
          </a:p>
        </p:txBody>
      </p:sp>
      <p:sp>
        <p:nvSpPr>
          <p:cNvPr id="15" name="Text 8"/>
          <p:cNvSpPr/>
          <p:nvPr/>
        </p:nvSpPr>
        <p:spPr>
          <a:xfrm>
            <a:off x="10851952" y="5537121"/>
            <a:ext cx="3102293" cy="15454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Вазони та клумби - це відмінний спосіб додати зелені та квітів в міські двори, вулиці та сквери, створюючи яскраві та привабливі зони.</a:t>
            </a:r>
            <a:endParaRPr lang="en-US" sz="15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39696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1155" y="2924294"/>
            <a:ext cx="13288089" cy="11984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4700"/>
              </a:lnSpc>
              <a:buNone/>
            </a:pPr>
            <a:r>
              <a:rPr lang="en-US" sz="37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Використання вертикального озеленення у благоустрої</a:t>
            </a:r>
            <a:endParaRPr lang="en-US" sz="3750" dirty="0"/>
          </a:p>
        </p:txBody>
      </p:sp>
      <p:sp>
        <p:nvSpPr>
          <p:cNvPr id="4" name="Shape 1"/>
          <p:cNvSpPr/>
          <p:nvPr/>
        </p:nvSpPr>
        <p:spPr>
          <a:xfrm>
            <a:off x="671155" y="4625935"/>
            <a:ext cx="431363" cy="431363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sp>
        <p:nvSpPr>
          <p:cNvPr id="5" name="Text 2"/>
          <p:cNvSpPr/>
          <p:nvPr/>
        </p:nvSpPr>
        <p:spPr>
          <a:xfrm>
            <a:off x="814983" y="4697730"/>
            <a:ext cx="143589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1</a:t>
            </a:r>
            <a:endParaRPr lang="en-US" sz="2250" dirty="0"/>
          </a:p>
        </p:txBody>
      </p:sp>
      <p:sp>
        <p:nvSpPr>
          <p:cNvPr id="6" name="Text 3"/>
          <p:cNvSpPr/>
          <p:nvPr/>
        </p:nvSpPr>
        <p:spPr>
          <a:xfrm>
            <a:off x="1294209" y="4625935"/>
            <a:ext cx="2396966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Економія простору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1294209" y="5040511"/>
            <a:ext cx="5925145" cy="92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Вертикальне озеленення дозволяє ефективно використовувати вертикальні поверхні, економлячи простір, який можна використовувати для інших цілей.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7411045" y="4625935"/>
            <a:ext cx="431363" cy="431363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sp>
        <p:nvSpPr>
          <p:cNvPr id="9" name="Text 6"/>
          <p:cNvSpPr/>
          <p:nvPr/>
        </p:nvSpPr>
        <p:spPr>
          <a:xfrm>
            <a:off x="7532727" y="4697730"/>
            <a:ext cx="188000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2</a:t>
            </a:r>
            <a:endParaRPr lang="en-US" sz="2250" dirty="0"/>
          </a:p>
        </p:txBody>
      </p:sp>
      <p:sp>
        <p:nvSpPr>
          <p:cNvPr id="10" name="Text 7"/>
          <p:cNvSpPr/>
          <p:nvPr/>
        </p:nvSpPr>
        <p:spPr>
          <a:xfrm>
            <a:off x="8034099" y="4625935"/>
            <a:ext cx="3373041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Покращення мікроклімату</a:t>
            </a:r>
            <a:endParaRPr lang="en-US" sz="1850" dirty="0"/>
          </a:p>
        </p:txBody>
      </p:sp>
      <p:sp>
        <p:nvSpPr>
          <p:cNvPr id="11" name="Text 8"/>
          <p:cNvSpPr/>
          <p:nvPr/>
        </p:nvSpPr>
        <p:spPr>
          <a:xfrm>
            <a:off x="8034099" y="5040511"/>
            <a:ext cx="5925145" cy="92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Зелені стіни та дахи зменшують температуру повітря, підвищують вологість, фільтрують забруднення та створюють більш приємний мікроклімат.</a:t>
            </a:r>
            <a:endParaRPr lang="en-US" sz="1500" dirty="0"/>
          </a:p>
        </p:txBody>
      </p:sp>
      <p:sp>
        <p:nvSpPr>
          <p:cNvPr id="12" name="Shape 9"/>
          <p:cNvSpPr/>
          <p:nvPr/>
        </p:nvSpPr>
        <p:spPr>
          <a:xfrm>
            <a:off x="671155" y="6368296"/>
            <a:ext cx="431363" cy="431363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sp>
        <p:nvSpPr>
          <p:cNvPr id="13" name="Text 10"/>
          <p:cNvSpPr/>
          <p:nvPr/>
        </p:nvSpPr>
        <p:spPr>
          <a:xfrm>
            <a:off x="799981" y="6440091"/>
            <a:ext cx="173712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3</a:t>
            </a:r>
            <a:endParaRPr lang="en-US" sz="2250" dirty="0"/>
          </a:p>
        </p:txBody>
      </p:sp>
      <p:sp>
        <p:nvSpPr>
          <p:cNvPr id="14" name="Text 11"/>
          <p:cNvSpPr/>
          <p:nvPr/>
        </p:nvSpPr>
        <p:spPr>
          <a:xfrm>
            <a:off x="1294209" y="6368296"/>
            <a:ext cx="2440186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Естетичний вигляд</a:t>
            </a:r>
            <a:endParaRPr lang="en-US" sz="1850" dirty="0"/>
          </a:p>
        </p:txBody>
      </p:sp>
      <p:sp>
        <p:nvSpPr>
          <p:cNvPr id="15" name="Text 12"/>
          <p:cNvSpPr/>
          <p:nvPr/>
        </p:nvSpPr>
        <p:spPr>
          <a:xfrm>
            <a:off x="1294209" y="6782872"/>
            <a:ext cx="5925145" cy="92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Вертикальне озеленення прикрашає фасади будівель, роблячи їх більш привабливими, створюючи відчуття гармонії з природою.</a:t>
            </a:r>
            <a:endParaRPr lang="en-US" sz="1500" dirty="0"/>
          </a:p>
        </p:txBody>
      </p:sp>
      <p:sp>
        <p:nvSpPr>
          <p:cNvPr id="16" name="Shape 13"/>
          <p:cNvSpPr/>
          <p:nvPr/>
        </p:nvSpPr>
        <p:spPr>
          <a:xfrm>
            <a:off x="7411045" y="6368296"/>
            <a:ext cx="431363" cy="431363"/>
          </a:xfrm>
          <a:prstGeom prst="roundRect">
            <a:avLst>
              <a:gd name="adj" fmla="val 40010"/>
            </a:avLst>
          </a:prstGeom>
          <a:solidFill>
            <a:srgbClr val="E8F3E8"/>
          </a:solidFill>
          <a:ln/>
        </p:spPr>
      </p:sp>
      <p:sp>
        <p:nvSpPr>
          <p:cNvPr id="17" name="Text 14"/>
          <p:cNvSpPr/>
          <p:nvPr/>
        </p:nvSpPr>
        <p:spPr>
          <a:xfrm>
            <a:off x="7529036" y="6440091"/>
            <a:ext cx="195382" cy="2876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22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4</a:t>
            </a:r>
            <a:endParaRPr lang="en-US" sz="2250" dirty="0"/>
          </a:p>
        </p:txBody>
      </p:sp>
      <p:sp>
        <p:nvSpPr>
          <p:cNvPr id="18" name="Text 15"/>
          <p:cNvSpPr/>
          <p:nvPr/>
        </p:nvSpPr>
        <p:spPr>
          <a:xfrm>
            <a:off x="8034099" y="6368296"/>
            <a:ext cx="3582233" cy="2995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350"/>
              </a:lnSpc>
              <a:buNone/>
            </a:pPr>
            <a:r>
              <a:rPr lang="en-US" sz="18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Збільшення біорізноманіття</a:t>
            </a:r>
            <a:endParaRPr lang="en-US" sz="1850" dirty="0"/>
          </a:p>
        </p:txBody>
      </p:sp>
      <p:sp>
        <p:nvSpPr>
          <p:cNvPr id="19" name="Text 16"/>
          <p:cNvSpPr/>
          <p:nvPr/>
        </p:nvSpPr>
        <p:spPr>
          <a:xfrm>
            <a:off x="8034099" y="6782872"/>
            <a:ext cx="5925145" cy="920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400"/>
              </a:lnSpc>
              <a:buNone/>
            </a:pPr>
            <a:r>
              <a:rPr lang="en-US" sz="15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Вертикальне озеленення створює середовище для проживання різних видів рослин, птахів, комах, що сприяє збереженню біорізноманіття.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2024-10-25T06:49:22Z</dcterms:created>
  <dcterms:modified xsi:type="dcterms:W3CDTF">2024-10-25T06:49:22Z</dcterms:modified>
</cp:coreProperties>
</file>