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58" r:id="rId6"/>
    <p:sldId id="261" r:id="rId7"/>
    <p:sldId id="262" r:id="rId8"/>
    <p:sldId id="263" r:id="rId9"/>
    <p:sldId id="264" r:id="rId10"/>
    <p:sldId id="265" r:id="rId11"/>
    <p:sldId id="266" r:id="rId12"/>
    <p:sldId id="267" r:id="rId13"/>
    <p:sldId id="268"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890A"/>
    <a:srgbClr val="EDDFEC"/>
    <a:srgbClr val="E5F3F7"/>
    <a:srgbClr val="42EAEE"/>
    <a:srgbClr val="C2FBAB"/>
    <a:srgbClr val="DCC5FF"/>
    <a:srgbClr val="FEDEDE"/>
    <a:srgbClr val="FDDCBB"/>
    <a:srgbClr val="DEDEDE"/>
    <a:srgbClr val="E2D6F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Дата 3"/>
          <p:cNvSpPr>
            <a:spLocks noGrp="1"/>
          </p:cNvSpPr>
          <p:nvPr>
            <p:ph type="dt" sz="half" idx="10"/>
          </p:nvPr>
        </p:nvSpPr>
        <p:spPr/>
        <p:txBody>
          <a:bodyPr/>
          <a:lstStyle/>
          <a:p>
            <a:fld id="{4E6DCF98-E4C3-44A6-B9FA-4F04395EC0A8}" type="datetimeFigureOut">
              <a:rPr lang="en-US" smtClean="0"/>
              <a:t>9/10/2024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25522299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4E6DCF98-E4C3-44A6-B9FA-4F04395EC0A8}" type="datetimeFigureOut">
              <a:rPr lang="en-US" smtClean="0"/>
              <a:t>9/10/2024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1283303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4E6DCF98-E4C3-44A6-B9FA-4F04395EC0A8}" type="datetimeFigureOut">
              <a:rPr lang="en-US" smtClean="0"/>
              <a:t>9/10/2024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3215227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10"/>
          </p:nvPr>
        </p:nvSpPr>
        <p:spPr/>
        <p:txBody>
          <a:bodyPr/>
          <a:lstStyle/>
          <a:p>
            <a:fld id="{4E6DCF98-E4C3-44A6-B9FA-4F04395EC0A8}" type="datetimeFigureOut">
              <a:rPr lang="en-US" smtClean="0"/>
              <a:t>9/10/2024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4069403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4E6DCF98-E4C3-44A6-B9FA-4F04395EC0A8}" type="datetimeFigureOut">
              <a:rPr lang="en-US" smtClean="0"/>
              <a:t>9/10/2024</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1454831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Дата 4"/>
          <p:cNvSpPr>
            <a:spLocks noGrp="1"/>
          </p:cNvSpPr>
          <p:nvPr>
            <p:ph type="dt" sz="half" idx="10"/>
          </p:nvPr>
        </p:nvSpPr>
        <p:spPr/>
        <p:txBody>
          <a:bodyPr/>
          <a:lstStyle/>
          <a:p>
            <a:fld id="{4E6DCF98-E4C3-44A6-B9FA-4F04395EC0A8}" type="datetimeFigureOut">
              <a:rPr lang="en-US" smtClean="0"/>
              <a:t>9/10/2024</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2618386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Дата 6"/>
          <p:cNvSpPr>
            <a:spLocks noGrp="1"/>
          </p:cNvSpPr>
          <p:nvPr>
            <p:ph type="dt" sz="half" idx="10"/>
          </p:nvPr>
        </p:nvSpPr>
        <p:spPr/>
        <p:txBody>
          <a:bodyPr/>
          <a:lstStyle/>
          <a:p>
            <a:fld id="{4E6DCF98-E4C3-44A6-B9FA-4F04395EC0A8}" type="datetimeFigureOut">
              <a:rPr lang="en-US" smtClean="0"/>
              <a:t>9/10/2024</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2517488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endParaRPr lang="en-US"/>
          </a:p>
        </p:txBody>
      </p:sp>
      <p:sp>
        <p:nvSpPr>
          <p:cNvPr id="3" name="Дата 2"/>
          <p:cNvSpPr>
            <a:spLocks noGrp="1"/>
          </p:cNvSpPr>
          <p:nvPr>
            <p:ph type="dt" sz="half" idx="10"/>
          </p:nvPr>
        </p:nvSpPr>
        <p:spPr/>
        <p:txBody>
          <a:bodyPr/>
          <a:lstStyle/>
          <a:p>
            <a:fld id="{4E6DCF98-E4C3-44A6-B9FA-4F04395EC0A8}" type="datetimeFigureOut">
              <a:rPr lang="en-US" smtClean="0"/>
              <a:t>9/10/2024</a:t>
            </a:fld>
            <a:endParaRPr lang="en-US"/>
          </a:p>
        </p:txBody>
      </p:sp>
      <p:sp>
        <p:nvSpPr>
          <p:cNvPr id="4" name="Нижний колонтитул 3"/>
          <p:cNvSpPr>
            <a:spLocks noGrp="1"/>
          </p:cNvSpPr>
          <p:nvPr>
            <p:ph type="ftr" sz="quarter" idx="11"/>
          </p:nvPr>
        </p:nvSpPr>
        <p:spPr/>
        <p:txBody>
          <a:bodyPr/>
          <a:lstStyle/>
          <a:p>
            <a:endParaRPr lang="en-US"/>
          </a:p>
        </p:txBody>
      </p:sp>
      <p:sp>
        <p:nvSpPr>
          <p:cNvPr id="5" name="Номер слайда 4"/>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27510607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6DCF98-E4C3-44A6-B9FA-4F04395EC0A8}" type="datetimeFigureOut">
              <a:rPr lang="en-US" smtClean="0"/>
              <a:t>9/10/2024</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2659542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4E6DCF98-E4C3-44A6-B9FA-4F04395EC0A8}" type="datetimeFigureOut">
              <a:rPr lang="en-US" smtClean="0"/>
              <a:t>9/10/2024</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154793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4E6DCF98-E4C3-44A6-B9FA-4F04395EC0A8}" type="datetimeFigureOut">
              <a:rPr lang="en-US" smtClean="0"/>
              <a:t>9/10/2024</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7DCAA99F-8BBF-411F-A983-CD60ACB43FAC}" type="slidenum">
              <a:rPr lang="en-US" smtClean="0"/>
              <a:t>‹№›</a:t>
            </a:fld>
            <a:endParaRPr lang="en-US"/>
          </a:p>
        </p:txBody>
      </p:sp>
    </p:spTree>
    <p:extLst>
      <p:ext uri="{BB962C8B-B14F-4D97-AF65-F5344CB8AC3E}">
        <p14:creationId xmlns:p14="http://schemas.microsoft.com/office/powerpoint/2010/main" val="2726554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6DCF98-E4C3-44A6-B9FA-4F04395EC0A8}" type="datetimeFigureOut">
              <a:rPr lang="en-US" smtClean="0"/>
              <a:t>9/10/2024</a:t>
            </a:fld>
            <a:endParaRPr lang="en-US"/>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CAA99F-8BBF-411F-A983-CD60ACB43FAC}" type="slidenum">
              <a:rPr lang="en-US" smtClean="0"/>
              <a:t>‹№›</a:t>
            </a:fld>
            <a:endParaRPr lang="en-US"/>
          </a:p>
        </p:txBody>
      </p:sp>
    </p:spTree>
    <p:extLst>
      <p:ext uri="{BB962C8B-B14F-4D97-AF65-F5344CB8AC3E}">
        <p14:creationId xmlns:p14="http://schemas.microsoft.com/office/powerpoint/2010/main" val="1861504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59509" y="1870276"/>
            <a:ext cx="6056671" cy="646331"/>
          </a:xfrm>
          <a:prstGeom prst="rect">
            <a:avLst/>
          </a:prstGeom>
          <a:noFill/>
        </p:spPr>
        <p:txBody>
          <a:bodyPr wrap="square" rtlCol="0">
            <a:spAutoFit/>
          </a:bodyPr>
          <a:lstStyle/>
          <a:p>
            <a:pPr algn="ctr"/>
            <a:r>
              <a:rPr lang="uk-UA" sz="3600" dirty="0">
                <a:solidFill>
                  <a:srgbClr val="7030A0"/>
                </a:solidFill>
                <a:latin typeface="Times New Roman" panose="02020603050405020304" pitchFamily="18" charset="0"/>
                <a:cs typeface="Times New Roman" panose="02020603050405020304" pitchFamily="18" charset="0"/>
              </a:rPr>
              <a:t>Презентація на тему:</a:t>
            </a:r>
            <a:endParaRPr lang="en-US" sz="3600" dirty="0">
              <a:solidFill>
                <a:srgbClr val="7030A0"/>
              </a:solidFill>
              <a:latin typeface="Times New Roman" panose="02020603050405020304" pitchFamily="18" charset="0"/>
              <a:cs typeface="Times New Roman" panose="02020603050405020304" pitchFamily="18" charset="0"/>
            </a:endParaRPr>
          </a:p>
        </p:txBody>
      </p:sp>
      <p:sp>
        <p:nvSpPr>
          <p:cNvPr id="5" name="TextBox 4"/>
          <p:cNvSpPr txBox="1"/>
          <p:nvPr/>
        </p:nvSpPr>
        <p:spPr>
          <a:xfrm>
            <a:off x="9016180" y="5260258"/>
            <a:ext cx="2851355" cy="369332"/>
          </a:xfrm>
          <a:prstGeom prst="rect">
            <a:avLst/>
          </a:prstGeom>
          <a:noFill/>
        </p:spPr>
        <p:txBody>
          <a:bodyPr wrap="square" rtlCol="0">
            <a:spAutoFit/>
          </a:bodyPr>
          <a:lstStyle/>
          <a:p>
            <a:pPr algn="r"/>
            <a:endParaRPr lang="en-US" i="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206806" y="2595771"/>
            <a:ext cx="11562076" cy="2585323"/>
          </a:xfrm>
          <a:prstGeom prst="rect">
            <a:avLst/>
          </a:prstGeom>
          <a:noFill/>
        </p:spPr>
        <p:txBody>
          <a:bodyPr wrap="none" lIns="91440" tIns="45720" rIns="91440" bIns="45720">
            <a:spAutoFit/>
          </a:bodyPr>
          <a:lstStyle/>
          <a:p>
            <a:pPr algn="ctr"/>
            <a:r>
              <a:rPr lang="ru-RU" sz="5400" b="1" cap="none" spc="50" dirty="0">
                <a:ln w="0"/>
                <a:solidFill>
                  <a:srgbClr val="7030A0"/>
                </a:solidFill>
                <a:effectLst>
                  <a:innerShdw blurRad="63500" dist="50800" dir="13500000">
                    <a:srgbClr val="000000">
                      <a:alpha val="50000"/>
                    </a:srgbClr>
                  </a:innerShdw>
                </a:effectLst>
              </a:rPr>
              <a:t>Практика </a:t>
            </a:r>
            <a:r>
              <a:rPr lang="ru-RU" sz="5400" b="1" cap="none" spc="50" dirty="0" err="1">
                <a:ln w="0"/>
                <a:solidFill>
                  <a:srgbClr val="7030A0"/>
                </a:solidFill>
                <a:effectLst>
                  <a:innerShdw blurRad="63500" dist="50800" dir="13500000">
                    <a:srgbClr val="000000">
                      <a:alpha val="50000"/>
                    </a:srgbClr>
                  </a:innerShdw>
                </a:effectLst>
              </a:rPr>
              <a:t>Європейського</a:t>
            </a:r>
            <a:r>
              <a:rPr lang="ru-RU" sz="5400" b="1" cap="none" spc="50" dirty="0">
                <a:ln w="0"/>
                <a:solidFill>
                  <a:srgbClr val="7030A0"/>
                </a:solidFill>
                <a:effectLst>
                  <a:innerShdw blurRad="63500" dist="50800" dir="13500000">
                    <a:srgbClr val="000000">
                      <a:alpha val="50000"/>
                    </a:srgbClr>
                  </a:innerShdw>
                </a:effectLst>
              </a:rPr>
              <a:t> суду з прав </a:t>
            </a:r>
          </a:p>
          <a:p>
            <a:pPr algn="ctr"/>
            <a:r>
              <a:rPr lang="ru-RU" sz="5400" b="1" spc="50" dirty="0" err="1">
                <a:ln w="0"/>
                <a:solidFill>
                  <a:srgbClr val="7030A0"/>
                </a:solidFill>
                <a:effectLst>
                  <a:innerShdw blurRad="63500" dist="50800" dir="13500000">
                    <a:srgbClr val="000000">
                      <a:alpha val="50000"/>
                    </a:srgbClr>
                  </a:innerShdw>
                </a:effectLst>
              </a:rPr>
              <a:t>людини</a:t>
            </a:r>
            <a:r>
              <a:rPr lang="ru-RU" sz="5400" b="1" spc="50" dirty="0">
                <a:ln w="0"/>
                <a:solidFill>
                  <a:srgbClr val="7030A0"/>
                </a:solidFill>
                <a:effectLst>
                  <a:innerShdw blurRad="63500" dist="50800" dir="13500000">
                    <a:srgbClr val="000000">
                      <a:alpha val="50000"/>
                    </a:srgbClr>
                  </a:innerShdw>
                </a:effectLst>
              </a:rPr>
              <a:t> </a:t>
            </a:r>
            <a:r>
              <a:rPr lang="ru-RU" sz="5400" b="1" spc="50" dirty="0" err="1">
                <a:ln w="0"/>
                <a:solidFill>
                  <a:srgbClr val="7030A0"/>
                </a:solidFill>
                <a:effectLst>
                  <a:innerShdw blurRad="63500" dist="50800" dir="13500000">
                    <a:srgbClr val="000000">
                      <a:alpha val="50000"/>
                    </a:srgbClr>
                  </a:innerShdw>
                </a:effectLst>
              </a:rPr>
              <a:t>щодо</a:t>
            </a:r>
            <a:r>
              <a:rPr lang="ru-RU" sz="5400" b="1" spc="50" dirty="0">
                <a:ln w="0"/>
                <a:solidFill>
                  <a:srgbClr val="7030A0"/>
                </a:solidFill>
                <a:effectLst>
                  <a:innerShdw blurRad="63500" dist="50800" dir="13500000">
                    <a:srgbClr val="000000">
                      <a:alpha val="50000"/>
                    </a:srgbClr>
                  </a:innerShdw>
                </a:effectLst>
              </a:rPr>
              <a:t> права на свободу</a:t>
            </a:r>
          </a:p>
          <a:p>
            <a:pPr algn="ctr"/>
            <a:r>
              <a:rPr lang="ru-RU" sz="5400" b="1" spc="50" dirty="0" err="1">
                <a:ln w="0"/>
                <a:solidFill>
                  <a:srgbClr val="7030A0"/>
                </a:solidFill>
                <a:effectLst>
                  <a:innerShdw blurRad="63500" dist="50800" dir="13500000">
                    <a:srgbClr val="000000">
                      <a:alpha val="50000"/>
                    </a:srgbClr>
                  </a:innerShdw>
                </a:effectLst>
              </a:rPr>
              <a:t>в</a:t>
            </a:r>
            <a:r>
              <a:rPr lang="ru-RU" sz="5400" b="1" cap="none" spc="50" dirty="0" err="1">
                <a:ln w="0"/>
                <a:solidFill>
                  <a:srgbClr val="7030A0"/>
                </a:solidFill>
                <a:effectLst>
                  <a:innerShdw blurRad="63500" dist="50800" dir="13500000">
                    <a:srgbClr val="000000">
                      <a:alpha val="50000"/>
                    </a:srgbClr>
                  </a:innerShdw>
                </a:effectLst>
              </a:rPr>
              <a:t>ираження</a:t>
            </a:r>
            <a:r>
              <a:rPr lang="ru-RU" sz="5400" b="1" cap="none" spc="50" dirty="0">
                <a:ln w="0"/>
                <a:solidFill>
                  <a:srgbClr val="7030A0"/>
                </a:solidFill>
                <a:effectLst>
                  <a:innerShdw blurRad="63500" dist="50800" dir="13500000">
                    <a:srgbClr val="000000">
                      <a:alpha val="50000"/>
                    </a:srgbClr>
                  </a:innerShdw>
                </a:effectLst>
              </a:rPr>
              <a:t> </a:t>
            </a:r>
            <a:r>
              <a:rPr lang="ru-RU" sz="5400" b="1" cap="none" spc="50" dirty="0" err="1">
                <a:ln w="0"/>
                <a:solidFill>
                  <a:srgbClr val="7030A0"/>
                </a:solidFill>
                <a:effectLst>
                  <a:innerShdw blurRad="63500" dist="50800" dir="13500000">
                    <a:srgbClr val="000000">
                      <a:alpha val="50000"/>
                    </a:srgbClr>
                  </a:innerShdw>
                </a:effectLst>
              </a:rPr>
              <a:t>поглядів</a:t>
            </a:r>
            <a:endParaRPr lang="ru-RU" sz="5400" b="1" cap="none" spc="50" dirty="0">
              <a:ln w="0"/>
              <a:solidFill>
                <a:srgbClr val="7030A0"/>
              </a:solidFill>
              <a:effectLst>
                <a:innerShdw blurRad="63500" dist="50800" dir="13500000">
                  <a:srgbClr val="000000">
                    <a:alpha val="50000"/>
                  </a:srgbClr>
                </a:innerShdw>
              </a:effectLst>
            </a:endParaRPr>
          </a:p>
        </p:txBody>
      </p:sp>
    </p:spTree>
    <p:extLst>
      <p:ext uri="{BB962C8B-B14F-4D97-AF65-F5344CB8AC3E}">
        <p14:creationId xmlns:p14="http://schemas.microsoft.com/office/powerpoint/2010/main" val="2039643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81548" y="2369574"/>
            <a:ext cx="10255045" cy="3539430"/>
          </a:xfrm>
          <a:prstGeom prst="rect">
            <a:avLst/>
          </a:prstGeom>
          <a:noFill/>
        </p:spPr>
        <p:txBody>
          <a:bodyPr wrap="square" rtlCol="0">
            <a:spAutoFit/>
          </a:bodyPr>
          <a:lstStyle/>
          <a:p>
            <a:r>
              <a:rPr lang="uk-UA" sz="3200" b="1" u="sng" dirty="0">
                <a:latin typeface="Times New Roman" panose="02020603050405020304" pitchFamily="18" charset="0"/>
                <a:cs typeface="Times New Roman" panose="02020603050405020304" pitchFamily="18" charset="0"/>
              </a:rPr>
              <a:t>Суд</a:t>
            </a:r>
            <a:r>
              <a:rPr lang="uk-UA" sz="3200" u="sng" dirty="0">
                <a:latin typeface="Times New Roman" panose="02020603050405020304" pitchFamily="18" charset="0"/>
                <a:cs typeface="Times New Roman" panose="02020603050405020304" pitchFamily="18" charset="0"/>
              </a:rPr>
              <a:t>, </a:t>
            </a:r>
            <a:r>
              <a:rPr lang="uk-UA" sz="3200" dirty="0">
                <a:latin typeface="Times New Roman" panose="02020603050405020304" pitchFamily="18" charset="0"/>
                <a:cs typeface="Times New Roman" panose="02020603050405020304" pitchFamily="18" charset="0"/>
              </a:rPr>
              <a:t>згідно зі статтею 50 Європейської конвенції з прав людини, </a:t>
            </a:r>
            <a:r>
              <a:rPr lang="uk-UA" sz="3200" b="1" u="sng" dirty="0">
                <a:latin typeface="Times New Roman" panose="02020603050405020304" pitchFamily="18" charset="0"/>
                <a:cs typeface="Times New Roman" panose="02020603050405020304" pitchFamily="18" charset="0"/>
              </a:rPr>
              <a:t>зобов’язав</a:t>
            </a:r>
            <a:r>
              <a:rPr lang="uk-UA" sz="3200" b="1" dirty="0">
                <a:latin typeface="Times New Roman" panose="02020603050405020304" pitchFamily="18" charset="0"/>
                <a:cs typeface="Times New Roman" panose="02020603050405020304" pitchFamily="18" charset="0"/>
              </a:rPr>
              <a:t> </a:t>
            </a:r>
            <a:r>
              <a:rPr lang="uk-UA" sz="3200" dirty="0">
                <a:latin typeface="Times New Roman" panose="02020603050405020304" pitchFamily="18" charset="0"/>
                <a:cs typeface="Times New Roman" panose="02020603050405020304" pitchFamily="18" charset="0"/>
              </a:rPr>
              <a:t>Австрію</a:t>
            </a:r>
            <a:r>
              <a:rPr lang="uk-UA" sz="3200" b="1" dirty="0">
                <a:latin typeface="Times New Roman" panose="02020603050405020304" pitchFamily="18" charset="0"/>
                <a:cs typeface="Times New Roman" panose="02020603050405020304" pitchFamily="18" charset="0"/>
              </a:rPr>
              <a:t> </a:t>
            </a:r>
            <a:r>
              <a:rPr lang="uk-UA" sz="3200" b="1" u="sng" dirty="0">
                <a:latin typeface="Times New Roman" panose="02020603050405020304" pitchFamily="18" charset="0"/>
                <a:cs typeface="Times New Roman" panose="02020603050405020304" pitchFamily="18" charset="0"/>
              </a:rPr>
              <a:t>повернути</a:t>
            </a:r>
            <a:r>
              <a:rPr lang="uk-UA" sz="3200" dirty="0">
                <a:latin typeface="Times New Roman" panose="02020603050405020304" pitchFamily="18" charset="0"/>
                <a:cs typeface="Times New Roman" panose="02020603050405020304" pitchFamily="18" charset="0"/>
              </a:rPr>
              <a:t> її громадянинові сплачений </a:t>
            </a:r>
            <a:r>
              <a:rPr lang="uk-UA" sz="3200" b="1" u="sng" dirty="0">
                <a:latin typeface="Times New Roman" panose="02020603050405020304" pitchFamily="18" charset="0"/>
                <a:cs typeface="Times New Roman" panose="02020603050405020304" pitchFamily="18" charset="0"/>
              </a:rPr>
              <a:t>штраф, відшкодувати витрати</a:t>
            </a:r>
            <a:r>
              <a:rPr lang="uk-UA" sz="3200" u="sng" dirty="0">
                <a:latin typeface="Times New Roman" panose="02020603050405020304" pitchFamily="18" charset="0"/>
                <a:cs typeface="Times New Roman" panose="02020603050405020304" pitchFamily="18" charset="0"/>
              </a:rPr>
              <a:t> </a:t>
            </a:r>
            <a:r>
              <a:rPr lang="uk-UA" sz="3200" dirty="0">
                <a:latin typeface="Times New Roman" panose="02020603050405020304" pitchFamily="18" charset="0"/>
                <a:cs typeface="Times New Roman" panose="02020603050405020304" pitchFamily="18" charset="0"/>
              </a:rPr>
              <a:t>на ведення справ в австрійських судових інстанціях, витрати, пов’язані з провадженням у Європейській комісії з прав людини та в Страсбурзькому суді, а також упущену вигоду, яку заявник міг отримати.</a:t>
            </a:r>
            <a:endParaRPr lang="en-US" sz="32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1445342" y="676617"/>
            <a:ext cx="8829368" cy="646331"/>
          </a:xfrm>
          <a:prstGeom prst="rect">
            <a:avLst/>
          </a:prstGeom>
          <a:noFill/>
        </p:spPr>
        <p:txBody>
          <a:bodyPr wrap="square" rtlCol="0">
            <a:spAutoFit/>
          </a:bodyPr>
          <a:lstStyle/>
          <a:p>
            <a:pPr algn="ctr"/>
            <a:r>
              <a:rPr lang="uk-UA" sz="3600" dirty="0">
                <a:latin typeface="Times New Roman" panose="02020603050405020304" pitchFamily="18" charset="0"/>
                <a:cs typeface="Times New Roman" panose="02020603050405020304" pitchFamily="18" charset="0"/>
              </a:rPr>
              <a:t>Висновок справи «</a:t>
            </a:r>
            <a:r>
              <a:rPr lang="uk-UA" sz="3600" dirty="0" err="1">
                <a:latin typeface="Times New Roman" panose="02020603050405020304" pitchFamily="18" charset="0"/>
                <a:cs typeface="Times New Roman" panose="02020603050405020304" pitchFamily="18" charset="0"/>
              </a:rPr>
              <a:t>Лінгенс</a:t>
            </a:r>
            <a:r>
              <a:rPr lang="uk-UA" sz="3600" dirty="0">
                <a:latin typeface="Times New Roman" panose="02020603050405020304" pitchFamily="18" charset="0"/>
                <a:cs typeface="Times New Roman" panose="02020603050405020304" pitchFamily="18" charset="0"/>
              </a:rPr>
              <a:t> проти Австрії»</a:t>
            </a:r>
            <a:endParaRPr lang="en-US" sz="3600" dirty="0">
              <a:latin typeface="Times New Roman" panose="02020603050405020304" pitchFamily="18" charset="0"/>
              <a:cs typeface="Times New Roman" panose="02020603050405020304" pitchFamily="18" charset="0"/>
            </a:endParaRPr>
          </a:p>
        </p:txBody>
      </p:sp>
      <p:sp>
        <p:nvSpPr>
          <p:cNvPr id="4" name="Стрелка вниз 3"/>
          <p:cNvSpPr/>
          <p:nvPr/>
        </p:nvSpPr>
        <p:spPr>
          <a:xfrm>
            <a:off x="5466734" y="1537449"/>
            <a:ext cx="550607" cy="403123"/>
          </a:xfrm>
          <a:prstGeom prst="downArrow">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1267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30710" y="412955"/>
            <a:ext cx="10205884" cy="393290"/>
          </a:xfrm>
          <a:prstGeom prst="rect">
            <a:avLst/>
          </a:prstGeom>
          <a:solidFill>
            <a:srgbClr val="947DF7"/>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tx1"/>
                </a:solidFill>
                <a:latin typeface="Times New Roman" panose="02020603050405020304" pitchFamily="18" charset="0"/>
                <a:cs typeface="Times New Roman" panose="02020603050405020304" pitchFamily="18" charset="0"/>
              </a:rPr>
              <a:t>3. Справа «</a:t>
            </a:r>
            <a:r>
              <a:rPr lang="ru-RU" sz="2400" dirty="0" err="1">
                <a:solidFill>
                  <a:schemeClr val="tx1"/>
                </a:solidFill>
                <a:latin typeface="Times New Roman" panose="02020603050405020304" pitchFamily="18" charset="0"/>
                <a:cs typeface="Times New Roman" panose="02020603050405020304" pitchFamily="18" charset="0"/>
              </a:rPr>
              <a:t>Швидка</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проти</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України</a:t>
            </a:r>
            <a:r>
              <a:rPr lang="ru-RU" sz="2400" dirty="0">
                <a:solidFill>
                  <a:schemeClr val="tx1"/>
                </a:solidFill>
                <a:latin typeface="Times New Roman" panose="02020603050405020304" pitchFamily="18" charset="0"/>
                <a:cs typeface="Times New Roman" panose="02020603050405020304" pitchFamily="18" charset="0"/>
              </a:rPr>
              <a:t>», № 17888/12, 2014 р.</a:t>
            </a:r>
          </a:p>
        </p:txBody>
      </p:sp>
      <p:sp>
        <p:nvSpPr>
          <p:cNvPr id="3" name="TextBox 2"/>
          <p:cNvSpPr txBox="1"/>
          <p:nvPr/>
        </p:nvSpPr>
        <p:spPr>
          <a:xfrm>
            <a:off x="683342" y="1010245"/>
            <a:ext cx="11100619" cy="5847755"/>
          </a:xfrm>
          <a:prstGeom prst="rect">
            <a:avLst/>
          </a:prstGeom>
          <a:noFill/>
        </p:spPr>
        <p:txBody>
          <a:bodyPr wrap="square" rtlCol="0">
            <a:spAutoFit/>
          </a:bodyPr>
          <a:lstStyle/>
          <a:p>
            <a:r>
              <a:rPr lang="ru-RU" sz="2200" b="1" dirty="0">
                <a:latin typeface="Times New Roman" panose="02020603050405020304" pitchFamily="18" charset="0"/>
                <a:cs typeface="Times New Roman" panose="02020603050405020304" pitchFamily="18" charset="0"/>
              </a:rPr>
              <a:t>Справу </a:t>
            </a:r>
            <a:r>
              <a:rPr lang="ru-RU" sz="2200" dirty="0" err="1">
                <a:latin typeface="Times New Roman" panose="02020603050405020304" pitchFamily="18" charset="0"/>
                <a:cs typeface="Times New Roman" panose="02020603050405020304" pitchFamily="18" charset="0"/>
              </a:rPr>
              <a:t>було</a:t>
            </a:r>
            <a:r>
              <a:rPr lang="ru-RU" sz="2200" b="1" dirty="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розпочато</a:t>
            </a:r>
            <a:r>
              <a:rPr lang="ru-RU" sz="2200" b="1" dirty="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за </a:t>
            </a:r>
            <a:r>
              <a:rPr lang="ru-RU" sz="2200" dirty="0" err="1">
                <a:latin typeface="Times New Roman" panose="02020603050405020304" pitchFamily="18" charset="0"/>
                <a:cs typeface="Times New Roman" panose="02020603050405020304" pitchFamily="18" charset="0"/>
              </a:rPr>
              <a:t>заявою</a:t>
            </a:r>
            <a:r>
              <a:rPr lang="ru-RU" sz="2200" dirty="0">
                <a:latin typeface="Times New Roman" panose="02020603050405020304" pitchFamily="18" charset="0"/>
                <a:cs typeface="Times New Roman" panose="02020603050405020304" pitchFamily="18" charset="0"/>
              </a:rPr>
              <a:t> № 17888/12), яку подала до ЄСПЛ </a:t>
            </a:r>
            <a:r>
              <a:rPr lang="ru-RU" sz="2200" dirty="0" err="1">
                <a:latin typeface="Times New Roman" panose="02020603050405020304" pitchFamily="18" charset="0"/>
                <a:cs typeface="Times New Roman" panose="02020603050405020304" pitchFamily="18" charset="0"/>
              </a:rPr>
              <a:t>пані</a:t>
            </a:r>
            <a:r>
              <a:rPr lang="ru-RU" sz="2200" dirty="0">
                <a:latin typeface="Times New Roman" panose="02020603050405020304" pitchFamily="18" charset="0"/>
                <a:cs typeface="Times New Roman" panose="02020603050405020304" pitchFamily="18" charset="0"/>
              </a:rPr>
              <a:t> </a:t>
            </a:r>
            <a:r>
              <a:rPr lang="ru-RU" sz="2200" b="1" dirty="0">
                <a:latin typeface="Times New Roman" panose="02020603050405020304" pitchFamily="18" charset="0"/>
                <a:cs typeface="Times New Roman" panose="02020603050405020304" pitchFamily="18" charset="0"/>
              </a:rPr>
              <a:t>Галина </a:t>
            </a:r>
            <a:r>
              <a:rPr lang="ru-RU" sz="2200" b="1" dirty="0" err="1">
                <a:latin typeface="Times New Roman" panose="02020603050405020304" pitchFamily="18" charset="0"/>
                <a:cs typeface="Times New Roman" panose="02020603050405020304" pitchFamily="18" charset="0"/>
              </a:rPr>
              <a:t>Миколаївна</a:t>
            </a:r>
            <a:r>
              <a:rPr lang="ru-RU" sz="2200" b="1" dirty="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Швидка</a:t>
            </a:r>
            <a:r>
              <a:rPr lang="ru-RU" sz="2200" dirty="0">
                <a:latin typeface="Times New Roman" panose="02020603050405020304" pitchFamily="18" charset="0"/>
                <a:cs typeface="Times New Roman" panose="02020603050405020304" pitchFamily="18" charset="0"/>
              </a:rPr>
              <a:t>, яка 24 </a:t>
            </a:r>
            <a:r>
              <a:rPr lang="ru-RU" sz="2200" dirty="0" err="1">
                <a:latin typeface="Times New Roman" panose="02020603050405020304" pitchFamily="18" charset="0"/>
                <a:cs typeface="Times New Roman" panose="02020603050405020304" pitchFamily="18" charset="0"/>
              </a:rPr>
              <a:t>серпня</a:t>
            </a:r>
            <a:r>
              <a:rPr lang="ru-RU" sz="2200" dirty="0">
                <a:latin typeface="Times New Roman" panose="02020603050405020304" pitchFamily="18" charset="0"/>
                <a:cs typeface="Times New Roman" panose="02020603050405020304" pitchFamily="18" charset="0"/>
              </a:rPr>
              <a:t> 2011 року, </a:t>
            </a:r>
            <a:r>
              <a:rPr lang="ru-RU" sz="2200" dirty="0" err="1">
                <a:latin typeface="Times New Roman" panose="02020603050405020304" pitchFamily="18" charset="0"/>
                <a:cs typeface="Times New Roman" panose="02020603050405020304" pitchFamily="18" charset="0"/>
              </a:rPr>
              <a:t>після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офіційної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церемонія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покладання</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вінка</a:t>
            </a:r>
            <a:r>
              <a:rPr lang="ru-RU" sz="2200" dirty="0">
                <a:latin typeface="Times New Roman" panose="02020603050405020304" pitchFamily="18" charset="0"/>
                <a:cs typeface="Times New Roman" panose="02020603050405020304" pitchFamily="18" charset="0"/>
              </a:rPr>
              <a:t> до </a:t>
            </a:r>
            <a:r>
              <a:rPr lang="ru-RU" sz="2200" dirty="0" err="1">
                <a:latin typeface="Times New Roman" panose="02020603050405020304" pitchFamily="18" charset="0"/>
                <a:cs typeface="Times New Roman" panose="02020603050405020304" pitchFamily="18" charset="0"/>
              </a:rPr>
              <a:t>пам’ятника</a:t>
            </a:r>
            <a:r>
              <a:rPr lang="ru-RU" sz="2200" dirty="0">
                <a:latin typeface="Times New Roman" panose="02020603050405020304" pitchFamily="18" charset="0"/>
                <a:cs typeface="Times New Roman" panose="02020603050405020304" pitchFamily="18" charset="0"/>
              </a:rPr>
              <a:t> Тарасу </a:t>
            </a:r>
            <a:r>
              <a:rPr lang="ru-RU" sz="2200" dirty="0" err="1">
                <a:latin typeface="Times New Roman" panose="02020603050405020304" pitchFamily="18" charset="0"/>
                <a:cs typeface="Times New Roman" panose="02020603050405020304" pitchFamily="18" charset="0"/>
              </a:rPr>
              <a:t>Шевченку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підійшла</a:t>
            </a:r>
            <a:r>
              <a:rPr lang="ru-RU" sz="2200" dirty="0">
                <a:latin typeface="Times New Roman" panose="02020603050405020304" pitchFamily="18" charset="0"/>
                <a:cs typeface="Times New Roman" panose="02020603050405020304" pitchFamily="18" charset="0"/>
              </a:rPr>
              <a:t> до </a:t>
            </a:r>
            <a:r>
              <a:rPr lang="ru-RU" sz="2200" dirty="0" err="1">
                <a:latin typeface="Times New Roman" panose="02020603050405020304" pitchFamily="18" charset="0"/>
                <a:cs typeface="Times New Roman" panose="02020603050405020304" pitchFamily="18" charset="0"/>
              </a:rPr>
              <a:t>покладеного</a:t>
            </a:r>
            <a:r>
              <a:rPr lang="ru-RU" sz="2200" dirty="0">
                <a:latin typeface="Times New Roman" panose="02020603050405020304" pitchFamily="18" charset="0"/>
                <a:cs typeface="Times New Roman" panose="02020603050405020304" pitchFamily="18" charset="0"/>
              </a:rPr>
              <a:t> паном Януковичем </a:t>
            </a:r>
            <a:r>
              <a:rPr lang="ru-RU" sz="2200" dirty="0" err="1">
                <a:latin typeface="Times New Roman" panose="02020603050405020304" pitchFamily="18" charset="0"/>
                <a:cs typeface="Times New Roman" panose="02020603050405020304" pitchFamily="18" charset="0"/>
              </a:rPr>
              <a:t>вінка</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відірвала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частину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стрічки</a:t>
            </a:r>
            <a:r>
              <a:rPr lang="ru-RU" sz="2200" dirty="0">
                <a:latin typeface="Times New Roman" panose="02020603050405020304" pitchFamily="18" charset="0"/>
                <a:cs typeface="Times New Roman" panose="02020603050405020304" pitchFamily="18" charset="0"/>
              </a:rPr>
              <a:t> з </a:t>
            </a:r>
            <a:r>
              <a:rPr lang="ru-RU" sz="2200" dirty="0" err="1">
                <a:latin typeface="Times New Roman" panose="02020603050405020304" pitchFamily="18" charset="0"/>
                <a:cs typeface="Times New Roman" panose="02020603050405020304" pitchFamily="18" charset="0"/>
              </a:rPr>
              <a:t>написом</a:t>
            </a:r>
            <a:r>
              <a:rPr lang="ru-RU" sz="2200" dirty="0">
                <a:latin typeface="Times New Roman" panose="02020603050405020304" pitchFamily="18" charset="0"/>
                <a:cs typeface="Times New Roman" panose="02020603050405020304" pitchFamily="18" charset="0"/>
              </a:rPr>
              <a:t> «Президент </a:t>
            </a:r>
            <a:r>
              <a:rPr lang="ru-RU" sz="2200" dirty="0" err="1">
                <a:latin typeface="Times New Roman" panose="02020603050405020304" pitchFamily="18" charset="0"/>
                <a:cs typeface="Times New Roman" panose="02020603050405020304" pitchFamily="18" charset="0"/>
              </a:rPr>
              <a:t>України</a:t>
            </a:r>
            <a:r>
              <a:rPr lang="ru-RU" sz="2200" dirty="0">
                <a:latin typeface="Times New Roman" panose="02020603050405020304" pitchFamily="18" charset="0"/>
                <a:cs typeface="Times New Roman" panose="02020603050405020304" pitchFamily="18" charset="0"/>
              </a:rPr>
              <a:t> В.Ф. Янукович», не </a:t>
            </a:r>
            <a:r>
              <a:rPr lang="ru-RU" sz="2200" dirty="0" err="1">
                <a:latin typeface="Times New Roman" panose="02020603050405020304" pitchFamily="18" charset="0"/>
                <a:cs typeface="Times New Roman" panose="02020603050405020304" pitchFamily="18" charset="0"/>
              </a:rPr>
              <a:t>пошкодивши</a:t>
            </a:r>
            <a:r>
              <a:rPr lang="ru-RU" sz="2200" dirty="0">
                <a:latin typeface="Times New Roman" panose="02020603050405020304" pitchFamily="18" charset="0"/>
                <a:cs typeface="Times New Roman" panose="02020603050405020304" pitchFamily="18" charset="0"/>
              </a:rPr>
              <a:t> сам </a:t>
            </a:r>
            <a:r>
              <a:rPr lang="ru-RU" sz="2200" dirty="0" err="1">
                <a:latin typeface="Times New Roman" panose="02020603050405020304" pitchFamily="18" charset="0"/>
                <a:cs typeface="Times New Roman" panose="02020603050405020304" pitchFamily="18" charset="0"/>
              </a:rPr>
              <a:t>вінок</a:t>
            </a:r>
            <a:r>
              <a:rPr lang="ru-RU" sz="2200" dirty="0">
                <a:latin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cs typeface="Times New Roman" panose="02020603050405020304" pitchFamily="18" charset="0"/>
              </a:rPr>
              <a:t>Цим</a:t>
            </a:r>
            <a:r>
              <a:rPr lang="ru-RU" sz="2200" i="1" dirty="0">
                <a:latin typeface="Times New Roman" panose="02020603050405020304" pitchFamily="18" charset="0"/>
                <a:cs typeface="Times New Roman" panose="02020603050405020304" pitchFamily="18" charset="0"/>
              </a:rPr>
              <a:t> вона </a:t>
            </a:r>
            <a:r>
              <a:rPr lang="ru-RU" sz="2200" i="1" dirty="0" err="1">
                <a:latin typeface="Times New Roman" panose="02020603050405020304" pitchFamily="18" charset="0"/>
                <a:cs typeface="Times New Roman" panose="02020603050405020304" pitchFamily="18" charset="0"/>
              </a:rPr>
              <a:t>хотіла</a:t>
            </a:r>
            <a:r>
              <a:rPr lang="ru-RU" sz="2200" i="1" dirty="0">
                <a:latin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cs typeface="Times New Roman" panose="02020603050405020304" pitchFamily="18" charset="0"/>
              </a:rPr>
              <a:t>висловити</a:t>
            </a:r>
            <a:r>
              <a:rPr lang="ru-RU" sz="2200" i="1" dirty="0">
                <a:latin typeface="Times New Roman" panose="02020603050405020304" pitchFamily="18" charset="0"/>
                <a:cs typeface="Times New Roman" panose="02020603050405020304" pitchFamily="18" charset="0"/>
              </a:rPr>
              <a:t> свою </a:t>
            </a:r>
            <a:r>
              <a:rPr lang="ru-RU" sz="2200" i="1" dirty="0" err="1">
                <a:latin typeface="Times New Roman" panose="02020603050405020304" pitchFamily="18" charset="0"/>
                <a:cs typeface="Times New Roman" panose="02020603050405020304" pitchFamily="18" charset="0"/>
              </a:rPr>
              <a:t>позицію</a:t>
            </a:r>
            <a:r>
              <a:rPr lang="ru-RU" sz="2200" i="1" dirty="0">
                <a:latin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cs typeface="Times New Roman" panose="02020603050405020304" pitchFamily="18" charset="0"/>
              </a:rPr>
              <a:t>що</a:t>
            </a:r>
            <a:r>
              <a:rPr lang="ru-RU" sz="2200" i="1" dirty="0">
                <a:latin typeface="Times New Roman" panose="02020603050405020304" pitchFamily="18" charset="0"/>
                <a:cs typeface="Times New Roman" panose="02020603050405020304" pitchFamily="18" charset="0"/>
              </a:rPr>
              <a:t> через низку причин пан Янукович не </a:t>
            </a:r>
            <a:r>
              <a:rPr lang="ru-RU" sz="2200" i="1" dirty="0" err="1">
                <a:latin typeface="Times New Roman" panose="02020603050405020304" pitchFamily="18" charset="0"/>
                <a:cs typeface="Times New Roman" panose="02020603050405020304" pitchFamily="18" charset="0"/>
              </a:rPr>
              <a:t>може</a:t>
            </a:r>
            <a:r>
              <a:rPr lang="ru-RU" sz="2200" i="1" dirty="0">
                <a:latin typeface="Times New Roman" panose="02020603050405020304" pitchFamily="18" charset="0"/>
                <a:cs typeface="Times New Roman" panose="02020603050405020304" pitchFamily="18" charset="0"/>
              </a:rPr>
              <a:t> </a:t>
            </a:r>
            <a:r>
              <a:rPr lang="ru-RU" sz="2200" i="1" dirty="0" err="1">
                <a:latin typeface="Times New Roman" panose="02020603050405020304" pitchFamily="18" charset="0"/>
                <a:cs typeface="Times New Roman" panose="02020603050405020304" pitchFamily="18" charset="0"/>
              </a:rPr>
              <a:t>називатися</a:t>
            </a:r>
            <a:r>
              <a:rPr lang="ru-RU" sz="2200" i="1" dirty="0">
                <a:latin typeface="Times New Roman" panose="02020603050405020304" pitchFamily="18" charset="0"/>
                <a:cs typeface="Times New Roman" panose="02020603050405020304" pitchFamily="18" charset="0"/>
              </a:rPr>
              <a:t> Президентом </a:t>
            </a:r>
            <a:r>
              <a:rPr lang="ru-RU" sz="2200" i="1" dirty="0" err="1">
                <a:latin typeface="Times New Roman" panose="02020603050405020304" pitchFamily="18" charset="0"/>
                <a:cs typeface="Times New Roman" panose="02020603050405020304" pitchFamily="18" charset="0"/>
              </a:rPr>
              <a:t>України</a:t>
            </a:r>
            <a:r>
              <a:rPr lang="ru-RU" sz="2200" i="1" dirty="0">
                <a:latin typeface="Times New Roman" panose="02020603050405020304" pitchFamily="18" charset="0"/>
                <a:cs typeface="Times New Roman" panose="02020603050405020304" pitchFamily="18" charset="0"/>
              </a:rPr>
              <a:t>.</a:t>
            </a:r>
            <a:r>
              <a:rPr lang="uk-UA" sz="2200" i="1" dirty="0">
                <a:latin typeface="Times New Roman" panose="02020603050405020304" pitchFamily="18" charset="0"/>
                <a:cs typeface="Times New Roman" panose="02020603050405020304" pitchFamily="18" charset="0"/>
              </a:rPr>
              <a:t> Вона висловила свою цілковиту незгоду з його політикою, включаючи утиски опозиції. За її твердженнями, цей вчинок також мав на меті виразити її протест проти ув’язнення опозиційного лідера пані Юлії Тимошенко. Більше того, заявниця прагнула показати своє розчарування обмеженнями, встановленими для громадськості у зв’язку із заходами по забезпеченню безпеки п. Януковича під час проведення офіційної церемонії покладання вінка. </a:t>
            </a:r>
            <a:endParaRPr lang="ru-RU" sz="2200" i="1" dirty="0">
              <a:latin typeface="Times New Roman" panose="02020603050405020304" pitchFamily="18" charset="0"/>
              <a:cs typeface="Times New Roman" panose="02020603050405020304" pitchFamily="18" charset="0"/>
            </a:endParaRPr>
          </a:p>
          <a:p>
            <a:endParaRPr lang="uk-UA" sz="2200" dirty="0">
              <a:latin typeface="Times New Roman" panose="02020603050405020304" pitchFamily="18" charset="0"/>
              <a:cs typeface="Times New Roman" panose="02020603050405020304" pitchFamily="18" charset="0"/>
            </a:endParaRPr>
          </a:p>
          <a:p>
            <a:r>
              <a:rPr lang="uk-UA" sz="2200" dirty="0">
                <a:latin typeface="Times New Roman" panose="02020603050405020304" pitchFamily="18" charset="0"/>
                <a:cs typeface="Times New Roman" panose="02020603050405020304" pitchFamily="18" charset="0"/>
              </a:rPr>
              <a:t>30 серпня 2011 року </a:t>
            </a:r>
            <a:r>
              <a:rPr lang="uk-UA" sz="2200" b="1" i="1" dirty="0">
                <a:latin typeface="Times New Roman" panose="02020603050405020304" pitchFamily="18" charset="0"/>
                <a:cs typeface="Times New Roman" panose="02020603050405020304" pitchFamily="18" charset="0"/>
              </a:rPr>
              <a:t>Шевченківський районний суд м. Києва визнав заявницю винною у вчиненні дрібного хуліганства</a:t>
            </a:r>
            <a:r>
              <a:rPr lang="uk-UA" sz="2200" b="1" dirty="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у зв’язку подією 24 серпня 2011 року та </a:t>
            </a:r>
            <a:r>
              <a:rPr lang="uk-UA" sz="2200" b="1" i="1" dirty="0">
                <a:latin typeface="Times New Roman" panose="02020603050405020304" pitchFamily="18" charset="0"/>
                <a:cs typeface="Times New Roman" panose="02020603050405020304" pitchFamily="18" charset="0"/>
              </a:rPr>
              <a:t>наклав на неї стягнення у вигляді адміністративного арешту строком на десять діб. </a:t>
            </a:r>
            <a:r>
              <a:rPr lang="uk-UA" sz="2200" dirty="0">
                <a:latin typeface="Times New Roman" panose="02020603050405020304" pitchFamily="18" charset="0"/>
                <a:cs typeface="Times New Roman" panose="02020603050405020304" pitchFamily="18" charset="0"/>
              </a:rPr>
              <a:t>Суд пояснив, що він вирішив застосувати таке покарання з огляду на характер вчиненого правопорушення, цинічне ставлення заявниці та невизнання нею своєї провини.</a:t>
            </a:r>
            <a:endParaRPr lang="en-US" sz="2200" dirty="0">
              <a:latin typeface="Times New Roman" panose="02020603050405020304" pitchFamily="18" charset="0"/>
              <a:cs typeface="Times New Roman" panose="02020603050405020304" pitchFamily="18" charset="0"/>
            </a:endParaRPr>
          </a:p>
        </p:txBody>
      </p:sp>
      <p:sp>
        <p:nvSpPr>
          <p:cNvPr id="4" name="4-конечная звезда 3"/>
          <p:cNvSpPr/>
          <p:nvPr/>
        </p:nvSpPr>
        <p:spPr>
          <a:xfrm>
            <a:off x="235974" y="1010245"/>
            <a:ext cx="447368" cy="383458"/>
          </a:xfrm>
          <a:prstGeom prst="star4">
            <a:avLst/>
          </a:prstGeom>
          <a:solidFill>
            <a:srgbClr val="42EAEE"/>
          </a:solidFill>
          <a:ln>
            <a:solidFill>
              <a:srgbClr val="42EA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4-конечная звезда 4"/>
          <p:cNvSpPr/>
          <p:nvPr/>
        </p:nvSpPr>
        <p:spPr>
          <a:xfrm>
            <a:off x="260555" y="5125045"/>
            <a:ext cx="447368" cy="383458"/>
          </a:xfrm>
          <a:prstGeom prst="star4">
            <a:avLst/>
          </a:prstGeom>
          <a:solidFill>
            <a:srgbClr val="42EAEE"/>
          </a:solidFill>
          <a:ln>
            <a:solidFill>
              <a:srgbClr val="42EA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26161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98090" y="314633"/>
            <a:ext cx="10903974" cy="6647974"/>
          </a:xfrm>
          <a:prstGeom prst="rect">
            <a:avLst/>
          </a:prstGeom>
          <a:noFill/>
        </p:spPr>
        <p:txBody>
          <a:bodyPr wrap="square" rtlCol="0">
            <a:spAutoFit/>
          </a:bodyPr>
          <a:lstStyle/>
          <a:p>
            <a:r>
              <a:rPr lang="uk-UA" sz="2400" i="1" u="sng" dirty="0">
                <a:latin typeface="Times New Roman" panose="02020603050405020304" pitchFamily="18" charset="0"/>
                <a:cs typeface="Times New Roman" panose="02020603050405020304" pitchFamily="18" charset="0"/>
              </a:rPr>
              <a:t>Першим питанням, яке вирішував ЄСПЛ у цій справі, було те, чи охоплюється поняттям «вираження поглядів» за статтею 10 Конвенції вчинок заявниці, за який її було піддано переслідуванню у порядку адміністративного судочинства і пізніше взято під варту. </a:t>
            </a:r>
            <a:r>
              <a:rPr lang="uk-UA" sz="2400" dirty="0">
                <a:latin typeface="Times New Roman" panose="02020603050405020304" pitchFamily="18" charset="0"/>
                <a:cs typeface="Times New Roman" panose="02020603050405020304" pitchFamily="18" charset="0"/>
              </a:rPr>
              <a:t>У зв’язку з цим Суд зазначив, що він розглядав різні форми вираження поглядів, які підпадають під дію статті 10 Конвенції. Наприклад, у рішенні від 12 червня 2012 року у справі «Татар та </a:t>
            </a:r>
            <a:r>
              <a:rPr lang="uk-UA" sz="2400" dirty="0" err="1">
                <a:latin typeface="Times New Roman" panose="02020603050405020304" pitchFamily="18" charset="0"/>
                <a:cs typeface="Times New Roman" panose="02020603050405020304" pitchFamily="18" charset="0"/>
              </a:rPr>
              <a:t>Фабер</a:t>
            </a:r>
            <a:r>
              <a:rPr lang="uk-UA" sz="2400" dirty="0">
                <a:latin typeface="Times New Roman" panose="02020603050405020304" pitchFamily="18" charset="0"/>
                <a:cs typeface="Times New Roman" panose="02020603050405020304" pitchFamily="18" charset="0"/>
              </a:rPr>
              <a:t> проти Угорщини» (</a:t>
            </a:r>
            <a:r>
              <a:rPr lang="en-US" sz="2400" dirty="0" err="1">
                <a:latin typeface="Times New Roman" panose="02020603050405020304" pitchFamily="18" charset="0"/>
                <a:cs typeface="Times New Roman" panose="02020603050405020304" pitchFamily="18" charset="0"/>
              </a:rPr>
              <a:t>Tatár</a:t>
            </a:r>
            <a:r>
              <a:rPr lang="en-US" sz="2400" dirty="0">
                <a:latin typeface="Times New Roman" panose="02020603050405020304" pitchFamily="18" charset="0"/>
                <a:cs typeface="Times New Roman" panose="02020603050405020304" pitchFamily="18" charset="0"/>
              </a:rPr>
              <a:t> and </a:t>
            </a:r>
            <a:r>
              <a:rPr lang="en-US" sz="2400" dirty="0" err="1">
                <a:latin typeface="Times New Roman" panose="02020603050405020304" pitchFamily="18" charset="0"/>
                <a:cs typeface="Times New Roman" panose="02020603050405020304" pitchFamily="18" charset="0"/>
              </a:rPr>
              <a:t>Fáber</a:t>
            </a:r>
            <a:r>
              <a:rPr lang="en-US" sz="2400" dirty="0">
                <a:latin typeface="Times New Roman" panose="02020603050405020304" pitchFamily="18" charset="0"/>
                <a:cs typeface="Times New Roman" panose="02020603050405020304" pitchFamily="18" charset="0"/>
              </a:rPr>
              <a:t> v. Hungary), </a:t>
            </a:r>
            <a:r>
              <a:rPr lang="uk-UA" sz="2400" dirty="0">
                <a:latin typeface="Times New Roman" panose="02020603050405020304" pitchFamily="18" charset="0"/>
                <a:cs typeface="Times New Roman" panose="02020603050405020304" pitchFamily="18" charset="0"/>
              </a:rPr>
              <a:t>заяви № 26005/08 та № 26160/08, п. 36) Суд дійшов висновку, що коротка публічна демонстрація перед Парламентом кількох предметів брудного одягу, яка мала символізувати «брудну білизну держави», була формою вираження політичних поглядів.</a:t>
            </a:r>
          </a:p>
          <a:p>
            <a:endParaRPr lang="uk-UA" sz="2400" dirty="0">
              <a:latin typeface="Times New Roman" panose="02020603050405020304" pitchFamily="18" charset="0"/>
              <a:cs typeface="Times New Roman" panose="02020603050405020304" pitchFamily="18" charset="0"/>
            </a:endParaRPr>
          </a:p>
          <a:p>
            <a:r>
              <a:rPr lang="uk-UA" sz="2400" dirty="0">
                <a:latin typeface="Times New Roman" panose="02020603050405020304" pitchFamily="18" charset="0"/>
                <a:cs typeface="Times New Roman" panose="02020603050405020304" pitchFamily="18" charset="0"/>
              </a:rPr>
              <a:t>Зважаючи на поведінку заявниці та її контекст, Суд погоджується із тим, що своїм вчинком вона прагнула поширити серед людей навколо неї певні ідеї щодо Президента. Тому цей вчинок можна вважати формою вираження політичних поглядів. Відповідно, </a:t>
            </a:r>
            <a:r>
              <a:rPr lang="uk-UA" sz="2400" b="1" i="1" dirty="0">
                <a:latin typeface="Times New Roman" panose="02020603050405020304" pitchFamily="18" charset="0"/>
                <a:cs typeface="Times New Roman" panose="02020603050405020304" pitchFamily="18" charset="0"/>
              </a:rPr>
              <a:t>Суд вважає, що застосування до заявниці за цей вчинок стягнення у вигляді десятиденного адміністративного арешту становило втручання у її право на свободу вираження поглядів.</a:t>
            </a:r>
          </a:p>
          <a:p>
            <a:endParaRPr lang="en-US" dirty="0"/>
          </a:p>
        </p:txBody>
      </p:sp>
      <p:sp>
        <p:nvSpPr>
          <p:cNvPr id="3" name="4-конечная звезда 2"/>
          <p:cNvSpPr/>
          <p:nvPr/>
        </p:nvSpPr>
        <p:spPr>
          <a:xfrm>
            <a:off x="287593" y="317072"/>
            <a:ext cx="447368" cy="383458"/>
          </a:xfrm>
          <a:prstGeom prst="star4">
            <a:avLst/>
          </a:prstGeom>
          <a:solidFill>
            <a:srgbClr val="42EAEE"/>
          </a:solidFill>
          <a:ln>
            <a:solidFill>
              <a:srgbClr val="42EA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4-конечная звезда 3"/>
          <p:cNvSpPr/>
          <p:nvPr/>
        </p:nvSpPr>
        <p:spPr>
          <a:xfrm>
            <a:off x="250722" y="4466283"/>
            <a:ext cx="447368" cy="383458"/>
          </a:xfrm>
          <a:prstGeom prst="star4">
            <a:avLst/>
          </a:prstGeom>
          <a:solidFill>
            <a:srgbClr val="42EAEE"/>
          </a:solidFill>
          <a:ln>
            <a:solidFill>
              <a:srgbClr val="42EA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75363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68244" y="704305"/>
            <a:ext cx="8898194" cy="646331"/>
          </a:xfrm>
          <a:prstGeom prst="rect">
            <a:avLst/>
          </a:prstGeom>
          <a:noFill/>
        </p:spPr>
        <p:txBody>
          <a:bodyPr wrap="square" rtlCol="0">
            <a:spAutoFit/>
          </a:bodyPr>
          <a:lstStyle/>
          <a:p>
            <a:pPr algn="ctr"/>
            <a:r>
              <a:rPr lang="uk-UA" sz="3600" dirty="0">
                <a:latin typeface="Times New Roman" panose="02020603050405020304" pitchFamily="18" charset="0"/>
                <a:cs typeface="Times New Roman" panose="02020603050405020304" pitchFamily="18" charset="0"/>
              </a:rPr>
              <a:t>Висновок справи «Швидка проти України»</a:t>
            </a:r>
            <a:endParaRPr lang="en-US" sz="3600" dirty="0">
              <a:latin typeface="Times New Roman" panose="02020603050405020304" pitchFamily="18" charset="0"/>
              <a:cs typeface="Times New Roman" panose="02020603050405020304" pitchFamily="18" charset="0"/>
            </a:endParaRPr>
          </a:p>
        </p:txBody>
      </p:sp>
      <p:sp>
        <p:nvSpPr>
          <p:cNvPr id="4" name="Стрелка вниз 3"/>
          <p:cNvSpPr/>
          <p:nvPr/>
        </p:nvSpPr>
        <p:spPr>
          <a:xfrm>
            <a:off x="5466734" y="1537449"/>
            <a:ext cx="550607" cy="403123"/>
          </a:xfrm>
          <a:prstGeom prst="downArrow">
            <a:avLst/>
          </a:prstGeom>
          <a:solidFill>
            <a:srgbClr val="947DF7"/>
          </a:solidFill>
          <a:ln>
            <a:solidFill>
              <a:srgbClr val="947D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530942" y="2127385"/>
            <a:ext cx="11661058" cy="4524315"/>
          </a:xfrm>
          <a:prstGeom prst="rect">
            <a:avLst/>
          </a:prstGeom>
          <a:noFill/>
        </p:spPr>
        <p:txBody>
          <a:bodyPr wrap="square" rtlCol="0">
            <a:spAutoFit/>
          </a:bodyPr>
          <a:lstStyle/>
          <a:p>
            <a:r>
              <a:rPr lang="ru-RU" sz="3200" dirty="0">
                <a:latin typeface="Times New Roman" panose="02020603050405020304" pitchFamily="18" charset="0"/>
                <a:cs typeface="Times New Roman" panose="02020603050405020304" pitchFamily="18" charset="0"/>
              </a:rPr>
              <a:t>ЄСПЛ </a:t>
            </a:r>
            <a:r>
              <a:rPr lang="ru-RU" sz="3200" dirty="0" err="1">
                <a:latin typeface="Times New Roman" panose="02020603050405020304" pitchFamily="18" charset="0"/>
                <a:cs typeface="Times New Roman" panose="02020603050405020304" pitchFamily="18" charset="0"/>
              </a:rPr>
              <a:t>зазначив</a:t>
            </a:r>
            <a:r>
              <a:rPr lang="ru-RU" sz="3200" dirty="0">
                <a:latin typeface="Times New Roman" panose="02020603050405020304" pitchFamily="18" charset="0"/>
                <a:cs typeface="Times New Roman" panose="02020603050405020304" pitchFamily="18" charset="0"/>
              </a:rPr>
              <a:t> про </a:t>
            </a:r>
            <a:r>
              <a:rPr lang="ru-RU" sz="3200" dirty="0" err="1">
                <a:latin typeface="Times New Roman" panose="02020603050405020304" pitchFamily="18" charset="0"/>
                <a:cs typeface="Times New Roman" panose="02020603050405020304" pitchFamily="18" charset="0"/>
              </a:rPr>
              <a:t>порушення</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статті</a:t>
            </a:r>
            <a:r>
              <a:rPr lang="ru-RU" sz="3200" dirty="0">
                <a:latin typeface="Times New Roman" panose="02020603050405020304" pitchFamily="18" charset="0"/>
                <a:cs typeface="Times New Roman" panose="02020603050405020304" pitchFamily="18" charset="0"/>
              </a:rPr>
              <a:t> 10 </a:t>
            </a:r>
            <a:r>
              <a:rPr lang="ru-RU" sz="3200" dirty="0" err="1">
                <a:latin typeface="Times New Roman" panose="02020603050405020304" pitchFamily="18" charset="0"/>
                <a:cs typeface="Times New Roman" panose="02020603050405020304" pitchFamily="18" charset="0"/>
              </a:rPr>
              <a:t>Конвенції</a:t>
            </a:r>
            <a:r>
              <a:rPr lang="ru-RU" sz="3200" dirty="0">
                <a:latin typeface="Times New Roman" panose="02020603050405020304" pitchFamily="18" charset="0"/>
                <a:cs typeface="Times New Roman" panose="02020603050405020304" pitchFamily="18" charset="0"/>
              </a:rPr>
              <a:t> з </a:t>
            </a:r>
            <a:r>
              <a:rPr lang="ru-RU" sz="3200" dirty="0" err="1">
                <a:latin typeface="Times New Roman" panose="02020603050405020304" pitchFamily="18" charset="0"/>
                <a:cs typeface="Times New Roman" panose="02020603050405020304" pitchFamily="18" charset="0"/>
              </a:rPr>
              <a:t>огляду</a:t>
            </a:r>
            <a:r>
              <a:rPr lang="ru-RU" sz="3200" dirty="0">
                <a:latin typeface="Times New Roman" panose="02020603050405020304" pitchFamily="18" charset="0"/>
                <a:cs typeface="Times New Roman" panose="02020603050405020304" pitchFamily="18" charset="0"/>
              </a:rPr>
              <a:t> на те, </a:t>
            </a:r>
            <a:r>
              <a:rPr lang="ru-RU" sz="3200" dirty="0" err="1">
                <a:latin typeface="Times New Roman" panose="02020603050405020304" pitchFamily="18" charset="0"/>
                <a:cs typeface="Times New Roman" panose="02020603050405020304" pitchFamily="18" charset="0"/>
              </a:rPr>
              <a:t>що</a:t>
            </a:r>
            <a:r>
              <a:rPr lang="ru-RU" sz="3200" dirty="0">
                <a:latin typeface="Times New Roman" panose="02020603050405020304" pitchFamily="18" charset="0"/>
                <a:cs typeface="Times New Roman" panose="02020603050405020304" pitchFamily="18" charset="0"/>
              </a:rPr>
              <a:t> </a:t>
            </a:r>
            <a:r>
              <a:rPr lang="ru-RU" sz="3200" i="1" dirty="0" err="1">
                <a:latin typeface="Times New Roman" panose="02020603050405020304" pitchFamily="18" charset="0"/>
                <a:cs typeface="Times New Roman" panose="02020603050405020304" pitchFamily="18" charset="0"/>
              </a:rPr>
              <a:t>національні</a:t>
            </a:r>
            <a:r>
              <a:rPr lang="ru-RU" sz="3200" i="1" dirty="0">
                <a:latin typeface="Times New Roman" panose="02020603050405020304" pitchFamily="18" charset="0"/>
                <a:cs typeface="Times New Roman" panose="02020603050405020304" pitchFamily="18" charset="0"/>
              </a:rPr>
              <a:t> суди </a:t>
            </a:r>
            <a:r>
              <a:rPr lang="ru-RU" sz="3200" i="1" dirty="0" err="1">
                <a:latin typeface="Times New Roman" panose="02020603050405020304" pitchFamily="18" charset="0"/>
                <a:cs typeface="Times New Roman" panose="02020603050405020304" pitchFamily="18" charset="0"/>
              </a:rPr>
              <a:t>застосували</a:t>
            </a:r>
            <a:r>
              <a:rPr lang="ru-RU" sz="3200" i="1" dirty="0">
                <a:latin typeface="Times New Roman" panose="02020603050405020304" pitchFamily="18" charset="0"/>
                <a:cs typeface="Times New Roman" panose="02020603050405020304" pitchFamily="18" charset="0"/>
              </a:rPr>
              <a:t> до </a:t>
            </a:r>
            <a:r>
              <a:rPr lang="ru-RU" sz="3200" i="1" dirty="0" err="1">
                <a:latin typeface="Times New Roman" panose="02020603050405020304" pitchFamily="18" charset="0"/>
                <a:cs typeface="Times New Roman" panose="02020603050405020304" pitchFamily="18" charset="0"/>
              </a:rPr>
              <a:t>заявниці</a:t>
            </a:r>
            <a:r>
              <a:rPr lang="ru-RU" sz="3200" i="1"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шістдесятитрьохрічної</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жінки</a:t>
            </a:r>
            <a:r>
              <a:rPr lang="ru-RU" sz="3200" dirty="0">
                <a:latin typeface="Times New Roman" panose="02020603050405020304" pitchFamily="18" charset="0"/>
                <a:cs typeface="Times New Roman" panose="02020603050405020304" pitchFamily="18" charset="0"/>
              </a:rPr>
              <a:t>, без судимостей, </a:t>
            </a:r>
            <a:r>
              <a:rPr lang="ru-RU" sz="3200" i="1" dirty="0" err="1">
                <a:latin typeface="Times New Roman" panose="02020603050405020304" pitchFamily="18" charset="0"/>
                <a:cs typeface="Times New Roman" panose="02020603050405020304" pitchFamily="18" charset="0"/>
              </a:rPr>
              <a:t>найбільш</a:t>
            </a:r>
            <a:r>
              <a:rPr lang="ru-RU" sz="3200" i="1" dirty="0">
                <a:latin typeface="Times New Roman" panose="02020603050405020304" pitchFamily="18" charset="0"/>
                <a:cs typeface="Times New Roman" panose="02020603050405020304" pitchFamily="18" charset="0"/>
              </a:rPr>
              <a:t> </a:t>
            </a:r>
            <a:r>
              <a:rPr lang="ru-RU" sz="3200" i="1" dirty="0" err="1">
                <a:latin typeface="Times New Roman" panose="02020603050405020304" pitchFamily="18" charset="0"/>
                <a:cs typeface="Times New Roman" panose="02020603050405020304" pitchFamily="18" charset="0"/>
              </a:rPr>
              <a:t>суворе</a:t>
            </a:r>
            <a:r>
              <a:rPr lang="ru-RU" sz="3200" i="1" dirty="0">
                <a:latin typeface="Times New Roman" panose="02020603050405020304" pitchFamily="18" charset="0"/>
                <a:cs typeface="Times New Roman" panose="02020603050405020304" pitchFamily="18" charset="0"/>
              </a:rPr>
              <a:t> </a:t>
            </a:r>
            <a:r>
              <a:rPr lang="ru-RU" sz="3200" i="1" dirty="0" err="1">
                <a:latin typeface="Times New Roman" panose="02020603050405020304" pitchFamily="18" charset="0"/>
                <a:cs typeface="Times New Roman" panose="02020603050405020304" pitchFamily="18" charset="0"/>
              </a:rPr>
              <a:t>покарання</a:t>
            </a:r>
            <a:r>
              <a:rPr lang="ru-RU" sz="3200" i="1" dirty="0">
                <a:latin typeface="Times New Roman" panose="02020603050405020304" pitchFamily="18" charset="0"/>
                <a:cs typeface="Times New Roman" panose="02020603050405020304" pitchFamily="18" charset="0"/>
              </a:rPr>
              <a:t> за </a:t>
            </a:r>
            <a:r>
              <a:rPr lang="ru-RU" sz="3200" i="1" dirty="0" err="1">
                <a:latin typeface="Times New Roman" panose="02020603050405020304" pitchFamily="18" charset="0"/>
                <a:cs typeface="Times New Roman" panose="02020603050405020304" pitchFamily="18" charset="0"/>
              </a:rPr>
              <a:t>правопорушення</a:t>
            </a:r>
            <a:r>
              <a:rPr lang="ru-RU" sz="3200" i="1" dirty="0">
                <a:latin typeface="Times New Roman" panose="02020603050405020304" pitchFamily="18" charset="0"/>
                <a:cs typeface="Times New Roman" panose="02020603050405020304" pitchFamily="18" charset="0"/>
              </a:rPr>
              <a:t>, яке не </a:t>
            </a:r>
            <a:r>
              <a:rPr lang="ru-RU" sz="3200" i="1" dirty="0" err="1">
                <a:latin typeface="Times New Roman" panose="02020603050405020304" pitchFamily="18" charset="0"/>
                <a:cs typeface="Times New Roman" panose="02020603050405020304" pitchFamily="18" charset="0"/>
              </a:rPr>
              <a:t>призвело</a:t>
            </a:r>
            <a:r>
              <a:rPr lang="ru-RU" sz="3200" i="1" dirty="0">
                <a:latin typeface="Times New Roman" panose="02020603050405020304" pitchFamily="18" charset="0"/>
                <a:cs typeface="Times New Roman" panose="02020603050405020304" pitchFamily="18" charset="0"/>
              </a:rPr>
              <a:t> до </a:t>
            </a:r>
            <a:r>
              <a:rPr lang="ru-RU" sz="3200" i="1" dirty="0" err="1">
                <a:latin typeface="Times New Roman" panose="02020603050405020304" pitchFamily="18" charset="0"/>
                <a:cs typeface="Times New Roman" panose="02020603050405020304" pitchFamily="18" charset="0"/>
              </a:rPr>
              <a:t>жодного</a:t>
            </a:r>
            <a:r>
              <a:rPr lang="ru-RU" sz="3200" i="1" dirty="0">
                <a:latin typeface="Times New Roman" panose="02020603050405020304" pitchFamily="18" charset="0"/>
                <a:cs typeface="Times New Roman" panose="02020603050405020304" pitchFamily="18" charset="0"/>
              </a:rPr>
              <a:t> </a:t>
            </a:r>
            <a:r>
              <a:rPr lang="ru-RU" sz="3200" i="1" dirty="0" err="1">
                <a:latin typeface="Times New Roman" panose="02020603050405020304" pitchFamily="18" charset="0"/>
                <a:cs typeface="Times New Roman" panose="02020603050405020304" pitchFamily="18" charset="0"/>
              </a:rPr>
              <a:t>насильства</a:t>
            </a:r>
            <a:r>
              <a:rPr lang="ru-RU" sz="3200" i="1" dirty="0">
                <a:latin typeface="Times New Roman" panose="02020603050405020304" pitchFamily="18" charset="0"/>
                <a:cs typeface="Times New Roman" panose="02020603050405020304" pitchFamily="18" charset="0"/>
              </a:rPr>
              <a:t> </a:t>
            </a:r>
            <a:r>
              <a:rPr lang="ru-RU" sz="3200" i="1" dirty="0" err="1">
                <a:latin typeface="Times New Roman" panose="02020603050405020304" pitchFamily="18" charset="0"/>
                <a:cs typeface="Times New Roman" panose="02020603050405020304" pitchFamily="18" charset="0"/>
              </a:rPr>
              <a:t>або</a:t>
            </a:r>
            <a:r>
              <a:rPr lang="ru-RU" sz="3200" i="1" dirty="0">
                <a:latin typeface="Times New Roman" panose="02020603050405020304" pitchFamily="18" charset="0"/>
                <a:cs typeface="Times New Roman" panose="02020603050405020304" pitchFamily="18" charset="0"/>
              </a:rPr>
              <a:t> </a:t>
            </a:r>
            <a:r>
              <a:rPr lang="ru-RU" sz="3200" i="1" dirty="0" err="1">
                <a:latin typeface="Times New Roman" panose="02020603050405020304" pitchFamily="18" charset="0"/>
                <a:cs typeface="Times New Roman" panose="02020603050405020304" pitchFamily="18" charset="0"/>
              </a:rPr>
              <a:t>загрози</a:t>
            </a:r>
            <a:r>
              <a:rPr lang="ru-RU" sz="3200" i="1" dirty="0">
                <a:latin typeface="Times New Roman" panose="02020603050405020304" pitchFamily="18" charset="0"/>
                <a:cs typeface="Times New Roman" panose="02020603050405020304" pitchFamily="18" charset="0"/>
              </a:rPr>
              <a:t>.</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Вчиняючи</a:t>
            </a:r>
            <a:r>
              <a:rPr lang="ru-RU" sz="3200" dirty="0">
                <a:latin typeface="Times New Roman" panose="02020603050405020304" pitchFamily="18" charset="0"/>
                <a:cs typeface="Times New Roman" panose="02020603050405020304" pitchFamily="18" charset="0"/>
              </a:rPr>
              <a:t> так, суд </a:t>
            </a:r>
            <a:r>
              <a:rPr lang="ru-RU" sz="3200" dirty="0" err="1">
                <a:latin typeface="Times New Roman" panose="02020603050405020304" pitchFamily="18" charset="0"/>
                <a:cs typeface="Times New Roman" panose="02020603050405020304" pitchFamily="18" charset="0"/>
              </a:rPr>
              <a:t>посилався</a:t>
            </a:r>
            <a:r>
              <a:rPr lang="ru-RU" sz="3200" dirty="0">
                <a:latin typeface="Times New Roman" panose="02020603050405020304" pitchFamily="18" charset="0"/>
                <a:cs typeface="Times New Roman" panose="02020603050405020304" pitchFamily="18" charset="0"/>
              </a:rPr>
              <a:t> на </a:t>
            </a:r>
            <a:r>
              <a:rPr lang="ru-RU" sz="3200" dirty="0" err="1">
                <a:latin typeface="Times New Roman" panose="02020603050405020304" pitchFamily="18" charset="0"/>
                <a:cs typeface="Times New Roman" panose="02020603050405020304" pitchFamily="18" charset="0"/>
              </a:rPr>
              <a:t>відмову</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заявниці</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визнавати</a:t>
            </a:r>
            <a:r>
              <a:rPr lang="ru-RU" sz="3200" dirty="0">
                <a:latin typeface="Times New Roman" panose="02020603050405020304" pitchFamily="18" charset="0"/>
                <a:cs typeface="Times New Roman" panose="02020603050405020304" pitchFamily="18" charset="0"/>
              </a:rPr>
              <a:t> свою </a:t>
            </a:r>
            <a:r>
              <a:rPr lang="ru-RU" sz="3200" dirty="0" err="1">
                <a:latin typeface="Times New Roman" panose="02020603050405020304" pitchFamily="18" charset="0"/>
                <a:cs typeface="Times New Roman" panose="02020603050405020304" pitchFamily="18" charset="0"/>
              </a:rPr>
              <a:t>провину</a:t>
            </a:r>
            <a:r>
              <a:rPr lang="ru-RU" sz="3200" dirty="0">
                <a:latin typeface="Times New Roman" panose="02020603050405020304" pitchFamily="18" charset="0"/>
                <a:cs typeface="Times New Roman" panose="02020603050405020304" pitchFamily="18" charset="0"/>
              </a:rPr>
              <a:t>, таким чином </a:t>
            </a:r>
            <a:r>
              <a:rPr lang="ru-RU" sz="3200" dirty="0" err="1">
                <a:latin typeface="Times New Roman" panose="02020603050405020304" pitchFamily="18" charset="0"/>
                <a:cs typeface="Times New Roman" panose="02020603050405020304" pitchFamily="18" charset="0"/>
              </a:rPr>
              <a:t>накладаючи</a:t>
            </a:r>
            <a:r>
              <a:rPr lang="ru-RU" sz="3200" dirty="0">
                <a:latin typeface="Times New Roman" panose="02020603050405020304" pitchFamily="18" charset="0"/>
                <a:cs typeface="Times New Roman" panose="02020603050405020304" pitchFamily="18" charset="0"/>
              </a:rPr>
              <a:t> на </a:t>
            </a:r>
            <a:r>
              <a:rPr lang="ru-RU" sz="3200" dirty="0" err="1">
                <a:latin typeface="Times New Roman" panose="02020603050405020304" pitchFamily="18" charset="0"/>
                <a:cs typeface="Times New Roman" panose="02020603050405020304" pitchFamily="18" charset="0"/>
              </a:rPr>
              <a:t>неї</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стягнення</a:t>
            </a:r>
            <a:r>
              <a:rPr lang="ru-RU" sz="3200" dirty="0">
                <a:latin typeface="Times New Roman" panose="02020603050405020304" pitchFamily="18" charset="0"/>
                <a:cs typeface="Times New Roman" panose="02020603050405020304" pitchFamily="18" charset="0"/>
              </a:rPr>
              <a:t> за </a:t>
            </a:r>
            <a:r>
              <a:rPr lang="ru-RU" sz="3200" dirty="0" err="1">
                <a:latin typeface="Times New Roman" panose="02020603050405020304" pitchFamily="18" charset="0"/>
                <a:cs typeface="Times New Roman" panose="02020603050405020304" pitchFamily="18" charset="0"/>
              </a:rPr>
              <a:t>небажання</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змінити</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свої</a:t>
            </a:r>
            <a:r>
              <a:rPr lang="ru-RU" sz="3200" dirty="0">
                <a:latin typeface="Times New Roman" panose="02020603050405020304" pitchFamily="18" charset="0"/>
                <a:cs typeface="Times New Roman" panose="02020603050405020304" pitchFamily="18" charset="0"/>
              </a:rPr>
              <a:t> </a:t>
            </a:r>
            <a:r>
              <a:rPr lang="ru-RU" sz="3200" dirty="0" err="1">
                <a:latin typeface="Times New Roman" panose="02020603050405020304" pitchFamily="18" charset="0"/>
                <a:cs typeface="Times New Roman" panose="02020603050405020304" pitchFamily="18" charset="0"/>
              </a:rPr>
              <a:t>політичні</a:t>
            </a:r>
            <a:r>
              <a:rPr lang="ru-RU" sz="3200" dirty="0">
                <a:latin typeface="Times New Roman" panose="02020603050405020304" pitchFamily="18" charset="0"/>
                <a:cs typeface="Times New Roman" panose="02020603050405020304" pitchFamily="18" charset="0"/>
              </a:rPr>
              <a:t> погляди. </a:t>
            </a:r>
            <a:r>
              <a:rPr lang="ru-RU" sz="3200" b="1" i="1" dirty="0">
                <a:latin typeface="Times New Roman" panose="02020603050405020304" pitchFamily="18" charset="0"/>
                <a:cs typeface="Times New Roman" panose="02020603050405020304" pitchFamily="18" charset="0"/>
              </a:rPr>
              <a:t>ЄСПЛ не </a:t>
            </a:r>
            <a:r>
              <a:rPr lang="ru-RU" sz="3200" b="1" i="1" dirty="0" err="1">
                <a:latin typeface="Times New Roman" panose="02020603050405020304" pitchFamily="18" charset="0"/>
                <a:cs typeface="Times New Roman" panose="02020603050405020304" pitchFamily="18" charset="0"/>
              </a:rPr>
              <a:t>вбачає</a:t>
            </a:r>
            <a:r>
              <a:rPr lang="ru-RU" sz="3200" b="1" i="1" dirty="0">
                <a:latin typeface="Times New Roman" panose="02020603050405020304" pitchFamily="18" charset="0"/>
                <a:cs typeface="Times New Roman" panose="02020603050405020304" pitchFamily="18" charset="0"/>
              </a:rPr>
              <a:t> в </a:t>
            </a:r>
            <a:r>
              <a:rPr lang="ru-RU" sz="3200" b="1" i="1" dirty="0" err="1">
                <a:latin typeface="Times New Roman" panose="02020603050405020304" pitchFamily="18" charset="0"/>
                <a:cs typeface="Times New Roman" panose="02020603050405020304" pitchFamily="18" charset="0"/>
              </a:rPr>
              <a:t>цьому</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жодного</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виправдання</a:t>
            </a:r>
            <a:r>
              <a:rPr lang="ru-RU" sz="3200" b="1" i="1" dirty="0">
                <a:latin typeface="Times New Roman" panose="02020603050405020304" pitchFamily="18" charset="0"/>
                <a:cs typeface="Times New Roman" panose="02020603050405020304" pitchFamily="18" charset="0"/>
              </a:rPr>
              <a:t> і </a:t>
            </a:r>
            <a:r>
              <a:rPr lang="ru-RU" sz="3200" b="1" i="1" dirty="0" err="1">
                <a:latin typeface="Times New Roman" panose="02020603050405020304" pitchFamily="18" charset="0"/>
                <a:cs typeface="Times New Roman" panose="02020603050405020304" pitchFamily="18" charset="0"/>
              </a:rPr>
              <a:t>вважає</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захід</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непропорційним</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переслідуваній</a:t>
            </a:r>
            <a:r>
              <a:rPr lang="ru-RU" sz="3200" b="1" i="1" dirty="0">
                <a:latin typeface="Times New Roman" panose="02020603050405020304" pitchFamily="18" charset="0"/>
                <a:cs typeface="Times New Roman" panose="02020603050405020304" pitchFamily="18" charset="0"/>
              </a:rPr>
              <a:t> </a:t>
            </a:r>
            <a:r>
              <a:rPr lang="ru-RU" sz="3200" b="1" i="1" dirty="0" err="1">
                <a:latin typeface="Times New Roman" panose="02020603050405020304" pitchFamily="18" charset="0"/>
                <a:cs typeface="Times New Roman" panose="02020603050405020304" pitchFamily="18" charset="0"/>
              </a:rPr>
              <a:t>меті</a:t>
            </a:r>
            <a:r>
              <a:rPr lang="ru-RU" sz="3200" b="1" i="1" dirty="0">
                <a:latin typeface="Times New Roman" panose="02020603050405020304" pitchFamily="18" charset="0"/>
                <a:cs typeface="Times New Roman" panose="02020603050405020304" pitchFamily="18" charset="0"/>
              </a:rPr>
              <a:t>.</a:t>
            </a:r>
            <a:endParaRPr lang="en-US" sz="32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5848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4465" y="1115059"/>
            <a:ext cx="11405419" cy="5493812"/>
          </a:xfrm>
          <a:prstGeom prst="rect">
            <a:avLst/>
          </a:prstGeom>
          <a:noFill/>
        </p:spPr>
        <p:txBody>
          <a:bodyPr wrap="square" rtlCol="0">
            <a:spAutoFit/>
          </a:bodyPr>
          <a:lstStyle/>
          <a:p>
            <a:r>
              <a:rPr lang="ru-RU" sz="2700" b="1" i="1" dirty="0">
                <a:latin typeface="Times New Roman" panose="02020603050405020304" pitchFamily="18" charset="0"/>
                <a:cs typeface="Times New Roman" panose="02020603050405020304" pitchFamily="18" charset="0"/>
              </a:rPr>
              <a:t>Заходами </a:t>
            </a:r>
            <a:r>
              <a:rPr lang="ru-RU" sz="2700" b="1" i="1" dirty="0" err="1">
                <a:latin typeface="Times New Roman" panose="02020603050405020304" pitchFamily="18" charset="0"/>
                <a:cs typeface="Times New Roman" panose="02020603050405020304" pitchFamily="18" charset="0"/>
              </a:rPr>
              <a:t>виконання</a:t>
            </a:r>
            <a:r>
              <a:rPr lang="ru-RU" sz="2700" b="1" i="1" dirty="0">
                <a:latin typeface="Times New Roman" panose="02020603050405020304" pitchFamily="18" charset="0"/>
                <a:cs typeface="Times New Roman" panose="02020603050405020304" pitchFamily="18" charset="0"/>
              </a:rPr>
              <a:t> </a:t>
            </a:r>
            <a:r>
              <a:rPr lang="ru-RU" sz="2700" b="1" i="1" dirty="0" err="1">
                <a:latin typeface="Times New Roman" panose="02020603050405020304" pitchFamily="18" charset="0"/>
                <a:cs typeface="Times New Roman" panose="02020603050405020304" pitchFamily="18" charset="0"/>
              </a:rPr>
              <a:t>рішень</a:t>
            </a:r>
            <a:r>
              <a:rPr lang="ru-RU" sz="2700" b="1" i="1" dirty="0">
                <a:latin typeface="Times New Roman" panose="02020603050405020304" pitchFamily="18" charset="0"/>
                <a:cs typeface="Times New Roman" panose="02020603050405020304" pitchFamily="18" charset="0"/>
              </a:rPr>
              <a:t> </a:t>
            </a:r>
            <a:r>
              <a:rPr lang="ru-RU" sz="2700" b="1" i="1" dirty="0" err="1">
                <a:latin typeface="Times New Roman" panose="02020603050405020304" pitchFamily="18" charset="0"/>
                <a:cs typeface="Times New Roman" panose="02020603050405020304" pitchFamily="18" charset="0"/>
              </a:rPr>
              <a:t>Європейського</a:t>
            </a:r>
            <a:r>
              <a:rPr lang="ru-RU" sz="2700" b="1" i="1" dirty="0">
                <a:latin typeface="Times New Roman" panose="02020603050405020304" pitchFamily="18" charset="0"/>
                <a:cs typeface="Times New Roman" panose="02020603050405020304" pitchFamily="18" charset="0"/>
              </a:rPr>
              <a:t> суду є </a:t>
            </a:r>
            <a:r>
              <a:rPr lang="ru-RU" sz="2700" b="1" i="1" u="sng" dirty="0">
                <a:latin typeface="Times New Roman" panose="02020603050405020304" pitchFamily="18" charset="0"/>
                <a:cs typeface="Times New Roman" panose="02020603050405020304" pitchFamily="18" charset="0"/>
              </a:rPr>
              <a:t>не </a:t>
            </a:r>
            <a:r>
              <a:rPr lang="ru-RU" sz="2700" b="1" i="1" u="sng" dirty="0" err="1">
                <a:latin typeface="Times New Roman" panose="02020603050405020304" pitchFamily="18" charset="0"/>
                <a:cs typeface="Times New Roman" panose="02020603050405020304" pitchFamily="18" charset="0"/>
              </a:rPr>
              <a:t>лише</a:t>
            </a:r>
            <a:r>
              <a:rPr lang="ru-RU" sz="2700" b="1" i="1" u="sng" dirty="0">
                <a:latin typeface="Times New Roman" panose="02020603050405020304" pitchFamily="18" charset="0"/>
                <a:cs typeface="Times New Roman" panose="02020603050405020304" pitchFamily="18" charset="0"/>
              </a:rPr>
              <a:t> </a:t>
            </a:r>
            <a:r>
              <a:rPr lang="ru-RU" sz="2700" b="1" i="1" u="sng" dirty="0" err="1">
                <a:latin typeface="Times New Roman" panose="02020603050405020304" pitchFamily="18" charset="0"/>
                <a:cs typeface="Times New Roman" panose="02020603050405020304" pitchFamily="18" charset="0"/>
              </a:rPr>
              <a:t>виплата</a:t>
            </a:r>
            <a:r>
              <a:rPr lang="ru-RU" sz="2700" b="1" i="1" u="sng" dirty="0">
                <a:latin typeface="Times New Roman" panose="02020603050405020304" pitchFamily="18" charset="0"/>
                <a:cs typeface="Times New Roman" panose="02020603050405020304" pitchFamily="18" charset="0"/>
              </a:rPr>
              <a:t> </a:t>
            </a:r>
            <a:r>
              <a:rPr lang="ru-RU" sz="2700" b="1" i="1" u="sng" dirty="0" err="1">
                <a:latin typeface="Times New Roman" panose="02020603050405020304" pitchFamily="18" charset="0"/>
                <a:cs typeface="Times New Roman" panose="02020603050405020304" pitchFamily="18" charset="0"/>
              </a:rPr>
              <a:t>відшкодування</a:t>
            </a:r>
            <a:r>
              <a:rPr lang="ru-RU" sz="2700" b="1" i="1" u="sng" dirty="0">
                <a:latin typeface="Times New Roman" panose="02020603050405020304" pitchFamily="18" charset="0"/>
                <a:cs typeface="Times New Roman" panose="02020603050405020304" pitchFamily="18" charset="0"/>
              </a:rPr>
              <a:t> </a:t>
            </a:r>
            <a:r>
              <a:rPr lang="ru-RU" sz="2700" b="1" i="1" u="sng" dirty="0" err="1">
                <a:latin typeface="Times New Roman" panose="02020603050405020304" pitchFamily="18" charset="0"/>
                <a:cs typeface="Times New Roman" panose="02020603050405020304" pitchFamily="18" charset="0"/>
              </a:rPr>
              <a:t>чи</a:t>
            </a:r>
            <a:r>
              <a:rPr lang="ru-RU" sz="2700" b="1" i="1" u="sng" dirty="0">
                <a:latin typeface="Times New Roman" panose="02020603050405020304" pitchFamily="18" charset="0"/>
                <a:cs typeface="Times New Roman" panose="02020603050405020304" pitchFamily="18" charset="0"/>
              </a:rPr>
              <a:t> </a:t>
            </a:r>
            <a:r>
              <a:rPr lang="ru-RU" sz="2700" b="1" i="1" u="sng" dirty="0" err="1">
                <a:latin typeface="Times New Roman" panose="02020603050405020304" pitchFamily="18" charset="0"/>
                <a:cs typeface="Times New Roman" panose="02020603050405020304" pitchFamily="18" charset="0"/>
              </a:rPr>
              <a:t>додаткові</a:t>
            </a:r>
            <a:r>
              <a:rPr lang="ru-RU" sz="2700" b="1" i="1" u="sng" dirty="0">
                <a:latin typeface="Times New Roman" panose="02020603050405020304" pitchFamily="18" charset="0"/>
                <a:cs typeface="Times New Roman" panose="02020603050405020304" pitchFamily="18" charset="0"/>
              </a:rPr>
              <a:t> заходи </a:t>
            </a:r>
            <a:r>
              <a:rPr lang="ru-RU" sz="2700" b="1" i="1" u="sng" dirty="0" err="1">
                <a:latin typeface="Times New Roman" panose="02020603050405020304" pitchFamily="18" charset="0"/>
                <a:cs typeface="Times New Roman" panose="02020603050405020304" pitchFamily="18" charset="0"/>
              </a:rPr>
              <a:t>індивідуального</a:t>
            </a:r>
            <a:r>
              <a:rPr lang="ru-RU" sz="2700" b="1" i="1" u="sng" dirty="0">
                <a:latin typeface="Times New Roman" panose="02020603050405020304" pitchFamily="18" charset="0"/>
                <a:cs typeface="Times New Roman" panose="02020603050405020304" pitchFamily="18" charset="0"/>
              </a:rPr>
              <a:t> характеру</a:t>
            </a:r>
            <a:r>
              <a:rPr lang="ru-RU" sz="2700" b="1" i="1" dirty="0">
                <a:latin typeface="Times New Roman" panose="02020603050405020304" pitchFamily="18" charset="0"/>
                <a:cs typeface="Times New Roman" panose="02020603050405020304" pitchFamily="18" charset="0"/>
              </a:rPr>
              <a:t>, а й заходи </a:t>
            </a:r>
            <a:r>
              <a:rPr lang="ru-RU" sz="2700" b="1" i="1" dirty="0" err="1">
                <a:latin typeface="Times New Roman" panose="02020603050405020304" pitchFamily="18" charset="0"/>
                <a:cs typeface="Times New Roman" panose="02020603050405020304" pitchFamily="18" charset="0"/>
              </a:rPr>
              <a:t>загального</a:t>
            </a:r>
            <a:r>
              <a:rPr lang="ru-RU" sz="2700" b="1" i="1" dirty="0">
                <a:latin typeface="Times New Roman" panose="02020603050405020304" pitchFamily="18" charset="0"/>
                <a:cs typeface="Times New Roman" panose="02020603050405020304" pitchFamily="18" charset="0"/>
              </a:rPr>
              <a:t> характеру. </a:t>
            </a:r>
            <a:r>
              <a:rPr lang="ru-RU" sz="2700" dirty="0">
                <a:latin typeface="Times New Roman" panose="02020603050405020304" pitchFamily="18" charset="0"/>
                <a:cs typeface="Times New Roman" panose="02020603050405020304" pitchFamily="18" charset="0"/>
              </a:rPr>
              <a:t>Таким чином, </a:t>
            </a:r>
            <a:r>
              <a:rPr lang="ru-RU" sz="2700" dirty="0" err="1">
                <a:latin typeface="Times New Roman" panose="02020603050405020304" pitchFamily="18" charset="0"/>
                <a:cs typeface="Times New Roman" panose="02020603050405020304" pitchFamily="18" charset="0"/>
              </a:rPr>
              <a:t>значення</a:t>
            </a:r>
            <a:r>
              <a:rPr lang="ru-RU" sz="2700" dirty="0">
                <a:latin typeface="Times New Roman" panose="02020603050405020304" pitchFamily="18" charset="0"/>
                <a:cs typeface="Times New Roman" panose="02020603050405020304" pitchFamily="18" charset="0"/>
              </a:rPr>
              <a:t> кожного з </a:t>
            </a:r>
            <a:r>
              <a:rPr lang="ru-RU" sz="2700" dirty="0" err="1">
                <a:latin typeface="Times New Roman" panose="02020603050405020304" pitchFamily="18" charset="0"/>
                <a:cs typeface="Times New Roman" panose="02020603050405020304" pitchFamily="18" charset="0"/>
              </a:rPr>
              <a:t>прийнятих</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Європейським</a:t>
            </a:r>
            <a:r>
              <a:rPr lang="ru-RU" sz="2700" dirty="0">
                <a:latin typeface="Times New Roman" panose="02020603050405020304" pitchFamily="18" charset="0"/>
                <a:cs typeface="Times New Roman" panose="02020603050405020304" pitchFamily="18" charset="0"/>
              </a:rPr>
              <a:t> судом </a:t>
            </a:r>
            <a:r>
              <a:rPr lang="ru-RU" sz="2700" dirty="0" err="1">
                <a:latin typeface="Times New Roman" panose="02020603050405020304" pitchFamily="18" charset="0"/>
                <a:cs typeface="Times New Roman" panose="02020603050405020304" pitchFamily="18" charset="0"/>
              </a:rPr>
              <a:t>рішень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полягає</a:t>
            </a:r>
            <a:r>
              <a:rPr lang="ru-RU" sz="2700" dirty="0">
                <a:latin typeface="Times New Roman" panose="02020603050405020304" pitchFamily="18" charset="0"/>
                <a:cs typeface="Times New Roman" panose="02020603050405020304" pitchFamily="18" charset="0"/>
              </a:rPr>
              <a:t> в тому, </a:t>
            </a:r>
            <a:r>
              <a:rPr lang="ru-RU" sz="2700" dirty="0" err="1">
                <a:latin typeface="Times New Roman" panose="02020603050405020304" pitchFamily="18" charset="0"/>
                <a:cs typeface="Times New Roman" panose="02020603050405020304" pitchFamily="18" charset="0"/>
              </a:rPr>
              <a:t>що</a:t>
            </a:r>
            <a:r>
              <a:rPr lang="ru-RU" sz="2700" dirty="0">
                <a:latin typeface="Times New Roman" panose="02020603050405020304" pitchFamily="18" charset="0"/>
                <a:cs typeface="Times New Roman" panose="02020603050405020304" pitchFamily="18" charset="0"/>
              </a:rPr>
              <a:t> вони не </a:t>
            </a:r>
            <a:r>
              <a:rPr lang="ru-RU" sz="2700" dirty="0" err="1">
                <a:latin typeface="Times New Roman" panose="02020603050405020304" pitchFamily="18" charset="0"/>
                <a:cs typeface="Times New Roman" panose="02020603050405020304" pitchFamily="18" charset="0"/>
              </a:rPr>
              <a:t>тільки</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впливають</a:t>
            </a:r>
            <a:r>
              <a:rPr lang="ru-RU" sz="2700" dirty="0">
                <a:latin typeface="Times New Roman" panose="02020603050405020304" pitchFamily="18" charset="0"/>
                <a:cs typeface="Times New Roman" panose="02020603050405020304" pitchFamily="18" charset="0"/>
              </a:rPr>
              <a:t> на право, а </a:t>
            </a:r>
            <a:r>
              <a:rPr lang="ru-RU" sz="2700" dirty="0" err="1">
                <a:latin typeface="Times New Roman" panose="02020603050405020304" pitchFamily="18" charset="0"/>
                <a:cs typeface="Times New Roman" panose="02020603050405020304" pitchFamily="18" charset="0"/>
              </a:rPr>
              <a:t>також</a:t>
            </a:r>
            <a:r>
              <a:rPr lang="ru-RU" sz="2700" dirty="0">
                <a:latin typeface="Times New Roman" panose="02020603050405020304" pitchFamily="18" charset="0"/>
                <a:cs typeface="Times New Roman" panose="02020603050405020304" pitchFamily="18" charset="0"/>
              </a:rPr>
              <a:t> і на </a:t>
            </a:r>
            <a:r>
              <a:rPr lang="ru-RU" sz="2700" dirty="0" err="1">
                <a:latin typeface="Times New Roman" panose="02020603050405020304" pitchFamily="18" charset="0"/>
                <a:cs typeface="Times New Roman" panose="02020603050405020304" pitchFamily="18" charset="0"/>
              </a:rPr>
              <a:t>розвиток</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національного</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законодавства</a:t>
            </a:r>
            <a:r>
              <a:rPr lang="ru-RU" sz="2700" dirty="0">
                <a:latin typeface="Times New Roman" panose="02020603050405020304" pitchFamily="18" charset="0"/>
                <a:cs typeface="Times New Roman" panose="02020603050405020304" pitchFamily="18" charset="0"/>
              </a:rPr>
              <a:t> держав-</a:t>
            </a:r>
            <a:r>
              <a:rPr lang="ru-RU" sz="2700" dirty="0" err="1">
                <a:latin typeface="Times New Roman" panose="02020603050405020304" pitchFamily="18" charset="0"/>
                <a:cs typeface="Times New Roman" panose="02020603050405020304" pitchFamily="18" charset="0"/>
              </a:rPr>
              <a:t>учасниць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Конвенції</a:t>
            </a:r>
            <a:r>
              <a:rPr lang="ru-RU" sz="2700" dirty="0">
                <a:latin typeface="Times New Roman" panose="02020603050405020304" pitchFamily="18" charset="0"/>
                <a:cs typeface="Times New Roman" panose="02020603050405020304" pitchFamily="18" charset="0"/>
              </a:rPr>
              <a:t> в </a:t>
            </a:r>
            <a:r>
              <a:rPr lang="ru-RU" sz="2700" dirty="0" err="1">
                <a:latin typeface="Times New Roman" panose="02020603050405020304" pitchFamily="18" charset="0"/>
                <a:cs typeface="Times New Roman" panose="02020603050405020304" pitchFamily="18" charset="0"/>
              </a:rPr>
              <a:t>напрямку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усунення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системних</a:t>
            </a:r>
            <a:r>
              <a:rPr lang="ru-RU" sz="2700" dirty="0">
                <a:latin typeface="Times New Roman" panose="02020603050405020304" pitchFamily="18" charset="0"/>
                <a:cs typeface="Times New Roman" panose="02020603050405020304" pitchFamily="18" charset="0"/>
              </a:rPr>
              <a:t> проблем (причин та умов), </a:t>
            </a:r>
            <a:r>
              <a:rPr lang="ru-RU" sz="2700" dirty="0" err="1">
                <a:latin typeface="Times New Roman" panose="02020603050405020304" pitchFamily="18" charset="0"/>
                <a:cs typeface="Times New Roman" panose="02020603050405020304" pitchFamily="18" charset="0"/>
              </a:rPr>
              <a:t>котрі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створюють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певні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передумови</a:t>
            </a:r>
            <a:r>
              <a:rPr lang="ru-RU" sz="2700" dirty="0">
                <a:latin typeface="Times New Roman" panose="02020603050405020304" pitchFamily="18" charset="0"/>
                <a:cs typeface="Times New Roman" panose="02020603050405020304" pitchFamily="18" charset="0"/>
              </a:rPr>
              <a:t> та </a:t>
            </a:r>
            <a:r>
              <a:rPr lang="ru-RU" sz="2700" dirty="0" err="1">
                <a:latin typeface="Times New Roman" panose="02020603050405020304" pitchFamily="18" charset="0"/>
                <a:cs typeface="Times New Roman" panose="02020603050405020304" pitchFamily="18" charset="0"/>
              </a:rPr>
              <a:t>роблять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можливим</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порушення</a:t>
            </a:r>
            <a:r>
              <a:rPr lang="ru-RU" sz="2700" dirty="0">
                <a:latin typeface="Times New Roman" panose="02020603050405020304" pitchFamily="18" charset="0"/>
                <a:cs typeface="Times New Roman" panose="02020603050405020304" pitchFamily="18" charset="0"/>
              </a:rPr>
              <a:t> норм </a:t>
            </a:r>
            <a:r>
              <a:rPr lang="ru-RU" sz="2700" dirty="0" err="1">
                <a:latin typeface="Times New Roman" panose="02020603050405020304" pitchFamily="18" charset="0"/>
                <a:cs typeface="Times New Roman" panose="02020603050405020304" pitchFamily="18" charset="0"/>
              </a:rPr>
              <a:t>Європейської</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конвенції</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Європейський</a:t>
            </a:r>
            <a:r>
              <a:rPr lang="ru-RU" sz="2700" dirty="0">
                <a:latin typeface="Times New Roman" panose="02020603050405020304" pitchFamily="18" charset="0"/>
                <a:cs typeface="Times New Roman" panose="02020603050405020304" pitchFamily="18" charset="0"/>
              </a:rPr>
              <a:t> суд </a:t>
            </a:r>
            <a:r>
              <a:rPr lang="ru-RU" sz="2700" dirty="0" err="1">
                <a:latin typeface="Times New Roman" panose="02020603050405020304" pitchFamily="18" charset="0"/>
                <a:cs typeface="Times New Roman" panose="02020603050405020304" pitchFamily="18" charset="0"/>
              </a:rPr>
              <a:t>залишає</a:t>
            </a:r>
            <a:r>
              <a:rPr lang="ru-RU" sz="2700" dirty="0">
                <a:latin typeface="Times New Roman" panose="02020603050405020304" pitchFamily="18" charset="0"/>
                <a:cs typeface="Times New Roman" panose="02020603050405020304" pitchFamily="18" charset="0"/>
              </a:rPr>
              <a:t> за державою свободу у </a:t>
            </a:r>
            <a:r>
              <a:rPr lang="ru-RU" sz="2700" dirty="0" err="1">
                <a:latin typeface="Times New Roman" panose="02020603050405020304" pitchFamily="18" charset="0"/>
                <a:cs typeface="Times New Roman" panose="02020603050405020304" pitchFamily="18" charset="0"/>
              </a:rPr>
              <a:t>виборі</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заходів</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необхідних</a:t>
            </a:r>
            <a:r>
              <a:rPr lang="ru-RU" sz="2700" dirty="0">
                <a:latin typeface="Times New Roman" panose="02020603050405020304" pitchFamily="18" charset="0"/>
                <a:cs typeface="Times New Roman" panose="02020603050405020304" pitchFamily="18" charset="0"/>
              </a:rPr>
              <a:t> для </a:t>
            </a:r>
            <a:r>
              <a:rPr lang="ru-RU" sz="2700" dirty="0" err="1">
                <a:latin typeface="Times New Roman" panose="02020603050405020304" pitchFamily="18" charset="0"/>
                <a:cs typeface="Times New Roman" panose="02020603050405020304" pitchFamily="18" charset="0"/>
              </a:rPr>
              <a:t>виконання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його</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рішень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Значна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частина</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рішень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Європейського</a:t>
            </a:r>
            <a:r>
              <a:rPr lang="ru-RU" sz="2700" dirty="0">
                <a:latin typeface="Times New Roman" panose="02020603050405020304" pitchFamily="18" charset="0"/>
                <a:cs typeface="Times New Roman" panose="02020603050405020304" pitchFamily="18" charset="0"/>
              </a:rPr>
              <a:t> суду </a:t>
            </a:r>
            <a:r>
              <a:rPr lang="ru-RU" sz="2700" dirty="0" err="1">
                <a:latin typeface="Times New Roman" panose="02020603050405020304" pitchFamily="18" charset="0"/>
                <a:cs typeface="Times New Roman" panose="02020603050405020304" pitchFamily="18" charset="0"/>
              </a:rPr>
              <a:t>тривалий</a:t>
            </a:r>
            <a:r>
              <a:rPr lang="ru-RU" sz="2700" dirty="0">
                <a:latin typeface="Times New Roman" panose="02020603050405020304" pitchFamily="18" charset="0"/>
                <a:cs typeface="Times New Roman" panose="02020603050405020304" pitchFamily="18" charset="0"/>
              </a:rPr>
              <a:t> час </a:t>
            </a:r>
            <a:r>
              <a:rPr lang="ru-RU" sz="2700" dirty="0" err="1">
                <a:latin typeface="Times New Roman" panose="02020603050405020304" pitchFamily="18" charset="0"/>
                <a:cs typeface="Times New Roman" panose="02020603050405020304" pitchFamily="18" charset="0"/>
              </a:rPr>
              <a:t>знаходиться</a:t>
            </a:r>
            <a:r>
              <a:rPr lang="ru-RU" sz="2700" dirty="0">
                <a:latin typeface="Times New Roman" panose="02020603050405020304" pitchFamily="18" charset="0"/>
                <a:cs typeface="Times New Roman" panose="02020603050405020304" pitchFamily="18" charset="0"/>
              </a:rPr>
              <a:t> на </a:t>
            </a:r>
            <a:r>
              <a:rPr lang="ru-RU" sz="2700" dirty="0" err="1">
                <a:latin typeface="Times New Roman" panose="02020603050405020304" pitchFamily="18" charset="0"/>
                <a:cs typeface="Times New Roman" panose="02020603050405020304" pitchFamily="18" charset="0"/>
              </a:rPr>
              <a:t>контролі</a:t>
            </a:r>
            <a:r>
              <a:rPr lang="ru-RU" sz="2700" dirty="0">
                <a:latin typeface="Times New Roman" panose="02020603050405020304" pitchFamily="18" charset="0"/>
                <a:cs typeface="Times New Roman" panose="02020603050405020304" pitchFamily="18" charset="0"/>
              </a:rPr>
              <a:t> з боку </a:t>
            </a:r>
            <a:r>
              <a:rPr lang="ru-RU" sz="2700" dirty="0" err="1">
                <a:latin typeface="Times New Roman" panose="02020603050405020304" pitchFamily="18" charset="0"/>
                <a:cs typeface="Times New Roman" panose="02020603050405020304" pitchFamily="18" charset="0"/>
              </a:rPr>
              <a:t>Комітету</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Міністрів</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який</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контролює</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виконання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рішень</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Європейського</a:t>
            </a:r>
            <a:r>
              <a:rPr lang="ru-RU" sz="2700" dirty="0">
                <a:latin typeface="Times New Roman" panose="02020603050405020304" pitchFamily="18" charset="0"/>
                <a:cs typeface="Times New Roman" panose="02020603050405020304" pitchFamily="18" charset="0"/>
              </a:rPr>
              <a:t> суду, і справа не </a:t>
            </a:r>
            <a:r>
              <a:rPr lang="ru-RU" sz="2700" dirty="0" err="1">
                <a:latin typeface="Times New Roman" panose="02020603050405020304" pitchFamily="18" charset="0"/>
                <a:cs typeface="Times New Roman" panose="02020603050405020304" pitchFamily="18" charset="0"/>
              </a:rPr>
              <a:t>може</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вважатися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закритою</a:t>
            </a:r>
            <a:r>
              <a:rPr lang="ru-RU" sz="2700" dirty="0">
                <a:latin typeface="Times New Roman" panose="02020603050405020304" pitchFamily="18" charset="0"/>
                <a:cs typeface="Times New Roman" panose="02020603050405020304" pitchFamily="18" charset="0"/>
              </a:rPr>
              <a:t> до тих </a:t>
            </a:r>
            <a:r>
              <a:rPr lang="ru-RU" sz="2700" dirty="0" err="1">
                <a:latin typeface="Times New Roman" panose="02020603050405020304" pitchFamily="18" charset="0"/>
                <a:cs typeface="Times New Roman" panose="02020603050405020304" pitchFamily="18" charset="0"/>
              </a:rPr>
              <a:t>пір</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поки</a:t>
            </a:r>
            <a:r>
              <a:rPr lang="ru-RU" sz="2700" dirty="0">
                <a:latin typeface="Times New Roman" panose="02020603050405020304" pitchFamily="18" charset="0"/>
                <a:cs typeface="Times New Roman" panose="02020603050405020304" pitchFamily="18" charset="0"/>
              </a:rPr>
              <a:t> державою не </a:t>
            </a:r>
            <a:r>
              <a:rPr lang="ru-RU" sz="2700" dirty="0" err="1">
                <a:latin typeface="Times New Roman" panose="02020603050405020304" pitchFamily="18" charset="0"/>
                <a:cs typeface="Times New Roman" panose="02020603050405020304" pitchFamily="18" charset="0"/>
              </a:rPr>
              <a:t>вжито</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усіх</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заходів</a:t>
            </a:r>
            <a:r>
              <a:rPr lang="ru-RU" sz="2700" dirty="0">
                <a:latin typeface="Times New Roman" panose="02020603050405020304" pitchFamily="18" charset="0"/>
                <a:cs typeface="Times New Roman" panose="02020603050405020304" pitchFamily="18" charset="0"/>
              </a:rPr>
              <a:t> для </a:t>
            </a:r>
            <a:r>
              <a:rPr lang="ru-RU" sz="2700" dirty="0" err="1">
                <a:latin typeface="Times New Roman" panose="02020603050405020304" pitchFamily="18" charset="0"/>
                <a:cs typeface="Times New Roman" panose="02020603050405020304" pitchFamily="18" charset="0"/>
              </a:rPr>
              <a:t>виконання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рішення</a:t>
            </a:r>
            <a:r>
              <a:rPr lang="ru-RU" sz="2700" dirty="0">
                <a:latin typeface="Times New Roman" panose="02020603050405020304" pitchFamily="18" charset="0"/>
                <a:cs typeface="Times New Roman" panose="02020603050405020304" pitchFamily="18" charset="0"/>
              </a:rPr>
              <a:t> </a:t>
            </a:r>
            <a:r>
              <a:rPr lang="ru-RU" sz="2700" dirty="0" err="1">
                <a:latin typeface="Times New Roman" panose="02020603050405020304" pitchFamily="18" charset="0"/>
                <a:cs typeface="Times New Roman" panose="02020603050405020304" pitchFamily="18" charset="0"/>
              </a:rPr>
              <a:t>Європейського</a:t>
            </a:r>
            <a:r>
              <a:rPr lang="ru-RU" sz="2700" dirty="0">
                <a:latin typeface="Times New Roman" panose="02020603050405020304" pitchFamily="18" charset="0"/>
                <a:cs typeface="Times New Roman" panose="02020603050405020304" pitchFamily="18" charset="0"/>
              </a:rPr>
              <a:t> суду.</a:t>
            </a:r>
            <a:endParaRPr lang="en-US" sz="27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3352800" y="-98323"/>
            <a:ext cx="4935793" cy="923330"/>
          </a:xfrm>
          <a:prstGeom prst="rect">
            <a:avLst/>
          </a:prstGeom>
          <a:noFill/>
        </p:spPr>
        <p:txBody>
          <a:bodyPr wrap="square" rtlCol="0">
            <a:spAutoFit/>
          </a:bodyPr>
          <a:lstStyle/>
          <a:p>
            <a:pPr algn="ctr"/>
            <a:r>
              <a:rPr lang="uk-UA" sz="5400" dirty="0">
                <a:latin typeface="Times New Roman" panose="02020603050405020304" pitchFamily="18" charset="0"/>
                <a:cs typeface="Times New Roman" panose="02020603050405020304" pitchFamily="18" charset="0"/>
              </a:rPr>
              <a:t>Отже</a:t>
            </a:r>
            <a:endParaRPr lang="en-US" sz="5400" dirty="0">
              <a:latin typeface="Times New Roman" panose="02020603050405020304" pitchFamily="18" charset="0"/>
              <a:cs typeface="Times New Roman" panose="02020603050405020304" pitchFamily="18" charset="0"/>
            </a:endParaRPr>
          </a:p>
        </p:txBody>
      </p:sp>
      <p:sp>
        <p:nvSpPr>
          <p:cNvPr id="5" name="Пятно 1 4"/>
          <p:cNvSpPr/>
          <p:nvPr/>
        </p:nvSpPr>
        <p:spPr>
          <a:xfrm>
            <a:off x="117987" y="363342"/>
            <a:ext cx="934065" cy="639548"/>
          </a:xfrm>
          <a:prstGeom prst="irregularSeal1">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821610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03122" y="353962"/>
            <a:ext cx="11464414" cy="6124754"/>
          </a:xfrm>
          <a:prstGeom prst="rect">
            <a:avLst/>
          </a:prstGeom>
          <a:noFill/>
        </p:spPr>
        <p:txBody>
          <a:bodyPr wrap="square" rtlCol="0">
            <a:spAutoFit/>
          </a:bodyPr>
          <a:lstStyle/>
          <a:p>
            <a:pPr algn="ctr"/>
            <a:r>
              <a:rPr lang="uk-UA" sz="2800" dirty="0">
                <a:latin typeface="Times New Roman" panose="02020603050405020304" pitchFamily="18" charset="0"/>
                <a:cs typeface="Times New Roman" panose="02020603050405020304" pitchFamily="18" charset="0"/>
              </a:rPr>
              <a:t>План</a:t>
            </a:r>
          </a:p>
          <a:p>
            <a:pPr algn="ctr"/>
            <a:endParaRPr lang="uk-UA" sz="2800" dirty="0">
              <a:latin typeface="Times New Roman" panose="02020603050405020304" pitchFamily="18" charset="0"/>
              <a:cs typeface="Times New Roman" panose="02020603050405020304" pitchFamily="18" charset="0"/>
            </a:endParaRPr>
          </a:p>
          <a:p>
            <a:pPr marL="342900" indent="-342900">
              <a:buAutoNum type="arabicPeriod"/>
            </a:pPr>
            <a:r>
              <a:rPr lang="uk-UA" sz="2800" dirty="0">
                <a:latin typeface="Times New Roman" panose="02020603050405020304" pitchFamily="18" charset="0"/>
                <a:cs typeface="Times New Roman" panose="02020603050405020304" pitchFamily="18" charset="0"/>
              </a:rPr>
              <a:t>Практика ЄСПЛ у справах, які стосуються втручання у право на свободу вираження поглядів.  Ст. 10 Конвенції про захист прав людини і основоположних свобод (1950 р.)</a:t>
            </a:r>
          </a:p>
          <a:p>
            <a:pPr marL="342900" indent="-342900">
              <a:buAutoNum type="arabicPeriod"/>
            </a:pPr>
            <a:endParaRPr lang="uk-UA" sz="2800" dirty="0">
              <a:latin typeface="Times New Roman" panose="02020603050405020304" pitchFamily="18" charset="0"/>
              <a:cs typeface="Times New Roman" panose="02020603050405020304" pitchFamily="18" charset="0"/>
            </a:endParaRPr>
          </a:p>
          <a:p>
            <a:pPr marL="342900" indent="-342900">
              <a:buAutoNum type="arabicPeriod"/>
            </a:pPr>
            <a:endParaRPr lang="uk-UA" sz="2800" dirty="0">
              <a:latin typeface="Times New Roman" panose="02020603050405020304" pitchFamily="18" charset="0"/>
              <a:cs typeface="Times New Roman" panose="02020603050405020304" pitchFamily="18" charset="0"/>
            </a:endParaRPr>
          </a:p>
          <a:p>
            <a:pPr marL="342900" indent="-342900">
              <a:buAutoNum type="arabicPeriod"/>
            </a:pPr>
            <a:r>
              <a:rPr lang="ru-RU" sz="2800" dirty="0">
                <a:latin typeface="Times New Roman" panose="02020603050405020304" pitchFamily="18" charset="0"/>
                <a:cs typeface="Times New Roman" panose="02020603050405020304" pitchFamily="18" charset="0"/>
              </a:rPr>
              <a:t>Справа «</a:t>
            </a:r>
            <a:r>
              <a:rPr lang="ru-RU" sz="2800" dirty="0" err="1">
                <a:latin typeface="Times New Roman" panose="02020603050405020304" pitchFamily="18" charset="0"/>
                <a:cs typeface="Times New Roman" panose="02020603050405020304" pitchFamily="18" charset="0"/>
              </a:rPr>
              <a:t>Лінгенс</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проти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Австрії</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Lingens</a:t>
            </a:r>
            <a:r>
              <a:rPr lang="ru-RU" sz="2800" dirty="0">
                <a:latin typeface="Times New Roman" panose="02020603050405020304" pitchFamily="18" charset="0"/>
                <a:cs typeface="Times New Roman" panose="02020603050405020304" pitchFamily="18" charset="0"/>
              </a:rPr>
              <a:t> v. </a:t>
            </a:r>
            <a:r>
              <a:rPr lang="ru-RU" sz="2800" dirty="0" err="1">
                <a:latin typeface="Times New Roman" panose="02020603050405020304" pitchFamily="18" charset="0"/>
                <a:cs typeface="Times New Roman" panose="02020603050405020304" pitchFamily="18" charset="0"/>
              </a:rPr>
              <a:t>Austria</a:t>
            </a:r>
            <a:r>
              <a:rPr lang="ru-RU" sz="2800" dirty="0">
                <a:latin typeface="Times New Roman" panose="02020603050405020304" pitchFamily="18" charset="0"/>
                <a:cs typeface="Times New Roman" panose="02020603050405020304" pitchFamily="18" charset="0"/>
              </a:rPr>
              <a:t>), № 9815/82, 1986 р.</a:t>
            </a:r>
          </a:p>
          <a:p>
            <a:pPr marL="342900" indent="-342900">
              <a:buAutoNum type="arabicPeriod"/>
            </a:pPr>
            <a:endParaRPr lang="ru-RU" sz="2800" dirty="0">
              <a:latin typeface="Times New Roman" panose="02020603050405020304" pitchFamily="18" charset="0"/>
              <a:cs typeface="Times New Roman" panose="02020603050405020304" pitchFamily="18" charset="0"/>
            </a:endParaRPr>
          </a:p>
          <a:p>
            <a:pPr marL="342900" indent="-342900">
              <a:buAutoNum type="arabicPeriod"/>
            </a:pPr>
            <a:endParaRPr lang="ru-RU" sz="2800" dirty="0">
              <a:latin typeface="Times New Roman" panose="02020603050405020304" pitchFamily="18" charset="0"/>
              <a:cs typeface="Times New Roman" panose="02020603050405020304" pitchFamily="18" charset="0"/>
            </a:endParaRPr>
          </a:p>
          <a:p>
            <a:pPr marL="342900" indent="-342900">
              <a:buAutoNum type="arabicPeriod"/>
            </a:pPr>
            <a:r>
              <a:rPr lang="ru-RU" sz="2800" dirty="0">
                <a:latin typeface="Times New Roman" panose="02020603050405020304" pitchFamily="18" charset="0"/>
                <a:cs typeface="Times New Roman" panose="02020603050405020304" pitchFamily="18" charset="0"/>
              </a:rPr>
              <a:t>Справа «</a:t>
            </a:r>
            <a:r>
              <a:rPr lang="ru-RU" sz="2800" dirty="0" err="1">
                <a:latin typeface="Times New Roman" panose="02020603050405020304" pitchFamily="18" charset="0"/>
                <a:cs typeface="Times New Roman" panose="02020603050405020304" pitchFamily="18" charset="0"/>
              </a:rPr>
              <a:t>Швидка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проти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України</a:t>
            </a:r>
            <a:r>
              <a:rPr lang="ru-RU" sz="2800" dirty="0">
                <a:latin typeface="Times New Roman" panose="02020603050405020304" pitchFamily="18" charset="0"/>
                <a:cs typeface="Times New Roman" panose="02020603050405020304" pitchFamily="18" charset="0"/>
              </a:rPr>
              <a:t>», № 17888/12, 2014 р.</a:t>
            </a:r>
          </a:p>
          <a:p>
            <a:pPr marL="342900" indent="-342900">
              <a:buAutoNum type="arabicPeriod"/>
            </a:pPr>
            <a:endParaRPr lang="ru-RU" sz="2800" dirty="0">
              <a:latin typeface="Times New Roman" panose="02020603050405020304" pitchFamily="18" charset="0"/>
              <a:cs typeface="Times New Roman" panose="02020603050405020304" pitchFamily="18" charset="0"/>
            </a:endParaRPr>
          </a:p>
          <a:p>
            <a:pPr marL="342900" indent="-342900">
              <a:buAutoNum type="arabicPeriod"/>
            </a:pPr>
            <a:endParaRPr lang="ru-RU" sz="2800" dirty="0">
              <a:latin typeface="Times New Roman" panose="02020603050405020304" pitchFamily="18" charset="0"/>
              <a:cs typeface="Times New Roman" panose="02020603050405020304" pitchFamily="18" charset="0"/>
            </a:endParaRPr>
          </a:p>
          <a:p>
            <a:pPr marL="342900" indent="-342900">
              <a:buAutoNum type="arabicPeriod"/>
            </a:pPr>
            <a:r>
              <a:rPr lang="ru-RU" sz="2800" dirty="0" err="1">
                <a:latin typeface="Times New Roman" panose="02020603050405020304" pitchFamily="18" charset="0"/>
                <a:cs typeface="Times New Roman" panose="02020603050405020304" pitchFamily="18" charset="0"/>
              </a:rPr>
              <a:t>Висновки</a:t>
            </a:r>
            <a:endParaRPr lang="uk-UA"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13246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09600" y="412955"/>
            <a:ext cx="10746658" cy="894736"/>
          </a:xfrm>
          <a:prstGeom prst="rect">
            <a:avLst/>
          </a:prstGeom>
          <a:gradFill flip="none" rotWithShape="1">
            <a:gsLst>
              <a:gs pos="0">
                <a:srgbClr val="710303">
                  <a:shade val="30000"/>
                  <a:satMod val="115000"/>
                </a:srgbClr>
              </a:gs>
              <a:gs pos="50000">
                <a:srgbClr val="710303">
                  <a:shade val="67500"/>
                  <a:satMod val="115000"/>
                </a:srgbClr>
              </a:gs>
              <a:gs pos="100000">
                <a:srgbClr val="710303">
                  <a:shade val="100000"/>
                  <a:satMod val="115000"/>
                </a:srgbClr>
              </a:gs>
            </a:gsLst>
            <a:lin ang="16200000" scaled="1"/>
            <a:tileRect/>
          </a:gradFill>
          <a:ln>
            <a:solidFill>
              <a:srgbClr val="FFFFF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t>Відповідно до статті 10 Конвенції КОЖЕН має право на</a:t>
            </a:r>
            <a:endParaRPr lang="en-US" dirty="0"/>
          </a:p>
        </p:txBody>
      </p:sp>
      <p:sp>
        <p:nvSpPr>
          <p:cNvPr id="3" name="Прямоугольник 2"/>
          <p:cNvSpPr/>
          <p:nvPr/>
        </p:nvSpPr>
        <p:spPr>
          <a:xfrm>
            <a:off x="294967" y="3490450"/>
            <a:ext cx="2428568" cy="2831692"/>
          </a:xfrm>
          <a:prstGeom prst="rect">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latin typeface="Times New Roman" panose="02020603050405020304" pitchFamily="18" charset="0"/>
                <a:cs typeface="Times New Roman" panose="02020603050405020304" pitchFamily="18" charset="0"/>
              </a:rPr>
              <a:t>свобода дотримуватися своїх поглядів</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4" name="Стрелка вниз 3"/>
          <p:cNvSpPr/>
          <p:nvPr/>
        </p:nvSpPr>
        <p:spPr>
          <a:xfrm>
            <a:off x="5510976" y="1421990"/>
            <a:ext cx="481781" cy="353962"/>
          </a:xfrm>
          <a:prstGeom prst="downArrow">
            <a:avLst/>
          </a:prstGeom>
          <a:gradFill flip="none" rotWithShape="1">
            <a:gsLst>
              <a:gs pos="0">
                <a:srgbClr val="710303">
                  <a:shade val="30000"/>
                  <a:satMod val="115000"/>
                </a:srgbClr>
              </a:gs>
              <a:gs pos="50000">
                <a:srgbClr val="710303">
                  <a:shade val="67500"/>
                  <a:satMod val="115000"/>
                </a:srgbClr>
              </a:gs>
              <a:gs pos="100000">
                <a:srgbClr val="710303">
                  <a:shade val="100000"/>
                  <a:satMod val="115000"/>
                </a:srgbClr>
              </a:gs>
            </a:gsLst>
            <a:lin ang="16200000" scaled="1"/>
            <a:tileRect/>
          </a:gra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Скругленный прямоугольник 4"/>
          <p:cNvSpPr/>
          <p:nvPr/>
        </p:nvSpPr>
        <p:spPr>
          <a:xfrm>
            <a:off x="2271249" y="1936954"/>
            <a:ext cx="6961239" cy="924233"/>
          </a:xfrm>
          <a:prstGeom prst="roundRect">
            <a:avLst/>
          </a:prstGeom>
          <a:solidFill>
            <a:schemeClr val="accent2">
              <a:lumMod val="40000"/>
              <a:lumOff val="6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latin typeface="Times New Roman" panose="02020603050405020304" pitchFamily="18" charset="0"/>
                <a:cs typeface="Times New Roman" panose="02020603050405020304" pitchFamily="18" charset="0"/>
              </a:rPr>
              <a:t>Свободу вираження поглядів</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3372464" y="3487990"/>
            <a:ext cx="2379403" cy="2836612"/>
          </a:xfrm>
          <a:prstGeom prst="rect">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latin typeface="Times New Roman" panose="02020603050405020304" pitchFamily="18" charset="0"/>
                <a:cs typeface="Times New Roman" panose="02020603050405020304" pitchFamily="18" charset="0"/>
              </a:rPr>
              <a:t>одержувати і передавати інформацію та ідеї</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6182029" y="3554357"/>
            <a:ext cx="2512142" cy="2767785"/>
          </a:xfrm>
          <a:prstGeom prst="rect">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latin typeface="Times New Roman" panose="02020603050405020304" pitchFamily="18" charset="0"/>
                <a:cs typeface="Times New Roman" panose="02020603050405020304" pitchFamily="18" charset="0"/>
              </a:rPr>
              <a:t>без втручання органів державної влади</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9124333" y="3522403"/>
            <a:ext cx="2703873" cy="2767786"/>
          </a:xfrm>
          <a:prstGeom prst="rect">
            <a:avLst/>
          </a:prstGeom>
          <a:solidFill>
            <a:schemeClr val="accent2">
              <a:lumMod val="60000"/>
              <a:lumOff val="40000"/>
            </a:schemeClr>
          </a:solidFill>
          <a:ln>
            <a:solidFill>
              <a:schemeClr val="accent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solidFill>
                  <a:schemeClr val="tx1"/>
                </a:solidFill>
                <a:latin typeface="Times New Roman" panose="02020603050405020304" pitchFamily="18" charset="0"/>
                <a:cs typeface="Times New Roman" panose="02020603050405020304" pitchFamily="18" charset="0"/>
              </a:rPr>
              <a:t>незалежно від кордонів</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9" name="Плюс 8"/>
          <p:cNvSpPr/>
          <p:nvPr/>
        </p:nvSpPr>
        <p:spPr>
          <a:xfrm>
            <a:off x="2861187" y="4611329"/>
            <a:ext cx="292510" cy="314632"/>
          </a:xfrm>
          <a:prstGeom prst="mathPlus">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Плюс 9"/>
          <p:cNvSpPr/>
          <p:nvPr/>
        </p:nvSpPr>
        <p:spPr>
          <a:xfrm>
            <a:off x="8758077" y="4623617"/>
            <a:ext cx="292510" cy="314632"/>
          </a:xfrm>
          <a:prstGeom prst="mathPlus">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Плюс 10"/>
          <p:cNvSpPr/>
          <p:nvPr/>
        </p:nvSpPr>
        <p:spPr>
          <a:xfrm>
            <a:off x="5803491" y="4623617"/>
            <a:ext cx="292510" cy="314632"/>
          </a:xfrm>
          <a:prstGeom prst="mathPlus">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Прямая со стрелкой 12"/>
          <p:cNvCxnSpPr/>
          <p:nvPr/>
        </p:nvCxnSpPr>
        <p:spPr>
          <a:xfrm flipH="1">
            <a:off x="2566219" y="2980404"/>
            <a:ext cx="1019483" cy="419096"/>
          </a:xfrm>
          <a:prstGeom prst="straightConnector1">
            <a:avLst/>
          </a:prstGeom>
          <a:ln>
            <a:solidFill>
              <a:srgbClr val="710303"/>
            </a:solidFill>
            <a:tailEnd type="triangle"/>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a:off x="6857998" y="2980404"/>
            <a:ext cx="240892" cy="471947"/>
          </a:xfrm>
          <a:prstGeom prst="straightConnector1">
            <a:avLst/>
          </a:prstGeom>
          <a:ln>
            <a:solidFill>
              <a:srgbClr val="710303"/>
            </a:solidFill>
            <a:tailEnd type="triangle"/>
          </a:ln>
        </p:spPr>
        <p:style>
          <a:lnRef idx="1">
            <a:schemeClr val="accent1"/>
          </a:lnRef>
          <a:fillRef idx="0">
            <a:schemeClr val="accent1"/>
          </a:fillRef>
          <a:effectRef idx="0">
            <a:schemeClr val="accent1"/>
          </a:effectRef>
          <a:fontRef idx="minor">
            <a:schemeClr val="tx1"/>
          </a:fontRef>
        </p:style>
      </p:cxnSp>
      <p:cxnSp>
        <p:nvCxnSpPr>
          <p:cNvPr id="16" name="Прямая со стрелкой 15"/>
          <p:cNvCxnSpPr/>
          <p:nvPr/>
        </p:nvCxnSpPr>
        <p:spPr>
          <a:xfrm>
            <a:off x="9050587" y="3022189"/>
            <a:ext cx="639096" cy="388378"/>
          </a:xfrm>
          <a:prstGeom prst="straightConnector1">
            <a:avLst/>
          </a:prstGeom>
          <a:ln>
            <a:solidFill>
              <a:srgbClr val="710303"/>
            </a:solidFill>
            <a:tailEnd type="triangle"/>
          </a:ln>
        </p:spPr>
        <p:style>
          <a:lnRef idx="1">
            <a:schemeClr val="accent1"/>
          </a:lnRef>
          <a:fillRef idx="0">
            <a:schemeClr val="accent1"/>
          </a:fillRef>
          <a:effectRef idx="0">
            <a:schemeClr val="accent1"/>
          </a:effectRef>
          <a:fontRef idx="minor">
            <a:schemeClr val="tx1"/>
          </a:fontRef>
        </p:style>
      </p:cxnSp>
      <p:cxnSp>
        <p:nvCxnSpPr>
          <p:cNvPr id="19" name="Прямая со стрелкой 18"/>
          <p:cNvCxnSpPr/>
          <p:nvPr/>
        </p:nvCxnSpPr>
        <p:spPr>
          <a:xfrm flipH="1">
            <a:off x="4877720" y="3001297"/>
            <a:ext cx="344129" cy="449823"/>
          </a:xfrm>
          <a:prstGeom prst="straightConnector1">
            <a:avLst/>
          </a:prstGeom>
          <a:ln>
            <a:solidFill>
              <a:srgbClr val="710303"/>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98323" y="609600"/>
            <a:ext cx="373625" cy="383458"/>
          </a:xfrm>
          <a:prstGeom prst="rect">
            <a:avLst/>
          </a:prstGeom>
          <a:noFill/>
        </p:spPr>
        <p:txBody>
          <a:bodyPr wrap="square" rtlCol="0">
            <a:spAutoFit/>
          </a:bodyPr>
          <a:lstStyle/>
          <a:p>
            <a:r>
              <a:rPr lang="uk-UA" dirty="0"/>
              <a:t>1.</a:t>
            </a:r>
            <a:endParaRPr lang="en-US" dirty="0"/>
          </a:p>
        </p:txBody>
      </p:sp>
    </p:spTree>
    <p:extLst>
      <p:ext uri="{BB962C8B-B14F-4D97-AF65-F5344CB8AC3E}">
        <p14:creationId xmlns:p14="http://schemas.microsoft.com/office/powerpoint/2010/main" val="3334166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4-конечная звезда 2"/>
          <p:cNvSpPr/>
          <p:nvPr/>
        </p:nvSpPr>
        <p:spPr>
          <a:xfrm>
            <a:off x="206477" y="363794"/>
            <a:ext cx="609600" cy="452284"/>
          </a:xfrm>
          <a:prstGeom prst="star4">
            <a:avLst/>
          </a:prstGeom>
          <a:solidFill>
            <a:srgbClr val="42EAEE"/>
          </a:solidFill>
          <a:ln>
            <a:solidFill>
              <a:srgbClr val="42EA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4-конечная звезда 3"/>
          <p:cNvSpPr/>
          <p:nvPr/>
        </p:nvSpPr>
        <p:spPr>
          <a:xfrm>
            <a:off x="11385755" y="6140246"/>
            <a:ext cx="609600" cy="452284"/>
          </a:xfrm>
          <a:prstGeom prst="star4">
            <a:avLst/>
          </a:prstGeom>
          <a:solidFill>
            <a:srgbClr val="42EAEE"/>
          </a:solidFill>
          <a:ln>
            <a:solidFill>
              <a:srgbClr val="42EA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Скругленный прямоугольник 4"/>
          <p:cNvSpPr/>
          <p:nvPr/>
        </p:nvSpPr>
        <p:spPr>
          <a:xfrm>
            <a:off x="988142" y="344130"/>
            <a:ext cx="10225548" cy="717755"/>
          </a:xfrm>
          <a:prstGeom prst="roundRect">
            <a:avLst/>
          </a:prstGeom>
          <a:gradFill flip="none" rotWithShape="1">
            <a:gsLst>
              <a:gs pos="0">
                <a:srgbClr val="947DF7">
                  <a:shade val="30000"/>
                  <a:satMod val="115000"/>
                </a:srgbClr>
              </a:gs>
              <a:gs pos="50000">
                <a:srgbClr val="947DF7">
                  <a:shade val="67500"/>
                  <a:satMod val="115000"/>
                </a:srgbClr>
              </a:gs>
              <a:gs pos="100000">
                <a:srgbClr val="947DF7">
                  <a:shade val="100000"/>
                  <a:satMod val="115000"/>
                </a:srgbClr>
              </a:gs>
            </a:gsLst>
            <a:lin ang="16200000" scaled="1"/>
            <a:tileRect/>
          </a:gradFill>
          <a:ln>
            <a:solidFill>
              <a:srgbClr val="947D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dirty="0">
                <a:solidFill>
                  <a:schemeClr val="tx1"/>
                </a:solidFill>
                <a:latin typeface="Times New Roman" panose="02020603050405020304" pitchFamily="18" charset="0"/>
                <a:cs typeface="Times New Roman" panose="02020603050405020304" pitchFamily="18" charset="0"/>
              </a:rPr>
              <a:t>Ця стаття не перешкоджає державам вимагати ліцензування діяльності радіомовних, телевізійних або кінематографічних підприємств. </a:t>
            </a:r>
          </a:p>
        </p:txBody>
      </p:sp>
      <p:sp>
        <p:nvSpPr>
          <p:cNvPr id="6" name="Скругленный прямоугольник 5"/>
          <p:cNvSpPr/>
          <p:nvPr/>
        </p:nvSpPr>
        <p:spPr>
          <a:xfrm>
            <a:off x="644012" y="1455175"/>
            <a:ext cx="10569678" cy="1111045"/>
          </a:xfrm>
          <a:prstGeom prst="roundRect">
            <a:avLst/>
          </a:prstGeom>
          <a:solidFill>
            <a:srgbClr val="D5D5FF"/>
          </a:solidFill>
          <a:ln>
            <a:solidFill>
              <a:srgbClr val="D5D5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b="1" i="1">
                <a:solidFill>
                  <a:schemeClr val="tx1"/>
                </a:solidFill>
                <a:latin typeface="Times New Roman" panose="02020603050405020304" pitchFamily="18" charset="0"/>
                <a:cs typeface="Times New Roman" panose="02020603050405020304" pitchFamily="18" charset="0"/>
              </a:rPr>
              <a:t>Здійснення цих свобод</a:t>
            </a:r>
            <a:r>
              <a:rPr lang="uk-UA">
                <a:solidFill>
                  <a:schemeClr val="tx1"/>
                </a:solidFill>
                <a:latin typeface="Times New Roman" panose="02020603050405020304" pitchFamily="18" charset="0"/>
                <a:cs typeface="Times New Roman" panose="02020603050405020304" pitchFamily="18" charset="0"/>
              </a:rPr>
              <a:t>, оскільки воно </a:t>
            </a:r>
            <a:r>
              <a:rPr lang="uk-UA" u="sng">
                <a:solidFill>
                  <a:schemeClr val="tx1"/>
                </a:solidFill>
                <a:latin typeface="Times New Roman" panose="02020603050405020304" pitchFamily="18" charset="0"/>
                <a:cs typeface="Times New Roman" panose="02020603050405020304" pitchFamily="18" charset="0"/>
              </a:rPr>
              <a:t>пов'язане з обов'язками і відповідальністю</a:t>
            </a:r>
            <a:r>
              <a:rPr lang="uk-UA">
                <a:solidFill>
                  <a:schemeClr val="tx1"/>
                </a:solidFill>
                <a:latin typeface="Times New Roman" panose="02020603050405020304" pitchFamily="18" charset="0"/>
                <a:cs typeface="Times New Roman" panose="02020603050405020304" pitchFamily="18" charset="0"/>
              </a:rPr>
              <a:t>, </a:t>
            </a:r>
            <a:r>
              <a:rPr lang="uk-UA" b="1" i="1">
                <a:solidFill>
                  <a:schemeClr val="tx1"/>
                </a:solidFill>
                <a:latin typeface="Times New Roman" panose="02020603050405020304" pitchFamily="18" charset="0"/>
                <a:cs typeface="Times New Roman" panose="02020603050405020304" pitchFamily="18" charset="0"/>
              </a:rPr>
              <a:t>може підлягати </a:t>
            </a:r>
            <a:r>
              <a:rPr lang="uk-UA">
                <a:solidFill>
                  <a:schemeClr val="tx1"/>
                </a:solidFill>
                <a:latin typeface="Times New Roman" panose="02020603050405020304" pitchFamily="18" charset="0"/>
                <a:cs typeface="Times New Roman" panose="02020603050405020304" pitchFamily="18" charset="0"/>
              </a:rPr>
              <a:t>таким </a:t>
            </a:r>
            <a:r>
              <a:rPr lang="uk-UA" b="1" i="1">
                <a:solidFill>
                  <a:schemeClr val="tx1"/>
                </a:solidFill>
                <a:latin typeface="Times New Roman" panose="02020603050405020304" pitchFamily="18" charset="0"/>
                <a:cs typeface="Times New Roman" panose="02020603050405020304" pitchFamily="18" charset="0"/>
              </a:rPr>
              <a:t>формальностям, умовам, обмеженням або санкціям</a:t>
            </a:r>
            <a:r>
              <a:rPr lang="uk-UA" b="1">
                <a:solidFill>
                  <a:schemeClr val="tx1"/>
                </a:solidFill>
                <a:latin typeface="Times New Roman" panose="02020603050405020304" pitchFamily="18" charset="0"/>
                <a:cs typeface="Times New Roman" panose="02020603050405020304" pitchFamily="18" charset="0"/>
              </a:rPr>
              <a:t>, </a:t>
            </a:r>
            <a:r>
              <a:rPr lang="uk-UA">
                <a:solidFill>
                  <a:schemeClr val="tx1"/>
                </a:solidFill>
                <a:latin typeface="Times New Roman" panose="02020603050405020304" pitchFamily="18" charset="0"/>
                <a:cs typeface="Times New Roman" panose="02020603050405020304" pitchFamily="18" charset="0"/>
              </a:rPr>
              <a:t>що встановлені законом і є необхідними в демократичному суспільстві </a:t>
            </a:r>
            <a:endParaRPr lang="uk-UA" dirty="0">
              <a:solidFill>
                <a:schemeClr val="tx1"/>
              </a:solidFill>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698090" y="3048000"/>
            <a:ext cx="4916129" cy="609598"/>
          </a:xfrm>
          <a:prstGeom prst="rect">
            <a:avLst/>
          </a:prstGeom>
          <a:gradFill flip="none" rotWithShape="1">
            <a:gsLst>
              <a:gs pos="0">
                <a:srgbClr val="C2FBAB">
                  <a:shade val="30000"/>
                  <a:satMod val="115000"/>
                </a:srgbClr>
              </a:gs>
              <a:gs pos="50000">
                <a:srgbClr val="C2FBAB">
                  <a:shade val="67500"/>
                  <a:satMod val="115000"/>
                </a:srgbClr>
              </a:gs>
              <a:gs pos="100000">
                <a:srgbClr val="C2FBAB">
                  <a:shade val="100000"/>
                  <a:satMod val="115000"/>
                </a:srgbClr>
              </a:gs>
            </a:gsLst>
            <a:lin ang="16200000" scaled="1"/>
            <a:tileRect/>
          </a:gradFill>
          <a:ln>
            <a:solidFill>
              <a:srgbClr val="C2FB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i="1" u="sng">
                <a:solidFill>
                  <a:schemeClr val="tx1"/>
                </a:solidFill>
                <a:latin typeface="Times New Roman" panose="02020603050405020304" pitchFamily="18" charset="0"/>
                <a:cs typeface="Times New Roman" panose="02020603050405020304" pitchFamily="18" charset="0"/>
              </a:rPr>
              <a:t>1) в інтересах національної безпеки, </a:t>
            </a:r>
            <a:endParaRPr lang="uk-UA" i="1" u="sng" dirty="0">
              <a:solidFill>
                <a:schemeClr val="tx1"/>
              </a:solidFill>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6100915" y="4055805"/>
            <a:ext cx="4916129" cy="609598"/>
          </a:xfrm>
          <a:prstGeom prst="rect">
            <a:avLst/>
          </a:prstGeom>
          <a:gradFill flip="none" rotWithShape="1">
            <a:gsLst>
              <a:gs pos="0">
                <a:srgbClr val="C2FBAB">
                  <a:shade val="30000"/>
                  <a:satMod val="115000"/>
                </a:srgbClr>
              </a:gs>
              <a:gs pos="50000">
                <a:srgbClr val="C2FBAB">
                  <a:shade val="67500"/>
                  <a:satMod val="115000"/>
                </a:srgbClr>
              </a:gs>
              <a:gs pos="100000">
                <a:srgbClr val="C2FBAB">
                  <a:shade val="100000"/>
                  <a:satMod val="115000"/>
                </a:srgbClr>
              </a:gs>
            </a:gsLst>
            <a:lin ang="16200000" scaled="1"/>
            <a:tileRect/>
          </a:gradFill>
          <a:ln>
            <a:solidFill>
              <a:srgbClr val="C2FB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i="1" u="sng">
                <a:solidFill>
                  <a:schemeClr val="tx1"/>
                </a:solidFill>
                <a:latin typeface="Times New Roman" panose="02020603050405020304" pitchFamily="18" charset="0"/>
                <a:cs typeface="Times New Roman" panose="02020603050405020304" pitchFamily="18" charset="0"/>
              </a:rPr>
              <a:t>5) для захисту репутації чи прав інших осіб, </a:t>
            </a:r>
            <a:endParaRPr lang="uk-UA" i="1" u="sng" dirty="0">
              <a:solidFill>
                <a:schemeClr val="tx1"/>
              </a:solidFill>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698090" y="4055805"/>
            <a:ext cx="4916129" cy="609598"/>
          </a:xfrm>
          <a:prstGeom prst="rect">
            <a:avLst/>
          </a:prstGeom>
          <a:gradFill flip="none" rotWithShape="1">
            <a:gsLst>
              <a:gs pos="0">
                <a:srgbClr val="C2FBAB">
                  <a:shade val="30000"/>
                  <a:satMod val="115000"/>
                </a:srgbClr>
              </a:gs>
              <a:gs pos="50000">
                <a:srgbClr val="C2FBAB">
                  <a:shade val="67500"/>
                  <a:satMod val="115000"/>
                </a:srgbClr>
              </a:gs>
              <a:gs pos="100000">
                <a:srgbClr val="C2FBAB">
                  <a:shade val="100000"/>
                  <a:satMod val="115000"/>
                </a:srgbClr>
              </a:gs>
            </a:gsLst>
            <a:lin ang="16200000" scaled="1"/>
            <a:tileRect/>
          </a:gradFill>
          <a:ln>
            <a:solidFill>
              <a:srgbClr val="C2FB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i="1" u="sng">
                <a:solidFill>
                  <a:schemeClr val="tx1"/>
                </a:solidFill>
                <a:latin typeface="Times New Roman" panose="02020603050405020304" pitchFamily="18" charset="0"/>
                <a:cs typeface="Times New Roman" panose="02020603050405020304" pitchFamily="18" charset="0"/>
              </a:rPr>
              <a:t>2) територіальної цілісності або громадської безпеки, </a:t>
            </a:r>
            <a:endParaRPr lang="uk-UA" i="1" u="sng" dirty="0">
              <a:solidFill>
                <a:schemeClr val="tx1"/>
              </a:solidFill>
              <a:latin typeface="Times New Roman" panose="02020603050405020304" pitchFamily="18" charset="0"/>
              <a:cs typeface="Times New Roman" panose="02020603050405020304" pitchFamily="18" charset="0"/>
            </a:endParaRPr>
          </a:p>
        </p:txBody>
      </p:sp>
      <p:sp>
        <p:nvSpPr>
          <p:cNvPr id="10" name="Прямоугольник 9"/>
          <p:cNvSpPr/>
          <p:nvPr/>
        </p:nvSpPr>
        <p:spPr>
          <a:xfrm>
            <a:off x="6100916" y="3048000"/>
            <a:ext cx="4916129" cy="609598"/>
          </a:xfrm>
          <a:prstGeom prst="rect">
            <a:avLst/>
          </a:prstGeom>
          <a:gradFill flip="none" rotWithShape="1">
            <a:gsLst>
              <a:gs pos="0">
                <a:srgbClr val="C2FBAB">
                  <a:shade val="30000"/>
                  <a:satMod val="115000"/>
                </a:srgbClr>
              </a:gs>
              <a:gs pos="50000">
                <a:srgbClr val="C2FBAB">
                  <a:shade val="67500"/>
                  <a:satMod val="115000"/>
                </a:srgbClr>
              </a:gs>
              <a:gs pos="100000">
                <a:srgbClr val="C2FBAB">
                  <a:shade val="100000"/>
                  <a:satMod val="115000"/>
                </a:srgbClr>
              </a:gs>
            </a:gsLst>
            <a:lin ang="16200000" scaled="1"/>
            <a:tileRect/>
          </a:gradFill>
          <a:ln>
            <a:solidFill>
              <a:srgbClr val="C2FB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i="1" u="sng" dirty="0">
                <a:solidFill>
                  <a:schemeClr val="tx1"/>
                </a:solidFill>
                <a:latin typeface="Times New Roman" panose="02020603050405020304" pitchFamily="18" charset="0"/>
                <a:cs typeface="Times New Roman" panose="02020603050405020304" pitchFamily="18" charset="0"/>
              </a:rPr>
              <a:t>4)для охорони здоров'я чи моралі, </a:t>
            </a:r>
          </a:p>
        </p:txBody>
      </p:sp>
      <p:sp>
        <p:nvSpPr>
          <p:cNvPr id="11" name="Прямоугольник 10"/>
          <p:cNvSpPr/>
          <p:nvPr/>
        </p:nvSpPr>
        <p:spPr>
          <a:xfrm>
            <a:off x="3087328" y="5923933"/>
            <a:ext cx="4916129" cy="609598"/>
          </a:xfrm>
          <a:prstGeom prst="rect">
            <a:avLst/>
          </a:prstGeom>
          <a:gradFill flip="none" rotWithShape="1">
            <a:gsLst>
              <a:gs pos="0">
                <a:srgbClr val="C2FBAB">
                  <a:shade val="30000"/>
                  <a:satMod val="115000"/>
                </a:srgbClr>
              </a:gs>
              <a:gs pos="50000">
                <a:srgbClr val="C2FBAB">
                  <a:shade val="67500"/>
                  <a:satMod val="115000"/>
                </a:srgbClr>
              </a:gs>
              <a:gs pos="100000">
                <a:srgbClr val="C2FBAB">
                  <a:shade val="100000"/>
                  <a:satMod val="115000"/>
                </a:srgbClr>
              </a:gs>
            </a:gsLst>
            <a:lin ang="16200000" scaled="1"/>
            <a:tileRect/>
          </a:gradFill>
          <a:ln>
            <a:solidFill>
              <a:srgbClr val="C2FB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i="1" u="sng" dirty="0">
                <a:solidFill>
                  <a:schemeClr val="tx1"/>
                </a:solidFill>
                <a:latin typeface="Times New Roman" panose="02020603050405020304" pitchFamily="18" charset="0"/>
                <a:cs typeface="Times New Roman" panose="02020603050405020304" pitchFamily="18" charset="0"/>
              </a:rPr>
              <a:t>7)для підтримання авторитету і безсторонності суду.</a:t>
            </a:r>
            <a:endParaRPr lang="en-US" i="1" u="sng" dirty="0">
              <a:solidFill>
                <a:schemeClr val="tx1"/>
              </a:solidFill>
              <a:latin typeface="Times New Roman" panose="02020603050405020304" pitchFamily="18" charset="0"/>
              <a:cs typeface="Times New Roman" panose="02020603050405020304" pitchFamily="18" charset="0"/>
            </a:endParaRPr>
          </a:p>
        </p:txBody>
      </p:sp>
      <p:sp>
        <p:nvSpPr>
          <p:cNvPr id="12" name="Прямоугольник 11"/>
          <p:cNvSpPr/>
          <p:nvPr/>
        </p:nvSpPr>
        <p:spPr>
          <a:xfrm>
            <a:off x="698090" y="4989869"/>
            <a:ext cx="4916129" cy="609598"/>
          </a:xfrm>
          <a:prstGeom prst="rect">
            <a:avLst/>
          </a:prstGeom>
          <a:gradFill flip="none" rotWithShape="1">
            <a:gsLst>
              <a:gs pos="0">
                <a:srgbClr val="C2FBAB">
                  <a:shade val="30000"/>
                  <a:satMod val="115000"/>
                </a:srgbClr>
              </a:gs>
              <a:gs pos="50000">
                <a:srgbClr val="C2FBAB">
                  <a:shade val="67500"/>
                  <a:satMod val="115000"/>
                </a:srgbClr>
              </a:gs>
              <a:gs pos="100000">
                <a:srgbClr val="C2FBAB">
                  <a:shade val="100000"/>
                  <a:satMod val="115000"/>
                </a:srgbClr>
              </a:gs>
            </a:gsLst>
            <a:lin ang="16200000" scaled="1"/>
            <a:tileRect/>
          </a:gradFill>
          <a:ln>
            <a:solidFill>
              <a:srgbClr val="C2FB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uk-UA" i="1" u="sng">
                <a:solidFill>
                  <a:schemeClr val="tx1"/>
                </a:solidFill>
                <a:latin typeface="Times New Roman" panose="02020603050405020304" pitchFamily="18" charset="0"/>
                <a:cs typeface="Times New Roman" panose="02020603050405020304" pitchFamily="18" charset="0"/>
              </a:rPr>
              <a:t>3) для запобігання заворушенням чи злочинам, </a:t>
            </a:r>
            <a:endParaRPr lang="uk-UA" i="1" u="sng" dirty="0">
              <a:solidFill>
                <a:schemeClr val="tx1"/>
              </a:solidFill>
              <a:latin typeface="Times New Roman" panose="02020603050405020304" pitchFamily="18" charset="0"/>
              <a:cs typeface="Times New Roman" panose="02020603050405020304" pitchFamily="18" charset="0"/>
            </a:endParaRPr>
          </a:p>
        </p:txBody>
      </p:sp>
      <p:sp>
        <p:nvSpPr>
          <p:cNvPr id="13" name="Прямоугольник 12"/>
          <p:cNvSpPr/>
          <p:nvPr/>
        </p:nvSpPr>
        <p:spPr>
          <a:xfrm>
            <a:off x="6100914" y="4989869"/>
            <a:ext cx="4916129" cy="609598"/>
          </a:xfrm>
          <a:prstGeom prst="rect">
            <a:avLst/>
          </a:prstGeom>
          <a:gradFill flip="none" rotWithShape="1">
            <a:gsLst>
              <a:gs pos="0">
                <a:srgbClr val="C2FBAB">
                  <a:shade val="30000"/>
                  <a:satMod val="115000"/>
                </a:srgbClr>
              </a:gs>
              <a:gs pos="50000">
                <a:srgbClr val="C2FBAB">
                  <a:shade val="67500"/>
                  <a:satMod val="115000"/>
                </a:srgbClr>
              </a:gs>
              <a:gs pos="100000">
                <a:srgbClr val="C2FBAB">
                  <a:shade val="100000"/>
                  <a:satMod val="115000"/>
                </a:srgbClr>
              </a:gs>
            </a:gsLst>
            <a:lin ang="16200000" scaled="1"/>
            <a:tileRect/>
          </a:gradFill>
          <a:ln>
            <a:solidFill>
              <a:srgbClr val="C2FB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i="1" u="sng">
                <a:solidFill>
                  <a:schemeClr val="tx1"/>
                </a:solidFill>
                <a:latin typeface="Times New Roman" panose="02020603050405020304" pitchFamily="18" charset="0"/>
                <a:cs typeface="Times New Roman" panose="02020603050405020304" pitchFamily="18" charset="0"/>
              </a:rPr>
              <a:t>6) для запобігання розголошенню конфіденційної інформації</a:t>
            </a:r>
            <a:endParaRPr lang="en-US"/>
          </a:p>
        </p:txBody>
      </p:sp>
      <p:sp>
        <p:nvSpPr>
          <p:cNvPr id="14" name="Счетверенная стрелка 13"/>
          <p:cNvSpPr/>
          <p:nvPr/>
        </p:nvSpPr>
        <p:spPr>
          <a:xfrm>
            <a:off x="5665837" y="3352794"/>
            <a:ext cx="383457" cy="2246673"/>
          </a:xfrm>
          <a:prstGeom prst="quadArrow">
            <a:avLst/>
          </a:prstGeom>
          <a:solidFill>
            <a:srgbClr val="C2FBAB"/>
          </a:solidFill>
          <a:ln>
            <a:solidFill>
              <a:srgbClr val="42EAE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5556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Прямоугольник 5"/>
          <p:cNvSpPr/>
          <p:nvPr/>
        </p:nvSpPr>
        <p:spPr>
          <a:xfrm>
            <a:off x="609600" y="129046"/>
            <a:ext cx="11139948" cy="1101213"/>
          </a:xfrm>
          <a:prstGeom prst="rect">
            <a:avLst/>
          </a:prstGeom>
          <a:gradFill flip="none" rotWithShape="1">
            <a:gsLst>
              <a:gs pos="0">
                <a:srgbClr val="947DF7">
                  <a:shade val="30000"/>
                  <a:satMod val="115000"/>
                </a:srgbClr>
              </a:gs>
              <a:gs pos="50000">
                <a:srgbClr val="947DF7">
                  <a:shade val="67500"/>
                  <a:satMod val="115000"/>
                </a:srgbClr>
              </a:gs>
              <a:gs pos="100000">
                <a:srgbClr val="947DF7">
                  <a:shade val="100000"/>
                  <a:satMod val="115000"/>
                </a:srgbClr>
              </a:gs>
            </a:gsLst>
            <a:lin ang="16200000" scaled="1"/>
            <a:tileRect/>
          </a:gradFill>
          <a:ln>
            <a:solidFill>
              <a:srgbClr val="947DF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tx1"/>
                </a:solidFill>
                <a:latin typeface="Times New Roman" panose="02020603050405020304" pitchFamily="18" charset="0"/>
                <a:cs typeface="Times New Roman" panose="02020603050405020304" pitchFamily="18" charset="0"/>
              </a:rPr>
              <a:t>З метою </a:t>
            </a:r>
            <a:r>
              <a:rPr lang="ru-RU" sz="2400" dirty="0" err="1">
                <a:solidFill>
                  <a:schemeClr val="tx1"/>
                </a:solidFill>
                <a:latin typeface="Times New Roman" panose="02020603050405020304" pitchFamily="18" charset="0"/>
                <a:cs typeface="Times New Roman" panose="02020603050405020304" pitchFamily="18" charset="0"/>
              </a:rPr>
              <a:t>спрощеного</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пошуку</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релевантної</a:t>
            </a:r>
            <a:r>
              <a:rPr lang="ru-RU" sz="2400" dirty="0">
                <a:solidFill>
                  <a:schemeClr val="tx1"/>
                </a:solidFill>
                <a:latin typeface="Times New Roman" panose="02020603050405020304" pitchFamily="18" charset="0"/>
                <a:cs typeface="Times New Roman" panose="02020603050405020304" pitchFamily="18" charset="0"/>
              </a:rPr>
              <a:t> практики </a:t>
            </a:r>
            <a:r>
              <a:rPr lang="ru-RU" sz="2400" dirty="0" err="1">
                <a:solidFill>
                  <a:schemeClr val="tx1"/>
                </a:solidFill>
                <a:latin typeface="Times New Roman" panose="02020603050405020304" pitchFamily="18" charset="0"/>
                <a:cs typeface="Times New Roman" panose="02020603050405020304" pitchFamily="18" charset="0"/>
              </a:rPr>
              <a:t>справи</a:t>
            </a:r>
            <a:r>
              <a:rPr lang="ru-RU" sz="2400" dirty="0">
                <a:solidFill>
                  <a:schemeClr val="tx1"/>
                </a:solidFill>
                <a:latin typeface="Times New Roman" panose="02020603050405020304" pitchFamily="18" charset="0"/>
                <a:cs typeface="Times New Roman" panose="02020603050405020304" pitchFamily="18" charset="0"/>
              </a:rPr>
              <a:t> в </a:t>
            </a:r>
            <a:r>
              <a:rPr lang="ru-RU" sz="2400" dirty="0" err="1">
                <a:solidFill>
                  <a:schemeClr val="tx1"/>
                </a:solidFill>
                <a:latin typeface="Times New Roman" panose="02020603050405020304" pitchFamily="18" charset="0"/>
                <a:cs typeface="Times New Roman" panose="02020603050405020304" pitchFamily="18" charset="0"/>
              </a:rPr>
              <a:t>огляді</a:t>
            </a:r>
            <a:r>
              <a:rPr lang="ru-RU" sz="2400" dirty="0">
                <a:solidFill>
                  <a:schemeClr val="tx1"/>
                </a:solidFill>
                <a:latin typeface="Times New Roman" panose="02020603050405020304" pitchFamily="18" charset="0"/>
                <a:cs typeface="Times New Roman" panose="02020603050405020304" pitchFamily="18" charset="0"/>
              </a:rPr>
              <a:t> практики ЄСПЛ у справах, </a:t>
            </a:r>
            <a:r>
              <a:rPr lang="ru-RU" sz="2400" dirty="0" err="1">
                <a:solidFill>
                  <a:schemeClr val="tx1"/>
                </a:solidFill>
                <a:latin typeface="Times New Roman" panose="02020603050405020304" pitchFamily="18" charset="0"/>
                <a:cs typeface="Times New Roman" panose="02020603050405020304" pitchFamily="18" charset="0"/>
              </a:rPr>
              <a:t>які</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стосуються</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втручання</a:t>
            </a:r>
            <a:r>
              <a:rPr lang="ru-RU" sz="2400" dirty="0">
                <a:solidFill>
                  <a:schemeClr val="tx1"/>
                </a:solidFill>
                <a:latin typeface="Times New Roman" panose="02020603050405020304" pitchFamily="18" charset="0"/>
                <a:cs typeface="Times New Roman" panose="02020603050405020304" pitchFamily="18" charset="0"/>
              </a:rPr>
              <a:t> у право на свободу </a:t>
            </a:r>
            <a:r>
              <a:rPr lang="ru-RU" sz="2400" dirty="0" err="1">
                <a:solidFill>
                  <a:schemeClr val="tx1"/>
                </a:solidFill>
                <a:latin typeface="Times New Roman" panose="02020603050405020304" pitchFamily="18" charset="0"/>
                <a:cs typeface="Times New Roman" panose="02020603050405020304" pitchFamily="18" charset="0"/>
              </a:rPr>
              <a:t>вираження</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поглядів</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класифіковано</a:t>
            </a:r>
            <a:r>
              <a:rPr lang="ru-RU" sz="2400" dirty="0">
                <a:solidFill>
                  <a:schemeClr val="tx1"/>
                </a:solidFill>
                <a:latin typeface="Times New Roman" panose="02020603050405020304" pitchFamily="18" charset="0"/>
                <a:cs typeface="Times New Roman" panose="02020603050405020304" pitchFamily="18" charset="0"/>
              </a:rPr>
              <a:t> по </a:t>
            </a:r>
            <a:r>
              <a:rPr lang="ru-RU" sz="2400" dirty="0" err="1">
                <a:solidFill>
                  <a:schemeClr val="tx1"/>
                </a:solidFill>
                <a:latin typeface="Times New Roman" panose="02020603050405020304" pitchFamily="18" charset="0"/>
                <a:cs typeface="Times New Roman" panose="02020603050405020304" pitchFamily="18" charset="0"/>
              </a:rPr>
              <a:t>розділах</a:t>
            </a:r>
            <a:r>
              <a:rPr lang="ru-RU" sz="2400" dirty="0">
                <a:solidFill>
                  <a:schemeClr val="tx1"/>
                </a:solidFill>
                <a:latin typeface="Times New Roman" panose="02020603050405020304" pitchFamily="18" charset="0"/>
                <a:cs typeface="Times New Roman" panose="02020603050405020304" pitchFamily="18" charset="0"/>
              </a:rPr>
              <a:t> з </a:t>
            </a:r>
            <a:r>
              <a:rPr lang="ru-RU" sz="2400" dirty="0" err="1">
                <a:solidFill>
                  <a:schemeClr val="tx1"/>
                </a:solidFill>
                <a:latin typeface="Times New Roman" panose="02020603050405020304" pitchFamily="18" charset="0"/>
                <a:cs typeface="Times New Roman" panose="02020603050405020304" pitchFamily="18" charset="0"/>
              </a:rPr>
              <a:t>урахуванням</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особливостей</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відповідних</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обставин</a:t>
            </a:r>
            <a:r>
              <a:rPr lang="ru-RU" sz="2400" dirty="0">
                <a:solidFill>
                  <a:schemeClr val="tx1"/>
                </a:solidFill>
                <a:latin typeface="Times New Roman" panose="02020603050405020304" pitchFamily="18" charset="0"/>
                <a:cs typeface="Times New Roman" panose="02020603050405020304" pitchFamily="18" charset="0"/>
              </a:rPr>
              <a:t>. </a:t>
            </a:r>
            <a:endParaRPr lang="en-US" sz="2400" dirty="0">
              <a:solidFill>
                <a:schemeClr val="tx1"/>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609600" y="1622322"/>
            <a:ext cx="9055510" cy="1410929"/>
          </a:xfrm>
          <a:prstGeom prst="roundRect">
            <a:avLst/>
          </a:prstGeom>
          <a:solidFill>
            <a:srgbClr val="FC96A9"/>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i="1" u="sng" dirty="0">
                <a:solidFill>
                  <a:schemeClr val="tx1"/>
                </a:solidFill>
                <a:latin typeface="Times New Roman" panose="02020603050405020304" pitchFamily="18" charset="0"/>
                <a:cs typeface="Times New Roman" panose="02020603050405020304" pitchFamily="18" charset="0"/>
              </a:rPr>
              <a:t>Перший розділ </a:t>
            </a:r>
            <a:r>
              <a:rPr lang="uk-UA" dirty="0">
                <a:solidFill>
                  <a:schemeClr val="tx1"/>
                </a:solidFill>
                <a:latin typeface="Times New Roman" panose="02020603050405020304" pitchFamily="18" charset="0"/>
                <a:cs typeface="Times New Roman" panose="02020603050405020304" pitchFamily="18" charset="0"/>
              </a:rPr>
              <a:t>охоплює справи, згідно з обставинами яких особи, що здійснюють журналістську діяльність (журналісти, видавництва, телевізійні студії тощо) за допомогою засобів масової інформації розміщували суспільно значиму інформацію щодо подій у регіоні та/або діяльності посадових осіб і в подальшому були притягнуті до відповідальності за такі дії.</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403123" y="4753894"/>
            <a:ext cx="8308258" cy="1258529"/>
          </a:xfrm>
          <a:prstGeom prst="roundRect">
            <a:avLst/>
          </a:prstGeom>
          <a:solidFill>
            <a:srgbClr val="FC96A9"/>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a:solidFill>
                  <a:schemeClr val="tx1"/>
                </a:solidFill>
                <a:latin typeface="Times New Roman" panose="02020603050405020304" pitchFamily="18" charset="0"/>
                <a:cs typeface="Times New Roman" panose="02020603050405020304" pitchFamily="18" charset="0"/>
              </a:rPr>
              <a:t>Справам про </a:t>
            </a:r>
            <a:r>
              <a:rPr lang="ru-RU" dirty="0" err="1">
                <a:solidFill>
                  <a:schemeClr val="tx1"/>
                </a:solidFill>
                <a:latin typeface="Times New Roman" panose="02020603050405020304" pitchFamily="18" charset="0"/>
                <a:cs typeface="Times New Roman" panose="02020603050405020304" pitchFamily="18" charset="0"/>
              </a:rPr>
              <a:t>притягнення</a:t>
            </a:r>
            <a:r>
              <a:rPr lang="ru-RU" dirty="0">
                <a:solidFill>
                  <a:schemeClr val="tx1"/>
                </a:solidFill>
                <a:latin typeface="Times New Roman" panose="02020603050405020304" pitchFamily="18" charset="0"/>
                <a:cs typeface="Times New Roman" panose="02020603050405020304" pitchFamily="18" charset="0"/>
              </a:rPr>
              <a:t> до </a:t>
            </a:r>
            <a:r>
              <a:rPr lang="ru-RU" dirty="0" err="1">
                <a:solidFill>
                  <a:schemeClr val="tx1"/>
                </a:solidFill>
                <a:latin typeface="Times New Roman" panose="02020603050405020304" pitchFamily="18" charset="0"/>
                <a:cs typeface="Times New Roman" panose="02020603050405020304" pitchFamily="18" charset="0"/>
              </a:rPr>
              <a:t>відповідальності</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осіб</a:t>
            </a:r>
            <a:r>
              <a:rPr lang="ru-RU" dirty="0">
                <a:solidFill>
                  <a:schemeClr val="tx1"/>
                </a:solidFill>
                <a:latin typeface="Times New Roman" panose="02020603050405020304" pitchFamily="18" charset="0"/>
                <a:cs typeface="Times New Roman" panose="02020603050405020304" pitchFamily="18" charset="0"/>
              </a:rPr>
              <a:t> за участь у </a:t>
            </a:r>
            <a:r>
              <a:rPr lang="ru-RU" dirty="0" err="1">
                <a:solidFill>
                  <a:schemeClr val="tx1"/>
                </a:solidFill>
                <a:latin typeface="Times New Roman" panose="02020603050405020304" pitchFamily="18" charset="0"/>
                <a:cs typeface="Times New Roman" panose="02020603050405020304" pitchFamily="18" charset="0"/>
              </a:rPr>
              <a:t>незаконних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демонстраціях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акціях</a:t>
            </a:r>
            <a:r>
              <a:rPr lang="ru-RU" dirty="0">
                <a:solidFill>
                  <a:schemeClr val="tx1"/>
                </a:solidFill>
                <a:latin typeface="Times New Roman" panose="02020603050405020304" pitchFamily="18" charset="0"/>
                <a:cs typeface="Times New Roman" panose="02020603050405020304" pitchFamily="18" charset="0"/>
              </a:rPr>
              <a:t>, протестах </a:t>
            </a:r>
            <a:r>
              <a:rPr lang="ru-RU" dirty="0" err="1">
                <a:solidFill>
                  <a:schemeClr val="tx1"/>
                </a:solidFill>
                <a:latin typeface="Times New Roman" panose="02020603050405020304" pitchFamily="18" charset="0"/>
                <a:cs typeface="Times New Roman" panose="02020603050405020304" pitchFamily="18" charset="0"/>
              </a:rPr>
              <a:t>тощо</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присвячено</a:t>
            </a:r>
            <a:r>
              <a:rPr lang="ru-RU" dirty="0">
                <a:solidFill>
                  <a:schemeClr val="tx1"/>
                </a:solidFill>
                <a:latin typeface="Times New Roman" panose="02020603050405020304" pitchFamily="18" charset="0"/>
                <a:cs typeface="Times New Roman" panose="02020603050405020304" pitchFamily="18" charset="0"/>
              </a:rPr>
              <a:t> </a:t>
            </a:r>
            <a:r>
              <a:rPr lang="ru-RU" b="1" i="1" u="sng" dirty="0" err="1">
                <a:solidFill>
                  <a:schemeClr val="tx1"/>
                </a:solidFill>
                <a:latin typeface="Times New Roman" panose="02020603050405020304" pitchFamily="18" charset="0"/>
                <a:cs typeface="Times New Roman" panose="02020603050405020304" pitchFamily="18" charset="0"/>
              </a:rPr>
              <a:t>третій</a:t>
            </a:r>
            <a:r>
              <a:rPr lang="ru-RU" b="1" i="1" u="sng" dirty="0">
                <a:solidFill>
                  <a:schemeClr val="tx1"/>
                </a:solidFill>
                <a:latin typeface="Times New Roman" panose="02020603050405020304" pitchFamily="18" charset="0"/>
                <a:cs typeface="Times New Roman" panose="02020603050405020304" pitchFamily="18" charset="0"/>
              </a:rPr>
              <a:t> </a:t>
            </a:r>
            <a:r>
              <a:rPr lang="ru-RU" b="1" i="1" u="sng" dirty="0" err="1">
                <a:solidFill>
                  <a:schemeClr val="tx1"/>
                </a:solidFill>
                <a:latin typeface="Times New Roman" panose="02020603050405020304" pitchFamily="18" charset="0"/>
                <a:cs typeface="Times New Roman" panose="02020603050405020304" pitchFamily="18" charset="0"/>
              </a:rPr>
              <a:t>розділ</a:t>
            </a:r>
            <a:r>
              <a:rPr lang="ru-RU" b="1" i="1" u="sng" dirty="0">
                <a:solidFill>
                  <a:schemeClr val="tx1"/>
                </a:solidFill>
                <a:latin typeface="Times New Roman" panose="02020603050405020304" pitchFamily="18" charset="0"/>
                <a:cs typeface="Times New Roman" panose="02020603050405020304" pitchFamily="18" charset="0"/>
              </a:rPr>
              <a:t>.</a:t>
            </a:r>
            <a:endParaRPr lang="en-US" b="1" i="1" u="sng" dirty="0">
              <a:solidFill>
                <a:schemeClr val="tx1"/>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3175820" y="3205315"/>
            <a:ext cx="8308258" cy="1258529"/>
          </a:xfrm>
          <a:prstGeom prst="roundRect">
            <a:avLst/>
          </a:prstGeom>
          <a:solidFill>
            <a:srgbClr val="FC96A9"/>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i="1" u="sng" dirty="0">
                <a:solidFill>
                  <a:schemeClr val="tx1"/>
                </a:solidFill>
                <a:latin typeface="Times New Roman" panose="02020603050405020304" pitchFamily="18" charset="0"/>
                <a:cs typeface="Times New Roman" panose="02020603050405020304" pitchFamily="18" charset="0"/>
              </a:rPr>
              <a:t>Другий розділ </a:t>
            </a:r>
            <a:r>
              <a:rPr lang="uk-UA" dirty="0">
                <a:solidFill>
                  <a:schemeClr val="tx1"/>
                </a:solidFill>
                <a:latin typeface="Times New Roman" panose="02020603050405020304" pitchFamily="18" charset="0"/>
                <a:cs typeface="Times New Roman" panose="02020603050405020304" pitchFamily="18" charset="0"/>
              </a:rPr>
              <a:t>вміщує категорію справ, подібну до описаної вище, однак відрізняється статусом заявників, які не здійснюють професійної журналістської діяльності.</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13" name="Шеврон 12"/>
          <p:cNvSpPr/>
          <p:nvPr/>
        </p:nvSpPr>
        <p:spPr>
          <a:xfrm rot="10800000">
            <a:off x="9871587" y="2153263"/>
            <a:ext cx="422787" cy="349045"/>
          </a:xfrm>
          <a:prstGeom prst="chevron">
            <a:avLst/>
          </a:prstGeom>
          <a:solidFill>
            <a:srgbClr val="947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 name="Шеврон 13"/>
          <p:cNvSpPr/>
          <p:nvPr/>
        </p:nvSpPr>
        <p:spPr>
          <a:xfrm>
            <a:off x="2512141" y="3660056"/>
            <a:ext cx="422787" cy="349045"/>
          </a:xfrm>
          <a:prstGeom prst="chevron">
            <a:avLst/>
          </a:prstGeom>
          <a:solidFill>
            <a:srgbClr val="947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5" name="Шеврон 14"/>
          <p:cNvSpPr/>
          <p:nvPr/>
        </p:nvSpPr>
        <p:spPr>
          <a:xfrm rot="10800000">
            <a:off x="9006348" y="5208635"/>
            <a:ext cx="422787" cy="349045"/>
          </a:xfrm>
          <a:prstGeom prst="chevron">
            <a:avLst/>
          </a:prstGeom>
          <a:solidFill>
            <a:srgbClr val="947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Выноска-облако 15"/>
          <p:cNvSpPr/>
          <p:nvPr/>
        </p:nvSpPr>
        <p:spPr>
          <a:xfrm>
            <a:off x="49162" y="355188"/>
            <a:ext cx="501445" cy="324464"/>
          </a:xfrm>
          <a:prstGeom prst="cloudCallout">
            <a:avLst/>
          </a:prstGeom>
          <a:solidFill>
            <a:srgbClr val="FC96A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64183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3515032" y="294968"/>
            <a:ext cx="8308258" cy="1258529"/>
          </a:xfrm>
          <a:prstGeom prst="roundRect">
            <a:avLst/>
          </a:prstGeom>
          <a:solidFill>
            <a:srgbClr val="FC96A9"/>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i="1" u="sng" dirty="0">
                <a:solidFill>
                  <a:schemeClr val="tx1"/>
                </a:solidFill>
                <a:latin typeface="Times New Roman" panose="02020603050405020304" pitchFamily="18" charset="0"/>
                <a:cs typeface="Times New Roman" panose="02020603050405020304" pitchFamily="18" charset="0"/>
              </a:rPr>
              <a:t>У </a:t>
            </a:r>
            <a:r>
              <a:rPr lang="ru-RU" b="1" i="1" u="sng" dirty="0" err="1">
                <a:solidFill>
                  <a:schemeClr val="tx1"/>
                </a:solidFill>
                <a:latin typeface="Times New Roman" panose="02020603050405020304" pitchFamily="18" charset="0"/>
                <a:cs typeface="Times New Roman" panose="02020603050405020304" pitchFamily="18" charset="0"/>
              </a:rPr>
              <a:t>четвертий</a:t>
            </a:r>
            <a:r>
              <a:rPr lang="ru-RU" b="1" i="1" u="sng" dirty="0">
                <a:solidFill>
                  <a:schemeClr val="tx1"/>
                </a:solidFill>
                <a:latin typeface="Times New Roman" panose="02020603050405020304" pitchFamily="18" charset="0"/>
                <a:cs typeface="Times New Roman" panose="02020603050405020304" pitchFamily="18" charset="0"/>
              </a:rPr>
              <a:t> </a:t>
            </a:r>
            <a:r>
              <a:rPr lang="ru-RU" b="1" i="1" u="sng" dirty="0" err="1">
                <a:solidFill>
                  <a:schemeClr val="tx1"/>
                </a:solidFill>
                <a:latin typeface="Times New Roman" panose="02020603050405020304" pitchFamily="18" charset="0"/>
                <a:cs typeface="Times New Roman" panose="02020603050405020304" pitchFamily="18" charset="0"/>
              </a:rPr>
              <a:t>розділ</a:t>
            </a:r>
            <a:r>
              <a:rPr lang="ru-RU" b="1" i="1" u="sng" dirty="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включено </a:t>
            </a:r>
            <a:r>
              <a:rPr lang="ru-RU" dirty="0" err="1">
                <a:solidFill>
                  <a:schemeClr val="tx1"/>
                </a:solidFill>
                <a:latin typeface="Times New Roman" panose="02020603050405020304" pitchFamily="18" charset="0"/>
                <a:cs typeface="Times New Roman" panose="02020603050405020304" pitchFamily="18" charset="0"/>
              </a:rPr>
              <a:t>справи</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відповідно</a:t>
            </a:r>
            <a:r>
              <a:rPr lang="ru-RU" dirty="0">
                <a:solidFill>
                  <a:schemeClr val="tx1"/>
                </a:solidFill>
                <a:latin typeface="Times New Roman" panose="02020603050405020304" pitchFamily="18" charset="0"/>
                <a:cs typeface="Times New Roman" panose="02020603050405020304" pitchFamily="18" charset="0"/>
              </a:rPr>
              <a:t> до </a:t>
            </a:r>
            <a:r>
              <a:rPr lang="ru-RU" dirty="0" err="1">
                <a:solidFill>
                  <a:schemeClr val="tx1"/>
                </a:solidFill>
                <a:latin typeface="Times New Roman" panose="02020603050405020304" pitchFamily="18" charset="0"/>
                <a:cs typeface="Times New Roman" panose="02020603050405020304" pitchFamily="18" charset="0"/>
              </a:rPr>
              <a:t>обставин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яких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заявники</a:t>
            </a:r>
            <a:r>
              <a:rPr lang="ru-RU" dirty="0">
                <a:solidFill>
                  <a:schemeClr val="tx1"/>
                </a:solidFill>
                <a:latin typeface="Times New Roman" panose="02020603050405020304" pitchFamily="18" charset="0"/>
                <a:cs typeface="Times New Roman" panose="02020603050405020304" pitchFamily="18" charset="0"/>
              </a:rPr>
              <a:t> подавали </a:t>
            </a:r>
            <a:r>
              <a:rPr lang="ru-RU" dirty="0" err="1">
                <a:solidFill>
                  <a:schemeClr val="tx1"/>
                </a:solidFill>
                <a:latin typeface="Times New Roman" panose="02020603050405020304" pitchFamily="18" charset="0"/>
                <a:cs typeface="Times New Roman" panose="02020603050405020304" pitchFamily="18" charset="0"/>
              </a:rPr>
              <a:t>скарги</a:t>
            </a:r>
            <a:r>
              <a:rPr lang="ru-RU" dirty="0">
                <a:solidFill>
                  <a:schemeClr val="tx1"/>
                </a:solidFill>
                <a:latin typeface="Times New Roman" panose="02020603050405020304" pitchFamily="18" charset="0"/>
                <a:cs typeface="Times New Roman" panose="02020603050405020304" pitchFamily="18" charset="0"/>
              </a:rPr>
              <a:t> до </a:t>
            </a:r>
            <a:r>
              <a:rPr lang="ru-RU" dirty="0" err="1">
                <a:solidFill>
                  <a:schemeClr val="tx1"/>
                </a:solidFill>
                <a:latin typeface="Times New Roman" panose="02020603050405020304" pitchFamily="18" charset="0"/>
                <a:cs typeface="Times New Roman" panose="02020603050405020304" pitchFamily="18" charset="0"/>
              </a:rPr>
              <a:t>уповноважених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органів</a:t>
            </a:r>
            <a:r>
              <a:rPr lang="ru-RU" dirty="0">
                <a:solidFill>
                  <a:schemeClr val="tx1"/>
                </a:solidFill>
                <a:latin typeface="Times New Roman" panose="02020603050405020304" pitchFamily="18" charset="0"/>
                <a:cs typeface="Times New Roman" panose="02020603050405020304" pitchFamily="18" charset="0"/>
              </a:rPr>
              <a:t> на </a:t>
            </a:r>
            <a:r>
              <a:rPr lang="ru-RU" dirty="0" err="1">
                <a:solidFill>
                  <a:schemeClr val="tx1"/>
                </a:solidFill>
                <a:latin typeface="Times New Roman" panose="02020603050405020304" pitchFamily="18" charset="0"/>
                <a:cs typeface="Times New Roman" panose="02020603050405020304" pitchFamily="18" charset="0"/>
              </a:rPr>
              <a:t>дії</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посадових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осіб</a:t>
            </a:r>
            <a:r>
              <a:rPr lang="ru-RU" dirty="0">
                <a:solidFill>
                  <a:schemeClr val="tx1"/>
                </a:solidFill>
                <a:latin typeface="Times New Roman" panose="02020603050405020304" pitchFamily="18" charset="0"/>
                <a:cs typeface="Times New Roman" panose="02020603050405020304" pitchFamily="18" charset="0"/>
              </a:rPr>
              <a:t>, за </a:t>
            </a:r>
            <a:r>
              <a:rPr lang="ru-RU" dirty="0" err="1">
                <a:solidFill>
                  <a:schemeClr val="tx1"/>
                </a:solidFill>
                <a:latin typeface="Times New Roman" panose="02020603050405020304" pitchFamily="18" charset="0"/>
                <a:cs typeface="Times New Roman" panose="02020603050405020304" pitchFamily="18" charset="0"/>
              </a:rPr>
              <a:t>що</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були</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були</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притягнуті</a:t>
            </a:r>
            <a:r>
              <a:rPr lang="ru-RU" dirty="0">
                <a:solidFill>
                  <a:schemeClr val="tx1"/>
                </a:solidFill>
                <a:latin typeface="Times New Roman" panose="02020603050405020304" pitchFamily="18" charset="0"/>
                <a:cs typeface="Times New Roman" panose="02020603050405020304" pitchFamily="18" charset="0"/>
              </a:rPr>
              <a:t> до </a:t>
            </a:r>
            <a:r>
              <a:rPr lang="ru-RU" dirty="0" err="1">
                <a:solidFill>
                  <a:schemeClr val="tx1"/>
                </a:solidFill>
                <a:latin typeface="Times New Roman" panose="02020603050405020304" pitchFamily="18" charset="0"/>
                <a:cs typeface="Times New Roman" panose="02020603050405020304" pitchFamily="18" charset="0"/>
              </a:rPr>
              <a:t>відповідальності</a:t>
            </a:r>
            <a:r>
              <a:rPr lang="ru-RU" dirty="0">
                <a:solidFill>
                  <a:schemeClr val="tx1"/>
                </a:solidFill>
                <a:latin typeface="Times New Roman" panose="02020603050405020304" pitchFamily="18" charset="0"/>
                <a:cs typeface="Times New Roman" panose="02020603050405020304" pitchFamily="18" charset="0"/>
              </a:rPr>
              <a:t> у судовому порядку. </a:t>
            </a:r>
            <a:endParaRPr lang="en-US" dirty="0">
              <a:solidFill>
                <a:schemeClr val="tx1"/>
              </a:solidFill>
              <a:latin typeface="Times New Roman" panose="02020603050405020304" pitchFamily="18" charset="0"/>
              <a:cs typeface="Times New Roman" panose="02020603050405020304" pitchFamily="18" charset="0"/>
            </a:endParaRPr>
          </a:p>
        </p:txBody>
      </p:sp>
      <p:sp>
        <p:nvSpPr>
          <p:cNvPr id="3" name="Скругленный прямоугольник 2"/>
          <p:cNvSpPr/>
          <p:nvPr/>
        </p:nvSpPr>
        <p:spPr>
          <a:xfrm>
            <a:off x="3515032" y="3667426"/>
            <a:ext cx="8308258" cy="1258529"/>
          </a:xfrm>
          <a:prstGeom prst="roundRect">
            <a:avLst/>
          </a:prstGeom>
          <a:solidFill>
            <a:srgbClr val="FC96A9"/>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b="1" i="1" u="sng" dirty="0" err="1">
                <a:solidFill>
                  <a:schemeClr val="tx1"/>
                </a:solidFill>
                <a:latin typeface="Times New Roman" panose="02020603050405020304" pitchFamily="18" charset="0"/>
                <a:cs typeface="Times New Roman" panose="02020603050405020304" pitchFamily="18" charset="0"/>
              </a:rPr>
              <a:t>Шостий</a:t>
            </a:r>
            <a:r>
              <a:rPr lang="ru-RU" b="1" i="1" u="sng" dirty="0">
                <a:solidFill>
                  <a:schemeClr val="tx1"/>
                </a:solidFill>
                <a:latin typeface="Times New Roman" panose="02020603050405020304" pitchFamily="18" charset="0"/>
                <a:cs typeface="Times New Roman" panose="02020603050405020304" pitchFamily="18" charset="0"/>
              </a:rPr>
              <a:t> </a:t>
            </a:r>
            <a:r>
              <a:rPr lang="ru-RU" b="1" i="1" u="sng" dirty="0" err="1">
                <a:solidFill>
                  <a:schemeClr val="tx1"/>
                </a:solidFill>
                <a:latin typeface="Times New Roman" panose="02020603050405020304" pitchFamily="18" charset="0"/>
                <a:cs typeface="Times New Roman" panose="02020603050405020304" pitchFamily="18" charset="0"/>
              </a:rPr>
              <a:t>розділ</a:t>
            </a:r>
            <a:r>
              <a:rPr lang="ru-RU" b="1" i="1" u="sng"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огляду</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стосується</a:t>
            </a:r>
            <a:r>
              <a:rPr lang="ru-RU" dirty="0">
                <a:solidFill>
                  <a:schemeClr val="tx1"/>
                </a:solidFill>
                <a:latin typeface="Times New Roman" panose="02020603050405020304" pitchFamily="18" charset="0"/>
                <a:cs typeface="Times New Roman" panose="02020603050405020304" pitchFamily="18" charset="0"/>
              </a:rPr>
              <a:t> справ, </a:t>
            </a:r>
            <a:r>
              <a:rPr lang="ru-RU" dirty="0" err="1">
                <a:solidFill>
                  <a:schemeClr val="tx1"/>
                </a:solidFill>
                <a:latin typeface="Times New Roman" panose="02020603050405020304" pitchFamily="18" charset="0"/>
                <a:cs typeface="Times New Roman" panose="02020603050405020304" pitchFamily="18" charset="0"/>
              </a:rPr>
              <a:t>відповідно</a:t>
            </a:r>
            <a:r>
              <a:rPr lang="ru-RU" dirty="0">
                <a:solidFill>
                  <a:schemeClr val="tx1"/>
                </a:solidFill>
                <a:latin typeface="Times New Roman" panose="02020603050405020304" pitchFamily="18" charset="0"/>
                <a:cs typeface="Times New Roman" panose="02020603050405020304" pitchFamily="18" charset="0"/>
              </a:rPr>
              <a:t> до </a:t>
            </a:r>
            <a:r>
              <a:rPr lang="ru-RU" dirty="0" err="1">
                <a:solidFill>
                  <a:schemeClr val="tx1"/>
                </a:solidFill>
                <a:latin typeface="Times New Roman" panose="02020603050405020304" pitchFamily="18" charset="0"/>
                <a:cs typeface="Times New Roman" panose="02020603050405020304" pitchFamily="18" charset="0"/>
              </a:rPr>
              <a:t>обставин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яких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заявники</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зверталися</a:t>
            </a:r>
            <a:r>
              <a:rPr lang="ru-RU" dirty="0">
                <a:solidFill>
                  <a:schemeClr val="tx1"/>
                </a:solidFill>
                <a:latin typeface="Times New Roman" panose="02020603050405020304" pitchFamily="18" charset="0"/>
                <a:cs typeface="Times New Roman" panose="02020603050405020304" pitchFamily="18" charset="0"/>
              </a:rPr>
              <a:t> до </a:t>
            </a:r>
            <a:r>
              <a:rPr lang="ru-RU" dirty="0" err="1">
                <a:solidFill>
                  <a:schemeClr val="tx1"/>
                </a:solidFill>
                <a:latin typeface="Times New Roman" panose="02020603050405020304" pitchFamily="18" charset="0"/>
                <a:cs typeface="Times New Roman" panose="02020603050405020304" pitchFamily="18" charset="0"/>
              </a:rPr>
              <a:t>уповноважених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установ</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організацій</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із</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запитами</a:t>
            </a:r>
            <a:r>
              <a:rPr lang="ru-RU" dirty="0">
                <a:solidFill>
                  <a:schemeClr val="tx1"/>
                </a:solidFill>
                <a:latin typeface="Times New Roman" panose="02020603050405020304" pitchFamily="18" charset="0"/>
                <a:cs typeface="Times New Roman" panose="02020603050405020304" pitchFamily="18" charset="0"/>
              </a:rPr>
              <a:t> про </a:t>
            </a:r>
            <a:r>
              <a:rPr lang="ru-RU" dirty="0" err="1">
                <a:solidFill>
                  <a:schemeClr val="tx1"/>
                </a:solidFill>
                <a:latin typeface="Times New Roman" panose="02020603050405020304" pitchFamily="18" charset="0"/>
                <a:cs typeface="Times New Roman" panose="02020603050405020304" pitchFamily="18" charset="0"/>
              </a:rPr>
              <a:t>надання</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інформації</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що</a:t>
            </a:r>
            <a:r>
              <a:rPr lang="ru-RU" dirty="0">
                <a:solidFill>
                  <a:schemeClr val="tx1"/>
                </a:solidFill>
                <a:latin typeface="Times New Roman" panose="02020603050405020304" pitchFamily="18" charset="0"/>
                <a:cs typeface="Times New Roman" panose="02020603050405020304" pitchFamily="18" charset="0"/>
              </a:rPr>
              <a:t> становила </a:t>
            </a:r>
            <a:r>
              <a:rPr lang="ru-RU" dirty="0" err="1">
                <a:solidFill>
                  <a:schemeClr val="tx1"/>
                </a:solidFill>
                <a:latin typeface="Times New Roman" panose="02020603050405020304" pitchFamily="18" charset="0"/>
                <a:cs typeface="Times New Roman" panose="02020603050405020304" pitchFamily="18" charset="0"/>
              </a:rPr>
              <a:t>суспільний</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інтерес</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однак</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під</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різними</a:t>
            </a:r>
            <a:r>
              <a:rPr lang="ru-RU" dirty="0">
                <a:solidFill>
                  <a:schemeClr val="tx1"/>
                </a:solidFill>
                <a:latin typeface="Times New Roman" panose="02020603050405020304" pitchFamily="18" charset="0"/>
                <a:cs typeface="Times New Roman" panose="02020603050405020304" pitchFamily="18" charset="0"/>
              </a:rPr>
              <a:t> приводами </a:t>
            </a:r>
            <a:r>
              <a:rPr lang="ru-RU" dirty="0" err="1">
                <a:solidFill>
                  <a:schemeClr val="tx1"/>
                </a:solidFill>
                <a:latin typeface="Times New Roman" panose="02020603050405020304" pitchFamily="18" charset="0"/>
                <a:cs typeface="Times New Roman" panose="02020603050405020304" pitchFamily="18" charset="0"/>
              </a:rPr>
              <a:t>отримували</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відмову</a:t>
            </a:r>
            <a:r>
              <a:rPr lang="ru-RU" dirty="0">
                <a:solidFill>
                  <a:schemeClr val="tx1"/>
                </a:solidFill>
                <a:latin typeface="Times New Roman" panose="02020603050405020304" pitchFamily="18" charset="0"/>
                <a:cs typeface="Times New Roman" panose="02020603050405020304" pitchFamily="18" charset="0"/>
              </a:rPr>
              <a:t>. </a:t>
            </a:r>
            <a:endParaRPr lang="en-US" b="1" i="1" u="sng" dirty="0">
              <a:solidFill>
                <a:schemeClr val="tx1"/>
              </a:solidFill>
              <a:latin typeface="Times New Roman" panose="02020603050405020304" pitchFamily="18" charset="0"/>
              <a:cs typeface="Times New Roman" panose="02020603050405020304" pitchFamily="18" charset="0"/>
            </a:endParaRPr>
          </a:p>
        </p:txBody>
      </p:sp>
      <p:sp>
        <p:nvSpPr>
          <p:cNvPr id="4" name="Скругленный прямоугольник 3"/>
          <p:cNvSpPr/>
          <p:nvPr/>
        </p:nvSpPr>
        <p:spPr>
          <a:xfrm>
            <a:off x="344129" y="1981197"/>
            <a:ext cx="8308258" cy="1258529"/>
          </a:xfrm>
          <a:prstGeom prst="roundRect">
            <a:avLst/>
          </a:prstGeom>
          <a:solidFill>
            <a:srgbClr val="FC96A9"/>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a:solidFill>
                  <a:schemeClr val="tx1"/>
                </a:solidFill>
                <a:latin typeface="Times New Roman" panose="02020603050405020304" pitchFamily="18" charset="0"/>
                <a:cs typeface="Times New Roman" panose="02020603050405020304" pitchFamily="18" charset="0"/>
              </a:rPr>
              <a:t>Справи</a:t>
            </a:r>
            <a:r>
              <a:rPr lang="ru-RU" dirty="0">
                <a:solidFill>
                  <a:schemeClr val="tx1"/>
                </a:solidFill>
                <a:latin typeface="Times New Roman" panose="02020603050405020304" pitchFamily="18" charset="0"/>
                <a:cs typeface="Times New Roman" panose="02020603050405020304" pitchFamily="18" charset="0"/>
              </a:rPr>
              <a:t>, у </a:t>
            </a:r>
            <a:r>
              <a:rPr lang="ru-RU" dirty="0" err="1">
                <a:solidFill>
                  <a:schemeClr val="tx1"/>
                </a:solidFill>
                <a:latin typeface="Times New Roman" panose="02020603050405020304" pitchFamily="18" charset="0"/>
                <a:cs typeface="Times New Roman" panose="02020603050405020304" pitchFamily="18" charset="0"/>
              </a:rPr>
              <a:t>яких</a:t>
            </a:r>
            <a:r>
              <a:rPr lang="ru-RU" dirty="0">
                <a:solidFill>
                  <a:schemeClr val="tx1"/>
                </a:solidFill>
                <a:latin typeface="Times New Roman" panose="02020603050405020304" pitchFamily="18" charset="0"/>
                <a:cs typeface="Times New Roman" panose="02020603050405020304" pitchFamily="18" charset="0"/>
              </a:rPr>
              <a:t> ЄСПЛ </a:t>
            </a:r>
            <a:r>
              <a:rPr lang="ru-RU" dirty="0" err="1">
                <a:solidFill>
                  <a:schemeClr val="tx1"/>
                </a:solidFill>
                <a:latin typeface="Times New Roman" panose="02020603050405020304" pitchFamily="18" charset="0"/>
                <a:cs typeface="Times New Roman" panose="02020603050405020304" pitchFamily="18" charset="0"/>
              </a:rPr>
              <a:t>констатував</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відсутність</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порушення</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статті</a:t>
            </a:r>
            <a:r>
              <a:rPr lang="ru-RU" dirty="0">
                <a:solidFill>
                  <a:schemeClr val="tx1"/>
                </a:solidFill>
                <a:latin typeface="Times New Roman" panose="02020603050405020304" pitchFamily="18" charset="0"/>
                <a:cs typeface="Times New Roman" panose="02020603050405020304" pitchFamily="18" charset="0"/>
              </a:rPr>
              <a:t> 10 </a:t>
            </a:r>
            <a:r>
              <a:rPr lang="ru-RU" dirty="0" err="1">
                <a:solidFill>
                  <a:schemeClr val="tx1"/>
                </a:solidFill>
                <a:latin typeface="Times New Roman" panose="02020603050405020304" pitchFamily="18" charset="0"/>
                <a:cs typeface="Times New Roman" panose="02020603050405020304" pitchFamily="18" charset="0"/>
              </a:rPr>
              <a:t>Конвенції</a:t>
            </a:r>
            <a:r>
              <a:rPr lang="ru-RU" dirty="0">
                <a:solidFill>
                  <a:schemeClr val="tx1"/>
                </a:solidFill>
                <a:latin typeface="Times New Roman" panose="02020603050405020304" pitchFamily="18" charset="0"/>
                <a:cs typeface="Times New Roman" panose="02020603050405020304" pitchFamily="18" charset="0"/>
              </a:rPr>
              <a:t> органами </a:t>
            </a:r>
            <a:r>
              <a:rPr lang="ru-RU" dirty="0" err="1">
                <a:solidFill>
                  <a:schemeClr val="tx1"/>
                </a:solidFill>
                <a:latin typeface="Times New Roman" panose="02020603050405020304" pitchFamily="18" charset="0"/>
                <a:cs typeface="Times New Roman" panose="02020603050405020304" pitchFamily="18" charset="0"/>
              </a:rPr>
              <a:t>державної</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влади</a:t>
            </a:r>
            <a:r>
              <a:rPr lang="ru-RU" dirty="0">
                <a:solidFill>
                  <a:schemeClr val="tx1"/>
                </a:solidFill>
                <a:latin typeface="Times New Roman" panose="02020603050405020304" pitchFamily="18" charset="0"/>
                <a:cs typeface="Times New Roman" panose="02020603050405020304" pitchFamily="18" charset="0"/>
              </a:rPr>
              <a:t>, наведено </a:t>
            </a:r>
            <a:r>
              <a:rPr lang="ru-RU" b="1" i="1" u="sng" dirty="0">
                <a:solidFill>
                  <a:schemeClr val="tx1"/>
                </a:solidFill>
                <a:latin typeface="Times New Roman" panose="02020603050405020304" pitchFamily="18" charset="0"/>
                <a:cs typeface="Times New Roman" panose="02020603050405020304" pitchFamily="18" charset="0"/>
              </a:rPr>
              <a:t>у </a:t>
            </a:r>
            <a:r>
              <a:rPr lang="ru-RU" b="1" i="1" u="sng" dirty="0" err="1">
                <a:solidFill>
                  <a:schemeClr val="tx1"/>
                </a:solidFill>
                <a:latin typeface="Times New Roman" panose="02020603050405020304" pitchFamily="18" charset="0"/>
                <a:cs typeface="Times New Roman" panose="02020603050405020304" pitchFamily="18" charset="0"/>
              </a:rPr>
              <a:t>п’ятому</a:t>
            </a:r>
            <a:r>
              <a:rPr lang="ru-RU" b="1" i="1" u="sng" dirty="0">
                <a:solidFill>
                  <a:schemeClr val="tx1"/>
                </a:solidFill>
                <a:latin typeface="Times New Roman" panose="02020603050405020304" pitchFamily="18" charset="0"/>
                <a:cs typeface="Times New Roman" panose="02020603050405020304" pitchFamily="18" charset="0"/>
              </a:rPr>
              <a:t> </a:t>
            </a:r>
            <a:r>
              <a:rPr lang="ru-RU" b="1" i="1" u="sng" dirty="0" err="1">
                <a:solidFill>
                  <a:schemeClr val="tx1"/>
                </a:solidFill>
                <a:latin typeface="Times New Roman" panose="02020603050405020304" pitchFamily="18" charset="0"/>
                <a:cs typeface="Times New Roman" panose="02020603050405020304" pitchFamily="18" charset="0"/>
              </a:rPr>
              <a:t>розділі</a:t>
            </a:r>
            <a:r>
              <a:rPr lang="ru-RU" b="1" i="1" u="sng"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огляду</a:t>
            </a:r>
            <a:endParaRPr lang="en-US" b="1" i="1" u="sng" dirty="0">
              <a:solidFill>
                <a:schemeClr val="tx1"/>
              </a:solidFill>
              <a:latin typeface="Times New Roman" panose="02020603050405020304" pitchFamily="18" charset="0"/>
              <a:cs typeface="Times New Roman" panose="02020603050405020304" pitchFamily="18" charset="0"/>
            </a:endParaRPr>
          </a:p>
        </p:txBody>
      </p:sp>
      <p:sp>
        <p:nvSpPr>
          <p:cNvPr id="5" name="Скругленный прямоугольник 4"/>
          <p:cNvSpPr/>
          <p:nvPr/>
        </p:nvSpPr>
        <p:spPr>
          <a:xfrm>
            <a:off x="319548" y="5309406"/>
            <a:ext cx="8308258" cy="1258529"/>
          </a:xfrm>
          <a:prstGeom prst="roundRect">
            <a:avLst/>
          </a:prstGeom>
          <a:solidFill>
            <a:srgbClr val="FC96A9"/>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err="1">
                <a:solidFill>
                  <a:schemeClr val="tx1"/>
                </a:solidFill>
                <a:latin typeface="Times New Roman" panose="02020603050405020304" pitchFamily="18" charset="0"/>
                <a:cs typeface="Times New Roman" panose="02020603050405020304" pitchFamily="18" charset="0"/>
              </a:rPr>
              <a:t>Останній</a:t>
            </a:r>
            <a:r>
              <a:rPr lang="ru-RU" dirty="0">
                <a:solidFill>
                  <a:schemeClr val="tx1"/>
                </a:solidFill>
                <a:latin typeface="Times New Roman" panose="02020603050405020304" pitchFamily="18" charset="0"/>
                <a:cs typeface="Times New Roman" panose="02020603050405020304" pitchFamily="18" charset="0"/>
              </a:rPr>
              <a:t>, </a:t>
            </a:r>
            <a:r>
              <a:rPr lang="ru-RU" b="1" i="1" u="sng" dirty="0" err="1">
                <a:solidFill>
                  <a:schemeClr val="tx1"/>
                </a:solidFill>
                <a:latin typeface="Times New Roman" panose="02020603050405020304" pitchFamily="18" charset="0"/>
                <a:cs typeface="Times New Roman" panose="02020603050405020304" pitchFamily="18" charset="0"/>
              </a:rPr>
              <a:t>сьомий</a:t>
            </a:r>
            <a:r>
              <a:rPr lang="ru-RU" b="1" i="1" u="sng" dirty="0">
                <a:solidFill>
                  <a:schemeClr val="tx1"/>
                </a:solidFill>
                <a:latin typeface="Times New Roman" panose="02020603050405020304" pitchFamily="18" charset="0"/>
                <a:cs typeface="Times New Roman" panose="02020603050405020304" pitchFamily="18" charset="0"/>
              </a:rPr>
              <a:t> </a:t>
            </a:r>
            <a:r>
              <a:rPr lang="ru-RU" b="1" i="1" u="sng" dirty="0" err="1">
                <a:solidFill>
                  <a:schemeClr val="tx1"/>
                </a:solidFill>
                <a:latin typeface="Times New Roman" panose="02020603050405020304" pitchFamily="18" charset="0"/>
                <a:cs typeface="Times New Roman" panose="02020603050405020304" pitchFamily="18" charset="0"/>
              </a:rPr>
              <a:t>розділ</a:t>
            </a:r>
            <a:r>
              <a:rPr lang="ru-RU" b="1" i="1" u="sng"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огляду</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включає</a:t>
            </a:r>
            <a:r>
              <a:rPr lang="ru-RU" dirty="0">
                <a:solidFill>
                  <a:schemeClr val="tx1"/>
                </a:solidFill>
                <a:latin typeface="Times New Roman" panose="02020603050405020304" pitchFamily="18" charset="0"/>
                <a:cs typeface="Times New Roman" panose="02020603050405020304" pitchFamily="18" charset="0"/>
              </a:rPr>
              <a:t> в себе </a:t>
            </a:r>
            <a:r>
              <a:rPr lang="ru-RU" dirty="0" err="1">
                <a:solidFill>
                  <a:schemeClr val="tx1"/>
                </a:solidFill>
                <a:latin typeface="Times New Roman" panose="02020603050405020304" pitchFamily="18" charset="0"/>
                <a:cs typeface="Times New Roman" panose="02020603050405020304" pitchFamily="18" charset="0"/>
              </a:rPr>
              <a:t>справи</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які</a:t>
            </a:r>
            <a:r>
              <a:rPr lang="ru-RU" dirty="0">
                <a:solidFill>
                  <a:schemeClr val="tx1"/>
                </a:solidFill>
                <a:latin typeface="Times New Roman" panose="02020603050405020304" pitchFamily="18" charset="0"/>
                <a:cs typeface="Times New Roman" panose="02020603050405020304" pitchFamily="18" charset="0"/>
              </a:rPr>
              <a:t> не </a:t>
            </a:r>
            <a:r>
              <a:rPr lang="ru-RU" dirty="0" err="1">
                <a:solidFill>
                  <a:schemeClr val="tx1"/>
                </a:solidFill>
                <a:latin typeface="Times New Roman" panose="02020603050405020304" pitchFamily="18" charset="0"/>
                <a:cs typeface="Times New Roman" panose="02020603050405020304" pitchFamily="18" charset="0"/>
              </a:rPr>
              <a:t>увійшли</a:t>
            </a:r>
            <a:r>
              <a:rPr lang="ru-RU" dirty="0">
                <a:solidFill>
                  <a:schemeClr val="tx1"/>
                </a:solidFill>
                <a:latin typeface="Times New Roman" panose="02020603050405020304" pitchFamily="18" charset="0"/>
                <a:cs typeface="Times New Roman" panose="02020603050405020304" pitchFamily="18" charset="0"/>
              </a:rPr>
              <a:t> до </a:t>
            </a:r>
            <a:r>
              <a:rPr lang="ru-RU" dirty="0" err="1">
                <a:solidFill>
                  <a:schemeClr val="tx1"/>
                </a:solidFill>
                <a:latin typeface="Times New Roman" panose="02020603050405020304" pitchFamily="18" charset="0"/>
                <a:cs typeface="Times New Roman" panose="02020603050405020304" pitchFamily="18" charset="0"/>
              </a:rPr>
              <a:t>жодного</a:t>
            </a:r>
            <a:r>
              <a:rPr lang="ru-RU" dirty="0">
                <a:solidFill>
                  <a:schemeClr val="tx1"/>
                </a:solidFill>
                <a:latin typeface="Times New Roman" panose="02020603050405020304" pitchFamily="18" charset="0"/>
                <a:cs typeface="Times New Roman" panose="02020603050405020304" pitchFamily="18" charset="0"/>
              </a:rPr>
              <a:t> з </a:t>
            </a:r>
            <a:r>
              <a:rPr lang="ru-RU" dirty="0" err="1">
                <a:solidFill>
                  <a:schemeClr val="tx1"/>
                </a:solidFill>
                <a:latin typeface="Times New Roman" panose="02020603050405020304" pitchFamily="18" charset="0"/>
                <a:cs typeface="Times New Roman" panose="02020603050405020304" pitchFamily="18" charset="0"/>
              </a:rPr>
              <a:t>попередніх</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розділів</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однак</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стосуються</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обставин</a:t>
            </a:r>
            <a:r>
              <a:rPr lang="ru-RU" dirty="0">
                <a:solidFill>
                  <a:schemeClr val="tx1"/>
                </a:solidFill>
                <a:latin typeface="Times New Roman" panose="02020603050405020304" pitchFamily="18" charset="0"/>
                <a:cs typeface="Times New Roman" panose="02020603050405020304" pitchFamily="18" charset="0"/>
              </a:rPr>
              <a:t>, за </a:t>
            </a:r>
            <a:r>
              <a:rPr lang="ru-RU" dirty="0" err="1">
                <a:solidFill>
                  <a:schemeClr val="tx1"/>
                </a:solidFill>
                <a:latin typeface="Times New Roman" panose="02020603050405020304" pitchFamily="18" charset="0"/>
                <a:cs typeface="Times New Roman" panose="02020603050405020304" pitchFamily="18" charset="0"/>
              </a:rPr>
              <a:t>яких</a:t>
            </a:r>
            <a:r>
              <a:rPr lang="ru-RU" dirty="0">
                <a:solidFill>
                  <a:schemeClr val="tx1"/>
                </a:solidFill>
                <a:latin typeface="Times New Roman" panose="02020603050405020304" pitchFamily="18" charset="0"/>
                <a:cs typeface="Times New Roman" panose="02020603050405020304" pitchFamily="18" charset="0"/>
              </a:rPr>
              <a:t> ЄСПЛ </a:t>
            </a:r>
            <a:r>
              <a:rPr lang="ru-RU" dirty="0" err="1">
                <a:solidFill>
                  <a:schemeClr val="tx1"/>
                </a:solidFill>
                <a:latin typeface="Times New Roman" panose="02020603050405020304" pitchFamily="18" charset="0"/>
                <a:cs typeface="Times New Roman" panose="02020603050405020304" pitchFamily="18" charset="0"/>
              </a:rPr>
              <a:t>констатував</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втручання</a:t>
            </a:r>
            <a:r>
              <a:rPr lang="ru-RU" dirty="0">
                <a:solidFill>
                  <a:schemeClr val="tx1"/>
                </a:solidFill>
                <a:latin typeface="Times New Roman" panose="02020603050405020304" pitchFamily="18" charset="0"/>
                <a:cs typeface="Times New Roman" panose="02020603050405020304" pitchFamily="18" charset="0"/>
              </a:rPr>
              <a:t> у право на свободу </a:t>
            </a:r>
            <a:r>
              <a:rPr lang="ru-RU" dirty="0" err="1">
                <a:solidFill>
                  <a:schemeClr val="tx1"/>
                </a:solidFill>
                <a:latin typeface="Times New Roman" panose="02020603050405020304" pitchFamily="18" charset="0"/>
                <a:cs typeface="Times New Roman" panose="02020603050405020304" pitchFamily="18" charset="0"/>
              </a:rPr>
              <a:t>вираження</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поглядів</a:t>
            </a:r>
            <a:r>
              <a:rPr lang="ru-RU" dirty="0">
                <a:solidFill>
                  <a:schemeClr val="tx1"/>
                </a:solidFill>
                <a:latin typeface="Times New Roman" panose="02020603050405020304" pitchFamily="18" charset="0"/>
                <a:cs typeface="Times New Roman" panose="02020603050405020304" pitchFamily="18" charset="0"/>
              </a:rPr>
              <a:t>. </a:t>
            </a:r>
            <a:endParaRPr lang="en-US" b="1" i="1" u="sng" dirty="0">
              <a:solidFill>
                <a:schemeClr val="tx1"/>
              </a:solidFill>
              <a:latin typeface="Times New Roman" panose="02020603050405020304" pitchFamily="18" charset="0"/>
              <a:cs typeface="Times New Roman" panose="02020603050405020304" pitchFamily="18" charset="0"/>
            </a:endParaRPr>
          </a:p>
        </p:txBody>
      </p:sp>
      <p:sp>
        <p:nvSpPr>
          <p:cNvPr id="6" name="Шеврон 5"/>
          <p:cNvSpPr/>
          <p:nvPr/>
        </p:nvSpPr>
        <p:spPr>
          <a:xfrm rot="10800000">
            <a:off x="8922774" y="5764147"/>
            <a:ext cx="422787" cy="349045"/>
          </a:xfrm>
          <a:prstGeom prst="chevron">
            <a:avLst/>
          </a:prstGeom>
          <a:solidFill>
            <a:srgbClr val="947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Шеврон 6"/>
          <p:cNvSpPr/>
          <p:nvPr/>
        </p:nvSpPr>
        <p:spPr>
          <a:xfrm rot="10800000">
            <a:off x="8922774" y="2435939"/>
            <a:ext cx="422787" cy="349045"/>
          </a:xfrm>
          <a:prstGeom prst="chevron">
            <a:avLst/>
          </a:prstGeom>
          <a:solidFill>
            <a:srgbClr val="947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Шеврон 7"/>
          <p:cNvSpPr/>
          <p:nvPr/>
        </p:nvSpPr>
        <p:spPr>
          <a:xfrm>
            <a:off x="2585885" y="749709"/>
            <a:ext cx="422787" cy="349045"/>
          </a:xfrm>
          <a:prstGeom prst="chevron">
            <a:avLst/>
          </a:prstGeom>
          <a:solidFill>
            <a:srgbClr val="947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Шеврон 8"/>
          <p:cNvSpPr/>
          <p:nvPr/>
        </p:nvSpPr>
        <p:spPr>
          <a:xfrm>
            <a:off x="2662626" y="4122167"/>
            <a:ext cx="422787" cy="349045"/>
          </a:xfrm>
          <a:prstGeom prst="chevron">
            <a:avLst/>
          </a:prstGeom>
          <a:solidFill>
            <a:srgbClr val="947DF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83261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30710" y="412955"/>
            <a:ext cx="10205884" cy="393290"/>
          </a:xfrm>
          <a:prstGeom prst="rect">
            <a:avLst/>
          </a:prstGeom>
          <a:solidFill>
            <a:srgbClr val="92D050"/>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a:solidFill>
                  <a:schemeClr val="tx1"/>
                </a:solidFill>
                <a:latin typeface="Times New Roman" panose="02020603050405020304" pitchFamily="18" charset="0"/>
                <a:cs typeface="Times New Roman" panose="02020603050405020304" pitchFamily="18" charset="0"/>
              </a:rPr>
              <a:t>2. Справа «</a:t>
            </a:r>
            <a:r>
              <a:rPr lang="ru-RU" sz="2400" dirty="0" err="1">
                <a:solidFill>
                  <a:schemeClr val="tx1"/>
                </a:solidFill>
                <a:latin typeface="Times New Roman" panose="02020603050405020304" pitchFamily="18" charset="0"/>
                <a:cs typeface="Times New Roman" panose="02020603050405020304" pitchFamily="18" charset="0"/>
              </a:rPr>
              <a:t>Лінгенс</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проти</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Австрії</a:t>
            </a:r>
            <a:r>
              <a:rPr lang="ru-RU" sz="2400" dirty="0">
                <a:solidFill>
                  <a:schemeClr val="tx1"/>
                </a:solidFill>
                <a:latin typeface="Times New Roman" panose="02020603050405020304" pitchFamily="18" charset="0"/>
                <a:cs typeface="Times New Roman" panose="02020603050405020304" pitchFamily="18" charset="0"/>
              </a:rPr>
              <a:t>» (</a:t>
            </a:r>
            <a:r>
              <a:rPr lang="ru-RU" sz="2400" dirty="0" err="1">
                <a:solidFill>
                  <a:schemeClr val="tx1"/>
                </a:solidFill>
                <a:latin typeface="Times New Roman" panose="02020603050405020304" pitchFamily="18" charset="0"/>
                <a:cs typeface="Times New Roman" panose="02020603050405020304" pitchFamily="18" charset="0"/>
              </a:rPr>
              <a:t>Lingens</a:t>
            </a:r>
            <a:r>
              <a:rPr lang="ru-RU" sz="2400" dirty="0">
                <a:solidFill>
                  <a:schemeClr val="tx1"/>
                </a:solidFill>
                <a:latin typeface="Times New Roman" panose="02020603050405020304" pitchFamily="18" charset="0"/>
                <a:cs typeface="Times New Roman" panose="02020603050405020304" pitchFamily="18" charset="0"/>
              </a:rPr>
              <a:t> v. </a:t>
            </a:r>
            <a:r>
              <a:rPr lang="ru-RU" sz="2400" dirty="0" err="1">
                <a:solidFill>
                  <a:schemeClr val="tx1"/>
                </a:solidFill>
                <a:latin typeface="Times New Roman" panose="02020603050405020304" pitchFamily="18" charset="0"/>
                <a:cs typeface="Times New Roman" panose="02020603050405020304" pitchFamily="18" charset="0"/>
              </a:rPr>
              <a:t>Austria</a:t>
            </a:r>
            <a:r>
              <a:rPr lang="ru-RU" sz="2400" dirty="0">
                <a:solidFill>
                  <a:schemeClr val="tx1"/>
                </a:solidFill>
                <a:latin typeface="Times New Roman" panose="02020603050405020304" pitchFamily="18" charset="0"/>
                <a:cs typeface="Times New Roman" panose="02020603050405020304" pitchFamily="18" charset="0"/>
              </a:rPr>
              <a:t>), № 9815/82, 1986 р.</a:t>
            </a:r>
          </a:p>
        </p:txBody>
      </p:sp>
      <p:sp>
        <p:nvSpPr>
          <p:cNvPr id="3" name="TextBox 2"/>
          <p:cNvSpPr txBox="1"/>
          <p:nvPr/>
        </p:nvSpPr>
        <p:spPr>
          <a:xfrm>
            <a:off x="589933" y="963561"/>
            <a:ext cx="10589342" cy="4154984"/>
          </a:xfrm>
          <a:prstGeom prst="rect">
            <a:avLst/>
          </a:prstGeom>
          <a:noFill/>
        </p:spPr>
        <p:txBody>
          <a:bodyPr wrap="square" rtlCol="0">
            <a:spAutoFit/>
          </a:bodyPr>
          <a:lstStyle/>
          <a:p>
            <a:r>
              <a:rPr lang="uk-UA" sz="2400" i="1" u="sng" dirty="0">
                <a:latin typeface="Times New Roman" panose="02020603050405020304" pitchFamily="18" charset="0"/>
                <a:cs typeface="Times New Roman" panose="02020603050405020304" pitchFamily="18" charset="0"/>
              </a:rPr>
              <a:t>Фабула справи: </a:t>
            </a:r>
            <a:r>
              <a:rPr lang="uk-UA" sz="2400" dirty="0">
                <a:latin typeface="Times New Roman" panose="02020603050405020304" pitchFamily="18" charset="0"/>
                <a:cs typeface="Times New Roman" panose="02020603050405020304" pitchFamily="18" charset="0"/>
              </a:rPr>
              <a:t>14 та 21 жовтня 1975 року п. Петер </a:t>
            </a:r>
            <a:r>
              <a:rPr lang="uk-UA" sz="2400" dirty="0" err="1">
                <a:latin typeface="Times New Roman" panose="02020603050405020304" pitchFamily="18" charset="0"/>
                <a:cs typeface="Times New Roman" panose="02020603050405020304" pitchFamily="18" charset="0"/>
              </a:rPr>
              <a:t>Міхаель</a:t>
            </a:r>
            <a:r>
              <a:rPr lang="uk-UA" sz="2400" dirty="0">
                <a:latin typeface="Times New Roman" panose="02020603050405020304" pitchFamily="18" charset="0"/>
                <a:cs typeface="Times New Roman" panose="02020603050405020304" pitchFamily="18" charset="0"/>
              </a:rPr>
              <a:t> </a:t>
            </a:r>
            <a:r>
              <a:rPr lang="uk-UA" sz="2400" i="1" dirty="0" err="1">
                <a:latin typeface="Times New Roman" panose="02020603050405020304" pitchFamily="18" charset="0"/>
                <a:cs typeface="Times New Roman" panose="02020603050405020304" pitchFamily="18" charset="0"/>
              </a:rPr>
              <a:t>Лінгенс</a:t>
            </a:r>
            <a:r>
              <a:rPr lang="uk-UA" sz="2400" dirty="0">
                <a:latin typeface="Times New Roman" panose="02020603050405020304" pitchFamily="18" charset="0"/>
                <a:cs typeface="Times New Roman" panose="02020603050405020304" pitchFamily="18" charset="0"/>
              </a:rPr>
              <a:t> опубліковує у віденському часописі «Профіль» дві статті, що містять сувору критику Бруно </a:t>
            </a:r>
            <a:r>
              <a:rPr lang="uk-UA" sz="2400" i="1" dirty="0" err="1">
                <a:latin typeface="Times New Roman" panose="02020603050405020304" pitchFamily="18" charset="0"/>
                <a:cs typeface="Times New Roman" panose="02020603050405020304" pitchFamily="18" charset="0"/>
              </a:rPr>
              <a:t>Крайського</a:t>
            </a:r>
            <a:r>
              <a:rPr lang="uk-UA" sz="2400" dirty="0">
                <a:latin typeface="Times New Roman" panose="02020603050405020304" pitchFamily="18" charset="0"/>
                <a:cs typeface="Times New Roman" panose="02020603050405020304" pitchFamily="18" charset="0"/>
              </a:rPr>
              <a:t>, на той час Федерального канцлера країни, за його прихильне ставлення до одного політичного діяча, який під час другої світової війни належав до підрозділу військ СС. </a:t>
            </a:r>
            <a:r>
              <a:rPr lang="uk-UA" sz="2400" b="1" i="1" dirty="0">
                <a:latin typeface="Times New Roman" panose="02020603050405020304" pitchFamily="18" charset="0"/>
                <a:cs typeface="Times New Roman" panose="02020603050405020304" pitchFamily="18" charset="0"/>
              </a:rPr>
              <a:t>На вимогу Б. </a:t>
            </a:r>
            <a:r>
              <a:rPr lang="uk-UA" sz="2400" b="1" i="1" dirty="0" err="1">
                <a:latin typeface="Times New Roman" panose="02020603050405020304" pitchFamily="18" charset="0"/>
                <a:cs typeface="Times New Roman" panose="02020603050405020304" pitchFamily="18" charset="0"/>
              </a:rPr>
              <a:t>Крайського</a:t>
            </a:r>
            <a:r>
              <a:rPr lang="uk-UA" sz="2400" b="1" i="1" dirty="0">
                <a:latin typeface="Times New Roman" panose="02020603050405020304" pitchFamily="18" charset="0"/>
                <a:cs typeface="Times New Roman" panose="02020603050405020304" pitchFamily="18" charset="0"/>
              </a:rPr>
              <a:t> </a:t>
            </a:r>
            <a:r>
              <a:rPr lang="uk-UA" sz="2400" i="1" dirty="0">
                <a:latin typeface="Times New Roman" panose="02020603050405020304" pitchFamily="18" charset="0"/>
                <a:cs typeface="Times New Roman" panose="02020603050405020304" pitchFamily="18" charset="0"/>
              </a:rPr>
              <a:t>проти журналіста було</a:t>
            </a:r>
            <a:r>
              <a:rPr lang="uk-UA" sz="2400" dirty="0">
                <a:latin typeface="Times New Roman" panose="02020603050405020304" pitchFamily="18" charset="0"/>
                <a:cs typeface="Times New Roman" panose="02020603050405020304" pitchFamily="18" charset="0"/>
              </a:rPr>
              <a:t> </a:t>
            </a:r>
            <a:r>
              <a:rPr lang="uk-UA" sz="2400" b="1" i="1" dirty="0">
                <a:latin typeface="Times New Roman" panose="02020603050405020304" pitchFamily="18" charset="0"/>
                <a:cs typeface="Times New Roman" panose="02020603050405020304" pitchFamily="18" charset="0"/>
              </a:rPr>
              <a:t>порушено кримінальну справу за дифамацію в пресі. </a:t>
            </a:r>
            <a:r>
              <a:rPr lang="uk-UA" sz="2400" dirty="0">
                <a:latin typeface="Times New Roman" panose="02020603050405020304" pitchFamily="18" charset="0"/>
                <a:cs typeface="Times New Roman" panose="02020603050405020304" pitchFamily="18" charset="0"/>
              </a:rPr>
              <a:t>26 березня 1979 року Віденський регіональний суд засуджує </a:t>
            </a:r>
            <a:r>
              <a:rPr lang="uk-UA" sz="2400" dirty="0" err="1">
                <a:latin typeface="Times New Roman" panose="02020603050405020304" pitchFamily="18" charset="0"/>
                <a:cs typeface="Times New Roman" panose="02020603050405020304" pitchFamily="18" charset="0"/>
              </a:rPr>
              <a:t>Лінгенса</a:t>
            </a:r>
            <a:r>
              <a:rPr lang="uk-UA" sz="2400" dirty="0">
                <a:latin typeface="Times New Roman" panose="02020603050405020304" pitchFamily="18" charset="0"/>
                <a:cs typeface="Times New Roman" panose="02020603050405020304" pitchFamily="18" charset="0"/>
              </a:rPr>
              <a:t> до штрафу в розмірі 20000 австрійських шилінгів. Після апеляційного звернення сторін суд першої інстанції підтверджує вирок, в результаті другого звернення до апеляційного суду останній зменшив суму накладеного штрафу до 15000 австрійських шилінгів.</a:t>
            </a:r>
            <a:endParaRPr lang="en-US" sz="2400" dirty="0">
              <a:latin typeface="Times New Roman" panose="02020603050405020304" pitchFamily="18" charset="0"/>
              <a:cs typeface="Times New Roman" panose="02020603050405020304" pitchFamily="18" charset="0"/>
            </a:endParaRPr>
          </a:p>
        </p:txBody>
      </p:sp>
      <p:sp>
        <p:nvSpPr>
          <p:cNvPr id="4" name="TextBox 3"/>
          <p:cNvSpPr txBox="1"/>
          <p:nvPr/>
        </p:nvSpPr>
        <p:spPr>
          <a:xfrm>
            <a:off x="589933" y="5425991"/>
            <a:ext cx="10176387" cy="1107996"/>
          </a:xfrm>
          <a:prstGeom prst="rect">
            <a:avLst/>
          </a:prstGeom>
          <a:noFill/>
        </p:spPr>
        <p:txBody>
          <a:bodyPr wrap="square" rtlCol="0">
            <a:spAutoFit/>
          </a:bodyPr>
          <a:lstStyle/>
          <a:p>
            <a:r>
              <a:rPr lang="uk-UA" sz="2200" dirty="0">
                <a:latin typeface="Times New Roman" panose="02020603050405020304" pitchFamily="18" charset="0"/>
                <a:cs typeface="Times New Roman" panose="02020603050405020304" pitchFamily="18" charset="0"/>
              </a:rPr>
              <a:t>У своїй заяві  від 19 квітня 1982 року до Європейської комісії з прав людини п. </a:t>
            </a:r>
            <a:r>
              <a:rPr lang="uk-UA" sz="2200" b="1" i="1" dirty="0" err="1">
                <a:latin typeface="Times New Roman" panose="02020603050405020304" pitchFamily="18" charset="0"/>
                <a:cs typeface="Times New Roman" panose="02020603050405020304" pitchFamily="18" charset="0"/>
              </a:rPr>
              <a:t>Лінгенс</a:t>
            </a:r>
            <a:r>
              <a:rPr lang="uk-UA" sz="2200" b="1" i="1" dirty="0">
                <a:latin typeface="Times New Roman" panose="02020603050405020304" pitchFamily="18" charset="0"/>
                <a:cs typeface="Times New Roman" panose="02020603050405020304" pitchFamily="18" charset="0"/>
              </a:rPr>
              <a:t> оскаржує своє засудження</a:t>
            </a:r>
            <a:r>
              <a:rPr lang="uk-UA" sz="2200" dirty="0">
                <a:latin typeface="Times New Roman" panose="02020603050405020304" pitchFamily="18" charset="0"/>
                <a:cs typeface="Times New Roman" panose="02020603050405020304" pitchFamily="18" charset="0"/>
              </a:rPr>
              <a:t>, вбачаючи в ньому неприпустиме посягання на свободу слова, що її гарантує стаття 10 Європейської конвенції з прав людини.</a:t>
            </a:r>
            <a:endParaRPr lang="en-US" sz="2200" dirty="0">
              <a:latin typeface="Times New Roman" panose="02020603050405020304" pitchFamily="18" charset="0"/>
              <a:cs typeface="Times New Roman" panose="02020603050405020304" pitchFamily="18" charset="0"/>
            </a:endParaRPr>
          </a:p>
        </p:txBody>
      </p:sp>
      <p:sp>
        <p:nvSpPr>
          <p:cNvPr id="5" name="4-конечная звезда 4"/>
          <p:cNvSpPr/>
          <p:nvPr/>
        </p:nvSpPr>
        <p:spPr>
          <a:xfrm>
            <a:off x="98322" y="1061884"/>
            <a:ext cx="383456" cy="344129"/>
          </a:xfrm>
          <a:prstGeom prst="star4">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4-конечная звезда 5"/>
          <p:cNvSpPr/>
          <p:nvPr/>
        </p:nvSpPr>
        <p:spPr>
          <a:xfrm>
            <a:off x="157313" y="5501149"/>
            <a:ext cx="383456" cy="344129"/>
          </a:xfrm>
          <a:prstGeom prst="star4">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023749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1445" y="599767"/>
            <a:ext cx="11051458" cy="5909310"/>
          </a:xfrm>
          <a:prstGeom prst="rect">
            <a:avLst/>
          </a:prstGeom>
          <a:noFill/>
        </p:spPr>
        <p:txBody>
          <a:bodyPr wrap="square" rtlCol="0">
            <a:spAutoFit/>
          </a:bodyPr>
          <a:lstStyle/>
          <a:p>
            <a:r>
              <a:rPr lang="uk-UA" sz="2400" dirty="0">
                <a:latin typeface="Times New Roman" panose="02020603050405020304" pitchFamily="18" charset="0"/>
                <a:cs typeface="Times New Roman" panose="02020603050405020304" pitchFamily="18" charset="0"/>
              </a:rPr>
              <a:t>У своєму рішенні від 8 липня 1986 року </a:t>
            </a:r>
            <a:r>
              <a:rPr lang="uk-UA" sz="2400" b="1" i="1" dirty="0">
                <a:latin typeface="Times New Roman" panose="02020603050405020304" pitchFamily="18" charset="0"/>
                <a:cs typeface="Times New Roman" panose="02020603050405020304" pitchFamily="18" charset="0"/>
              </a:rPr>
              <a:t>Суд,</a:t>
            </a:r>
            <a:r>
              <a:rPr lang="uk-UA" sz="2400" dirty="0">
                <a:latin typeface="Times New Roman" panose="02020603050405020304" pitchFamily="18" charset="0"/>
                <a:cs typeface="Times New Roman" panose="02020603050405020304" pitchFamily="18" charset="0"/>
              </a:rPr>
              <a:t> визнавши справедливість аргументів заявника, </a:t>
            </a:r>
            <a:r>
              <a:rPr lang="uk-UA" sz="2400" b="1" i="1" dirty="0">
                <a:latin typeface="Times New Roman" panose="02020603050405020304" pitchFamily="18" charset="0"/>
                <a:cs typeface="Times New Roman" panose="02020603050405020304" pitchFamily="18" charset="0"/>
              </a:rPr>
              <a:t>дійшов висновку, що порушення статті 10 Конвенції Австрією мало місце. </a:t>
            </a:r>
            <a:r>
              <a:rPr lang="uk-UA" sz="2400" dirty="0">
                <a:latin typeface="Times New Roman" panose="02020603050405020304" pitchFamily="18" charset="0"/>
                <a:cs typeface="Times New Roman" panose="02020603050405020304" pitchFamily="18" charset="0"/>
              </a:rPr>
              <a:t>Водночас Суд висловив цілу низку міркувань, які мають загальний характер і набули сили правового прецеденту для подальшої діяльності самого Суду.</a:t>
            </a:r>
          </a:p>
          <a:p>
            <a:endParaRPr lang="uk-UA" sz="2400" dirty="0">
              <a:latin typeface="Times New Roman" panose="02020603050405020304" pitchFamily="18" charset="0"/>
              <a:cs typeface="Times New Roman" panose="02020603050405020304" pitchFamily="18" charset="0"/>
            </a:endParaRPr>
          </a:p>
          <a:p>
            <a:r>
              <a:rPr lang="uk-UA" sz="2400" dirty="0">
                <a:latin typeface="Times New Roman" panose="02020603050405020304" pitchFamily="18" charset="0"/>
                <a:cs typeface="Times New Roman" panose="02020603050405020304" pitchFamily="18" charset="0"/>
              </a:rPr>
              <a:t>Суд зазначив, що свобода вираження поглядів становить одну з підвалин демократичного суспільства, причому здійснення цієї свободи можливе у формах і за змістом, які не є нейтральними, а такими, що викликають почуття образи, обурення чи неспокою. Такими є вимоги плюралізму. Громадськість має право отримувати, а засоби масової інформації — поширювати такі інформацію та ідеї.</a:t>
            </a:r>
          </a:p>
          <a:p>
            <a:endParaRPr lang="uk-UA" sz="2400" dirty="0">
              <a:latin typeface="Times New Roman" panose="02020603050405020304" pitchFamily="18" charset="0"/>
              <a:cs typeface="Times New Roman" panose="02020603050405020304" pitchFamily="18" charset="0"/>
            </a:endParaRPr>
          </a:p>
          <a:p>
            <a:r>
              <a:rPr lang="uk-UA" sz="2400" dirty="0">
                <a:latin typeface="Times New Roman" panose="02020603050405020304" pitchFamily="18" charset="0"/>
                <a:cs typeface="Times New Roman" panose="02020603050405020304" pitchFamily="18" charset="0"/>
              </a:rPr>
              <a:t>Більше того, переслідування журналіста за висловлені ним судження Суд кваліфікував як своєрідну цензуру, яка  мала б утримати його від повторення такої критики в майбутньому і відштовхнути журналістів від участі в громадських дискусіях.</a:t>
            </a:r>
          </a:p>
          <a:p>
            <a:endParaRPr lang="en-US" dirty="0"/>
          </a:p>
        </p:txBody>
      </p:sp>
      <p:sp>
        <p:nvSpPr>
          <p:cNvPr id="3" name="4-конечная звезда 2"/>
          <p:cNvSpPr/>
          <p:nvPr/>
        </p:nvSpPr>
        <p:spPr>
          <a:xfrm>
            <a:off x="98322" y="717754"/>
            <a:ext cx="383456" cy="344129"/>
          </a:xfrm>
          <a:prstGeom prst="star4">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4-конечная звезда 3"/>
          <p:cNvSpPr/>
          <p:nvPr/>
        </p:nvSpPr>
        <p:spPr>
          <a:xfrm>
            <a:off x="98322" y="2561303"/>
            <a:ext cx="383456" cy="344129"/>
          </a:xfrm>
          <a:prstGeom prst="star4">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4-конечная звезда 4"/>
          <p:cNvSpPr/>
          <p:nvPr/>
        </p:nvSpPr>
        <p:spPr>
          <a:xfrm>
            <a:off x="98322" y="4739148"/>
            <a:ext cx="383456" cy="344129"/>
          </a:xfrm>
          <a:prstGeom prst="star4">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3973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60440" y="0"/>
            <a:ext cx="11631560" cy="7201972"/>
          </a:xfrm>
          <a:prstGeom prst="rect">
            <a:avLst/>
          </a:prstGeom>
          <a:noFill/>
        </p:spPr>
        <p:txBody>
          <a:bodyPr wrap="square" rtlCol="0">
            <a:spAutoFit/>
          </a:bodyPr>
          <a:lstStyle/>
          <a:p>
            <a:r>
              <a:rPr lang="uk-UA" sz="2200" i="1" u="sng" dirty="0">
                <a:latin typeface="Times New Roman" panose="02020603050405020304" pitchFamily="18" charset="0"/>
                <a:cs typeface="Times New Roman" panose="02020603050405020304" pitchFamily="18" charset="0"/>
              </a:rPr>
              <a:t>П. Бруно </a:t>
            </a:r>
            <a:r>
              <a:rPr lang="uk-UA" sz="2200" i="1" u="sng" dirty="0" err="1">
                <a:latin typeface="Times New Roman" panose="02020603050405020304" pitchFamily="18" charset="0"/>
                <a:cs typeface="Times New Roman" panose="02020603050405020304" pitchFamily="18" charset="0"/>
              </a:rPr>
              <a:t>Крайський</a:t>
            </a:r>
            <a:r>
              <a:rPr lang="uk-UA" sz="2200" i="1" u="sng" dirty="0">
                <a:latin typeface="Times New Roman" panose="02020603050405020304" pitchFamily="18" charset="0"/>
                <a:cs typeface="Times New Roman" panose="02020603050405020304" pitchFamily="18" charset="0"/>
              </a:rPr>
              <a:t> наполягав на тому, що висловлювання журналіста мали образливий характер, і посилався на статтю 8 Конвенції, яка захищає приватне життя особи.</a:t>
            </a:r>
            <a:r>
              <a:rPr lang="uk-UA" sz="2200" dirty="0">
                <a:latin typeface="Times New Roman" panose="02020603050405020304" pitchFamily="18" charset="0"/>
                <a:cs typeface="Times New Roman" panose="02020603050405020304" pitchFamily="18" charset="0"/>
              </a:rPr>
              <a:t> Із цим Суд не погодився і сформулював таке принципове положення: свобода преси є добрим знаряддям для формування громадської думки про поведінку та ідеї керівників. У зв’язку з цим </a:t>
            </a:r>
            <a:r>
              <a:rPr lang="uk-UA" sz="2200" b="1" dirty="0">
                <a:latin typeface="Times New Roman" panose="02020603050405020304" pitchFamily="18" charset="0"/>
                <a:cs typeface="Times New Roman" panose="02020603050405020304" pitchFamily="18" charset="0"/>
              </a:rPr>
              <a:t>межа допустимої критики є значно ширшою, коли йдеться про політичного діяча,</a:t>
            </a:r>
            <a:r>
              <a:rPr lang="uk-UA" sz="2200" dirty="0">
                <a:latin typeface="Times New Roman" panose="02020603050405020304" pitchFamily="18" charset="0"/>
                <a:cs typeface="Times New Roman" panose="02020603050405020304" pitchFamily="18" charset="0"/>
              </a:rPr>
              <a:t> аніж коли це стосується пересічної особи. Політичний діяч має право на захист свого приватного життя за пунктом 2 статті 10 Конвенції, але межа цього захисту його репутації має бути такою, щоб забезпечити й вільне обговорення політичних питань. Політичні діячі неминуче відкриваються для прискіпливого висвітлення своїх слів та вчинків і мають усвідомлювати це.</a:t>
            </a:r>
          </a:p>
          <a:p>
            <a:endParaRPr lang="uk-UA" sz="2200" dirty="0">
              <a:latin typeface="Times New Roman" panose="02020603050405020304" pitchFamily="18" charset="0"/>
              <a:cs typeface="Times New Roman" panose="02020603050405020304" pitchFamily="18" charset="0"/>
            </a:endParaRPr>
          </a:p>
          <a:p>
            <a:r>
              <a:rPr lang="uk-UA" sz="2200" dirty="0">
                <a:latin typeface="Times New Roman" panose="02020603050405020304" pitchFamily="18" charset="0"/>
                <a:cs typeface="Times New Roman" panose="02020603050405020304" pitchFamily="18" charset="0"/>
              </a:rPr>
              <a:t>Суд по суті визнав, що висловлювання п. </a:t>
            </a:r>
            <a:r>
              <a:rPr lang="uk-UA" sz="2200" dirty="0" err="1">
                <a:latin typeface="Times New Roman" panose="02020603050405020304" pitchFamily="18" charset="0"/>
                <a:cs typeface="Times New Roman" panose="02020603050405020304" pitchFamily="18" charset="0"/>
              </a:rPr>
              <a:t>Лінгенса</a:t>
            </a:r>
            <a:r>
              <a:rPr lang="uk-UA" sz="2200" dirty="0">
                <a:latin typeface="Times New Roman" panose="02020603050405020304" pitchFamily="18" charset="0"/>
                <a:cs typeface="Times New Roman" panose="02020603050405020304" pitchFamily="18" charset="0"/>
              </a:rPr>
              <a:t> завдавало шкоди репутації канцлера </a:t>
            </a:r>
            <a:r>
              <a:rPr lang="uk-UA" sz="2200" dirty="0" err="1">
                <a:latin typeface="Times New Roman" panose="02020603050405020304" pitchFamily="18" charset="0"/>
                <a:cs typeface="Times New Roman" panose="02020603050405020304" pitchFamily="18" charset="0"/>
              </a:rPr>
              <a:t>Крайського</a:t>
            </a:r>
            <a:r>
              <a:rPr lang="uk-UA" sz="2200" dirty="0">
                <a:latin typeface="Times New Roman" panose="02020603050405020304" pitchFamily="18" charset="0"/>
                <a:cs typeface="Times New Roman" panose="02020603050405020304" pitchFamily="18" charset="0"/>
              </a:rPr>
              <a:t>, але це не могло бути підставою для засудження журналіста. </a:t>
            </a:r>
            <a:r>
              <a:rPr lang="uk-UA" sz="2200" i="1" dirty="0">
                <a:latin typeface="Times New Roman" panose="02020603050405020304" pitchFamily="18" charset="0"/>
                <a:cs typeface="Times New Roman" panose="02020603050405020304" pitchFamily="18" charset="0"/>
              </a:rPr>
              <a:t>Віденський суд визнав оцінки </a:t>
            </a:r>
            <a:r>
              <a:rPr lang="uk-UA" sz="2200" i="1" dirty="0" err="1">
                <a:latin typeface="Times New Roman" panose="02020603050405020304" pitchFamily="18" charset="0"/>
                <a:cs typeface="Times New Roman" panose="02020603050405020304" pitchFamily="18" charset="0"/>
              </a:rPr>
              <a:t>Лінгенса</a:t>
            </a:r>
            <a:r>
              <a:rPr lang="uk-UA" sz="2200" i="1" dirty="0">
                <a:latin typeface="Times New Roman" panose="02020603050405020304" pitchFamily="18" charset="0"/>
                <a:cs typeface="Times New Roman" panose="02020603050405020304" pitchFamily="18" charset="0"/>
              </a:rPr>
              <a:t> наклепницькими і таким, що не відповідають істині.</a:t>
            </a:r>
            <a:r>
              <a:rPr lang="uk-UA" sz="2200" dirty="0">
                <a:latin typeface="Times New Roman" panose="02020603050405020304" pitchFamily="18" charset="0"/>
                <a:cs typeface="Times New Roman" panose="02020603050405020304" pitchFamily="18" charset="0"/>
              </a:rPr>
              <a:t> </a:t>
            </a:r>
            <a:r>
              <a:rPr lang="uk-UA" sz="2200" i="1" u="sng" dirty="0">
                <a:latin typeface="Times New Roman" panose="02020603050405020304" pitchFamily="18" charset="0"/>
                <a:cs typeface="Times New Roman" panose="02020603050405020304" pitchFamily="18" charset="0"/>
              </a:rPr>
              <a:t>Європейський суд з прав людини з таким підходом не погодився. </a:t>
            </a:r>
            <a:r>
              <a:rPr lang="uk-UA" sz="2200" dirty="0">
                <a:latin typeface="Times New Roman" panose="02020603050405020304" pitchFamily="18" charset="0"/>
                <a:cs typeface="Times New Roman" panose="02020603050405020304" pitchFamily="18" charset="0"/>
              </a:rPr>
              <a:t>Він звернув увагу на необхідність розрізняти факти та оціночні судження. Наявність фактів можна довести, а правдивість оціночних суджень — неможливо.</a:t>
            </a:r>
          </a:p>
          <a:p>
            <a:endParaRPr lang="uk-UA" sz="2200" dirty="0">
              <a:latin typeface="Times New Roman" panose="02020603050405020304" pitchFamily="18" charset="0"/>
              <a:cs typeface="Times New Roman" panose="02020603050405020304" pitchFamily="18" charset="0"/>
            </a:endParaRPr>
          </a:p>
          <a:p>
            <a:r>
              <a:rPr lang="uk-UA" sz="2200" b="1" i="1" dirty="0">
                <a:latin typeface="Times New Roman" panose="02020603050405020304" pitchFamily="18" charset="0"/>
                <a:cs typeface="Times New Roman" panose="02020603050405020304" pitchFamily="18" charset="0"/>
              </a:rPr>
              <a:t>Суд визнав, що втручання з боку держави у здійснення свободи слова під приводом захисту репутації інших осіб не було необхідним і спричинило порушення статті 10 Конвенції Австрійською державою.</a:t>
            </a:r>
          </a:p>
          <a:p>
            <a:endParaRPr lang="en-US" sz="2200" dirty="0"/>
          </a:p>
        </p:txBody>
      </p:sp>
      <p:sp>
        <p:nvSpPr>
          <p:cNvPr id="3" name="4-конечная звезда 2"/>
          <p:cNvSpPr/>
          <p:nvPr/>
        </p:nvSpPr>
        <p:spPr>
          <a:xfrm>
            <a:off x="137653" y="137652"/>
            <a:ext cx="383456" cy="344129"/>
          </a:xfrm>
          <a:prstGeom prst="star4">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4-конечная звезда 3"/>
          <p:cNvSpPr/>
          <p:nvPr/>
        </p:nvSpPr>
        <p:spPr>
          <a:xfrm>
            <a:off x="137653" y="5796116"/>
            <a:ext cx="383456" cy="344129"/>
          </a:xfrm>
          <a:prstGeom prst="star4">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4-конечная звезда 4"/>
          <p:cNvSpPr/>
          <p:nvPr/>
        </p:nvSpPr>
        <p:spPr>
          <a:xfrm>
            <a:off x="137653" y="3428921"/>
            <a:ext cx="383456" cy="344129"/>
          </a:xfrm>
          <a:prstGeom prst="star4">
            <a:avLst/>
          </a:prstGeom>
          <a:solidFill>
            <a:srgbClr val="710303"/>
          </a:solidFill>
          <a:ln>
            <a:solidFill>
              <a:srgbClr val="71030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32314436"/>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363</TotalTime>
  <Words>1599</Words>
  <Application>Microsoft Office PowerPoint</Application>
  <PresentationFormat>Широкий екран</PresentationFormat>
  <Paragraphs>66</Paragraphs>
  <Slides>14</Slides>
  <Notes>0</Notes>
  <HiddenSlides>0</HiddenSlides>
  <MMClips>0</MMClips>
  <ScaleCrop>false</ScaleCrop>
  <HeadingPairs>
    <vt:vector size="6" baseType="variant">
      <vt:variant>
        <vt:lpstr>Використані шрифти</vt:lpstr>
      </vt:variant>
      <vt:variant>
        <vt:i4>4</vt:i4>
      </vt:variant>
      <vt:variant>
        <vt:lpstr>Тема</vt:lpstr>
      </vt:variant>
      <vt:variant>
        <vt:i4>1</vt:i4>
      </vt:variant>
      <vt:variant>
        <vt:lpstr>Заголовки слайдів</vt:lpstr>
      </vt:variant>
      <vt:variant>
        <vt:i4>14</vt:i4>
      </vt:variant>
    </vt:vector>
  </HeadingPairs>
  <TitlesOfParts>
    <vt:vector size="19" baseType="lpstr">
      <vt:lpstr>Arial</vt:lpstr>
      <vt:lpstr>Calibri</vt:lpstr>
      <vt:lpstr>Calibri Light</vt:lpstr>
      <vt:lpstr>Times New Roman</vt:lpstr>
      <vt:lpstr>Тема Office</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Практика Європейського суду з прав людини щодо права на свободу вираження поглядів (справа «Лінгенс проти Австрії» (Lingens v. Austria), № 9815/82, 1986 р.; справа «Швидка проти України», № 17888/12, 2014 р )</dc:title>
  <dc:creator>Ирина</dc:creator>
  <cp:lastModifiedBy>RePack by Diakov</cp:lastModifiedBy>
  <cp:revision>100</cp:revision>
  <dcterms:created xsi:type="dcterms:W3CDTF">2021-10-11T11:54:27Z</dcterms:created>
  <dcterms:modified xsi:type="dcterms:W3CDTF">2024-09-10T08:33:44Z</dcterms:modified>
</cp:coreProperties>
</file>