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99" r:id="rId3"/>
    <p:sldId id="257" r:id="rId4"/>
    <p:sldId id="300" r:id="rId5"/>
    <p:sldId id="258" r:id="rId6"/>
    <p:sldId id="301" r:id="rId7"/>
    <p:sldId id="259" r:id="rId8"/>
    <p:sldId id="327" r:id="rId9"/>
    <p:sldId id="302" r:id="rId10"/>
    <p:sldId id="303" r:id="rId11"/>
    <p:sldId id="304" r:id="rId12"/>
    <p:sldId id="307" r:id="rId13"/>
    <p:sldId id="308" r:id="rId14"/>
    <p:sldId id="305" r:id="rId15"/>
    <p:sldId id="328" r:id="rId16"/>
    <p:sldId id="306" r:id="rId17"/>
    <p:sldId id="260" r:id="rId18"/>
    <p:sldId id="309" r:id="rId19"/>
    <p:sldId id="310" r:id="rId20"/>
    <p:sldId id="261" r:id="rId21"/>
    <p:sldId id="311" r:id="rId22"/>
    <p:sldId id="312" r:id="rId23"/>
    <p:sldId id="313" r:id="rId24"/>
    <p:sldId id="314" r:id="rId25"/>
    <p:sldId id="262" r:id="rId26"/>
    <p:sldId id="315" r:id="rId27"/>
    <p:sldId id="316" r:id="rId28"/>
    <p:sldId id="317" r:id="rId29"/>
    <p:sldId id="318" r:id="rId30"/>
    <p:sldId id="319" r:id="rId31"/>
    <p:sldId id="263" r:id="rId32"/>
    <p:sldId id="264" r:id="rId33"/>
    <p:sldId id="320" r:id="rId34"/>
    <p:sldId id="266" r:id="rId35"/>
    <p:sldId id="267" r:id="rId36"/>
    <p:sldId id="268" r:id="rId37"/>
    <p:sldId id="270" r:id="rId38"/>
    <p:sldId id="271" r:id="rId39"/>
    <p:sldId id="272" r:id="rId40"/>
    <p:sldId id="273" r:id="rId41"/>
    <p:sldId id="274" r:id="rId42"/>
    <p:sldId id="275" r:id="rId43"/>
    <p:sldId id="276" r:id="rId44"/>
    <p:sldId id="277" r:id="rId45"/>
    <p:sldId id="278" r:id="rId46"/>
    <p:sldId id="279" r:id="rId47"/>
    <p:sldId id="322" r:id="rId48"/>
    <p:sldId id="323" r:id="rId49"/>
    <p:sldId id="321" r:id="rId50"/>
    <p:sldId id="324" r:id="rId51"/>
    <p:sldId id="325" r:id="rId52"/>
    <p:sldId id="290" r:id="rId53"/>
    <p:sldId id="280" r:id="rId54"/>
    <p:sldId id="282" r:id="rId55"/>
    <p:sldId id="288" r:id="rId56"/>
    <p:sldId id="289" r:id="rId57"/>
    <p:sldId id="283" r:id="rId58"/>
    <p:sldId id="326" r:id="rId59"/>
    <p:sldId id="281" r:id="rId60"/>
    <p:sldId id="284" r:id="rId61"/>
    <p:sldId id="286" r:id="rId62"/>
    <p:sldId id="285" r:id="rId63"/>
    <p:sldId id="287" r:id="rId64"/>
    <p:sldId id="291" r:id="rId65"/>
    <p:sldId id="292" r:id="rId66"/>
    <p:sldId id="293" r:id="rId67"/>
    <p:sldId id="294" r:id="rId68"/>
    <p:sldId id="295" r:id="rId69"/>
    <p:sldId id="296" r:id="rId70"/>
    <p:sldId id="297" r:id="rId71"/>
    <p:sldId id="298" r:id="rId7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04.03.2021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04.03.2021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728" y="571480"/>
            <a:ext cx="7406640" cy="1472184"/>
          </a:xfrm>
        </p:spPr>
        <p:txBody>
          <a:bodyPr>
            <a:normAutofit fontScale="90000"/>
          </a:bodyPr>
          <a:lstStyle/>
          <a:p>
            <a:r>
              <a:rPr lang="uk-UA" b="1" dirty="0"/>
              <a:t>Лекція  5. Міжнародна торгівля сировинними товарами</a:t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3650638"/>
          </a:xfrm>
        </p:spPr>
        <p:txBody>
          <a:bodyPr>
            <a:normAutofit/>
          </a:bodyPr>
          <a:lstStyle/>
          <a:p>
            <a:pPr marL="541782" lvl="0" indent="-514350">
              <a:buFont typeface="+mj-lt"/>
              <a:buAutoNum type="arabicPeriod"/>
            </a:pPr>
            <a:r>
              <a:rPr lang="uk-UA" dirty="0"/>
              <a:t>Сутність торгівлі сировинними товарами.</a:t>
            </a:r>
            <a:endParaRPr lang="ru-RU" dirty="0"/>
          </a:p>
          <a:p>
            <a:pPr marL="541782" lvl="0" indent="-514350">
              <a:buFont typeface="+mj-lt"/>
              <a:buAutoNum type="arabicPeriod"/>
            </a:pPr>
            <a:r>
              <a:rPr lang="uk-UA" dirty="0"/>
              <a:t>Особливості міжнародної торгівлі сировинними товарами.</a:t>
            </a:r>
            <a:endParaRPr lang="ru-RU" dirty="0"/>
          </a:p>
          <a:p>
            <a:pPr marL="541782" lvl="0" indent="-514350">
              <a:buFont typeface="+mj-lt"/>
              <a:buAutoNum type="arabicPeriod"/>
            </a:pPr>
            <a:r>
              <a:rPr lang="uk-UA" dirty="0"/>
              <a:t>Міжнародна торгівля продовольчими товарами.</a:t>
            </a:r>
            <a:endParaRPr lang="ru-RU" dirty="0"/>
          </a:p>
          <a:p>
            <a:pPr marL="541782" lvl="0" indent="-514350">
              <a:buFont typeface="+mj-lt"/>
              <a:buAutoNum type="arabicPeriod"/>
            </a:pPr>
            <a:r>
              <a:rPr lang="uk-UA" dirty="0"/>
              <a:t>Ринки сільськогосподарської сировини.</a:t>
            </a:r>
            <a:endParaRPr lang="ru-RU" dirty="0"/>
          </a:p>
          <a:p>
            <a:pPr marL="541782" lvl="0" indent="-514350">
              <a:buFont typeface="+mj-lt"/>
              <a:buAutoNum type="arabicPeriod"/>
            </a:pPr>
            <a:r>
              <a:rPr lang="uk-UA" dirty="0"/>
              <a:t>Ринки руд і металів.</a:t>
            </a:r>
            <a:endParaRPr lang="ru-RU" dirty="0"/>
          </a:p>
          <a:p>
            <a:pPr marL="541782" lvl="0" indent="-514350">
              <a:buFont typeface="+mj-lt"/>
              <a:buAutoNum type="arabicPeriod"/>
            </a:pPr>
            <a:r>
              <a:rPr lang="uk-UA" dirty="0"/>
              <a:t>Ринки палива.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E94B7A-3173-4D77-B958-DF3EB32C6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BAEFEF67-B905-42B7-B1C7-A49611F6902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5852818"/>
              </p:ext>
            </p:extLst>
          </p:nvPr>
        </p:nvGraphicFramePr>
        <p:xfrm>
          <a:off x="418996" y="1447800"/>
          <a:ext cx="8424936" cy="50840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64296">
                  <a:extLst>
                    <a:ext uri="{9D8B030D-6E8A-4147-A177-3AD203B41FA5}">
                      <a16:colId xmlns:a16="http://schemas.microsoft.com/office/drawing/2014/main" val="710277275"/>
                    </a:ext>
                  </a:extLst>
                </a:gridCol>
                <a:gridCol w="5760640">
                  <a:extLst>
                    <a:ext uri="{9D8B030D-6E8A-4147-A177-3AD203B41FA5}">
                      <a16:colId xmlns:a16="http://schemas.microsoft.com/office/drawing/2014/main" val="618384622"/>
                    </a:ext>
                  </a:extLst>
                </a:gridCol>
              </a:tblGrid>
              <a:tr h="324857">
                <a:tc>
                  <a:txBody>
                    <a:bodyPr/>
                    <a:lstStyle/>
                    <a:p>
                      <a:pPr marL="1270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6. Ринок цитрусових і бананів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Е: Середземноморські країни, Лат. Америка.</a:t>
                      </a:r>
                    </a:p>
                    <a:p>
                      <a:pPr marL="381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І: країни Європи і Північної Америки.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37718070"/>
                  </a:ext>
                </a:extLst>
              </a:tr>
              <a:tr h="490524">
                <a:tc>
                  <a:txBody>
                    <a:bodyPr/>
                    <a:lstStyle/>
                    <a:p>
                      <a:pPr marL="1270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7. Ринок цукру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Е: Куба, Бразилія, Китай, Індія(з цу­крового очерету).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Тенденції розвитку ринку і цін зале­жать від обсягів виробництва і розмі­рів закупівлі цукру Росією та Китаєм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15262148"/>
                  </a:ext>
                </a:extLst>
              </a:tr>
              <a:tr h="1318858">
                <a:tc>
                  <a:txBody>
                    <a:bodyPr/>
                    <a:lstStyle/>
                    <a:p>
                      <a:pPr marL="1270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8. Ринок олієнасіння, рослинних олій, у т.ч.: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Symbol" panose="05050102010706020507" pitchFamily="18" charset="2"/>
                        <a:buChar char="-"/>
                        <a:tabLst>
                          <a:tab pos="183515" algn="l"/>
                        </a:tabLst>
                      </a:pPr>
                      <a:r>
                        <a:rPr lang="ru-RU" sz="1200" u="none" strike="noStrike" spc="0">
                          <a:effectLst/>
                        </a:rPr>
                        <a:t>сої;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Symbol" panose="05050102010706020507" pitchFamily="18" charset="2"/>
                        <a:buChar char="-"/>
                        <a:tabLst>
                          <a:tab pos="183515" algn="l"/>
                        </a:tabLst>
                      </a:pPr>
                      <a:r>
                        <a:rPr lang="ru-RU" sz="1200" u="none" strike="noStrike" spc="0">
                          <a:effectLst/>
                        </a:rPr>
                        <a:t>рапсу;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Symbol" panose="05050102010706020507" pitchFamily="18" charset="2"/>
                        <a:buChar char="-"/>
                        <a:tabLst>
                          <a:tab pos="183515" algn="l"/>
                        </a:tabLst>
                      </a:pPr>
                      <a:r>
                        <a:rPr lang="ru-RU" sz="1200" u="none" strike="noStrike" spc="0">
                          <a:effectLst/>
                        </a:rPr>
                        <a:t>соняшнику (насіння);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Symbol" panose="05050102010706020507" pitchFamily="18" charset="2"/>
                        <a:buChar char="-"/>
                        <a:tabLst>
                          <a:tab pos="183515" algn="l"/>
                        </a:tabLst>
                      </a:pPr>
                      <a:r>
                        <a:rPr lang="ru-RU" sz="1200" u="none" strike="noStrike" spc="0">
                          <a:effectLst/>
                        </a:rPr>
                        <a:t>маслинової олії;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Symbol" panose="05050102010706020507" pitchFamily="18" charset="2"/>
                        <a:buChar char="-"/>
                        <a:tabLst>
                          <a:tab pos="183515" algn="l"/>
                        </a:tabLst>
                      </a:pPr>
                      <a:r>
                        <a:rPr lang="ru-RU" sz="1200" u="none" strike="noStrike" spc="0">
                          <a:effectLst/>
                        </a:rPr>
                        <a:t>арахісової олії</a:t>
                      </a:r>
                      <a:endParaRPr lang="ru-RU" sz="1200" u="none" strike="noStrike" spc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Е: США, Китай, Бразилія, Аргентина. І: європейські країни, Японія. Е: Канада (3,37 млн т), Австралія (1,03), СНД (0,9), США (0,24). Е: Центральна Європа (0,67 млн т), Росія (0,22), Україна (0,42), США (0,12), Аргентина (0,44 млн т). І: ЄС (1,67 млн т), Туреччина (0,23 млн т)</a:t>
                      </a:r>
                    </a:p>
                    <a:p>
                      <a:pPr marL="381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Е: ЄС, Іспанія, Італія, Греція, Туніс. І: ЄС, США, Сірія, Марокко. Е: Сенегал, Аргентина, КНР, Індія, США.</a:t>
                      </a:r>
                    </a:p>
                    <a:p>
                      <a:pPr marL="381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І: ЄС, Індонезія, Канада, Росія, Мекси­ка, Японія, країни Північної Африки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44884626"/>
                  </a:ext>
                </a:extLst>
              </a:tr>
              <a:tr h="324857">
                <a:tc>
                  <a:txBody>
                    <a:bodyPr/>
                    <a:lstStyle/>
                    <a:p>
                      <a:pPr marL="1270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9. Ринок риб'ячого жиру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Е: Перу.</a:t>
                      </a:r>
                    </a:p>
                    <a:p>
                      <a:pPr marL="381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І: Норвегія, ЄС, Канада, Мексика, Японія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03120956"/>
                  </a:ext>
                </a:extLst>
              </a:tr>
              <a:tr h="324857">
                <a:tc>
                  <a:txBody>
                    <a:bodyPr/>
                    <a:lstStyle/>
                    <a:p>
                      <a:pPr marL="1270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10. Ринок тютюнового листа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Е: Бразилія, США, Зімбабве, Китай, Італія, Індія.</a:t>
                      </a:r>
                    </a:p>
                    <a:p>
                      <a:pPr marL="381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І: Велика Британія, Німеччина, Росія, США, Японія, Нідерланди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16757040"/>
                  </a:ext>
                </a:extLst>
              </a:tr>
              <a:tr h="656191">
                <a:tc>
                  <a:txBody>
                    <a:bodyPr/>
                    <a:lstStyle/>
                    <a:p>
                      <a:pPr marL="1270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11. Ринок чаю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Е: Індія, КНР, Шрі-Ланка, Індонезія. Пропозиція чаю вищих сортів на сві­товому ринку скорочується. Посилю­ється конкуренція між основними ім­портерами, що спричинює зростання цін на чай і зменшення його споживан­ня (наприклад, у Німеччині — на 2 %)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97013789"/>
                  </a:ext>
                </a:extLst>
              </a:tr>
              <a:tr h="656191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12. Ринок какао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Е: Кот-д'Івуар, Гана, Нігерія, Індоне­зія, Бразилія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І: США, Німеччина, Нідерланди, Ве­лика Британія, Швейцарія. Країни-експортери з метою регулю­вання ринку уклали з країнами-ім- портерами в 1972 р. Міжнародну уго­ду по какао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84558840"/>
                  </a:ext>
                </a:extLst>
              </a:tr>
              <a:tr h="656191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13. Ринок кави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Е: </a:t>
                      </a:r>
                      <a:r>
                        <a:rPr lang="ru-RU" sz="1200" dirty="0" err="1">
                          <a:effectLst/>
                        </a:rPr>
                        <a:t>Бразилія</a:t>
                      </a:r>
                      <a:r>
                        <a:rPr lang="ru-RU" sz="1200" dirty="0">
                          <a:effectLst/>
                        </a:rPr>
                        <a:t> (20400 тис. </a:t>
                      </a:r>
                      <a:r>
                        <a:rPr lang="ru-RU" sz="1200" dirty="0" err="1">
                          <a:effectLst/>
                        </a:rPr>
                        <a:t>міш</a:t>
                      </a:r>
                      <a:r>
                        <a:rPr lang="ru-RU" sz="1200" dirty="0">
                          <a:effectLst/>
                        </a:rPr>
                        <a:t>. по 60 кг), </a:t>
                      </a:r>
                      <a:r>
                        <a:rPr lang="ru-RU" sz="1200" dirty="0" err="1">
                          <a:effectLst/>
                        </a:rPr>
                        <a:t>Колумбія</a:t>
                      </a:r>
                      <a:r>
                        <a:rPr lang="ru-RU" sz="1200" dirty="0">
                          <a:effectLst/>
                        </a:rPr>
                        <a:t> (9450), Мексика (4500), Кот-</a:t>
                      </a:r>
                      <a:r>
                        <a:rPr lang="ru-RU" sz="1200" dirty="0" err="1">
                          <a:effectLst/>
                        </a:rPr>
                        <a:t>д'Івуар</a:t>
                      </a:r>
                      <a:r>
                        <a:rPr lang="ru-RU" sz="1200" dirty="0">
                          <a:effectLst/>
                        </a:rPr>
                        <a:t> (4102), </a:t>
                      </a:r>
                      <a:r>
                        <a:rPr lang="ru-RU" sz="1200" dirty="0" err="1">
                          <a:effectLst/>
                        </a:rPr>
                        <a:t>Індонезія</a:t>
                      </a:r>
                      <a:r>
                        <a:rPr lang="ru-RU" sz="1200" dirty="0">
                          <a:effectLst/>
                        </a:rPr>
                        <a:t> (4745), </a:t>
                      </a:r>
                      <a:r>
                        <a:rPr lang="ru-RU" sz="1200" dirty="0" err="1">
                          <a:effectLst/>
                        </a:rPr>
                        <a:t>Індія</a:t>
                      </a:r>
                      <a:r>
                        <a:rPr lang="ru-RU" sz="1200" dirty="0">
                          <a:effectLst/>
                        </a:rPr>
                        <a:t> (3975 тис. </a:t>
                      </a:r>
                      <a:r>
                        <a:rPr lang="ru-RU" sz="1200" dirty="0" err="1">
                          <a:effectLst/>
                        </a:rPr>
                        <a:t>міш</a:t>
                      </a:r>
                      <a:r>
                        <a:rPr lang="ru-RU" sz="1200" dirty="0">
                          <a:effectLst/>
                        </a:rPr>
                        <a:t>.). І: </a:t>
                      </a:r>
                      <a:r>
                        <a:rPr lang="ru-RU" sz="1200" dirty="0" err="1">
                          <a:effectLst/>
                        </a:rPr>
                        <a:t>Німеччина</a:t>
                      </a:r>
                      <a:r>
                        <a:rPr lang="ru-RU" sz="1200" dirty="0">
                          <a:effectLst/>
                        </a:rPr>
                        <a:t> (14442 тис. </a:t>
                      </a:r>
                      <a:r>
                        <a:rPr lang="ru-RU" sz="1200" dirty="0" err="1">
                          <a:effectLst/>
                        </a:rPr>
                        <a:t>міш</a:t>
                      </a:r>
                      <a:r>
                        <a:rPr lang="ru-RU" sz="1200" dirty="0">
                          <a:effectLst/>
                        </a:rPr>
                        <a:t>.), </a:t>
                      </a:r>
                      <a:r>
                        <a:rPr lang="ru-RU" sz="1200" dirty="0" err="1">
                          <a:effectLst/>
                        </a:rPr>
                        <a:t>Японія</a:t>
                      </a:r>
                      <a:r>
                        <a:rPr lang="ru-RU" sz="1200" dirty="0">
                          <a:effectLst/>
                        </a:rPr>
                        <a:t> (7360), </a:t>
                      </a:r>
                      <a:r>
                        <a:rPr lang="ru-RU" sz="1200" dirty="0" err="1">
                          <a:effectLst/>
                        </a:rPr>
                        <a:t>Франція</a:t>
                      </a:r>
                      <a:r>
                        <a:rPr lang="ru-RU" sz="1200" dirty="0">
                          <a:effectLst/>
                        </a:rPr>
                        <a:t> (6506), </a:t>
                      </a:r>
                      <a:r>
                        <a:rPr lang="ru-RU" sz="1200" dirty="0" err="1">
                          <a:effectLst/>
                        </a:rPr>
                        <a:t>Італія</a:t>
                      </a:r>
                      <a:r>
                        <a:rPr lang="ru-RU" sz="1200" dirty="0">
                          <a:effectLst/>
                        </a:rPr>
                        <a:t> (6335), </a:t>
                      </a:r>
                      <a:r>
                        <a:rPr lang="ru-RU" sz="1200" dirty="0" err="1">
                          <a:effectLst/>
                        </a:rPr>
                        <a:t>Іспанія</a:t>
                      </a:r>
                      <a:r>
                        <a:rPr lang="ru-RU" sz="1200" dirty="0">
                          <a:effectLst/>
                        </a:rPr>
                        <a:t> (3819 тис. </a:t>
                      </a:r>
                      <a:r>
                        <a:rPr lang="ru-RU" sz="1200" dirty="0" err="1">
                          <a:effectLst/>
                        </a:rPr>
                        <a:t>міш</a:t>
                      </a:r>
                      <a:r>
                        <a:rPr lang="ru-RU" sz="1200" dirty="0">
                          <a:effectLst/>
                        </a:rPr>
                        <a:t>.)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560094"/>
                  </a:ext>
                </a:extLst>
              </a:tr>
            </a:tbl>
          </a:graphicData>
        </a:graphic>
      </p:graphicFrame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6F00E5E7-FBC8-453B-A63D-3DF1CBEDCA79}"/>
              </a:ext>
            </a:extLst>
          </p:cNvPr>
          <p:cNvSpPr txBox="1">
            <a:spLocks/>
          </p:cNvSpPr>
          <p:nvPr/>
        </p:nvSpPr>
        <p:spPr>
          <a:xfrm>
            <a:off x="329240" y="244476"/>
            <a:ext cx="8604448" cy="1143000"/>
          </a:xfrm>
          <a:prstGeom prst="rect">
            <a:avLst/>
          </a:prstGeom>
        </p:spPr>
        <p:txBody>
          <a:bodyPr anchor="ctr">
            <a:normAutofit fontScale="6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ru-RU" b="1">
                <a:effectLst/>
              </a:rPr>
              <a:t>Основні експортери та імпортери на ринках продовольства</a:t>
            </a:r>
            <a:br>
              <a:rPr lang="ru-RU" b="1">
                <a:effectLst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93778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BD5C0B-E013-4A18-822E-34E3C280B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Ціноут­ворення</a:t>
            </a:r>
            <a:r>
              <a:rPr lang="ru-RU" dirty="0"/>
              <a:t> на ринках </a:t>
            </a:r>
            <a:r>
              <a:rPr lang="ru-RU" dirty="0" err="1"/>
              <a:t>продовольства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71572ED-B8BE-4543-B701-5E1C9CC171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82296" indent="0">
              <a:buNone/>
            </a:pPr>
            <a:r>
              <a:rPr lang="ru-RU" dirty="0"/>
              <a:t>На ринках </a:t>
            </a:r>
            <a:r>
              <a:rPr lang="ru-RU" dirty="0" err="1"/>
              <a:t>продовольства</a:t>
            </a:r>
            <a:r>
              <a:rPr lang="ru-RU" dirty="0"/>
              <a:t> </a:t>
            </a:r>
            <a:r>
              <a:rPr lang="ru-RU" dirty="0" err="1"/>
              <a:t>існує</a:t>
            </a:r>
            <a:r>
              <a:rPr lang="ru-RU" dirty="0"/>
              <a:t> </a:t>
            </a:r>
            <a:r>
              <a:rPr lang="ru-RU" dirty="0" err="1"/>
              <a:t>цінова</a:t>
            </a:r>
            <a:r>
              <a:rPr lang="ru-RU" dirty="0"/>
              <a:t> проблема, тому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ціни</a:t>
            </a:r>
            <a:r>
              <a:rPr lang="ru-RU" dirty="0"/>
              <a:t> </a:t>
            </a:r>
            <a:r>
              <a:rPr lang="ru-RU" dirty="0" err="1"/>
              <a:t>піддаються</a:t>
            </a:r>
            <a:r>
              <a:rPr lang="ru-RU" dirty="0"/>
              <a:t> </a:t>
            </a:r>
            <a:r>
              <a:rPr lang="ru-RU" dirty="0" err="1"/>
              <a:t>значним</a:t>
            </a:r>
            <a:r>
              <a:rPr lang="ru-RU" dirty="0"/>
              <a:t> </a:t>
            </a:r>
            <a:r>
              <a:rPr lang="ru-RU" dirty="0" err="1"/>
              <a:t>коливанням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важко</a:t>
            </a:r>
            <a:r>
              <a:rPr lang="ru-RU" dirty="0"/>
              <a:t> </a:t>
            </a:r>
            <a:r>
              <a:rPr lang="ru-RU" dirty="0" err="1"/>
              <a:t>спрогнозувати</a:t>
            </a:r>
            <a:r>
              <a:rPr lang="ru-RU" dirty="0"/>
              <a:t>. </a:t>
            </a:r>
            <a:r>
              <a:rPr lang="ru-RU" dirty="0" err="1"/>
              <a:t>Ціноут­ворення</a:t>
            </a:r>
            <a:r>
              <a:rPr lang="ru-RU" dirty="0"/>
              <a:t> на ринках </a:t>
            </a:r>
            <a:r>
              <a:rPr lang="ru-RU" dirty="0" err="1"/>
              <a:t>продовольства</a:t>
            </a:r>
            <a:r>
              <a:rPr lang="ru-RU" dirty="0"/>
              <a:t> </a:t>
            </a:r>
            <a:r>
              <a:rPr lang="ru-RU" dirty="0" err="1"/>
              <a:t>характеризується</a:t>
            </a:r>
            <a:r>
              <a:rPr lang="ru-RU" dirty="0"/>
              <a:t> рядом </a:t>
            </a:r>
            <a:r>
              <a:rPr lang="ru-RU" dirty="0" err="1"/>
              <a:t>особливостей</a:t>
            </a:r>
            <a:r>
              <a:rPr lang="ru-RU" dirty="0"/>
              <a:t>:</a:t>
            </a:r>
          </a:p>
          <a:p>
            <a:pPr lvl="0"/>
            <a:r>
              <a:rPr lang="ru-RU" dirty="0" err="1"/>
              <a:t>ціни</a:t>
            </a:r>
            <a:r>
              <a:rPr lang="ru-RU" dirty="0"/>
              <a:t> на </a:t>
            </a:r>
            <a:r>
              <a:rPr lang="ru-RU" dirty="0" err="1"/>
              <a:t>окремі</a:t>
            </a:r>
            <a:r>
              <a:rPr lang="ru-RU" dirty="0"/>
              <a:t> </a:t>
            </a:r>
            <a:r>
              <a:rPr lang="ru-RU" dirty="0" err="1"/>
              <a:t>продовольчі</a:t>
            </a:r>
            <a:r>
              <a:rPr lang="ru-RU" dirty="0"/>
              <a:t> </a:t>
            </a:r>
            <a:r>
              <a:rPr lang="ru-RU" dirty="0" err="1"/>
              <a:t>товари</a:t>
            </a:r>
            <a:r>
              <a:rPr lang="ru-RU" dirty="0"/>
              <a:t> </a:t>
            </a:r>
            <a:r>
              <a:rPr lang="ru-RU" dirty="0" err="1"/>
              <a:t>орієнтуються</a:t>
            </a:r>
            <a:r>
              <a:rPr lang="ru-RU" dirty="0"/>
              <a:t> на </a:t>
            </a:r>
            <a:r>
              <a:rPr lang="ru-RU" dirty="0" err="1"/>
              <a:t>біржові</a:t>
            </a:r>
            <a:r>
              <a:rPr lang="ru-RU" dirty="0"/>
              <a:t> </a:t>
            </a:r>
            <a:r>
              <a:rPr lang="ru-RU" dirty="0" err="1"/>
              <a:t>ціни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ціни</a:t>
            </a:r>
            <a:r>
              <a:rPr lang="ru-RU" dirty="0"/>
              <a:t> </a:t>
            </a:r>
            <a:r>
              <a:rPr lang="ru-RU" dirty="0" err="1"/>
              <a:t>аукціонів</a:t>
            </a:r>
            <a:r>
              <a:rPr lang="ru-RU" dirty="0"/>
              <a:t>;</a:t>
            </a:r>
          </a:p>
          <a:p>
            <a:pPr lvl="0"/>
            <a:r>
              <a:rPr lang="ru-RU" dirty="0" err="1"/>
              <a:t>ціни</a:t>
            </a:r>
            <a:r>
              <a:rPr lang="ru-RU" dirty="0"/>
              <a:t> </a:t>
            </a:r>
            <a:r>
              <a:rPr lang="ru-RU" dirty="0" err="1"/>
              <a:t>вирізняються</a:t>
            </a:r>
            <a:r>
              <a:rPr lang="ru-RU" dirty="0"/>
              <a:t> </a:t>
            </a:r>
            <a:r>
              <a:rPr lang="ru-RU" dirty="0" err="1"/>
              <a:t>нестабільністю</a:t>
            </a:r>
            <a:r>
              <a:rPr lang="ru-RU" dirty="0"/>
              <a:t>;</a:t>
            </a:r>
          </a:p>
          <a:p>
            <a:pPr lvl="0"/>
            <a:r>
              <a:rPr lang="ru-RU" dirty="0" err="1"/>
              <a:t>множинність</a:t>
            </a:r>
            <a:r>
              <a:rPr lang="ru-RU" dirty="0"/>
              <a:t> </a:t>
            </a:r>
            <a:r>
              <a:rPr lang="ru-RU" dirty="0" err="1"/>
              <a:t>цін</a:t>
            </a:r>
            <a:r>
              <a:rPr lang="ru-RU" dirty="0"/>
              <a:t> у </a:t>
            </a:r>
            <a:r>
              <a:rPr lang="ru-RU" dirty="0" err="1"/>
              <a:t>зв'язку</a:t>
            </a:r>
            <a:r>
              <a:rPr lang="ru-RU" dirty="0"/>
              <a:t> з </a:t>
            </a:r>
            <a:r>
              <a:rPr lang="ru-RU" dirty="0" err="1"/>
              <a:t>наявністю</a:t>
            </a:r>
            <a:r>
              <a:rPr lang="ru-RU" dirty="0"/>
              <a:t> </a:t>
            </a:r>
            <a:r>
              <a:rPr lang="ru-RU" dirty="0" err="1"/>
              <a:t>різноманітних</a:t>
            </a:r>
            <a:r>
              <a:rPr lang="ru-RU" dirty="0"/>
              <a:t> </a:t>
            </a:r>
            <a:r>
              <a:rPr lang="ru-RU" dirty="0" err="1"/>
              <a:t>сортів</a:t>
            </a:r>
            <a:r>
              <a:rPr lang="ru-RU" dirty="0"/>
              <a:t>, </a:t>
            </a:r>
            <a:r>
              <a:rPr lang="ru-RU" dirty="0" err="1"/>
              <a:t>центрів</a:t>
            </a:r>
            <a:r>
              <a:rPr lang="ru-RU" dirty="0"/>
              <a:t> </a:t>
            </a:r>
            <a:r>
              <a:rPr lang="ru-RU" dirty="0" err="1"/>
              <a:t>торгівлі</a:t>
            </a:r>
            <a:r>
              <a:rPr lang="ru-RU" dirty="0"/>
              <a:t>, </a:t>
            </a:r>
            <a:r>
              <a:rPr lang="ru-RU" dirty="0" err="1"/>
              <a:t>розходженнями</a:t>
            </a:r>
            <a:r>
              <a:rPr lang="ru-RU" dirty="0"/>
              <a:t> в </a:t>
            </a:r>
            <a:r>
              <a:rPr lang="ru-RU" dirty="0" err="1"/>
              <a:t>термінах</a:t>
            </a:r>
            <a:r>
              <a:rPr lang="ru-RU" dirty="0"/>
              <a:t> </a:t>
            </a:r>
            <a:r>
              <a:rPr lang="ru-RU" dirty="0" err="1"/>
              <a:t>постачання</a:t>
            </a:r>
            <a:r>
              <a:rPr lang="ru-RU" dirty="0"/>
              <a:t>;</a:t>
            </a:r>
          </a:p>
          <a:p>
            <a:pPr lvl="0"/>
            <a:r>
              <a:rPr lang="ru-RU" dirty="0" err="1"/>
              <a:t>сильний</a:t>
            </a:r>
            <a:r>
              <a:rPr lang="ru-RU" dirty="0"/>
              <a:t> </a:t>
            </a:r>
            <a:r>
              <a:rPr lang="ru-RU" dirty="0" err="1"/>
              <a:t>вплив</a:t>
            </a:r>
            <a:r>
              <a:rPr lang="ru-RU" dirty="0"/>
              <a:t> </a:t>
            </a:r>
            <a:r>
              <a:rPr lang="ru-RU" dirty="0" err="1"/>
              <a:t>конкуренції</a:t>
            </a:r>
            <a:r>
              <a:rPr lang="ru-RU" dirty="0"/>
              <a:t> з боку </a:t>
            </a:r>
            <a:r>
              <a:rPr lang="ru-RU" dirty="0" err="1"/>
              <a:t>штучних</a:t>
            </a:r>
            <a:r>
              <a:rPr lang="ru-RU" dirty="0"/>
              <a:t> і </a:t>
            </a:r>
            <a:r>
              <a:rPr lang="ru-RU" dirty="0" err="1"/>
              <a:t>синтетичних</a:t>
            </a:r>
            <a:r>
              <a:rPr lang="ru-RU" dirty="0"/>
              <a:t> </a:t>
            </a:r>
            <a:r>
              <a:rPr lang="ru-RU" dirty="0" err="1"/>
              <a:t>за­мінників</a:t>
            </a:r>
            <a:r>
              <a:rPr lang="ru-RU" dirty="0"/>
              <a:t>;</a:t>
            </a:r>
          </a:p>
          <a:p>
            <a:pPr lvl="0"/>
            <a:r>
              <a:rPr lang="ru-RU" dirty="0" err="1"/>
              <a:t>вплив</a:t>
            </a:r>
            <a:r>
              <a:rPr lang="ru-RU" dirty="0"/>
              <a:t> </a:t>
            </a:r>
            <a:r>
              <a:rPr lang="ru-RU" dirty="0" err="1"/>
              <a:t>зовнішньоторговельної</a:t>
            </a:r>
            <a:r>
              <a:rPr lang="ru-RU" dirty="0"/>
              <a:t> </a:t>
            </a:r>
            <a:r>
              <a:rPr lang="ru-RU" dirty="0" err="1"/>
              <a:t>політики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36732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61C794-82E3-4B07-A8CD-178B31B6F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6DCF5F9-9328-4ED7-A9E3-0807C8ED1F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EC41405-E879-450F-B59B-F3FF4F5DE1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80432"/>
            <a:ext cx="7419940" cy="6061359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38BB203-351D-42A1-8618-C50CA54F8E94}"/>
              </a:ext>
            </a:extLst>
          </p:cNvPr>
          <p:cNvSpPr/>
          <p:nvPr/>
        </p:nvSpPr>
        <p:spPr>
          <a:xfrm>
            <a:off x="467544" y="6335997"/>
            <a:ext cx="8064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http://www.fao.org/economic/est/est-commodities/en/#.YEDX2WgzaUm</a:t>
            </a:r>
          </a:p>
        </p:txBody>
      </p:sp>
    </p:spTree>
    <p:extLst>
      <p:ext uri="{BB962C8B-B14F-4D97-AF65-F5344CB8AC3E}">
        <p14:creationId xmlns:p14="http://schemas.microsoft.com/office/powerpoint/2010/main" val="34723866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12DCE6-930B-4CB9-AFE1-00C766B22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1EC7074-6187-4213-8C1F-DF4FC78ADC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AB44AEB-16C1-4182-91EB-954836E3BD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-47720"/>
            <a:ext cx="6322495" cy="6316223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25386B0-2C13-466A-B22E-DF9C77C028BF}"/>
              </a:ext>
            </a:extLst>
          </p:cNvPr>
          <p:cNvSpPr/>
          <p:nvPr/>
        </p:nvSpPr>
        <p:spPr>
          <a:xfrm>
            <a:off x="539552" y="6301010"/>
            <a:ext cx="74101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http://www.fao.org/economic/est/statistical-data/en/</a:t>
            </a:r>
          </a:p>
        </p:txBody>
      </p:sp>
    </p:spTree>
    <p:extLst>
      <p:ext uri="{BB962C8B-B14F-4D97-AF65-F5344CB8AC3E}">
        <p14:creationId xmlns:p14="http://schemas.microsoft.com/office/powerpoint/2010/main" val="9404976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135A39-129D-438D-8B7E-956925056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>
                <a:effectLst/>
              </a:rPr>
              <a:t>Продукція тваринництва</a:t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CE22873-52F4-4DDE-B094-410DB81209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592" y="1052736"/>
            <a:ext cx="8003798" cy="5530626"/>
          </a:xfrm>
        </p:spPr>
        <p:txBody>
          <a:bodyPr>
            <a:normAutofit fontScale="47500" lnSpcReduction="20000"/>
          </a:bodyPr>
          <a:lstStyle/>
          <a:p>
            <a:r>
              <a:rPr lang="uk-UA" dirty="0"/>
              <a:t>Це поняття об'єднує декілька товарних груп (СМТК, група 00. Живі тварини; група 01.Мясо і м'ясопродукти; група 02. Молочні продукти і яйця).</a:t>
            </a:r>
            <a:endParaRPr lang="ru-RU" dirty="0"/>
          </a:p>
          <a:p>
            <a:r>
              <a:rPr lang="uk-UA" dirty="0"/>
              <a:t>У </a:t>
            </a:r>
            <a:r>
              <a:rPr lang="uk-UA" b="1" dirty="0"/>
              <a:t>торгівлі худобою </a:t>
            </a:r>
            <a:r>
              <a:rPr lang="uk-UA" dirty="0"/>
              <a:t>беруть участь в різного ступеня майже всі країни, а основними експортерами є США, країни ЄС і Канада. Торгівля живою забійною худобою носить в основному регіональний прикордонний характер. Така торгівля найбільш розвинена в США і країнах ЄС.</a:t>
            </a:r>
            <a:endParaRPr lang="ru-RU" dirty="0"/>
          </a:p>
          <a:p>
            <a:r>
              <a:rPr lang="uk-UA" dirty="0"/>
              <a:t>Важливим регіоном </a:t>
            </a:r>
            <a:r>
              <a:rPr lang="uk-UA" b="1" dirty="0"/>
              <a:t>збуту живих </a:t>
            </a:r>
            <a:r>
              <a:rPr lang="uk-UA" b="1" dirty="0" err="1"/>
              <a:t>овець</a:t>
            </a:r>
            <a:r>
              <a:rPr lang="uk-UA" b="1" dirty="0"/>
              <a:t> і ягнят</a:t>
            </a:r>
            <a:r>
              <a:rPr lang="uk-UA" dirty="0"/>
              <a:t> є Близький Схід, оскільки країни цього регіону в силу специфічних релігійних вимог до забою худоби закуповують м'ясо у вигляді живої худоби. Головними постачальниками в цей регіон є Австралія і Туреччина.</a:t>
            </a:r>
            <a:endParaRPr lang="ru-RU" dirty="0"/>
          </a:p>
          <a:p>
            <a:r>
              <a:rPr lang="uk-UA" dirty="0"/>
              <a:t>Основними ринками реалізації </a:t>
            </a:r>
            <a:r>
              <a:rPr lang="uk-UA" b="1" dirty="0"/>
              <a:t>м'ясних коней і конини </a:t>
            </a:r>
            <a:r>
              <a:rPr lang="uk-UA" dirty="0"/>
              <a:t>є Італія, Франція, країни Бенілюксу, Австрія.</a:t>
            </a:r>
            <a:endParaRPr lang="ru-RU" dirty="0"/>
          </a:p>
          <a:p>
            <a:r>
              <a:rPr lang="uk-UA" dirty="0"/>
              <a:t>На світовому ринку м'яса здійснюється </a:t>
            </a:r>
            <a:r>
              <a:rPr lang="uk-UA" b="1" dirty="0"/>
              <a:t>торгівля птицею </a:t>
            </a:r>
            <a:r>
              <a:rPr lang="uk-UA" dirty="0"/>
              <a:t>(кури, качки, індички, голуби, фазани, куріпки та </a:t>
            </a:r>
            <a:r>
              <a:rPr lang="uk-UA" dirty="0" err="1"/>
              <a:t>ін</a:t>
            </a:r>
            <a:r>
              <a:rPr lang="uk-UA" dirty="0"/>
              <a:t>) різного ступеня обробки, яловичиною, свининою, бараниною, козлятиною та </a:t>
            </a:r>
            <a:r>
              <a:rPr lang="uk-UA" dirty="0" err="1"/>
              <a:t>ін</a:t>
            </a:r>
            <a:r>
              <a:rPr lang="uk-UA" dirty="0"/>
              <a:t> у свіжому, охолодженому і замороженому вигляді. Питома вага поставок на світовий ринок охолодженого та замороженого м'яса з кожним роком зростає. Основними постачальниками </a:t>
            </a:r>
            <a:r>
              <a:rPr lang="uk-UA" b="1" dirty="0"/>
              <a:t>яловичини</a:t>
            </a:r>
            <a:r>
              <a:rPr lang="uk-UA" dirty="0"/>
              <a:t> є Австралія, Бразилія, Аргентина, Нова Зеландія, Уругвай, а також країни ЄС і США. Основними виробниками свинини є Китай, США і Європа, основними експортерами-Данія, країни Бенілюксу, Канада і США. </a:t>
            </a:r>
            <a:r>
              <a:rPr lang="uk-UA" b="1" dirty="0"/>
              <a:t>Баранина і ягнятина </a:t>
            </a:r>
            <a:r>
              <a:rPr lang="uk-UA" dirty="0"/>
              <a:t>виробляються в основному в Австралії та Новій Зеландії. Основні виробники битої птиці - США, країни ЄС, Китай. Основними експортерами є США, Франція, Голландія, а імпортерами - Німеччина, Японія, Гонконг, Саудівська Аравія.</a:t>
            </a:r>
            <a:endParaRPr lang="ru-RU" dirty="0"/>
          </a:p>
          <a:p>
            <a:r>
              <a:rPr lang="uk-UA" dirty="0"/>
              <a:t>Ціни на ринку м'яса схильні до значних коливань в залежності від якості, умов постачання та інших факторів. Дуже високі вимоги пред'являються до якості і санітарним характеристикам при ввезенні м'ясопродуктів, наприклад в країнах ЄС.</a:t>
            </a:r>
            <a:endParaRPr lang="ru-RU" dirty="0"/>
          </a:p>
          <a:p>
            <a:r>
              <a:rPr lang="uk-UA" dirty="0"/>
              <a:t>Крім безпосередньо м'яса на світовому ринку звертаються і </a:t>
            </a:r>
            <a:r>
              <a:rPr lang="uk-UA" b="1" dirty="0"/>
              <a:t>субпродукти</a:t>
            </a:r>
            <a:r>
              <a:rPr lang="uk-UA" dirty="0"/>
              <a:t> (печінка, ніжки, хвости, мови, легені та </a:t>
            </a:r>
            <a:r>
              <a:rPr lang="uk-UA" dirty="0" err="1"/>
              <a:t>ін</a:t>
            </a:r>
            <a:r>
              <a:rPr lang="uk-UA" dirty="0"/>
              <a:t>), кістки, кісткова мука та </a:t>
            </a:r>
            <a:r>
              <a:rPr lang="uk-UA" dirty="0" err="1"/>
              <a:t>ін</a:t>
            </a:r>
            <a:r>
              <a:rPr lang="uk-UA" dirty="0"/>
              <a:t> Традиційно розвиненим ринком таких товарів є Західна Європа.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98571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BEE49B-7992-49F2-9BCB-8CFD86444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Фільм</a:t>
            </a:r>
            <a:r>
              <a:rPr lang="ru-RU" dirty="0"/>
              <a:t> "</a:t>
            </a:r>
            <a:r>
              <a:rPr lang="ru-RU" dirty="0" err="1"/>
              <a:t>Корпорація</a:t>
            </a:r>
            <a:r>
              <a:rPr lang="ru-RU" dirty="0"/>
              <a:t> </a:t>
            </a:r>
            <a:r>
              <a:rPr lang="ru-RU" dirty="0" err="1"/>
              <a:t>Їжа</a:t>
            </a:r>
            <a:r>
              <a:rPr lang="ru-RU" dirty="0"/>
              <a:t>"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2CFEB89-A44C-499A-9521-3C86F0FCEB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9912" y="1700808"/>
            <a:ext cx="5153776" cy="4547592"/>
          </a:xfrm>
        </p:spPr>
        <p:txBody>
          <a:bodyPr/>
          <a:lstStyle/>
          <a:p>
            <a:r>
              <a:rPr lang="ru-RU" dirty="0" err="1"/>
              <a:t>Подивіться</a:t>
            </a:r>
            <a:r>
              <a:rPr lang="ru-RU" dirty="0"/>
              <a:t> </a:t>
            </a:r>
            <a:r>
              <a:rPr lang="ru-RU" dirty="0" err="1"/>
              <a:t>фільм</a:t>
            </a:r>
            <a:r>
              <a:rPr lang="ru-RU" dirty="0"/>
              <a:t> "</a:t>
            </a:r>
            <a:r>
              <a:rPr lang="ru-RU" dirty="0" err="1"/>
              <a:t>Корпорація</a:t>
            </a:r>
            <a:r>
              <a:rPr lang="ru-RU" dirty="0"/>
              <a:t> </a:t>
            </a:r>
            <a:r>
              <a:rPr lang="ru-RU" dirty="0" err="1"/>
              <a:t>Їжа</a:t>
            </a:r>
            <a:r>
              <a:rPr lang="ru-RU" dirty="0"/>
              <a:t>" та </a:t>
            </a:r>
            <a:r>
              <a:rPr lang="ru-RU" dirty="0" err="1"/>
              <a:t>напишіть</a:t>
            </a:r>
            <a:r>
              <a:rPr lang="ru-RU" dirty="0"/>
              <a:t> до 1 </a:t>
            </a:r>
            <a:r>
              <a:rPr lang="ru-RU" dirty="0" err="1"/>
              <a:t>сторінки</a:t>
            </a:r>
            <a:r>
              <a:rPr lang="ru-RU" dirty="0"/>
              <a:t> </a:t>
            </a:r>
            <a:r>
              <a:rPr lang="ru-RU" dirty="0" err="1"/>
              <a:t>свої</a:t>
            </a:r>
            <a:r>
              <a:rPr lang="ru-RU" dirty="0"/>
              <a:t> </a:t>
            </a:r>
            <a:r>
              <a:rPr lang="ru-RU" dirty="0" err="1"/>
              <a:t>враження</a:t>
            </a:r>
            <a:r>
              <a:rPr lang="ru-RU" dirty="0"/>
              <a:t>: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проблеми</a:t>
            </a:r>
            <a:r>
              <a:rPr lang="ru-RU" dirty="0"/>
              <a:t> </a:t>
            </a:r>
            <a:r>
              <a:rPr lang="ru-RU" dirty="0" err="1"/>
              <a:t>розкриває</a:t>
            </a:r>
            <a:r>
              <a:rPr lang="ru-RU" dirty="0"/>
              <a:t> </a:t>
            </a:r>
            <a:r>
              <a:rPr lang="ru-RU" dirty="0" err="1"/>
              <a:t>документальний</a:t>
            </a:r>
            <a:r>
              <a:rPr lang="ru-RU" dirty="0"/>
              <a:t> </a:t>
            </a:r>
            <a:r>
              <a:rPr lang="ru-RU" dirty="0" err="1"/>
              <a:t>фільм</a:t>
            </a:r>
            <a:r>
              <a:rPr lang="ru-RU" dirty="0"/>
              <a:t>, як показана </a:t>
            </a:r>
            <a:r>
              <a:rPr lang="ru-RU" dirty="0" err="1"/>
              <a:t>глобалізація</a:t>
            </a:r>
            <a:r>
              <a:rPr lang="ru-RU" dirty="0"/>
              <a:t> та </a:t>
            </a:r>
            <a:r>
              <a:rPr lang="ru-RU" dirty="0" err="1"/>
              <a:t>транснаціоналізація</a:t>
            </a:r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5FC22A3-5540-4F2A-A48B-53DC94F1DCA7}"/>
              </a:ext>
            </a:extLst>
          </p:cNvPr>
          <p:cNvSpPr/>
          <p:nvPr/>
        </p:nvSpPr>
        <p:spPr>
          <a:xfrm>
            <a:off x="-2278125" y="5854805"/>
            <a:ext cx="81948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https://www.ivi.ru</a:t>
            </a:r>
          </a:p>
        </p:txBody>
      </p:sp>
      <p:pic>
        <p:nvPicPr>
          <p:cNvPr id="7170" name="Picture 2" descr="Постер фильма">
            <a:extLst>
              <a:ext uri="{FF2B5EF4-FFF2-40B4-BE49-F238E27FC236}">
                <a16:creationId xmlns:a16="http://schemas.microsoft.com/office/drawing/2014/main" id="{61A61268-D89E-44FB-BFE6-6B7DA8BB19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06" y="1463593"/>
            <a:ext cx="3096344" cy="4575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55328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E04574-5E2F-45C4-BA41-A3847E067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effectLst/>
              </a:rPr>
              <a:t>Продукція тваринництва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E0E546F-75F4-413D-996E-81BD3452AD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uk-UA" dirty="0"/>
              <a:t>До кінця XIX в. </a:t>
            </a:r>
            <a:r>
              <a:rPr lang="uk-UA" b="1" dirty="0"/>
              <a:t>молочні продукти </a:t>
            </a:r>
            <a:r>
              <a:rPr lang="uk-UA" dirty="0"/>
              <a:t>(молоко, вершкове масло, сири) вироблялися в основному для внутрішнього споживання. Тільки сири, що складали спеціалізацію окремих регіонів (у Франції, Швейцарії, Італії), були в невеликих кількостях предметом міжнародної торгівлі. Більш широке залучення молочних товарів в міжнародний оборот відбулося в результаті використання холодильного обладнання на транспортних засобів (автомобілі, судна та вагони-рефрижератори), а також завдяки зростанню споживання цих продуктів у промислово розвинених країнах.</a:t>
            </a:r>
            <a:endParaRPr lang="ru-RU" dirty="0"/>
          </a:p>
          <a:p>
            <a:r>
              <a:rPr lang="uk-UA" dirty="0"/>
              <a:t>Найбільш поширена торгівля такими видами молочних товарів, як </a:t>
            </a:r>
            <a:r>
              <a:rPr lang="uk-UA" b="1" dirty="0"/>
              <a:t>сири, вершкове масло, сухе молоко</a:t>
            </a:r>
            <a:r>
              <a:rPr lang="uk-UA" dirty="0"/>
              <a:t>. Для молочних товарів характерна висока ступінь географічної концентрації експорту. Основними постачальниками цієї продукції виступають країни ЄС, Нова Зеландія, США, Австралія, Аргентина. Обсяги імпорту істотно розрізняються по конкретних видах товарів і країнах. 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93499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/>
              <a:t>Продукція тваринництва</a:t>
            </a:r>
            <a:endParaRPr lang="ru-RU" dirty="0"/>
          </a:p>
        </p:txBody>
      </p:sp>
      <p:pic>
        <p:nvPicPr>
          <p:cNvPr id="3076" name="Picture 4" descr="http://www.fao.org/uploads/pics/EN_Meat_Feb21.JPG">
            <a:extLst>
              <a:ext uri="{FF2B5EF4-FFF2-40B4-BE49-F238E27FC236}">
                <a16:creationId xmlns:a16="http://schemas.microsoft.com/office/drawing/2014/main" id="{87F60942-A5E5-4AEE-B10B-719AF079DF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24844"/>
            <a:ext cx="3917769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fao.org/uploads/pics/EN_Dairy_Feb21.JPG">
            <a:extLst>
              <a:ext uri="{FF2B5EF4-FFF2-40B4-BE49-F238E27FC236}">
                <a16:creationId xmlns:a16="http://schemas.microsoft.com/office/drawing/2014/main" id="{EC375E76-2C2C-4C05-9CA5-5462DBC7CD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8896" y="1929581"/>
            <a:ext cx="3622997" cy="2998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39FD105-13A4-43F5-AA70-66C652EC7480}"/>
              </a:ext>
            </a:extLst>
          </p:cNvPr>
          <p:cNvSpPr/>
          <p:nvPr/>
        </p:nvSpPr>
        <p:spPr>
          <a:xfrm>
            <a:off x="2555776" y="539490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http://www.fao.org/economic/est/est-commodities/en/#.YEDX2WgzaUm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304800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uk-UA" b="1" dirty="0"/>
              <a:t>Зернові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1447800"/>
            <a:ext cx="7746064" cy="5293568"/>
          </a:xfrm>
        </p:spPr>
        <p:txBody>
          <a:bodyPr>
            <a:normAutofit fontScale="55000" lnSpcReduction="20000"/>
          </a:bodyPr>
          <a:lstStyle/>
          <a:p>
            <a:r>
              <a:rPr lang="uk-UA" dirty="0"/>
              <a:t>Ця група включає </a:t>
            </a:r>
            <a:r>
              <a:rPr lang="uk-UA" b="1" dirty="0"/>
              <a:t>не тільки зернові культури, але і продукти їх переробки </a:t>
            </a:r>
            <a:r>
              <a:rPr lang="uk-UA" dirty="0"/>
              <a:t>(СМТК, група 04. Зернові та продукти з зерна). Зернові (пшениця, кукурудза, ячмінь, овес, жито та ін..) є наймасовішим продовольчим товаром на світовому ринку. Зернові використовуються також в якості кормів для худоби, сировини для промислової переробки. У зв'язку з цим розвиток ринку зернових товарів значно впливає на торгівлю продовольчими та сільськогосподарськими товарами в цілому.</a:t>
            </a:r>
            <a:endParaRPr lang="ru-RU" dirty="0"/>
          </a:p>
          <a:p>
            <a:r>
              <a:rPr lang="uk-UA" dirty="0"/>
              <a:t>Найбільш важливе місце серед зернових займає </a:t>
            </a:r>
            <a:r>
              <a:rPr lang="uk-UA" b="1" dirty="0"/>
              <a:t>пшениця</a:t>
            </a:r>
            <a:r>
              <a:rPr lang="uk-UA" dirty="0"/>
              <a:t>, яка в багатьох країнах вважається стратегічним товаром. Для споживчих цілей використовуються тверді сорти - </a:t>
            </a:r>
            <a:r>
              <a:rPr lang="uk-UA" dirty="0" err="1"/>
              <a:t>дурум</a:t>
            </a:r>
            <a:r>
              <a:rPr lang="uk-UA" dirty="0"/>
              <a:t> (</a:t>
            </a:r>
            <a:r>
              <a:rPr lang="uk-UA" dirty="0" err="1"/>
              <a:t>durum</a:t>
            </a:r>
            <a:r>
              <a:rPr lang="uk-UA" dirty="0"/>
              <a:t>), а в якості кормової пшениці - м'які сорти.</a:t>
            </a:r>
            <a:endParaRPr lang="ru-RU" dirty="0"/>
          </a:p>
          <a:p>
            <a:r>
              <a:rPr lang="uk-UA" b="1" dirty="0"/>
              <a:t>Пшениця є традиційним біржовим товаром</a:t>
            </a:r>
            <a:r>
              <a:rPr lang="uk-UA" dirty="0"/>
              <a:t>. Світові ціни на пшеницю в значній мірі формуються на ринку США, які є центром біржової торгівлі. Значну роль у формуванні цін на пшеницю грає Чиказька торговельна палата (</a:t>
            </a:r>
            <a:r>
              <a:rPr lang="uk-UA" dirty="0" err="1"/>
              <a:t>Chicago</a:t>
            </a:r>
            <a:r>
              <a:rPr lang="uk-UA" dirty="0"/>
              <a:t> </a:t>
            </a:r>
            <a:r>
              <a:rPr lang="uk-UA" dirty="0" err="1"/>
              <a:t>Board</a:t>
            </a:r>
            <a:r>
              <a:rPr lang="uk-UA" dirty="0"/>
              <a:t> </a:t>
            </a:r>
            <a:r>
              <a:rPr lang="uk-UA" dirty="0" err="1"/>
              <a:t>of</a:t>
            </a:r>
            <a:r>
              <a:rPr lang="uk-UA" dirty="0"/>
              <a:t> </a:t>
            </a:r>
            <a:r>
              <a:rPr lang="uk-UA" dirty="0" err="1"/>
              <a:t>Trade</a:t>
            </a:r>
            <a:r>
              <a:rPr lang="uk-UA" dirty="0"/>
              <a:t>, CBT).</a:t>
            </a:r>
            <a:endParaRPr lang="ru-RU" dirty="0"/>
          </a:p>
          <a:p>
            <a:r>
              <a:rPr lang="uk-UA" dirty="0"/>
              <a:t>Виробництво ячменю сконцентровано в північній півкулі. Основні виробники - країни СНД, Канада, Великобританія. </a:t>
            </a:r>
            <a:endParaRPr lang="ru-RU" dirty="0"/>
          </a:p>
          <a:p>
            <a:r>
              <a:rPr lang="uk-UA" dirty="0"/>
              <a:t>Організацією, що займається прогнозуванням і в деякій мірі регулюванням світового ринку зернових, є Міжнародна рада по зерну (МРЗ, </a:t>
            </a:r>
            <a:r>
              <a:rPr lang="uk-UA" dirty="0" err="1"/>
              <a:t>nternational</a:t>
            </a:r>
            <a:r>
              <a:rPr lang="uk-UA" dirty="0"/>
              <a:t> </a:t>
            </a:r>
            <a:r>
              <a:rPr lang="uk-UA" dirty="0" err="1"/>
              <a:t>Grains</a:t>
            </a:r>
            <a:r>
              <a:rPr lang="uk-UA" dirty="0"/>
              <a:t> </a:t>
            </a:r>
            <a:r>
              <a:rPr lang="uk-UA" dirty="0" err="1"/>
              <a:t>Council</a:t>
            </a:r>
            <a:r>
              <a:rPr lang="uk-UA" dirty="0"/>
              <a:t>, IGC, http://www.igc.int/en/Default.aspx).</a:t>
            </a:r>
            <a:endParaRPr lang="ru-RU" dirty="0"/>
          </a:p>
          <a:p>
            <a:endParaRPr lang="ru-RU" dirty="0"/>
          </a:p>
        </p:txBody>
      </p:sp>
      <p:pic>
        <p:nvPicPr>
          <p:cNvPr id="8196" name="Picture 4" descr="Імпорт насіння зернових та олійних культур у 26 разів перевищує експорт -  АгроЮг — Агроновости Украины">
            <a:extLst>
              <a:ext uri="{FF2B5EF4-FFF2-40B4-BE49-F238E27FC236}">
                <a16:creationId xmlns:a16="http://schemas.microsoft.com/office/drawing/2014/main" id="{C8A0E048-39EE-435C-815D-9B43F59484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-29765"/>
            <a:ext cx="2402210" cy="1441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93375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504012-4AE0-4A13-A13F-F26CD1478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/>
              <a:t>Рис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37203C1-688B-4855-AD18-33C3AFCEA0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uk-UA" b="1" dirty="0"/>
              <a:t>Світовий ринок рису </a:t>
            </a:r>
            <a:r>
              <a:rPr lang="uk-UA" dirty="0"/>
              <a:t>являє собою відокремлений сегмент ринку зернових в силу специфіки його виробництва і споживання. Рис є одним з основних продуктів харчування в ряді азіатських і деяких інших країнах, що визначає значні обсяги виробництва і світової торгівлі цим товаром. Найбільш високоякісним вважається сорт «</a:t>
            </a:r>
            <a:r>
              <a:rPr lang="uk-UA" dirty="0" err="1"/>
              <a:t>white</a:t>
            </a:r>
            <a:r>
              <a:rPr lang="uk-UA" dirty="0"/>
              <a:t> </a:t>
            </a:r>
            <a:r>
              <a:rPr lang="uk-UA" dirty="0" err="1"/>
              <a:t>basmati</a:t>
            </a:r>
            <a:r>
              <a:rPr lang="uk-UA" dirty="0"/>
              <a:t>», ціни на який майже в два рази перевищують ціни на інші сорти. Основними виробниками є Китай, Індія, Індонезія, Бангладеш , а також В'єтнам, Таїланд, М'янма, Японія, Філіппіни, Бразилія. </a:t>
            </a:r>
            <a:endParaRPr lang="ru-RU" dirty="0"/>
          </a:p>
          <a:p>
            <a:r>
              <a:rPr lang="uk-UA" dirty="0"/>
              <a:t>Виробництво інших видів зернових культур має регіональний характер, як, наприклад, </a:t>
            </a:r>
            <a:r>
              <a:rPr lang="uk-UA" b="1" dirty="0"/>
              <a:t>сорго і просо </a:t>
            </a:r>
            <a:r>
              <a:rPr lang="uk-UA" dirty="0"/>
              <a:t>в Африці та Азії.</a:t>
            </a:r>
            <a:endParaRPr lang="ru-RU" dirty="0"/>
          </a:p>
          <a:p>
            <a:r>
              <a:rPr lang="uk-UA" dirty="0"/>
              <a:t>Крім зернових на світовий ринок </a:t>
            </a:r>
            <a:r>
              <a:rPr lang="uk-UA" b="1" dirty="0"/>
              <a:t>надходять хлібопродукти </a:t>
            </a:r>
            <a:r>
              <a:rPr lang="uk-UA" dirty="0"/>
              <a:t>(хліб, макарони, вафлі, сухарі тощо) і продукція борошномельної промисловості (мука, битий рис, солод, крохмаль та ін.) </a:t>
            </a:r>
          </a:p>
          <a:p>
            <a:r>
              <a:rPr lang="uk-UA" dirty="0"/>
              <a:t>Ринок хлібопродуктів сформувався в останній чверті XX в. в результаті диверсифікації харчової промисловості, що визначає широку номенклатуру товарів цієї групи і різноманітність цін. Ціни на продукцію борошномельної промисловості знаходяться під впливом цін вихідної сировини, так як витрати на переробку не впливають значні коливання. </a:t>
            </a:r>
            <a:endParaRPr lang="ru-RU" dirty="0"/>
          </a:p>
          <a:p>
            <a:endParaRPr lang="ru-RU" dirty="0"/>
          </a:p>
        </p:txBody>
      </p:sp>
      <p:pic>
        <p:nvPicPr>
          <p:cNvPr id="9218" name="Picture 2" descr="Готовим рис по-китайски. Вариации на тему - Магазета">
            <a:extLst>
              <a:ext uri="{FF2B5EF4-FFF2-40B4-BE49-F238E27FC236}">
                <a16:creationId xmlns:a16="http://schemas.microsoft.com/office/drawing/2014/main" id="{2C3B0C00-1241-4BC0-A421-0F6E7D498E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-4762"/>
            <a:ext cx="1926521" cy="1437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0061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BB4B2F-2307-4974-B7A6-631C60120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0834" y="327967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uk-UA" dirty="0"/>
              <a:t>1. Сутність торгівлі сировинними товарами.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11AC8A-2A57-4F18-94AA-B5FA7A8465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uk-UA" dirty="0"/>
              <a:t>До узагальненого поняття </a:t>
            </a:r>
            <a:r>
              <a:rPr lang="uk-UA" b="1" dirty="0"/>
              <a:t>«сировинні товари»</a:t>
            </a:r>
            <a:r>
              <a:rPr lang="uk-UA" dirty="0"/>
              <a:t>, як правило, належать:</a:t>
            </a:r>
          </a:p>
          <a:p>
            <a:r>
              <a:rPr lang="uk-UA" dirty="0"/>
              <a:t>мінеральна сировина, продукти її збагачення та переробки (чорні та кольорові метали); </a:t>
            </a:r>
          </a:p>
          <a:p>
            <a:r>
              <a:rPr lang="uk-UA" dirty="0"/>
              <a:t>сільськогосподарська сировина рослинного і тваринного походження </a:t>
            </a:r>
          </a:p>
          <a:p>
            <a:r>
              <a:rPr lang="uk-UA" dirty="0"/>
              <a:t> продукти їх первинної переробки</a:t>
            </a:r>
          </a:p>
          <a:p>
            <a:r>
              <a:rPr lang="uk-UA" dirty="0"/>
              <a:t> також продовольчі товари</a:t>
            </a:r>
          </a:p>
          <a:p>
            <a:r>
              <a:rPr lang="uk-UA" dirty="0"/>
              <a:t>хімічна продукція (синтетичний каучук, штучні волокна, пластмаси та ін.)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78493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/>
              <a:t>Зернові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://www.fao.org/uploads/pics/Monthly-grain-prices-E.jpg">
            <a:extLst>
              <a:ext uri="{FF2B5EF4-FFF2-40B4-BE49-F238E27FC236}">
                <a16:creationId xmlns:a16="http://schemas.microsoft.com/office/drawing/2014/main" id="{31ACC51E-AE1A-4DA2-B6E9-8C74A8758A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417638"/>
            <a:ext cx="7935103" cy="383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3739BB9-ED5D-4352-99C7-C887AC701953}"/>
              </a:ext>
            </a:extLst>
          </p:cNvPr>
          <p:cNvSpPr/>
          <p:nvPr/>
        </p:nvSpPr>
        <p:spPr>
          <a:xfrm>
            <a:off x="2500674" y="5576137"/>
            <a:ext cx="61757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http://www.fao.org/economic/est/est-commodities/grains/en/#.YEDikmgzaUl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C05B70-CE2B-4E72-9542-187C95770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>
                <a:effectLst/>
              </a:rPr>
              <a:t>Овочі та фрукти</a:t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AC863C6-176E-41F8-A2C3-BF9A4DBBDD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uk-UA" dirty="0"/>
              <a:t>Овочі та фрукти не мають такого великого значення в міжнародній торгівлі, як, наприклад, зернові. Вони вирощуються по всьому світу і розрізняються в асортименті по регіонах, в залежності від ґрунтових і кліматичних умов. За останні роки роль овочів і фруктів в сучасній дієті людини зросла, що призвело до збільшення площ їх вирощування і розширенню асортименту, особливо в районах великих промислових агломерацій.</a:t>
            </a:r>
            <a:endParaRPr lang="ru-RU" dirty="0"/>
          </a:p>
          <a:p>
            <a:r>
              <a:rPr lang="uk-UA" b="1" dirty="0"/>
              <a:t>Серед фруктів найбільше значення в міжнародній торгівлі мають цитрусові та банани. </a:t>
            </a:r>
            <a:r>
              <a:rPr lang="uk-UA" dirty="0"/>
              <a:t>Торгівля цитрусовими здійснюється в основному між країнами Середземноморського басейну і європейськими країнами, а бананами - між Латинською Америкою, Північною Америкою і Європою. Серед фруктів помірної кліматичної зони найбільше значення в міжнародній торгівлі мають яблука. У Європі досить активно розвивається торгівля свіжими і замороженими ягодами (полуниця, малина, вишня і </a:t>
            </a:r>
            <a:r>
              <a:rPr lang="uk-UA" dirty="0" err="1"/>
              <a:t>ін</a:t>
            </a:r>
            <a:r>
              <a:rPr lang="uk-UA" dirty="0"/>
              <a:t>).</a:t>
            </a:r>
            <a:endParaRPr lang="ru-RU" dirty="0"/>
          </a:p>
          <a:p>
            <a:r>
              <a:rPr lang="uk-UA" dirty="0"/>
              <a:t> </a:t>
            </a:r>
            <a:endParaRPr lang="ru-RU" dirty="0"/>
          </a:p>
          <a:p>
            <a:endParaRPr lang="ru-RU" dirty="0"/>
          </a:p>
        </p:txBody>
      </p:sp>
      <p:pic>
        <p:nvPicPr>
          <p:cNvPr id="10242" name="Picture 2" descr="Імпорт фруктів в Україну продовжує зростати - Agroexpert">
            <a:extLst>
              <a:ext uri="{FF2B5EF4-FFF2-40B4-BE49-F238E27FC236}">
                <a16:creationId xmlns:a16="http://schemas.microsoft.com/office/drawing/2014/main" id="{F454E6B8-BCE9-4DAA-86FA-1C9FEF7B0A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63476"/>
            <a:ext cx="1990984" cy="1354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36451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6B331D-41D8-4B83-A4C3-D369D48B9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Банани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197A316-360A-4519-BB02-64AF8748B9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b="1" dirty="0" err="1"/>
              <a:t>Банани</a:t>
            </a:r>
            <a:r>
              <a:rPr lang="ru-RU" b="1" dirty="0"/>
              <a:t> </a:t>
            </a:r>
            <a:r>
              <a:rPr lang="ru-RU" dirty="0"/>
              <a:t>належать до </a:t>
            </a:r>
            <a:r>
              <a:rPr lang="ru-RU" dirty="0" err="1"/>
              <a:t>провідних</a:t>
            </a:r>
            <a:r>
              <a:rPr lang="ru-RU" dirty="0"/>
              <a:t> культур у </a:t>
            </a:r>
            <a:r>
              <a:rPr lang="ru-RU" dirty="0" err="1"/>
              <a:t>світовому</a:t>
            </a:r>
            <a:r>
              <a:rPr lang="ru-RU" dirty="0"/>
              <a:t> </a:t>
            </a:r>
            <a:r>
              <a:rPr lang="ru-RU" dirty="0" err="1"/>
              <a:t>сільськогосподарському</a:t>
            </a:r>
            <a:r>
              <a:rPr lang="ru-RU" dirty="0"/>
              <a:t> </a:t>
            </a:r>
            <a:r>
              <a:rPr lang="ru-RU" dirty="0" err="1"/>
              <a:t>виробництві</a:t>
            </a:r>
            <a:r>
              <a:rPr lang="ru-RU" dirty="0"/>
              <a:t> та </a:t>
            </a:r>
            <a:r>
              <a:rPr lang="ru-RU" dirty="0" err="1"/>
              <a:t>торгівлі</a:t>
            </a:r>
            <a:r>
              <a:rPr lang="ru-RU" dirty="0"/>
              <a:t>. У </a:t>
            </a:r>
            <a:r>
              <a:rPr lang="ru-RU" dirty="0" err="1"/>
              <a:t>відповідь</a:t>
            </a:r>
            <a:r>
              <a:rPr lang="ru-RU" dirty="0"/>
              <a:t> на </a:t>
            </a:r>
            <a:r>
              <a:rPr lang="ru-RU" dirty="0" err="1"/>
              <a:t>швидке</a:t>
            </a:r>
            <a:r>
              <a:rPr lang="ru-RU" dirty="0"/>
              <a:t> </a:t>
            </a:r>
            <a:r>
              <a:rPr lang="ru-RU" dirty="0" err="1"/>
              <a:t>зростання</a:t>
            </a:r>
            <a:r>
              <a:rPr lang="ru-RU" dirty="0"/>
              <a:t> </a:t>
            </a:r>
            <a:r>
              <a:rPr lang="ru-RU" dirty="0" err="1"/>
              <a:t>населення</a:t>
            </a:r>
            <a:r>
              <a:rPr lang="ru-RU" dirty="0"/>
              <a:t> у </a:t>
            </a:r>
            <a:r>
              <a:rPr lang="ru-RU" dirty="0" err="1"/>
              <a:t>країнах-виробниках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на </a:t>
            </a:r>
            <a:r>
              <a:rPr lang="ru-RU" dirty="0" err="1"/>
              <a:t>розширення</a:t>
            </a:r>
            <a:r>
              <a:rPr lang="ru-RU" dirty="0"/>
              <a:t> </a:t>
            </a:r>
            <a:r>
              <a:rPr lang="ru-RU" dirty="0" err="1"/>
              <a:t>світового</a:t>
            </a:r>
            <a:r>
              <a:rPr lang="ru-RU" dirty="0"/>
              <a:t> </a:t>
            </a:r>
            <a:r>
              <a:rPr lang="ru-RU" dirty="0" err="1"/>
              <a:t>імпортного</a:t>
            </a:r>
            <a:r>
              <a:rPr lang="ru-RU" dirty="0"/>
              <a:t> </a:t>
            </a:r>
            <a:r>
              <a:rPr lang="ru-RU" dirty="0" err="1"/>
              <a:t>попиту</a:t>
            </a:r>
            <a:r>
              <a:rPr lang="ru-RU" dirty="0"/>
              <a:t>, в </a:t>
            </a:r>
            <a:r>
              <a:rPr lang="ru-RU" dirty="0" err="1"/>
              <a:t>останні</a:t>
            </a:r>
            <a:r>
              <a:rPr lang="ru-RU" dirty="0"/>
              <a:t> </a:t>
            </a:r>
            <a:r>
              <a:rPr lang="ru-RU" dirty="0" err="1"/>
              <a:t>десятиліття</a:t>
            </a:r>
            <a:r>
              <a:rPr lang="ru-RU" dirty="0"/>
              <a:t> </a:t>
            </a:r>
            <a:r>
              <a:rPr lang="ru-RU" dirty="0" err="1"/>
              <a:t>обсяги</a:t>
            </a:r>
            <a:r>
              <a:rPr lang="ru-RU" dirty="0"/>
              <a:t> </a:t>
            </a:r>
            <a:r>
              <a:rPr lang="ru-RU" dirty="0" err="1"/>
              <a:t>виробництва</a:t>
            </a:r>
            <a:r>
              <a:rPr lang="ru-RU" dirty="0"/>
              <a:t> та </a:t>
            </a:r>
            <a:r>
              <a:rPr lang="ru-RU" dirty="0" err="1"/>
              <a:t>обсяг</a:t>
            </a:r>
            <a:r>
              <a:rPr lang="ru-RU" dirty="0"/>
              <a:t> </a:t>
            </a:r>
            <a:r>
              <a:rPr lang="ru-RU" dirty="0" err="1"/>
              <a:t>торгівлі</a:t>
            </a:r>
            <a:r>
              <a:rPr lang="ru-RU" dirty="0"/>
              <a:t> </a:t>
            </a:r>
            <a:r>
              <a:rPr lang="ru-RU" dirty="0" err="1"/>
              <a:t>швидко</a:t>
            </a:r>
            <a:r>
              <a:rPr lang="ru-RU" dirty="0"/>
              <a:t> </a:t>
            </a:r>
            <a:r>
              <a:rPr lang="ru-RU" dirty="0" err="1"/>
              <a:t>зростають</a:t>
            </a:r>
            <a:r>
              <a:rPr lang="ru-RU" dirty="0"/>
              <a:t>. </a:t>
            </a:r>
          </a:p>
          <a:p>
            <a:r>
              <a:rPr lang="ru-RU" dirty="0" err="1"/>
              <a:t>Оскільки</a:t>
            </a:r>
            <a:r>
              <a:rPr lang="ru-RU" dirty="0"/>
              <a:t> </a:t>
            </a:r>
            <a:r>
              <a:rPr lang="ru-RU" dirty="0" err="1"/>
              <a:t>основну</a:t>
            </a:r>
            <a:r>
              <a:rPr lang="ru-RU" dirty="0"/>
              <a:t> </a:t>
            </a:r>
            <a:r>
              <a:rPr lang="ru-RU" dirty="0" err="1"/>
              <a:t>частину</a:t>
            </a:r>
            <a:r>
              <a:rPr lang="ru-RU" dirty="0"/>
              <a:t> </a:t>
            </a:r>
            <a:r>
              <a:rPr lang="ru-RU" dirty="0" err="1"/>
              <a:t>вирощування</a:t>
            </a:r>
            <a:r>
              <a:rPr lang="ru-RU" dirty="0"/>
              <a:t> </a:t>
            </a:r>
            <a:r>
              <a:rPr lang="ru-RU" dirty="0" err="1"/>
              <a:t>бананів</a:t>
            </a:r>
            <a:r>
              <a:rPr lang="ru-RU" dirty="0"/>
              <a:t> неформально </a:t>
            </a:r>
            <a:r>
              <a:rPr lang="ru-RU" dirty="0" err="1"/>
              <a:t>проводять</a:t>
            </a:r>
            <a:r>
              <a:rPr lang="ru-RU" dirty="0"/>
              <a:t> </a:t>
            </a:r>
            <a:r>
              <a:rPr lang="ru-RU" dirty="0" err="1"/>
              <a:t>дрібні</a:t>
            </a:r>
            <a:r>
              <a:rPr lang="ru-RU" dirty="0"/>
              <a:t> </a:t>
            </a:r>
            <a:r>
              <a:rPr lang="ru-RU" dirty="0" err="1"/>
              <a:t>фермери</a:t>
            </a:r>
            <a:r>
              <a:rPr lang="ru-RU" dirty="0"/>
              <a:t>, </a:t>
            </a:r>
            <a:r>
              <a:rPr lang="ru-RU" dirty="0" err="1"/>
              <a:t>однак</a:t>
            </a:r>
            <a:r>
              <a:rPr lang="ru-RU" dirty="0"/>
              <a:t> </a:t>
            </a:r>
            <a:r>
              <a:rPr lang="ru-RU" dirty="0" err="1"/>
              <a:t>отримати</a:t>
            </a:r>
            <a:r>
              <a:rPr lang="ru-RU" dirty="0"/>
              <a:t> </a:t>
            </a:r>
            <a:r>
              <a:rPr lang="ru-RU" dirty="0" err="1"/>
              <a:t>точні</a:t>
            </a:r>
            <a:r>
              <a:rPr lang="ru-RU" dirty="0"/>
              <a:t> </a:t>
            </a:r>
            <a:r>
              <a:rPr lang="ru-RU" dirty="0" err="1"/>
              <a:t>показники</a:t>
            </a:r>
            <a:r>
              <a:rPr lang="ru-RU" dirty="0"/>
              <a:t> </a:t>
            </a:r>
            <a:r>
              <a:rPr lang="ru-RU" dirty="0" err="1"/>
              <a:t>світового</a:t>
            </a:r>
            <a:r>
              <a:rPr lang="ru-RU" dirty="0"/>
              <a:t> </a:t>
            </a:r>
            <a:r>
              <a:rPr lang="ru-RU" dirty="0" err="1"/>
              <a:t>виробництва</a:t>
            </a:r>
            <a:r>
              <a:rPr lang="ru-RU" dirty="0"/>
              <a:t> </a:t>
            </a:r>
            <a:r>
              <a:rPr lang="ru-RU" dirty="0" err="1"/>
              <a:t>бананів</a:t>
            </a:r>
            <a:r>
              <a:rPr lang="ru-RU" dirty="0"/>
              <a:t> </a:t>
            </a:r>
            <a:r>
              <a:rPr lang="ru-RU" dirty="0" err="1"/>
              <a:t>важко</a:t>
            </a:r>
            <a:r>
              <a:rPr lang="ru-RU" dirty="0"/>
              <a:t>. </a:t>
            </a:r>
            <a:r>
              <a:rPr lang="ru-RU" dirty="0" err="1"/>
              <a:t>Наявні</a:t>
            </a:r>
            <a:r>
              <a:rPr lang="ru-RU" dirty="0"/>
              <a:t> </a:t>
            </a:r>
            <a:r>
              <a:rPr lang="ru-RU" dirty="0" err="1"/>
              <a:t>оцінки</a:t>
            </a:r>
            <a:r>
              <a:rPr lang="ru-RU" dirty="0"/>
              <a:t> </a:t>
            </a:r>
            <a:r>
              <a:rPr lang="ru-RU" dirty="0" err="1"/>
              <a:t>вказують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середнє</a:t>
            </a:r>
            <a:r>
              <a:rPr lang="ru-RU" dirty="0"/>
              <a:t> </a:t>
            </a:r>
            <a:r>
              <a:rPr lang="ru-RU" dirty="0" err="1"/>
              <a:t>глобальне</a:t>
            </a:r>
            <a:r>
              <a:rPr lang="ru-RU" dirty="0"/>
              <a:t> </a:t>
            </a:r>
            <a:r>
              <a:rPr lang="ru-RU" dirty="0" err="1"/>
              <a:t>виробництво</a:t>
            </a:r>
            <a:r>
              <a:rPr lang="ru-RU" dirty="0"/>
              <a:t> </a:t>
            </a:r>
            <a:r>
              <a:rPr lang="ru-RU" dirty="0" err="1"/>
              <a:t>бананів</a:t>
            </a:r>
            <a:r>
              <a:rPr lang="ru-RU" dirty="0"/>
              <a:t> </a:t>
            </a:r>
            <a:r>
              <a:rPr lang="ru-RU" dirty="0" err="1"/>
              <a:t>зросло</a:t>
            </a:r>
            <a:r>
              <a:rPr lang="ru-RU" dirty="0"/>
              <a:t> з 69 </a:t>
            </a:r>
            <a:r>
              <a:rPr lang="ru-RU" dirty="0" err="1"/>
              <a:t>мільйонів</a:t>
            </a:r>
            <a:r>
              <a:rPr lang="ru-RU" dirty="0"/>
              <a:t> тонн у 2000-2002 роках до 116 </a:t>
            </a:r>
            <a:r>
              <a:rPr lang="ru-RU" dirty="0" err="1"/>
              <a:t>мільйонів</a:t>
            </a:r>
            <a:r>
              <a:rPr lang="ru-RU" dirty="0"/>
              <a:t> тонн у 2017-2019 роках, </a:t>
            </a:r>
            <a:r>
              <a:rPr lang="ru-RU" dirty="0" err="1"/>
              <a:t>приблизно</a:t>
            </a:r>
            <a:r>
              <a:rPr lang="ru-RU" dirty="0"/>
              <a:t> на </a:t>
            </a:r>
            <a:r>
              <a:rPr lang="ru-RU" dirty="0" err="1"/>
              <a:t>рівні</a:t>
            </a:r>
            <a:r>
              <a:rPr lang="ru-RU" dirty="0"/>
              <a:t> 31 </a:t>
            </a:r>
            <a:r>
              <a:rPr lang="ru-RU" dirty="0" err="1"/>
              <a:t>мільярда</a:t>
            </a:r>
            <a:r>
              <a:rPr lang="ru-RU" dirty="0"/>
              <a:t> </a:t>
            </a:r>
            <a:r>
              <a:rPr lang="ru-RU" dirty="0" err="1"/>
              <a:t>доларів</a:t>
            </a:r>
            <a:r>
              <a:rPr lang="ru-RU" dirty="0"/>
              <a:t> США. </a:t>
            </a:r>
          </a:p>
          <a:p>
            <a:r>
              <a:rPr lang="ru-RU" dirty="0"/>
              <a:t>За </a:t>
            </a:r>
            <a:r>
              <a:rPr lang="ru-RU" dirty="0" err="1"/>
              <a:t>даними</a:t>
            </a:r>
            <a:r>
              <a:rPr lang="ru-RU" dirty="0"/>
              <a:t> 2017 року, </a:t>
            </a:r>
            <a:r>
              <a:rPr lang="ru-RU" dirty="0" err="1"/>
              <a:t>світова</a:t>
            </a:r>
            <a:r>
              <a:rPr lang="ru-RU" dirty="0"/>
              <a:t> </a:t>
            </a:r>
            <a:r>
              <a:rPr lang="ru-RU" dirty="0" err="1"/>
              <a:t>галузь</a:t>
            </a:r>
            <a:r>
              <a:rPr lang="ru-RU" dirty="0"/>
              <a:t> </a:t>
            </a:r>
            <a:r>
              <a:rPr lang="ru-RU" dirty="0" err="1"/>
              <a:t>експорту</a:t>
            </a:r>
            <a:r>
              <a:rPr lang="ru-RU" dirty="0"/>
              <a:t> </a:t>
            </a:r>
            <a:r>
              <a:rPr lang="ru-RU" dirty="0" err="1"/>
              <a:t>бананів</a:t>
            </a:r>
            <a:r>
              <a:rPr lang="ru-RU" dirty="0"/>
              <a:t> приносить </a:t>
            </a:r>
            <a:r>
              <a:rPr lang="ru-RU" dirty="0" err="1"/>
              <a:t>близько</a:t>
            </a:r>
            <a:r>
              <a:rPr lang="ru-RU" dirty="0"/>
              <a:t> 12 млрд. </a:t>
            </a:r>
            <a:r>
              <a:rPr lang="ru-RU" dirty="0" err="1"/>
              <a:t>Доларів</a:t>
            </a:r>
            <a:r>
              <a:rPr lang="ru-RU" dirty="0"/>
              <a:t> на </a:t>
            </a:r>
            <a:r>
              <a:rPr lang="ru-RU" dirty="0" err="1"/>
              <a:t>рік</a:t>
            </a:r>
            <a:r>
              <a:rPr lang="ru-RU" dirty="0"/>
              <a:t>. </a:t>
            </a:r>
            <a:r>
              <a:rPr lang="ru-RU" dirty="0" err="1"/>
              <a:t>Однак</a:t>
            </a:r>
            <a:r>
              <a:rPr lang="ru-RU" dirty="0"/>
              <a:t> </a:t>
            </a:r>
            <a:r>
              <a:rPr lang="ru-RU" dirty="0" err="1"/>
              <a:t>важливо</a:t>
            </a:r>
            <a:r>
              <a:rPr lang="ru-RU" dirty="0"/>
              <a:t> </a:t>
            </a:r>
            <a:r>
              <a:rPr lang="ru-RU" dirty="0" err="1"/>
              <a:t>зазначити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</a:t>
            </a:r>
            <a:r>
              <a:rPr lang="ru-RU" dirty="0" err="1"/>
              <a:t>близько</a:t>
            </a:r>
            <a:r>
              <a:rPr lang="ru-RU" dirty="0"/>
              <a:t> 15 </a:t>
            </a:r>
            <a:r>
              <a:rPr lang="ru-RU" dirty="0" err="1"/>
              <a:t>відсотків</a:t>
            </a:r>
            <a:r>
              <a:rPr lang="ru-RU" dirty="0"/>
              <a:t> </a:t>
            </a:r>
            <a:r>
              <a:rPr lang="ru-RU" dirty="0" err="1"/>
              <a:t>загального</a:t>
            </a:r>
            <a:r>
              <a:rPr lang="ru-RU" dirty="0"/>
              <a:t> </a:t>
            </a:r>
            <a:r>
              <a:rPr lang="ru-RU" dirty="0" err="1"/>
              <a:t>світового</a:t>
            </a:r>
            <a:r>
              <a:rPr lang="ru-RU" dirty="0"/>
              <a:t> </a:t>
            </a:r>
            <a:r>
              <a:rPr lang="ru-RU" dirty="0" err="1"/>
              <a:t>виробництва</a:t>
            </a:r>
            <a:r>
              <a:rPr lang="ru-RU" dirty="0"/>
              <a:t> </a:t>
            </a:r>
            <a:r>
              <a:rPr lang="ru-RU" dirty="0" err="1"/>
              <a:t>бананів</a:t>
            </a:r>
            <a:r>
              <a:rPr lang="ru-RU" dirty="0"/>
              <a:t> </a:t>
            </a:r>
            <a:r>
              <a:rPr lang="ru-RU" dirty="0" err="1"/>
              <a:t>торгується</a:t>
            </a:r>
            <a:r>
              <a:rPr lang="ru-RU" dirty="0"/>
              <a:t> на </a:t>
            </a:r>
            <a:r>
              <a:rPr lang="ru-RU" dirty="0" err="1"/>
              <a:t>міжнародному</a:t>
            </a:r>
            <a:r>
              <a:rPr lang="ru-RU" dirty="0"/>
              <a:t> ринку; </a:t>
            </a:r>
            <a:r>
              <a:rPr lang="ru-RU" dirty="0" err="1"/>
              <a:t>решта</a:t>
            </a:r>
            <a:r>
              <a:rPr lang="ru-RU" dirty="0"/>
              <a:t> </a:t>
            </a:r>
            <a:r>
              <a:rPr lang="ru-RU" dirty="0" err="1"/>
              <a:t>споживається</a:t>
            </a:r>
            <a:r>
              <a:rPr lang="ru-RU" dirty="0"/>
              <a:t> на </a:t>
            </a:r>
            <a:r>
              <a:rPr lang="ru-RU" dirty="0" err="1"/>
              <a:t>місцевому</a:t>
            </a:r>
            <a:r>
              <a:rPr lang="ru-RU" dirty="0"/>
              <a:t> </a:t>
            </a:r>
            <a:r>
              <a:rPr lang="ru-RU" dirty="0" err="1"/>
              <a:t>рівні</a:t>
            </a:r>
            <a:r>
              <a:rPr lang="ru-RU" dirty="0"/>
              <a:t>, головне у великих </a:t>
            </a:r>
            <a:r>
              <a:rPr lang="ru-RU" dirty="0" err="1"/>
              <a:t>країнах-виробниках</a:t>
            </a:r>
            <a:r>
              <a:rPr lang="ru-RU" dirty="0"/>
              <a:t>, таких як </a:t>
            </a:r>
            <a:r>
              <a:rPr lang="ru-RU" dirty="0" err="1"/>
              <a:t>Індія</a:t>
            </a:r>
            <a:r>
              <a:rPr lang="ru-RU" dirty="0"/>
              <a:t>, Китай та </a:t>
            </a:r>
            <a:r>
              <a:rPr lang="ru-RU" dirty="0" err="1"/>
              <a:t>Бразилія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у </a:t>
            </a:r>
            <a:r>
              <a:rPr lang="ru-RU" dirty="0" err="1"/>
              <a:t>деяких</a:t>
            </a:r>
            <a:r>
              <a:rPr lang="ru-RU" dirty="0"/>
              <a:t> </a:t>
            </a:r>
            <a:r>
              <a:rPr lang="ru-RU" dirty="0" err="1"/>
              <a:t>африканських</a:t>
            </a:r>
            <a:r>
              <a:rPr lang="ru-RU" dirty="0"/>
              <a:t> </a:t>
            </a:r>
            <a:r>
              <a:rPr lang="ru-RU" dirty="0" err="1"/>
              <a:t>країнах</a:t>
            </a:r>
            <a:r>
              <a:rPr lang="ru-RU" dirty="0"/>
              <a:t>, де </a:t>
            </a:r>
            <a:r>
              <a:rPr lang="ru-RU" dirty="0" err="1"/>
              <a:t>банани</a:t>
            </a:r>
            <a:r>
              <a:rPr lang="ru-RU" dirty="0"/>
              <a:t> </a:t>
            </a:r>
            <a:r>
              <a:rPr lang="ru-RU" dirty="0" err="1"/>
              <a:t>значною</a:t>
            </a:r>
            <a:r>
              <a:rPr lang="ru-RU" dirty="0"/>
              <a:t> </a:t>
            </a:r>
            <a:r>
              <a:rPr lang="ru-RU" dirty="0" err="1"/>
              <a:t>мірою</a:t>
            </a:r>
            <a:r>
              <a:rPr lang="ru-RU" dirty="0"/>
              <a:t> </a:t>
            </a:r>
            <a:r>
              <a:rPr lang="ru-RU" dirty="0" err="1"/>
              <a:t>вносять</a:t>
            </a:r>
            <a:r>
              <a:rPr lang="ru-RU" dirty="0"/>
              <a:t> </a:t>
            </a:r>
            <a:r>
              <a:rPr lang="ru-RU" dirty="0" err="1"/>
              <a:t>свій</a:t>
            </a:r>
            <a:r>
              <a:rPr lang="ru-RU" dirty="0"/>
              <a:t> </a:t>
            </a:r>
            <a:r>
              <a:rPr lang="ru-RU" dirty="0" err="1"/>
              <a:t>раціон</a:t>
            </a:r>
            <a:r>
              <a:rPr lang="ru-RU" dirty="0"/>
              <a:t> у </a:t>
            </a:r>
            <a:r>
              <a:rPr lang="ru-RU" dirty="0" err="1"/>
              <a:t>харчування</a:t>
            </a:r>
            <a:r>
              <a:rPr lang="ru-RU" dirty="0"/>
              <a:t> людей.</a:t>
            </a:r>
          </a:p>
          <a:p>
            <a:endParaRPr lang="ru-RU" dirty="0"/>
          </a:p>
        </p:txBody>
      </p:sp>
      <p:pic>
        <p:nvPicPr>
          <p:cNvPr id="11266" name="Picture 2" descr="Стокові фотографії Цитрусові та роялті-фрі зображення Цитрусові |  Depositphotos®">
            <a:extLst>
              <a:ext uri="{FF2B5EF4-FFF2-40B4-BE49-F238E27FC236}">
                <a16:creationId xmlns:a16="http://schemas.microsoft.com/office/drawing/2014/main" id="{1A74B204-D816-49DB-8C4D-EE6BF2E827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0"/>
            <a:ext cx="2027712" cy="1480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27406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DA27F6-2BA6-4859-A2E9-1D80E39FF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Банани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BC527B9-9B33-4CF1-B9DB-4145BEDC05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На </a:t>
            </a:r>
            <a:r>
              <a:rPr lang="ru-RU" dirty="0" err="1"/>
              <a:t>тлі</a:t>
            </a:r>
            <a:r>
              <a:rPr lang="ru-RU" dirty="0"/>
              <a:t> </a:t>
            </a:r>
            <a:r>
              <a:rPr lang="ru-RU" dirty="0" err="1"/>
              <a:t>надзвичайно</a:t>
            </a:r>
            <a:r>
              <a:rPr lang="ru-RU" dirty="0"/>
              <a:t> </a:t>
            </a:r>
            <a:r>
              <a:rPr lang="ru-RU" dirty="0" err="1"/>
              <a:t>швидкого</a:t>
            </a:r>
            <a:r>
              <a:rPr lang="ru-RU" dirty="0"/>
              <a:t> спаду </a:t>
            </a:r>
            <a:r>
              <a:rPr lang="ru-RU" dirty="0" err="1"/>
              <a:t>світової</a:t>
            </a:r>
            <a:r>
              <a:rPr lang="ru-RU" dirty="0"/>
              <a:t> </a:t>
            </a:r>
            <a:r>
              <a:rPr lang="ru-RU" dirty="0" err="1"/>
              <a:t>економічної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та </a:t>
            </a:r>
            <a:r>
              <a:rPr lang="ru-RU" dirty="0" err="1"/>
              <a:t>міжнародних</a:t>
            </a:r>
            <a:r>
              <a:rPr lang="ru-RU" dirty="0"/>
              <a:t> </a:t>
            </a:r>
            <a:r>
              <a:rPr lang="ru-RU" dirty="0" err="1"/>
              <a:t>перевезень</a:t>
            </a:r>
            <a:r>
              <a:rPr lang="ru-RU" dirty="0"/>
              <a:t> </a:t>
            </a:r>
            <a:r>
              <a:rPr lang="ru-RU" dirty="0" err="1"/>
              <a:t>світовий</a:t>
            </a:r>
            <a:r>
              <a:rPr lang="ru-RU" dirty="0"/>
              <a:t> попит та </a:t>
            </a:r>
            <a:r>
              <a:rPr lang="ru-RU" dirty="0" err="1"/>
              <a:t>пропозиція</a:t>
            </a:r>
            <a:r>
              <a:rPr lang="ru-RU" dirty="0"/>
              <a:t> на </a:t>
            </a:r>
            <a:r>
              <a:rPr lang="ru-RU" dirty="0" err="1"/>
              <a:t>банани</a:t>
            </a:r>
            <a:r>
              <a:rPr lang="ru-RU" dirty="0"/>
              <a:t> та </a:t>
            </a:r>
            <a:r>
              <a:rPr lang="ru-RU" dirty="0" err="1"/>
              <a:t>тропічні</a:t>
            </a:r>
            <a:r>
              <a:rPr lang="ru-RU" dirty="0"/>
              <a:t> </a:t>
            </a:r>
            <a:r>
              <a:rPr lang="ru-RU" dirty="0" err="1"/>
              <a:t>фрукти</a:t>
            </a:r>
            <a:r>
              <a:rPr lang="ru-RU" dirty="0"/>
              <a:t> </a:t>
            </a:r>
            <a:r>
              <a:rPr lang="ru-RU" dirty="0" err="1"/>
              <a:t>зазнали</a:t>
            </a:r>
            <a:r>
              <a:rPr lang="ru-RU" dirty="0"/>
              <a:t> </a:t>
            </a:r>
            <a:r>
              <a:rPr lang="ru-RU" dirty="0" err="1"/>
              <a:t>зривів</a:t>
            </a:r>
            <a:r>
              <a:rPr lang="ru-RU" dirty="0"/>
              <a:t> та </a:t>
            </a:r>
            <a:r>
              <a:rPr lang="ru-RU" dirty="0" err="1"/>
              <a:t>стиснення</a:t>
            </a:r>
            <a:r>
              <a:rPr lang="ru-RU" dirty="0"/>
              <a:t>, </a:t>
            </a:r>
            <a:r>
              <a:rPr lang="ru-RU" dirty="0" err="1"/>
              <a:t>пов'язаних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en-GB" dirty="0"/>
              <a:t>COVID-19, </a:t>
            </a:r>
            <a:r>
              <a:rPr lang="ru-RU" dirty="0"/>
              <a:t>через </a:t>
            </a:r>
            <a:r>
              <a:rPr lang="ru-RU" dirty="0" err="1"/>
              <a:t>кілька</a:t>
            </a:r>
            <a:r>
              <a:rPr lang="ru-RU" dirty="0"/>
              <a:t> </a:t>
            </a:r>
            <a:r>
              <a:rPr lang="ru-RU" dirty="0" err="1"/>
              <a:t>каналів</a:t>
            </a:r>
            <a:r>
              <a:rPr lang="ru-RU" dirty="0"/>
              <a:t> </a:t>
            </a:r>
            <a:r>
              <a:rPr lang="ru-RU" dirty="0" err="1"/>
              <a:t>передачі</a:t>
            </a:r>
            <a:r>
              <a:rPr lang="ru-RU" dirty="0"/>
              <a:t>. У </a:t>
            </a:r>
            <a:r>
              <a:rPr lang="ru-RU" dirty="0" err="1"/>
              <a:t>цій</a:t>
            </a:r>
            <a:r>
              <a:rPr lang="ru-RU" dirty="0"/>
              <a:t> </a:t>
            </a:r>
            <a:r>
              <a:rPr lang="ru-RU" dirty="0" err="1"/>
              <a:t>статті</a:t>
            </a:r>
            <a:r>
              <a:rPr lang="ru-RU" dirty="0"/>
              <a:t> представлена ​​</a:t>
            </a:r>
            <a:r>
              <a:rPr lang="ru-RU" dirty="0" err="1"/>
              <a:t>попередня</a:t>
            </a:r>
            <a:r>
              <a:rPr lang="ru-RU" dirty="0"/>
              <a:t> </a:t>
            </a:r>
            <a:r>
              <a:rPr lang="ru-RU" dirty="0" err="1"/>
              <a:t>оцінка</a:t>
            </a:r>
            <a:r>
              <a:rPr lang="ru-RU" dirty="0"/>
              <a:t> </a:t>
            </a:r>
            <a:r>
              <a:rPr lang="ru-RU" dirty="0" err="1"/>
              <a:t>поточної</a:t>
            </a:r>
            <a:r>
              <a:rPr lang="ru-RU" dirty="0"/>
              <a:t> </a:t>
            </a:r>
            <a:r>
              <a:rPr lang="ru-RU" dirty="0" err="1"/>
              <a:t>ситуації</a:t>
            </a:r>
            <a:r>
              <a:rPr lang="ru-RU" dirty="0"/>
              <a:t> на ринку та </a:t>
            </a:r>
            <a:r>
              <a:rPr lang="ru-RU" dirty="0" err="1"/>
              <a:t>потенційних</a:t>
            </a:r>
            <a:r>
              <a:rPr lang="ru-RU" dirty="0"/>
              <a:t> </a:t>
            </a:r>
            <a:r>
              <a:rPr lang="ru-RU" dirty="0" err="1"/>
              <a:t>наслідків</a:t>
            </a:r>
            <a:r>
              <a:rPr lang="ru-RU" dirty="0"/>
              <a:t> </a:t>
            </a:r>
            <a:r>
              <a:rPr lang="ru-RU" dirty="0" err="1"/>
              <a:t>пандемії</a:t>
            </a:r>
            <a:r>
              <a:rPr lang="ru-RU" dirty="0"/>
              <a:t> </a:t>
            </a:r>
            <a:r>
              <a:rPr lang="en-GB" dirty="0"/>
              <a:t>COVID-19 </a:t>
            </a:r>
            <a:r>
              <a:rPr lang="ru-RU" dirty="0"/>
              <a:t>для </a:t>
            </a:r>
            <a:r>
              <a:rPr lang="ru-RU" dirty="0" err="1"/>
              <a:t>виробництва</a:t>
            </a:r>
            <a:r>
              <a:rPr lang="ru-RU" dirty="0"/>
              <a:t>, </a:t>
            </a:r>
            <a:r>
              <a:rPr lang="ru-RU" dirty="0" err="1"/>
              <a:t>торгівлі</a:t>
            </a:r>
            <a:r>
              <a:rPr lang="ru-RU" dirty="0"/>
              <a:t> та </a:t>
            </a:r>
            <a:r>
              <a:rPr lang="ru-RU" dirty="0" err="1"/>
              <a:t>споживання</a:t>
            </a:r>
            <a:r>
              <a:rPr lang="ru-RU" dirty="0"/>
              <a:t> </a:t>
            </a:r>
            <a:r>
              <a:rPr lang="ru-RU" dirty="0" err="1"/>
              <a:t>бананів</a:t>
            </a:r>
            <a:r>
              <a:rPr lang="ru-RU" dirty="0"/>
              <a:t> та </a:t>
            </a:r>
            <a:r>
              <a:rPr lang="ru-RU" dirty="0" err="1"/>
              <a:t>тропічних</a:t>
            </a:r>
            <a:r>
              <a:rPr lang="ru-RU" dirty="0"/>
              <a:t> </a:t>
            </a:r>
            <a:r>
              <a:rPr lang="ru-RU" dirty="0" err="1"/>
              <a:t>фруктів</a:t>
            </a:r>
            <a:r>
              <a:rPr lang="ru-RU" dirty="0"/>
              <a:t> у 2020 </a:t>
            </a:r>
            <a:r>
              <a:rPr lang="ru-RU" dirty="0" err="1"/>
              <a:t>році</a:t>
            </a:r>
            <a:r>
              <a:rPr lang="ru-RU" dirty="0"/>
              <a:t>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3C8AE77-F322-4D58-902B-4EF6FAFE8E8C}"/>
              </a:ext>
            </a:extLst>
          </p:cNvPr>
          <p:cNvSpPr/>
          <p:nvPr/>
        </p:nvSpPr>
        <p:spPr>
          <a:xfrm>
            <a:off x="612104" y="6460848"/>
            <a:ext cx="79197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http://www.fao.org/3/cb1993en/cb1993en_commodity_focus.pdf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AF8871D-29CA-4DF3-BFCF-5ED7005D8CB0}"/>
              </a:ext>
            </a:extLst>
          </p:cNvPr>
          <p:cNvSpPr/>
          <p:nvPr/>
        </p:nvSpPr>
        <p:spPr>
          <a:xfrm>
            <a:off x="267642" y="5902533"/>
            <a:ext cx="828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Preliminary assessment of the impacts of the COVID-19 pandemic on trade in bananas and tropical fruits </a:t>
            </a:r>
            <a:endParaRPr lang="ru-RU" dirty="0"/>
          </a:p>
        </p:txBody>
      </p:sp>
      <p:pic>
        <p:nvPicPr>
          <p:cNvPr id="12290" name="Picture 2" descr="Пояснили, чому за тиждень подорожчали банани">
            <a:extLst>
              <a:ext uri="{FF2B5EF4-FFF2-40B4-BE49-F238E27FC236}">
                <a16:creationId xmlns:a16="http://schemas.microsoft.com/office/drawing/2014/main" id="{82AA363B-0671-4D99-8F83-66396416F5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1840" y="134789"/>
            <a:ext cx="1973104" cy="1313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29523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6DDF87-79F4-46A7-B51A-FCDD7819C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/>
              <a:t>Цукор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520AB4A-B512-4309-9BFD-069779905B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447800"/>
            <a:ext cx="8604448" cy="5410200"/>
          </a:xfrm>
        </p:spPr>
        <p:txBody>
          <a:bodyPr>
            <a:normAutofit fontScale="47500" lnSpcReduction="20000"/>
          </a:bodyPr>
          <a:lstStyle/>
          <a:p>
            <a:r>
              <a:rPr lang="uk-UA" b="1" dirty="0"/>
              <a:t>Цукор</a:t>
            </a:r>
            <a:r>
              <a:rPr lang="uk-UA" dirty="0"/>
              <a:t> виробляється в тропічній зоні з цукрової тростини (близько 2/3 світового виробництва) і в помірній кліматичній зоні з цукрового буряка. Основними виробниками цукру з цукрової тростини є Куба, Бразилія, а також ПАР, Індія, Китай. Виробництво бурякового цукру здійснюється в основному в промислово розвинених країнах і обходиться дорожчим, ніж вироблення цукру з цукрової тростини, тому в країнах виробляють буряковий цукор, як правило, застосовуються урядові субсидії.</a:t>
            </a:r>
            <a:endParaRPr lang="ru-RU" dirty="0"/>
          </a:p>
          <a:p>
            <a:r>
              <a:rPr lang="uk-UA" dirty="0"/>
              <a:t>Виробництво цукру є важливою галуззю сільського господарства багатьох країн, тому національні ринки цукру зазвичай захищаються за допомогою різних інструментів (контрольовані ціни внутрішнього ринку та ін.) У найближчі роки споживання цукру буде зростати приблизно на 1,2% щорічно і досягне до кінця сторіччя 125 млн. т. Цьому сприятиме політика урядів щодо підтримки національних виробляєте ¬ лей, а також дія Міжнародної угоди по цукру (http://zakon2.rada.gov.ua/laws/show/995_097)</a:t>
            </a:r>
            <a:endParaRPr lang="ru-RU" dirty="0"/>
          </a:p>
          <a:p>
            <a:r>
              <a:rPr lang="uk-UA" dirty="0"/>
              <a:t>У той же час у харчовій промисловості збільшується споживання </a:t>
            </a:r>
            <a:r>
              <a:rPr lang="uk-UA" b="1" dirty="0"/>
              <a:t>замінників цукру</a:t>
            </a:r>
            <a:r>
              <a:rPr lang="uk-UA" dirty="0"/>
              <a:t>, які витісняють із ринку натуральну сировину. До них відносяться, наприклад, сахарин, кукурудзяні сиропи (поширені в США) та ін.. Виробництво замінників цукру також буде збільшуватися, насамперед у промислово розвинених країнах. Замінники будуть витісняти натуральний цукор, особливо при виготовленні безалкогольних напоїв, кондитерських виробів та інших продовольчих товарів. В результаті вдосконалення технологій у виробництві замінників цукру повинні знизитися ціни на них, що сприятиме збільшенню їх споживання і послабить позиції натурального цукру навіть у традиційних сферах його застосування в харчовій промисловості.</a:t>
            </a:r>
            <a:endParaRPr lang="ru-RU" dirty="0"/>
          </a:p>
          <a:p>
            <a:r>
              <a:rPr lang="uk-UA" dirty="0"/>
              <a:t>Ціни на цукор характеризуються великою нестабільністю, </a:t>
            </a:r>
            <a:r>
              <a:rPr lang="uk-UA" dirty="0" err="1"/>
              <a:t>підсилюваної</a:t>
            </a:r>
            <a:r>
              <a:rPr lang="uk-UA" dirty="0"/>
              <a:t> спекуляціями на біржах. </a:t>
            </a:r>
            <a:endParaRPr lang="ru-RU" dirty="0"/>
          </a:p>
          <a:p>
            <a:r>
              <a:rPr lang="uk-UA" b="1" dirty="0"/>
              <a:t>Регулювання світового ринку цукру здійснюється на основі Міжнародних угод по цукру</a:t>
            </a:r>
            <a:r>
              <a:rPr lang="uk-UA" dirty="0"/>
              <a:t>, перше з яких було укладено в 1932 р. На основі рішень Міжнародної угоди по цукру 1968 р. була створена Міжнародна організація по цукру (</a:t>
            </a:r>
            <a:r>
              <a:rPr lang="uk-UA" dirty="0" err="1"/>
              <a:t>International</a:t>
            </a:r>
            <a:r>
              <a:rPr lang="uk-UA" dirty="0"/>
              <a:t> </a:t>
            </a:r>
            <a:r>
              <a:rPr lang="uk-UA" dirty="0" err="1"/>
              <a:t>Sugar</a:t>
            </a:r>
            <a:r>
              <a:rPr lang="uk-UA" dirty="0"/>
              <a:t> </a:t>
            </a:r>
            <a:r>
              <a:rPr lang="uk-UA" dirty="0" err="1"/>
              <a:t>Organization</a:t>
            </a:r>
            <a:r>
              <a:rPr lang="uk-UA" dirty="0"/>
              <a:t>, ISO? http://www.isosugar.org/default.aspx) зі штаб-квартирою в Лондоні. Вищим органом цієї організації є Міжнародна рада по цукру (</a:t>
            </a:r>
            <a:r>
              <a:rPr lang="uk-UA" dirty="0" err="1"/>
              <a:t>International</a:t>
            </a:r>
            <a:r>
              <a:rPr lang="uk-UA" dirty="0"/>
              <a:t> </a:t>
            </a:r>
            <a:r>
              <a:rPr lang="uk-UA" dirty="0" err="1"/>
              <a:t>Sugar</a:t>
            </a:r>
            <a:r>
              <a:rPr lang="uk-UA" dirty="0"/>
              <a:t> </a:t>
            </a:r>
            <a:r>
              <a:rPr lang="uk-UA" dirty="0" err="1"/>
              <a:t>Council</a:t>
            </a:r>
            <a:r>
              <a:rPr lang="uk-UA" dirty="0"/>
              <a:t>, ISC).</a:t>
            </a:r>
            <a:endParaRPr lang="ru-RU" dirty="0"/>
          </a:p>
          <a:p>
            <a:endParaRPr lang="ru-RU" dirty="0"/>
          </a:p>
        </p:txBody>
      </p:sp>
      <p:pic>
        <p:nvPicPr>
          <p:cNvPr id="13314" name="Picture 2" descr="Сахар – состав, виды сахара. Типы и всё о сахаре | ТестоВед">
            <a:extLst>
              <a:ext uri="{FF2B5EF4-FFF2-40B4-BE49-F238E27FC236}">
                <a16:creationId xmlns:a16="http://schemas.microsoft.com/office/drawing/2014/main" id="{09E59C97-9022-4045-8CC0-B0449BF82F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60194"/>
            <a:ext cx="2415927" cy="1357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32118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/>
              <a:t>Цукор</a:t>
            </a:r>
            <a:br>
              <a:rPr lang="ru-RU" dirty="0"/>
            </a:br>
            <a:endParaRPr lang="ru-RU" dirty="0"/>
          </a:p>
        </p:txBody>
      </p:sp>
      <p:pic>
        <p:nvPicPr>
          <p:cNvPr id="4098" name="Picture 2" descr="International sugar pric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1000107"/>
            <a:ext cx="4071966" cy="5145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65A71F-EA9E-4279-B025-9475FC1DF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>
                <a:effectLst/>
              </a:rPr>
              <a:t>Харчосмакові товари</a:t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586508E-0107-48C7-A361-6E843D4EAF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4667" y="1417638"/>
            <a:ext cx="7498080" cy="4800600"/>
          </a:xfrm>
        </p:spPr>
        <p:txBody>
          <a:bodyPr>
            <a:normAutofit fontScale="47500" lnSpcReduction="20000"/>
          </a:bodyPr>
          <a:lstStyle/>
          <a:p>
            <a:r>
              <a:rPr lang="uk-UA" dirty="0"/>
              <a:t>До харчосмакова товарів відносяться товари групи 07 СМТК:</a:t>
            </a:r>
            <a:endParaRPr lang="ru-RU" dirty="0"/>
          </a:p>
          <a:p>
            <a:r>
              <a:rPr lang="uk-UA" b="1" dirty="0"/>
              <a:t>кава, чай, какао, спеції.</a:t>
            </a:r>
            <a:endParaRPr lang="ru-RU" b="1" dirty="0"/>
          </a:p>
          <a:p>
            <a:r>
              <a:rPr lang="uk-UA" dirty="0"/>
              <a:t>Кава вирощується в тропічній кліматичній зоні більш ніж в 70 країнах. Основні сорти - «</a:t>
            </a:r>
            <a:r>
              <a:rPr lang="uk-UA" dirty="0" err="1"/>
              <a:t>арабіка</a:t>
            </a:r>
            <a:r>
              <a:rPr lang="uk-UA" dirty="0"/>
              <a:t>» (близько 90% світового виробництва кави) і «</a:t>
            </a:r>
            <a:r>
              <a:rPr lang="uk-UA" dirty="0" err="1"/>
              <a:t>робуста</a:t>
            </a:r>
            <a:r>
              <a:rPr lang="uk-UA" dirty="0"/>
              <a:t>», який вирощується в основному в Африці. У деяких країнах (Ліберія, Конго, Ява) вирощується також сорт «</a:t>
            </a:r>
            <a:r>
              <a:rPr lang="uk-UA" dirty="0" err="1"/>
              <a:t>ліберіка</a:t>
            </a:r>
            <a:r>
              <a:rPr lang="uk-UA" dirty="0"/>
              <a:t>», який якісно поступається першим двом і майже не має значення в міжнародній торгівлі.</a:t>
            </a:r>
            <a:endParaRPr lang="ru-RU" dirty="0"/>
          </a:p>
          <a:p>
            <a:r>
              <a:rPr lang="uk-UA" dirty="0"/>
              <a:t>Основними продуцентами кави є Бразилія, а також Колумбія, Кот-д'Івуар, Індонезія, Мексика, Індія, В'єтнам. Значна частина кави в сирому вигляді експортується в розвинені країни, де воно піддається подальшій обробці, споживається або експортується в інші країни в готовому до вживання вигляді. Найбільшими споживачами кави у світі є країни ЄС (особливо Німеччина і Франція) і США (найбільша країна-імпортер).</a:t>
            </a:r>
            <a:endParaRPr lang="ru-RU" dirty="0"/>
          </a:p>
          <a:p>
            <a:r>
              <a:rPr lang="uk-UA" dirty="0"/>
              <a:t>Торгівля кави здійснюється як безпосередньо між фірмами країн - виробників і споживачів, так і за допомогою бірж, в основному в Нью-Йорку і Лондоні. Угоди з реальним товаром здійснюються, як правило, в Гамбурзі, </a:t>
            </a:r>
            <a:r>
              <a:rPr lang="uk-UA" dirty="0" err="1"/>
              <a:t>розташовуючому</a:t>
            </a:r>
            <a:r>
              <a:rPr lang="uk-UA" dirty="0"/>
              <a:t> найбільшими в Європі складами в вільній митній зоні.</a:t>
            </a:r>
            <a:endParaRPr lang="ru-RU" dirty="0"/>
          </a:p>
          <a:p>
            <a:r>
              <a:rPr lang="uk-UA" dirty="0"/>
              <a:t>Регулювання ринку кави здійснюється Асоціацією країн - продуцентів кави (</a:t>
            </a:r>
            <a:r>
              <a:rPr lang="uk-UA" dirty="0" err="1"/>
              <a:t>International</a:t>
            </a:r>
            <a:r>
              <a:rPr lang="uk-UA" dirty="0"/>
              <a:t> </a:t>
            </a:r>
            <a:r>
              <a:rPr lang="uk-UA" dirty="0" err="1"/>
              <a:t>Coffee</a:t>
            </a:r>
            <a:r>
              <a:rPr lang="uk-UA" dirty="0"/>
              <a:t> </a:t>
            </a:r>
            <a:r>
              <a:rPr lang="uk-UA" dirty="0" err="1"/>
              <a:t>Organization</a:t>
            </a:r>
            <a:r>
              <a:rPr lang="uk-UA" dirty="0"/>
              <a:t> http://www.ico.org/links_pce.asp), а також на основі Міжнародних угод з кави (</a:t>
            </a:r>
            <a:r>
              <a:rPr lang="uk-UA" dirty="0" err="1"/>
              <a:t>International</a:t>
            </a:r>
            <a:r>
              <a:rPr lang="uk-UA" dirty="0"/>
              <a:t> </a:t>
            </a:r>
            <a:r>
              <a:rPr lang="uk-UA" dirty="0" err="1"/>
              <a:t>Coffee</a:t>
            </a:r>
            <a:r>
              <a:rPr lang="uk-UA" dirty="0"/>
              <a:t> </a:t>
            </a:r>
            <a:r>
              <a:rPr lang="uk-UA" dirty="0" err="1"/>
              <a:t>Agreement</a:t>
            </a:r>
            <a:r>
              <a:rPr lang="uk-UA" dirty="0"/>
              <a:t>). </a:t>
            </a:r>
            <a:endParaRPr lang="ru-RU" dirty="0"/>
          </a:p>
          <a:p>
            <a:endParaRPr lang="ru-RU" dirty="0"/>
          </a:p>
        </p:txBody>
      </p:sp>
      <p:pic>
        <p:nvPicPr>
          <p:cNvPr id="14338" name="Picture 2" descr="Как специи делают кофе полезным">
            <a:extLst>
              <a:ext uri="{FF2B5EF4-FFF2-40B4-BE49-F238E27FC236}">
                <a16:creationId xmlns:a16="http://schemas.microsoft.com/office/drawing/2014/main" id="{17202007-F8F6-4EDC-8376-533914291F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5606873"/>
            <a:ext cx="2128264" cy="1040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Bisan - &quot;Інтернет магазин чаю, кави, солодощів та спецій.&quot; Контакты,  товары, услуги, цены">
            <a:extLst>
              <a:ext uri="{FF2B5EF4-FFF2-40B4-BE49-F238E27FC236}">
                <a16:creationId xmlns:a16="http://schemas.microsoft.com/office/drawing/2014/main" id="{2C6185FF-4FBF-4400-9BE4-FA309E20F8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57" y="5322475"/>
            <a:ext cx="2175358" cy="1447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83689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848AAC-FDFA-4F92-AEDD-BA9A400B3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Какао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E9EFA5A-6447-4651-85D0-742BEA08F0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uk-UA" dirty="0"/>
              <a:t>Какао, так само як і кава, вирощується в тропічній зоні, а потім у сирому вигляді зерна какао експортуються в розвинені країни. Основними районами вирощування какао є Центральна Африка (Кот-д'Івуар, Гана, Нігерія, Камерун) і Латинська Америка (Бразилія і Мексика), а також Малайзія.</a:t>
            </a:r>
            <a:endParaRPr lang="ru-RU" dirty="0"/>
          </a:p>
          <a:p>
            <a:r>
              <a:rPr lang="uk-UA" dirty="0"/>
              <a:t>Щорічні обсяги світового виробництва какао, як правило, значно відрізняються, що призводить до постійних коливань цін на світовому ринку. Основними факторами, що впливають на обсяги виробництва, є посуха в Африці, проливні дощі або холод в період збору какао, бобів у Бразилії, а також часті зміни площі вирощування какао під впливом низьких цін міжнародного ринку.</a:t>
            </a:r>
            <a:endParaRPr lang="ru-RU" dirty="0"/>
          </a:p>
          <a:p>
            <a:r>
              <a:rPr lang="uk-UA" dirty="0"/>
              <a:t>Основними споживачами какао вважаються США, Німеччина, Великобританія, Швейцарія.</a:t>
            </a:r>
            <a:endParaRPr lang="ru-RU" dirty="0"/>
          </a:p>
          <a:p>
            <a:r>
              <a:rPr lang="uk-UA" dirty="0"/>
              <a:t>Міжнародна торгівля какао здійснюється як між фірмами країн - виробників і споживачів, так і за допомогою бірж, в основному в Лондоні і Нью-Йорку.</a:t>
            </a:r>
            <a:endParaRPr lang="ru-RU" dirty="0"/>
          </a:p>
          <a:p>
            <a:r>
              <a:rPr lang="uk-UA" dirty="0"/>
              <a:t>Регулювання ринку какао здійснюється на основі Міжнародних угод щодо какао. </a:t>
            </a:r>
            <a:endParaRPr lang="ru-RU" dirty="0"/>
          </a:p>
          <a:p>
            <a:endParaRPr lang="ru-RU" dirty="0"/>
          </a:p>
        </p:txBody>
      </p:sp>
      <p:pic>
        <p:nvPicPr>
          <p:cNvPr id="15364" name="Picture 4" descr="Експортери проігнорували аукціон найбільшого в світі виробника какао -  Korrespondent.net">
            <a:extLst>
              <a:ext uri="{FF2B5EF4-FFF2-40B4-BE49-F238E27FC236}">
                <a16:creationId xmlns:a16="http://schemas.microsoft.com/office/drawing/2014/main" id="{E37BABDC-FC83-4ECC-8AF8-6951C34254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62728"/>
            <a:ext cx="1739959" cy="1242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45432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EB0818-6592-4D2C-9848-88C22C5C1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Чай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5BEA407-5344-45B1-B204-2BA4D898D2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uk-UA" dirty="0"/>
              <a:t>Чай вирощується в тропічній та субтропічній зонах. Найбільш цінними сортами чорного чаю володіють Кенія і Шрі Ланка, а також Індонезія, яка поставляє дуже ароматний чай золотистого кольору. На ринку також присутній зелений чай з Китаю.</a:t>
            </a:r>
            <a:endParaRPr lang="ru-RU" dirty="0"/>
          </a:p>
          <a:p>
            <a:r>
              <a:rPr lang="uk-UA" dirty="0"/>
              <a:t>Чай є традиційним товаром аукціонної торгівлі. У 1679 р. в Лондоні пройшов перший аукціон чаю, а 29 червня 1998 р. - останній. Великобританія була єдиною, не виробляла чаю країною, в якій проходили чайні аукціони. Тепер вони проходять тільки в країнах-виробниках. У 1997 р. Кенія відмовилася брати участь у лондонських аукціонах, аналогічним чином поступили Шрі-Ланка, Малаві і Танзанія. Найбільше значення мають чайні аукціони в Калькутті (Індія), Джакарті (Індонезія), </a:t>
            </a:r>
            <a:r>
              <a:rPr lang="uk-UA" dirty="0" err="1"/>
              <a:t>Момбасі</a:t>
            </a:r>
            <a:r>
              <a:rPr lang="uk-UA" dirty="0"/>
              <a:t> (Кенія), Коломбо (Шрі-Ланка).</a:t>
            </a:r>
            <a:endParaRPr lang="ru-RU" dirty="0"/>
          </a:p>
          <a:p>
            <a:endParaRPr lang="ru-RU" dirty="0"/>
          </a:p>
        </p:txBody>
      </p:sp>
      <p:pic>
        <p:nvPicPr>
          <p:cNvPr id="17410" name="Picture 2" descr="Що ми знаємо про чай? Чайна церемонія — xktek.edu.ua">
            <a:extLst>
              <a:ext uri="{FF2B5EF4-FFF2-40B4-BE49-F238E27FC236}">
                <a16:creationId xmlns:a16="http://schemas.microsoft.com/office/drawing/2014/main" id="{2B2DADFA-691E-4FA2-ACEA-08268D5B37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9285" y="5410200"/>
            <a:ext cx="1757537" cy="1321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40695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921EAB-F389-461D-AC5F-C58794EC5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Спеції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C1EC732-9513-4111-B5CC-63FCD191F8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uk-UA" dirty="0"/>
              <a:t>Найбільш представницькими цінами на спеції (чорний і білий перець, кардамон, кмин, гвоздика, імбир та </a:t>
            </a:r>
            <a:r>
              <a:rPr lang="uk-UA" dirty="0" err="1"/>
              <a:t>ін</a:t>
            </a:r>
            <a:r>
              <a:rPr lang="uk-UA" dirty="0"/>
              <a:t>) є ціни Лондонського оптового ринку.</a:t>
            </a:r>
            <a:endParaRPr lang="ru-RU" dirty="0"/>
          </a:p>
          <a:p>
            <a:r>
              <a:rPr lang="uk-UA" dirty="0"/>
              <a:t>В останні роки відзначалося значне збільшення споживання перцю в країнах Азії. У таких державах, як Індонезія і Китай, все більша кількість перцю направляється на внутрішній ринок. У той же час зростає споживання перцю і в інших країнах. У цьому зв'язку спостерігається істотне перевищення споживання перцю над його виробництвом і, як наслідок, скорочення запасів і зростання цін.</a:t>
            </a:r>
            <a:endParaRPr lang="ru-RU" dirty="0"/>
          </a:p>
          <a:p>
            <a:r>
              <a:rPr lang="uk-UA" dirty="0"/>
              <a:t>Основним постачальником білого перцю виступає Індонезія, а також Бразилія і Малайзія. Найбільшими споживачами білого перцю є Німеччина, Індонезія, США, країни Східної Європи.</a:t>
            </a:r>
            <a:endParaRPr lang="ru-RU" dirty="0"/>
          </a:p>
          <a:p>
            <a:r>
              <a:rPr lang="uk-UA" dirty="0"/>
              <a:t> </a:t>
            </a:r>
            <a:endParaRPr lang="ru-RU" dirty="0"/>
          </a:p>
          <a:p>
            <a:endParaRPr lang="ru-RU" dirty="0"/>
          </a:p>
        </p:txBody>
      </p:sp>
      <p:pic>
        <p:nvPicPr>
          <p:cNvPr id="16386" name="Picture 2" descr="Кофе со специями: какие специи добавляют в кофе">
            <a:extLst>
              <a:ext uri="{FF2B5EF4-FFF2-40B4-BE49-F238E27FC236}">
                <a16:creationId xmlns:a16="http://schemas.microsoft.com/office/drawing/2014/main" id="{4A68300D-0067-4346-B1FF-3276E6652E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485803"/>
            <a:ext cx="1913416" cy="1192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53920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5616" y="369306"/>
            <a:ext cx="7440620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0CD1770-FD90-4BEF-A091-3620AF86B1DD}"/>
              </a:ext>
            </a:extLst>
          </p:cNvPr>
          <p:cNvSpPr/>
          <p:nvPr/>
        </p:nvSpPr>
        <p:spPr>
          <a:xfrm>
            <a:off x="1402958" y="4149079"/>
            <a:ext cx="7440620" cy="23396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91135" algn="just">
              <a:lnSpc>
                <a:spcPct val="115000"/>
              </a:lnSpc>
              <a:spcAft>
                <a:spcPts val="0"/>
              </a:spcAft>
            </a:pP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 міжнародній практиці до </a:t>
            </a:r>
            <a:r>
              <a:rPr lang="uk-UA" sz="16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сільськогосподарської сировини</a:t>
            </a:r>
            <a:r>
              <a:rPr lang="uk-UA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належить продукція рослинництва, продукти тваринництва, рибальства, сировина для харчової промисловості. </a:t>
            </a:r>
            <a:r>
              <a:rPr lang="uk-UA" sz="16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Промислова сировина</a:t>
            </a:r>
            <a:r>
              <a:rPr lang="uk-UA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поділяється на сировину мінерального походження (нафта,  вугілля,  руди,  сіль, нерудні копалини) та сировину, що отримується штучним шляхом (штучні волокна, штучний каучук, пластмаси тощо). </a:t>
            </a:r>
            <a:r>
              <a:rPr lang="uk-UA" sz="1600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 товарів первинної переробки нале</a:t>
            </a: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жить продукція переробної промисловості (хімічної, харчової, збагачувальної тощо), яка є результатом першої стадії обробки сировини. Ця продукція, в свою чергу, — сировина для подальшого виробництва.</a:t>
            </a:r>
            <a:endParaRPr lang="ru-RU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5BE9B1-FD87-4756-9538-4E4716904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err="1">
                <a:effectLst/>
              </a:rPr>
              <a:t>Маслонасіння</a:t>
            </a:r>
            <a:r>
              <a:rPr lang="uk-UA" b="1" dirty="0">
                <a:effectLst/>
              </a:rPr>
              <a:t>, рослинні олії</a:t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DB361B9-CCA9-4FDA-A9CC-8D7C68715D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uk-UA" dirty="0"/>
              <a:t>У групу десяти найважливіших видів олійних включаються соя, боби, рапсове, бавовняне, кунжутне, льняне і касторове насіння, соняшник, арахіс, пальмове ядро, копра. Основне значення має соя. Основними виробниками є США, а також Китай, Бразилія, Аргентина, основними імпортерами - європейські країни і Японія. Ріпак також є важливою і поширеною олійною культурою. Основні виробники - Китай та Індія, основний експортер - Канада. Головними міжнародними ринками ріпаку вважаються Вінніпег (Канада) і Гамбург (Німеччина). </a:t>
            </a:r>
            <a:endParaRPr lang="ru-RU" dirty="0"/>
          </a:p>
          <a:p>
            <a:r>
              <a:rPr lang="uk-UA" dirty="0" err="1"/>
              <a:t>Маслонасіння</a:t>
            </a:r>
            <a:r>
              <a:rPr lang="uk-UA" dirty="0"/>
              <a:t>, харчові рослинні олії (соєве, бавовняне, соняшникова, арахісова, лляна, пальмова, кокосова, рицинова, кукурудзяна та </a:t>
            </a:r>
            <a:r>
              <a:rPr lang="uk-UA" dirty="0" err="1"/>
              <a:t>ін</a:t>
            </a:r>
            <a:r>
              <a:rPr lang="uk-UA" dirty="0"/>
              <a:t>) і шроти (відходи виробництва рослинних олій) є масовими біржовими товарами.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55339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 </a:t>
            </a:r>
            <a:br>
              <a:rPr lang="ru-RU" dirty="0"/>
            </a:br>
            <a:r>
              <a:rPr lang="uk-UA" b="1" dirty="0" err="1"/>
              <a:t>Маслонасіння</a:t>
            </a:r>
            <a:r>
              <a:rPr lang="uk-UA" b="1" dirty="0"/>
              <a:t>, рослинні олії</a:t>
            </a:r>
            <a:endParaRPr lang="ru-RU" dirty="0"/>
          </a:p>
        </p:txBody>
      </p:sp>
      <p:pic>
        <p:nvPicPr>
          <p:cNvPr id="5122" name="Picture 2" descr="cd878844e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1500174"/>
            <a:ext cx="4500594" cy="4831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4. Ринки </a:t>
            </a:r>
            <a:r>
              <a:rPr lang="ru-RU" dirty="0" err="1"/>
              <a:t>сільськогосподарської</a:t>
            </a:r>
            <a:r>
              <a:rPr lang="ru-RU" dirty="0"/>
              <a:t> </a:t>
            </a:r>
            <a:r>
              <a:rPr lang="ru-RU" dirty="0" err="1"/>
              <a:t>сировини</a:t>
            </a:r>
            <a:r>
              <a:rPr lang="ru-RU" dirty="0"/>
              <a:t>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uk-UA" dirty="0"/>
              <a:t>До </a:t>
            </a:r>
            <a:r>
              <a:rPr lang="uk-UA" b="1" dirty="0"/>
              <a:t>сільськогосподарської сировини </a:t>
            </a:r>
            <a:r>
              <a:rPr lang="uk-UA" dirty="0"/>
              <a:t>належать товари розділу 2 СМТК (Сировина непродовольчих, крім палива / </a:t>
            </a:r>
            <a:r>
              <a:rPr lang="uk-UA" dirty="0" err="1"/>
              <a:t>Crude</a:t>
            </a:r>
            <a:r>
              <a:rPr lang="uk-UA" dirty="0"/>
              <a:t> </a:t>
            </a:r>
            <a:r>
              <a:rPr lang="uk-UA" dirty="0" err="1"/>
              <a:t>materials</a:t>
            </a:r>
            <a:r>
              <a:rPr lang="uk-UA" dirty="0"/>
              <a:t>, </a:t>
            </a:r>
            <a:r>
              <a:rPr lang="uk-UA" dirty="0" err="1"/>
              <a:t>inedible</a:t>
            </a:r>
            <a:r>
              <a:rPr lang="uk-UA" dirty="0"/>
              <a:t>, </a:t>
            </a:r>
            <a:r>
              <a:rPr lang="uk-UA" dirty="0" err="1"/>
              <a:t>exept</a:t>
            </a:r>
            <a:r>
              <a:rPr lang="uk-UA" dirty="0"/>
              <a:t> </a:t>
            </a:r>
            <a:r>
              <a:rPr lang="uk-UA" dirty="0" err="1"/>
              <a:t>fuels</a:t>
            </a:r>
            <a:r>
              <a:rPr lang="uk-UA" dirty="0"/>
              <a:t>), за винятком груп 22, 27, 28, а саме наступні товарні групи:</a:t>
            </a:r>
            <a:endParaRPr lang="ru-RU" dirty="0"/>
          </a:p>
          <a:p>
            <a:r>
              <a:rPr lang="uk-UA" dirty="0"/>
              <a:t>21. Шкури, шкіри, хутро / </a:t>
            </a:r>
            <a:r>
              <a:rPr lang="uk-UA" dirty="0" err="1"/>
              <a:t>Hides</a:t>
            </a:r>
            <a:r>
              <a:rPr lang="uk-UA" dirty="0"/>
              <a:t>, </a:t>
            </a:r>
            <a:r>
              <a:rPr lang="uk-UA" dirty="0" err="1"/>
              <a:t>skins</a:t>
            </a:r>
            <a:r>
              <a:rPr lang="uk-UA" dirty="0"/>
              <a:t> </a:t>
            </a:r>
            <a:r>
              <a:rPr lang="uk-UA" dirty="0" err="1"/>
              <a:t>and</a:t>
            </a:r>
            <a:r>
              <a:rPr lang="uk-UA" dirty="0"/>
              <a:t> </a:t>
            </a:r>
            <a:r>
              <a:rPr lang="uk-UA" dirty="0" err="1"/>
              <a:t>furskins</a:t>
            </a:r>
            <a:r>
              <a:rPr lang="uk-UA" dirty="0"/>
              <a:t> </a:t>
            </a:r>
            <a:r>
              <a:rPr lang="uk-UA" dirty="0" err="1"/>
              <a:t>raw</a:t>
            </a:r>
            <a:endParaRPr lang="ru-RU" dirty="0"/>
          </a:p>
          <a:p>
            <a:r>
              <a:rPr lang="uk-UA" dirty="0"/>
              <a:t>23. Каучук / </a:t>
            </a:r>
            <a:r>
              <a:rPr lang="uk-UA" dirty="0" err="1"/>
              <a:t>Crude</a:t>
            </a:r>
            <a:r>
              <a:rPr lang="uk-UA" dirty="0"/>
              <a:t> </a:t>
            </a:r>
            <a:r>
              <a:rPr lang="uk-UA" dirty="0" err="1"/>
              <a:t>rubber</a:t>
            </a:r>
            <a:endParaRPr lang="ru-RU" dirty="0"/>
          </a:p>
          <a:p>
            <a:r>
              <a:rPr lang="uk-UA" dirty="0"/>
              <a:t>24. Пробка і дерево / </a:t>
            </a:r>
            <a:r>
              <a:rPr lang="uk-UA" dirty="0" err="1"/>
              <a:t>Cork</a:t>
            </a:r>
            <a:r>
              <a:rPr lang="uk-UA" dirty="0"/>
              <a:t> </a:t>
            </a:r>
            <a:r>
              <a:rPr lang="uk-UA" dirty="0" err="1"/>
              <a:t>and</a:t>
            </a:r>
            <a:r>
              <a:rPr lang="uk-UA" dirty="0"/>
              <a:t> </a:t>
            </a:r>
            <a:r>
              <a:rPr lang="uk-UA" dirty="0" err="1"/>
              <a:t>wood</a:t>
            </a:r>
            <a:endParaRPr lang="ru-RU" dirty="0"/>
          </a:p>
          <a:p>
            <a:r>
              <a:rPr lang="uk-UA" dirty="0"/>
              <a:t>25. Целюлоза і макулатура / </a:t>
            </a:r>
            <a:r>
              <a:rPr lang="uk-UA" dirty="0" err="1"/>
              <a:t>Pulp</a:t>
            </a:r>
            <a:r>
              <a:rPr lang="uk-UA" dirty="0"/>
              <a:t> </a:t>
            </a:r>
            <a:r>
              <a:rPr lang="uk-UA" dirty="0" err="1"/>
              <a:t>and</a:t>
            </a:r>
            <a:r>
              <a:rPr lang="uk-UA" dirty="0"/>
              <a:t> </a:t>
            </a:r>
            <a:r>
              <a:rPr lang="uk-UA" dirty="0" err="1"/>
              <a:t>waste</a:t>
            </a:r>
            <a:r>
              <a:rPr lang="uk-UA" dirty="0"/>
              <a:t> </a:t>
            </a:r>
            <a:r>
              <a:rPr lang="uk-UA" dirty="0" err="1"/>
              <a:t>paper</a:t>
            </a:r>
            <a:endParaRPr lang="ru-RU" dirty="0"/>
          </a:p>
          <a:p>
            <a:r>
              <a:rPr lang="uk-UA" dirty="0"/>
              <a:t>26. Текстильні волокна і їх відходи / </a:t>
            </a:r>
            <a:r>
              <a:rPr lang="uk-UA" dirty="0" err="1"/>
              <a:t>Textile</a:t>
            </a:r>
            <a:r>
              <a:rPr lang="uk-UA" dirty="0"/>
              <a:t> </a:t>
            </a:r>
            <a:r>
              <a:rPr lang="uk-UA" dirty="0" err="1"/>
              <a:t>fibers</a:t>
            </a:r>
            <a:r>
              <a:rPr lang="uk-UA" dirty="0"/>
              <a:t> </a:t>
            </a:r>
            <a:r>
              <a:rPr lang="uk-UA" dirty="0" err="1"/>
              <a:t>and</a:t>
            </a:r>
            <a:r>
              <a:rPr lang="uk-UA" dirty="0"/>
              <a:t> </a:t>
            </a:r>
            <a:r>
              <a:rPr lang="uk-UA" dirty="0" err="1"/>
              <a:t>their</a:t>
            </a:r>
            <a:r>
              <a:rPr lang="uk-UA" dirty="0"/>
              <a:t> </a:t>
            </a:r>
            <a:r>
              <a:rPr lang="uk-UA" dirty="0" err="1"/>
              <a:t>wastes</a:t>
            </a:r>
            <a:endParaRPr lang="ru-RU" dirty="0"/>
          </a:p>
          <a:p>
            <a:r>
              <a:rPr lang="uk-UA" dirty="0"/>
              <a:t>29. Сировина тваринного і рослинного походження, в іншому місці не пойменоване / </a:t>
            </a:r>
            <a:r>
              <a:rPr lang="uk-UA" dirty="0" err="1"/>
              <a:t>Crude</a:t>
            </a:r>
            <a:r>
              <a:rPr lang="uk-UA" dirty="0"/>
              <a:t> </a:t>
            </a:r>
            <a:r>
              <a:rPr lang="uk-UA" dirty="0" err="1"/>
              <a:t>animal</a:t>
            </a:r>
            <a:r>
              <a:rPr lang="uk-UA" dirty="0"/>
              <a:t> </a:t>
            </a:r>
            <a:r>
              <a:rPr lang="uk-UA" dirty="0" err="1"/>
              <a:t>and</a:t>
            </a:r>
            <a:r>
              <a:rPr lang="uk-UA" dirty="0"/>
              <a:t> </a:t>
            </a:r>
            <a:r>
              <a:rPr lang="uk-UA" dirty="0" err="1"/>
              <a:t>vegetable</a:t>
            </a:r>
            <a:r>
              <a:rPr lang="uk-UA" dirty="0"/>
              <a:t> </a:t>
            </a:r>
            <a:r>
              <a:rPr lang="uk-UA" dirty="0" err="1"/>
              <a:t>materials</a:t>
            </a:r>
            <a:r>
              <a:rPr lang="uk-UA" dirty="0"/>
              <a:t>, </a:t>
            </a:r>
            <a:r>
              <a:rPr lang="uk-UA" dirty="0" err="1"/>
              <a:t>n.e.s</a:t>
            </a:r>
            <a:r>
              <a:rPr lang="uk-UA" dirty="0"/>
              <a:t>.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5FA557-BAC3-4B07-9409-433235F0B1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>
                <a:effectLst/>
              </a:rPr>
              <a:t>Каучук</a:t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775F4D9-B4C1-49D6-93BB-0CEDC71253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9792" y="980728"/>
            <a:ext cx="6129928" cy="5760640"/>
          </a:xfrm>
        </p:spPr>
        <p:txBody>
          <a:bodyPr>
            <a:normAutofit fontScale="47500" lnSpcReduction="20000"/>
          </a:bodyPr>
          <a:lstStyle/>
          <a:p>
            <a:r>
              <a:rPr lang="uk-UA" b="1" dirty="0"/>
              <a:t>Каучук використовується в основному для виробництва покришок, а також інших гумових виробів. </a:t>
            </a:r>
            <a:r>
              <a:rPr lang="uk-UA" dirty="0"/>
              <a:t>Центром світового виробництва натурального каучуку є Південно-Східна Азія, а найбільшими продуцентами - Таїланд, Індонезія і Малайзія. припадає 23% світового споживання, Європи — 18%, Японію — 12%) і азіатські країни, що розвиваються.</a:t>
            </a:r>
            <a:endParaRPr lang="ru-RU" dirty="0"/>
          </a:p>
          <a:p>
            <a:r>
              <a:rPr lang="ru-RU" b="1" dirty="0" err="1"/>
              <a:t>Основними</a:t>
            </a:r>
            <a:r>
              <a:rPr lang="ru-RU" b="1" dirty="0"/>
              <a:t> </a:t>
            </a:r>
            <a:r>
              <a:rPr lang="ru-RU" b="1" dirty="0" err="1"/>
              <a:t>виробниками</a:t>
            </a:r>
            <a:r>
              <a:rPr lang="ru-RU" b="1" dirty="0"/>
              <a:t> </a:t>
            </a:r>
            <a:r>
              <a:rPr lang="ru-RU" dirty="0"/>
              <a:t>синтетичного каучуку є США, </a:t>
            </a:r>
            <a:r>
              <a:rPr lang="ru-RU" dirty="0" err="1"/>
              <a:t>Японія</a:t>
            </a:r>
            <a:r>
              <a:rPr lang="ru-RU" dirty="0"/>
              <a:t>, Китай, </a:t>
            </a:r>
            <a:r>
              <a:rPr lang="ru-RU" dirty="0" err="1"/>
              <a:t>Німеччина</a:t>
            </a:r>
            <a:r>
              <a:rPr lang="ru-RU" dirty="0"/>
              <a:t>, </a:t>
            </a:r>
            <a:r>
              <a:rPr lang="ru-RU" dirty="0" err="1"/>
              <a:t>Росія</a:t>
            </a:r>
            <a:r>
              <a:rPr lang="ru-RU" dirty="0"/>
              <a:t>.</a:t>
            </a:r>
          </a:p>
          <a:p>
            <a:r>
              <a:rPr lang="ru-RU" b="1" dirty="0" err="1"/>
              <a:t>Динаміку</a:t>
            </a:r>
            <a:r>
              <a:rPr lang="ru-RU" b="1" dirty="0"/>
              <a:t> </a:t>
            </a:r>
            <a:r>
              <a:rPr lang="ru-RU" b="1" dirty="0" err="1"/>
              <a:t>цін</a:t>
            </a:r>
            <a:r>
              <a:rPr lang="ru-RU" b="1" dirty="0"/>
              <a:t> на </a:t>
            </a:r>
            <a:r>
              <a:rPr lang="ru-RU" b="1" dirty="0" err="1"/>
              <a:t>натуральний</a:t>
            </a:r>
            <a:r>
              <a:rPr lang="ru-RU" b="1" dirty="0"/>
              <a:t> каучук </a:t>
            </a:r>
            <a:r>
              <a:rPr lang="ru-RU" dirty="0" err="1"/>
              <a:t>визначає</a:t>
            </a:r>
            <a:r>
              <a:rPr lang="ru-RU" dirty="0"/>
              <a:t> </a:t>
            </a:r>
            <a:r>
              <a:rPr lang="ru-RU" dirty="0" err="1"/>
              <a:t>збільшення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зниження</a:t>
            </a:r>
            <a:r>
              <a:rPr lang="ru-RU" dirty="0"/>
              <a:t> </a:t>
            </a:r>
            <a:r>
              <a:rPr lang="ru-RU" dirty="0" err="1"/>
              <a:t>запасів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впливом</a:t>
            </a:r>
            <a:r>
              <a:rPr lang="ru-RU" dirty="0"/>
              <a:t> </a:t>
            </a:r>
            <a:r>
              <a:rPr lang="ru-RU" dirty="0" err="1"/>
              <a:t>співвідношення</a:t>
            </a:r>
            <a:r>
              <a:rPr lang="ru-RU" dirty="0"/>
              <a:t> </a:t>
            </a:r>
            <a:r>
              <a:rPr lang="ru-RU" dirty="0" err="1"/>
              <a:t>попиту</a:t>
            </a:r>
            <a:r>
              <a:rPr lang="ru-RU" dirty="0"/>
              <a:t> і </a:t>
            </a:r>
            <a:r>
              <a:rPr lang="ru-RU" dirty="0" err="1"/>
              <a:t>пропозиції</a:t>
            </a:r>
            <a:r>
              <a:rPr lang="ru-RU" dirty="0"/>
              <a:t>. </a:t>
            </a:r>
            <a:r>
              <a:rPr lang="ru-RU" dirty="0" err="1"/>
              <a:t>Скорочення</a:t>
            </a:r>
            <a:r>
              <a:rPr lang="ru-RU" dirty="0"/>
              <a:t> </a:t>
            </a:r>
            <a:r>
              <a:rPr lang="ru-RU" dirty="0" err="1"/>
              <a:t>світових</a:t>
            </a:r>
            <a:r>
              <a:rPr lang="ru-RU" dirty="0"/>
              <a:t> </a:t>
            </a:r>
            <a:r>
              <a:rPr lang="ru-RU" dirty="0" err="1"/>
              <a:t>запасів</a:t>
            </a:r>
            <a:r>
              <a:rPr lang="ru-RU" dirty="0"/>
              <a:t> </a:t>
            </a:r>
            <a:r>
              <a:rPr lang="ru-RU" dirty="0" err="1"/>
              <a:t>зумовило</a:t>
            </a:r>
            <a:r>
              <a:rPr lang="ru-RU" dirty="0"/>
              <a:t> </a:t>
            </a:r>
            <a:r>
              <a:rPr lang="ru-RU" dirty="0" err="1"/>
              <a:t>різке</a:t>
            </a:r>
            <a:r>
              <a:rPr lang="ru-RU" dirty="0"/>
              <a:t> </a:t>
            </a:r>
            <a:r>
              <a:rPr lang="ru-RU" dirty="0" err="1"/>
              <a:t>підвищення</a:t>
            </a:r>
            <a:r>
              <a:rPr lang="ru-RU" dirty="0"/>
              <a:t> </a:t>
            </a:r>
            <a:r>
              <a:rPr lang="ru-RU" dirty="0" err="1"/>
              <a:t>цін</a:t>
            </a:r>
            <a:r>
              <a:rPr lang="ru-RU" dirty="0"/>
              <a:t> на </a:t>
            </a:r>
            <a:r>
              <a:rPr lang="ru-RU" dirty="0" err="1"/>
              <a:t>цей</a:t>
            </a:r>
            <a:r>
              <a:rPr lang="ru-RU" dirty="0"/>
              <a:t> товар.</a:t>
            </a:r>
          </a:p>
          <a:p>
            <a:r>
              <a:rPr lang="ru-RU" b="1" dirty="0" err="1"/>
              <a:t>Ціни</a:t>
            </a:r>
            <a:r>
              <a:rPr lang="ru-RU" b="1" dirty="0"/>
              <a:t> на </a:t>
            </a:r>
            <a:r>
              <a:rPr lang="ru-RU" b="1" dirty="0" err="1"/>
              <a:t>синтетичний</a:t>
            </a:r>
            <a:r>
              <a:rPr lang="ru-RU" b="1" dirty="0"/>
              <a:t> каучук </a:t>
            </a:r>
            <a:r>
              <a:rPr lang="ru-RU" dirty="0" err="1"/>
              <a:t>піддаються</a:t>
            </a:r>
            <a:r>
              <a:rPr lang="ru-RU" dirty="0"/>
              <a:t> </a:t>
            </a:r>
            <a:r>
              <a:rPr lang="ru-RU" dirty="0" err="1"/>
              <a:t>меншим</a:t>
            </a:r>
            <a:r>
              <a:rPr lang="ru-RU" dirty="0"/>
              <a:t> </a:t>
            </a:r>
            <a:r>
              <a:rPr lang="ru-RU" dirty="0" err="1"/>
              <a:t>коливанням</a:t>
            </a:r>
            <a:r>
              <a:rPr lang="ru-RU" dirty="0"/>
              <a:t>. </a:t>
            </a:r>
            <a:r>
              <a:rPr lang="ru-RU" dirty="0" err="1"/>
              <a:t>Їхні</a:t>
            </a:r>
            <a:r>
              <a:rPr lang="ru-RU" dirty="0"/>
              <a:t> </a:t>
            </a:r>
            <a:r>
              <a:rPr lang="ru-RU" dirty="0" err="1"/>
              <a:t>зміни</a:t>
            </a:r>
            <a:r>
              <a:rPr lang="ru-RU" dirty="0"/>
              <a:t> не </a:t>
            </a:r>
            <a:r>
              <a:rPr lang="ru-RU" dirty="0" err="1"/>
              <a:t>завжди</a:t>
            </a:r>
            <a:r>
              <a:rPr lang="ru-RU" dirty="0"/>
              <a:t> </a:t>
            </a:r>
            <a:r>
              <a:rPr lang="ru-RU" dirty="0" err="1"/>
              <a:t>збігаються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змінами</a:t>
            </a:r>
            <a:r>
              <a:rPr lang="ru-RU" dirty="0"/>
              <a:t> </a:t>
            </a:r>
            <a:r>
              <a:rPr lang="ru-RU" dirty="0" err="1"/>
              <a:t>цін</a:t>
            </a:r>
            <a:r>
              <a:rPr lang="ru-RU" dirty="0"/>
              <a:t> на </a:t>
            </a:r>
            <a:r>
              <a:rPr lang="ru-RU" dirty="0" err="1"/>
              <a:t>натуральний</a:t>
            </a:r>
            <a:r>
              <a:rPr lang="ru-RU" dirty="0"/>
              <a:t> кау­чук. </a:t>
            </a:r>
            <a:r>
              <a:rPr lang="ru-RU" dirty="0" err="1"/>
              <a:t>Натуральний</a:t>
            </a:r>
            <a:r>
              <a:rPr lang="ru-RU" dirty="0"/>
              <a:t> каучук </a:t>
            </a:r>
            <a:r>
              <a:rPr lang="ru-RU" dirty="0" err="1"/>
              <a:t>дорожчий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синтетичного. </a:t>
            </a:r>
            <a:r>
              <a:rPr lang="ru-RU" dirty="0" err="1"/>
              <a:t>Розвиток</a:t>
            </a:r>
            <a:r>
              <a:rPr lang="ru-RU" dirty="0"/>
              <a:t> </a:t>
            </a:r>
            <a:r>
              <a:rPr lang="ru-RU" dirty="0" err="1"/>
              <a:t>цієї</a:t>
            </a:r>
            <a:r>
              <a:rPr lang="ru-RU" dirty="0"/>
              <a:t> </a:t>
            </a:r>
            <a:r>
              <a:rPr lang="ru-RU" dirty="0" err="1"/>
              <a:t>тенденції</a:t>
            </a:r>
            <a:r>
              <a:rPr lang="ru-RU" dirty="0"/>
              <a:t> </a:t>
            </a:r>
            <a:r>
              <a:rPr lang="ru-RU" dirty="0" err="1"/>
              <a:t>наштовхується</a:t>
            </a:r>
            <a:r>
              <a:rPr lang="ru-RU" dirty="0"/>
              <a:t> на </a:t>
            </a:r>
            <a:r>
              <a:rPr lang="ru-RU" dirty="0" err="1"/>
              <a:t>протистояння</a:t>
            </a:r>
            <a:r>
              <a:rPr lang="ru-RU" dirty="0"/>
              <a:t> </a:t>
            </a:r>
            <a:r>
              <a:rPr lang="ru-RU" dirty="0" err="1"/>
              <a:t>монополій</a:t>
            </a:r>
            <a:r>
              <a:rPr lang="ru-RU" dirty="0"/>
              <a:t> синтетичного каучуку,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загострює</a:t>
            </a:r>
            <a:r>
              <a:rPr lang="ru-RU" dirty="0"/>
              <a:t> конкуренту </a:t>
            </a:r>
            <a:r>
              <a:rPr lang="ru-RU" dirty="0" err="1"/>
              <a:t>боротьбу</a:t>
            </a:r>
            <a:r>
              <a:rPr lang="ru-RU" dirty="0"/>
              <a:t> на ринку.</a:t>
            </a:r>
          </a:p>
          <a:p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країни-продуценти</a:t>
            </a:r>
            <a:r>
              <a:rPr lang="ru-RU" dirty="0"/>
              <a:t> </a:t>
            </a:r>
            <a:r>
              <a:rPr lang="ru-RU" dirty="0" err="1"/>
              <a:t>розробляють</a:t>
            </a:r>
            <a:r>
              <a:rPr lang="ru-RU" dirty="0"/>
              <a:t> </a:t>
            </a:r>
            <a:r>
              <a:rPr lang="ru-RU" dirty="0" err="1"/>
              <a:t>власні</a:t>
            </a:r>
            <a:r>
              <a:rPr lang="ru-RU" dirty="0"/>
              <a:t> </a:t>
            </a:r>
            <a:r>
              <a:rPr lang="ru-RU" dirty="0" err="1"/>
              <a:t>схеми</a:t>
            </a:r>
            <a:r>
              <a:rPr lang="ru-RU" dirty="0"/>
              <a:t> </a:t>
            </a:r>
            <a:r>
              <a:rPr lang="ru-RU" dirty="0" err="1"/>
              <a:t>стабіліза­ції</a:t>
            </a:r>
            <a:r>
              <a:rPr lang="ru-RU" dirty="0"/>
              <a:t> ринку. Так, у </a:t>
            </a:r>
            <a:r>
              <a:rPr lang="ru-RU" dirty="0" err="1"/>
              <a:t>Таїланді</a:t>
            </a:r>
            <a:r>
              <a:rPr lang="ru-RU" dirty="0"/>
              <a:t> </a:t>
            </a:r>
            <a:r>
              <a:rPr lang="ru-RU" dirty="0" err="1"/>
              <a:t>діє</a:t>
            </a:r>
            <a:r>
              <a:rPr lang="ru-RU" dirty="0"/>
              <a:t> система </a:t>
            </a:r>
            <a:r>
              <a:rPr lang="ru-RU" dirty="0" err="1"/>
              <a:t>ринкових</a:t>
            </a:r>
            <a:r>
              <a:rPr lang="ru-RU" dirty="0"/>
              <a:t> </a:t>
            </a:r>
            <a:r>
              <a:rPr lang="ru-RU" dirty="0" err="1"/>
              <a:t>інтервенцій</a:t>
            </a:r>
            <a:r>
              <a:rPr lang="ru-RU" dirty="0"/>
              <a:t>, </a:t>
            </a:r>
            <a:r>
              <a:rPr lang="ru-RU" dirty="0" err="1"/>
              <a:t>відповід­но</a:t>
            </a:r>
            <a:r>
              <a:rPr lang="ru-RU" dirty="0"/>
              <a:t> до </a:t>
            </a:r>
            <a:r>
              <a:rPr lang="ru-RU" dirty="0" err="1"/>
              <a:t>якої</a:t>
            </a:r>
            <a:r>
              <a:rPr lang="ru-RU" dirty="0"/>
              <a:t> каучук </a:t>
            </a:r>
            <a:r>
              <a:rPr lang="ru-RU" dirty="0" err="1"/>
              <a:t>скуповує</a:t>
            </a:r>
            <a:r>
              <a:rPr lang="ru-RU" dirty="0"/>
              <a:t> держава в </a:t>
            </a:r>
            <a:r>
              <a:rPr lang="ru-RU" dirty="0" err="1"/>
              <a:t>місцевих</a:t>
            </a:r>
            <a:r>
              <a:rPr lang="ru-RU" dirty="0"/>
              <a:t> </a:t>
            </a:r>
            <a:r>
              <a:rPr lang="ru-RU" dirty="0" err="1"/>
              <a:t>виробників</a:t>
            </a:r>
            <a:r>
              <a:rPr lang="ru-RU" dirty="0"/>
              <a:t> за </a:t>
            </a:r>
            <a:r>
              <a:rPr lang="ru-RU" dirty="0" err="1"/>
              <a:t>встанов­леною</a:t>
            </a:r>
            <a:r>
              <a:rPr lang="ru-RU" dirty="0"/>
              <a:t> </a:t>
            </a:r>
            <a:r>
              <a:rPr lang="ru-RU" dirty="0" err="1"/>
              <a:t>ціною</a:t>
            </a:r>
            <a:r>
              <a:rPr lang="ru-RU" dirty="0"/>
              <a:t>, а </a:t>
            </a:r>
            <a:r>
              <a:rPr lang="ru-RU" dirty="0" err="1"/>
              <a:t>потім</a:t>
            </a:r>
            <a:r>
              <a:rPr lang="ru-RU" dirty="0"/>
              <a:t> за </a:t>
            </a:r>
            <a:r>
              <a:rPr lang="ru-RU" dirty="0" err="1"/>
              <a:t>сприятливою</a:t>
            </a:r>
            <a:r>
              <a:rPr lang="ru-RU" dirty="0"/>
              <a:t> </a:t>
            </a:r>
            <a:r>
              <a:rPr lang="ru-RU" dirty="0" err="1"/>
              <a:t>ситуацією</a:t>
            </a:r>
            <a:r>
              <a:rPr lang="ru-RU" dirty="0"/>
              <a:t> </a:t>
            </a:r>
            <a:r>
              <a:rPr lang="ru-RU" dirty="0" err="1"/>
              <a:t>продає</a:t>
            </a:r>
            <a:r>
              <a:rPr lang="ru-RU" dirty="0"/>
              <a:t>. </a:t>
            </a:r>
            <a:r>
              <a:rPr lang="ru-RU" dirty="0" err="1"/>
              <a:t>Малазійський</a:t>
            </a:r>
            <a:r>
              <a:rPr lang="ru-RU" dirty="0"/>
              <a:t> уряд </a:t>
            </a:r>
            <a:r>
              <a:rPr lang="ru-RU" dirty="0" err="1"/>
              <a:t>надає</a:t>
            </a:r>
            <a:r>
              <a:rPr lang="ru-RU" dirty="0"/>
              <a:t> </a:t>
            </a:r>
            <a:r>
              <a:rPr lang="ru-RU" dirty="0" err="1"/>
              <a:t>допомогу</a:t>
            </a:r>
            <a:r>
              <a:rPr lang="ru-RU" dirty="0"/>
              <a:t> </a:t>
            </a:r>
            <a:r>
              <a:rPr lang="ru-RU" dirty="0" err="1"/>
              <a:t>дрібним</a:t>
            </a:r>
            <a:r>
              <a:rPr lang="ru-RU" dirty="0"/>
              <a:t> </a:t>
            </a:r>
            <a:r>
              <a:rPr lang="ru-RU" dirty="0" err="1"/>
              <a:t>каучуковим</a:t>
            </a:r>
            <a:r>
              <a:rPr lang="ru-RU" dirty="0"/>
              <a:t> </a:t>
            </a:r>
            <a:r>
              <a:rPr lang="ru-RU" dirty="0" err="1"/>
              <a:t>господарствам</a:t>
            </a:r>
            <a:r>
              <a:rPr lang="ru-RU" dirty="0"/>
              <a:t>, </a:t>
            </a:r>
            <a:r>
              <a:rPr lang="ru-RU" dirty="0" err="1"/>
              <a:t>підтримую­чи</a:t>
            </a:r>
            <a:r>
              <a:rPr lang="ru-RU" dirty="0"/>
              <a:t> </a:t>
            </a:r>
            <a:r>
              <a:rPr lang="ru-RU" dirty="0" err="1"/>
              <a:t>внутрішні</a:t>
            </a:r>
            <a:r>
              <a:rPr lang="ru-RU" dirty="0"/>
              <a:t> </a:t>
            </a:r>
            <a:r>
              <a:rPr lang="ru-RU" dirty="0" err="1"/>
              <a:t>ціни</a:t>
            </a:r>
            <a:r>
              <a:rPr lang="ru-RU" dirty="0"/>
              <a:t> на каучук, </a:t>
            </a:r>
            <a:r>
              <a:rPr lang="ru-RU" dirty="0" err="1"/>
              <a:t>закуповуючи</a:t>
            </a:r>
            <a:r>
              <a:rPr lang="ru-RU" dirty="0"/>
              <a:t> в них каучуку за </a:t>
            </a:r>
            <a:r>
              <a:rPr lang="ru-RU" dirty="0" err="1"/>
              <a:t>фермер­ськими</a:t>
            </a:r>
            <a:r>
              <a:rPr lang="ru-RU" dirty="0"/>
              <a:t> </a:t>
            </a:r>
            <a:r>
              <a:rPr lang="ru-RU" dirty="0" err="1"/>
              <a:t>цінами</a:t>
            </a:r>
            <a:r>
              <a:rPr lang="ru-RU" dirty="0"/>
              <a:t> і </a:t>
            </a:r>
            <a:r>
              <a:rPr lang="ru-RU" dirty="0" err="1"/>
              <a:t>обмежуючи</a:t>
            </a:r>
            <a:r>
              <a:rPr lang="ru-RU" dirty="0"/>
              <a:t> </a:t>
            </a:r>
            <a:r>
              <a:rPr lang="ru-RU" dirty="0" err="1"/>
              <a:t>ввезення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 товару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сусідніх</a:t>
            </a:r>
            <a:r>
              <a:rPr lang="ru-RU" dirty="0"/>
              <a:t> </a:t>
            </a:r>
            <a:r>
              <a:rPr lang="ru-RU" dirty="0" err="1"/>
              <a:t>країн</a:t>
            </a:r>
            <a:r>
              <a:rPr lang="ru-RU" dirty="0"/>
              <a:t>.</a:t>
            </a:r>
          </a:p>
          <a:p>
            <a:r>
              <a:rPr lang="uk-UA" dirty="0"/>
              <a:t>Організацією, метою якої є контроль за стабільністю цін на ринку натурального каучуку, є </a:t>
            </a:r>
            <a:r>
              <a:rPr lang="uk-UA" b="1" dirty="0"/>
              <a:t>Міжнародна каучукова організація</a:t>
            </a:r>
            <a:r>
              <a:rPr lang="uk-UA" dirty="0"/>
              <a:t> (</a:t>
            </a:r>
            <a:r>
              <a:rPr lang="uk-UA" dirty="0" err="1"/>
              <a:t>International</a:t>
            </a:r>
            <a:r>
              <a:rPr lang="uk-UA" dirty="0"/>
              <a:t> </a:t>
            </a:r>
            <a:r>
              <a:rPr lang="uk-UA" dirty="0" err="1"/>
              <a:t>Rubber</a:t>
            </a:r>
            <a:r>
              <a:rPr lang="uk-UA" dirty="0"/>
              <a:t> </a:t>
            </a:r>
            <a:r>
              <a:rPr lang="uk-UA" dirty="0" err="1"/>
              <a:t>Organization</a:t>
            </a:r>
            <a:r>
              <a:rPr lang="uk-UA" dirty="0"/>
              <a:t>, INRO).</a:t>
            </a:r>
            <a:endParaRPr lang="ru-RU" dirty="0"/>
          </a:p>
          <a:p>
            <a:endParaRPr lang="ru-RU" dirty="0"/>
          </a:p>
        </p:txBody>
      </p:sp>
      <p:pic>
        <p:nvPicPr>
          <p:cNvPr id="18434" name="Picture 2" descr="Каучук - виды, получение и применение">
            <a:extLst>
              <a:ext uri="{FF2B5EF4-FFF2-40B4-BE49-F238E27FC236}">
                <a16:creationId xmlns:a16="http://schemas.microsoft.com/office/drawing/2014/main" id="{12C45149-1FD2-4443-9955-382F989EEA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06" y="1175990"/>
            <a:ext cx="2589736" cy="2036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Синтетичний каучук СКМС-30 АРКМ 15 купити в Бердянськ">
            <a:extLst>
              <a:ext uri="{FF2B5EF4-FFF2-40B4-BE49-F238E27FC236}">
                <a16:creationId xmlns:a16="http://schemas.microsoft.com/office/drawing/2014/main" id="{630E3EF4-22AD-4D2E-8646-E7753F86A5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16" y="4581128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59366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/>
              <a:t>Лісові товари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err="1"/>
              <a:t>Світове</a:t>
            </a:r>
            <a:r>
              <a:rPr lang="ru-RU" dirty="0"/>
              <a:t> </a:t>
            </a:r>
            <a:r>
              <a:rPr lang="ru-RU" dirty="0" err="1"/>
              <a:t>виробництво</a:t>
            </a:r>
            <a:r>
              <a:rPr lang="ru-RU" dirty="0"/>
              <a:t> </a:t>
            </a:r>
            <a:r>
              <a:rPr lang="ru-RU" dirty="0" err="1"/>
              <a:t>лісових</a:t>
            </a:r>
            <a:r>
              <a:rPr lang="ru-RU" dirty="0"/>
              <a:t> </a:t>
            </a:r>
            <a:r>
              <a:rPr lang="ru-RU" dirty="0" err="1"/>
              <a:t>товарів</a:t>
            </a:r>
            <a:r>
              <a:rPr lang="ru-RU" dirty="0"/>
              <a:t> </a:t>
            </a:r>
            <a:r>
              <a:rPr lang="ru-RU" dirty="0" err="1"/>
              <a:t>постійно</a:t>
            </a:r>
            <a:r>
              <a:rPr lang="ru-RU" dirty="0"/>
              <a:t> </a:t>
            </a:r>
            <a:r>
              <a:rPr lang="ru-RU" dirty="0" err="1"/>
              <a:t>зростає</a:t>
            </a:r>
            <a:r>
              <a:rPr lang="ru-RU" dirty="0"/>
              <a:t>. </a:t>
            </a:r>
            <a:r>
              <a:rPr lang="ru-RU" dirty="0" err="1"/>
              <a:t>Найбільш</a:t>
            </a:r>
            <a:r>
              <a:rPr lang="ru-RU" dirty="0"/>
              <a:t> </a:t>
            </a:r>
            <a:r>
              <a:rPr lang="ru-RU" dirty="0" err="1"/>
              <a:t>динамічно</a:t>
            </a:r>
            <a:r>
              <a:rPr lang="ru-RU" dirty="0"/>
              <a:t> </a:t>
            </a:r>
            <a:r>
              <a:rPr lang="ru-RU" dirty="0" err="1"/>
              <a:t>ця</a:t>
            </a:r>
            <a:r>
              <a:rPr lang="ru-RU" dirty="0"/>
              <a:t> </a:t>
            </a:r>
            <a:r>
              <a:rPr lang="ru-RU" dirty="0" err="1"/>
              <a:t>галузь</a:t>
            </a:r>
            <a:r>
              <a:rPr lang="ru-RU" dirty="0"/>
              <a:t> </a:t>
            </a:r>
            <a:r>
              <a:rPr lang="ru-RU" dirty="0" err="1"/>
              <a:t>розвивається</a:t>
            </a:r>
            <a:r>
              <a:rPr lang="ru-RU" dirty="0"/>
              <a:t> в США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Канаді</a:t>
            </a:r>
            <a:r>
              <a:rPr lang="ru-RU" dirty="0"/>
              <a:t>.</a:t>
            </a:r>
          </a:p>
          <a:p>
            <a:r>
              <a:rPr lang="ru-RU" b="1" dirty="0"/>
              <a:t>До </a:t>
            </a:r>
            <a:r>
              <a:rPr lang="ru-RU" b="1" dirty="0" err="1"/>
              <a:t>найбільших</a:t>
            </a:r>
            <a:r>
              <a:rPr lang="ru-RU" b="1" dirty="0"/>
              <a:t> </a:t>
            </a:r>
            <a:r>
              <a:rPr lang="ru-RU" b="1" dirty="0" err="1"/>
              <a:t>виробників</a:t>
            </a:r>
            <a:r>
              <a:rPr lang="ru-RU" b="1" dirty="0"/>
              <a:t> </a:t>
            </a:r>
            <a:r>
              <a:rPr lang="ru-RU" dirty="0" err="1"/>
              <a:t>окремих</a:t>
            </a:r>
            <a:r>
              <a:rPr lang="ru-RU" dirty="0"/>
              <a:t> </a:t>
            </a:r>
            <a:r>
              <a:rPr lang="ru-RU" dirty="0" err="1"/>
              <a:t>видів</a:t>
            </a:r>
            <a:r>
              <a:rPr lang="ru-RU" dirty="0"/>
              <a:t> </a:t>
            </a:r>
            <a:r>
              <a:rPr lang="ru-RU" dirty="0" err="1"/>
              <a:t>лісопродукції</a:t>
            </a:r>
            <a:r>
              <a:rPr lang="ru-RU" dirty="0"/>
              <a:t> нале­жать:</a:t>
            </a:r>
          </a:p>
          <a:p>
            <a:r>
              <a:rPr lang="ru-RU" dirty="0" err="1"/>
              <a:t>круглих</a:t>
            </a:r>
            <a:r>
              <a:rPr lang="ru-RU" dirty="0"/>
              <a:t> </a:t>
            </a:r>
            <a:r>
              <a:rPr lang="ru-RU" dirty="0" err="1"/>
              <a:t>лісоматеріалів</a:t>
            </a:r>
            <a:r>
              <a:rPr lang="ru-RU" dirty="0"/>
              <a:t> — США, Китай, </a:t>
            </a:r>
            <a:r>
              <a:rPr lang="ru-RU" dirty="0" err="1"/>
              <a:t>Індія</a:t>
            </a:r>
            <a:r>
              <a:rPr lang="ru-RU" dirty="0"/>
              <a:t>, </a:t>
            </a:r>
            <a:r>
              <a:rPr lang="ru-RU" dirty="0" err="1"/>
              <a:t>Бразилія</a:t>
            </a:r>
            <a:r>
              <a:rPr lang="ru-RU" dirty="0"/>
              <a:t>, </a:t>
            </a:r>
            <a:r>
              <a:rPr lang="ru-RU" dirty="0" err="1"/>
              <a:t>Індо­незія</a:t>
            </a:r>
            <a:r>
              <a:rPr lang="ru-RU" dirty="0"/>
              <a:t>, Канада, </a:t>
            </a:r>
            <a:r>
              <a:rPr lang="ru-RU" dirty="0" err="1"/>
              <a:t>Росія</a:t>
            </a:r>
            <a:r>
              <a:rPr lang="ru-RU" dirty="0"/>
              <a:t>, </a:t>
            </a:r>
            <a:r>
              <a:rPr lang="ru-RU" dirty="0" err="1"/>
              <a:t>Нігерія</a:t>
            </a:r>
            <a:r>
              <a:rPr lang="ru-RU" dirty="0"/>
              <a:t>;</a:t>
            </a:r>
          </a:p>
          <a:p>
            <a:pPr lvl="0"/>
            <a:r>
              <a:rPr lang="ru-RU" dirty="0" err="1"/>
              <a:t>пиломатеріалів</a:t>
            </a:r>
            <a:r>
              <a:rPr lang="ru-RU" dirty="0"/>
              <a:t> — США, Канада, </a:t>
            </a:r>
            <a:r>
              <a:rPr lang="ru-RU" dirty="0" err="1"/>
              <a:t>Росія</a:t>
            </a:r>
            <a:r>
              <a:rPr lang="ru-RU" dirty="0"/>
              <a:t>, </a:t>
            </a:r>
            <a:r>
              <a:rPr lang="ru-RU" dirty="0" err="1"/>
              <a:t>Японія</a:t>
            </a:r>
            <a:r>
              <a:rPr lang="ru-RU" dirty="0"/>
              <a:t>, Китай, </a:t>
            </a:r>
            <a:r>
              <a:rPr lang="ru-RU" dirty="0" err="1"/>
              <a:t>Індія</a:t>
            </a:r>
            <a:r>
              <a:rPr lang="ru-RU" dirty="0"/>
              <a:t>;</a:t>
            </a:r>
          </a:p>
          <a:p>
            <a:pPr lvl="0"/>
            <a:r>
              <a:rPr lang="ru-RU" dirty="0" err="1"/>
              <a:t>фанери</a:t>
            </a:r>
            <a:r>
              <a:rPr lang="ru-RU" dirty="0"/>
              <a:t> — США, </a:t>
            </a:r>
            <a:r>
              <a:rPr lang="ru-RU" dirty="0" err="1"/>
              <a:t>Індонезія</a:t>
            </a:r>
            <a:r>
              <a:rPr lang="ru-RU" dirty="0"/>
              <a:t>, </a:t>
            </a:r>
            <a:r>
              <a:rPr lang="ru-RU" dirty="0" err="1"/>
              <a:t>Японія</a:t>
            </a:r>
            <a:r>
              <a:rPr lang="ru-RU" dirty="0"/>
              <a:t>, Китай, Канада, </a:t>
            </a:r>
            <a:r>
              <a:rPr lang="ru-RU" dirty="0" err="1"/>
              <a:t>Росія</a:t>
            </a:r>
            <a:r>
              <a:rPr lang="ru-RU" dirty="0"/>
              <a:t>, </a:t>
            </a:r>
            <a:r>
              <a:rPr lang="ru-RU" dirty="0" err="1"/>
              <a:t>Бра­зилія</a:t>
            </a:r>
            <a:r>
              <a:rPr lang="ru-RU" dirty="0"/>
              <a:t>;</a:t>
            </a:r>
          </a:p>
          <a:p>
            <a:pPr lvl="0"/>
            <a:r>
              <a:rPr lang="ru-RU" dirty="0" err="1"/>
              <a:t>деревостружкових</a:t>
            </a:r>
            <a:r>
              <a:rPr lang="ru-RU" dirty="0"/>
              <a:t> плит — </a:t>
            </a:r>
            <a:r>
              <a:rPr lang="ru-RU" dirty="0" err="1"/>
              <a:t>Німеччина</a:t>
            </a:r>
            <a:r>
              <a:rPr lang="ru-RU" dirty="0"/>
              <a:t>, США, Канада, </a:t>
            </a:r>
            <a:r>
              <a:rPr lang="ru-RU" dirty="0" err="1"/>
              <a:t>Росія</a:t>
            </a:r>
            <a:r>
              <a:rPr lang="ru-RU" dirty="0"/>
              <a:t>, </a:t>
            </a:r>
            <a:r>
              <a:rPr lang="ru-RU" dirty="0" err="1"/>
              <a:t>Франція</a:t>
            </a:r>
            <a:r>
              <a:rPr lang="ru-RU" dirty="0"/>
              <a:t>, Китай, </a:t>
            </a:r>
            <a:r>
              <a:rPr lang="ru-RU" dirty="0" err="1"/>
              <a:t>Японія</a:t>
            </a:r>
            <a:r>
              <a:rPr lang="ru-RU" dirty="0"/>
              <a:t>;</a:t>
            </a:r>
          </a:p>
          <a:p>
            <a:pPr lvl="0"/>
            <a:r>
              <a:rPr lang="ru-RU" dirty="0" err="1"/>
              <a:t>деревоволокнистих</a:t>
            </a:r>
            <a:r>
              <a:rPr lang="ru-RU" dirty="0"/>
              <a:t> плит — США, Китай, </a:t>
            </a:r>
            <a:r>
              <a:rPr lang="ru-RU" dirty="0" err="1"/>
              <a:t>Росія</a:t>
            </a:r>
            <a:r>
              <a:rPr lang="ru-RU" dirty="0"/>
              <a:t>, </a:t>
            </a:r>
            <a:r>
              <a:rPr lang="ru-RU" dirty="0" err="1"/>
              <a:t>Японія</a:t>
            </a:r>
            <a:r>
              <a:rPr lang="ru-RU" dirty="0"/>
              <a:t>, Кана­да, </a:t>
            </a:r>
            <a:r>
              <a:rPr lang="ru-RU" dirty="0" err="1"/>
              <a:t>Бразилія</a:t>
            </a:r>
            <a:r>
              <a:rPr lang="ru-RU" dirty="0"/>
              <a:t>, </a:t>
            </a:r>
            <a:r>
              <a:rPr lang="ru-RU" dirty="0" err="1"/>
              <a:t>Німеччина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19458" name="Picture 2" descr="Найвигідніші лісові товари, яких ви можете очікувати від продажу деревини">
            <a:extLst>
              <a:ext uri="{FF2B5EF4-FFF2-40B4-BE49-F238E27FC236}">
                <a16:creationId xmlns:a16="http://schemas.microsoft.com/office/drawing/2014/main" id="{9777E8CB-0E44-4AF8-BD2A-D1BEF87E7B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0"/>
            <a:ext cx="1996469" cy="149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4792576" cy="1143000"/>
          </a:xfrm>
        </p:spPr>
        <p:txBody>
          <a:bodyPr>
            <a:normAutofit fontScale="90000"/>
          </a:bodyPr>
          <a:lstStyle/>
          <a:p>
            <a:r>
              <a:rPr lang="uk-UA" b="1" dirty="0"/>
              <a:t>Текстильні волокна. Бавовна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85819" y="1417638"/>
            <a:ext cx="8034096" cy="4680520"/>
          </a:xfrm>
        </p:spPr>
        <p:txBody>
          <a:bodyPr>
            <a:noAutofit/>
          </a:bodyPr>
          <a:lstStyle/>
          <a:p>
            <a:r>
              <a:rPr lang="uk-UA" sz="2000" b="1" dirty="0"/>
              <a:t>Бавовна (волокно) </a:t>
            </a:r>
            <a:r>
              <a:rPr lang="uk-UA" sz="2000" dirty="0"/>
              <a:t>є найважливішим товаром в міжнародній торгівлі текстильними волокнами (близько 50%). </a:t>
            </a:r>
          </a:p>
          <a:p>
            <a:r>
              <a:rPr lang="uk-UA" sz="2000" b="1" dirty="0"/>
              <a:t>Найбільшими експортерами </a:t>
            </a:r>
            <a:r>
              <a:rPr lang="uk-UA" sz="2000" dirty="0"/>
              <a:t>є США, Узбекистан, Австралія, Пакистан, Туркменістан, найбільшими імпортерами - Росія, Японія, Республіка Корея, Індонезія, країни ЄС.</a:t>
            </a:r>
          </a:p>
          <a:p>
            <a:r>
              <a:rPr lang="uk-UA" sz="2000" b="1" dirty="0"/>
              <a:t>Основними центрами світової торгівлі бавовною </a:t>
            </a:r>
            <a:r>
              <a:rPr lang="uk-UA" sz="2000" dirty="0"/>
              <a:t>можна вважати Нью-Йоркську біржу бавовни (NYCE), Чиказьку біржу рису і бавовни (CRCE) і посередницький ринок Асоціації по бавовні в Ліверпулі.</a:t>
            </a:r>
          </a:p>
          <a:p>
            <a:r>
              <a:rPr lang="uk-UA" sz="2000" dirty="0"/>
              <a:t>Ціни на бавовну піддані значним коливанням залежно від попиту та пропозиції, ступеня державного регулювання виробництва і експорту, можливості несподіваної появи на ринку великих продавців і покупців, природних факторів, конкуренції з боку хімічних волокон і ін.</a:t>
            </a:r>
          </a:p>
          <a:p>
            <a:r>
              <a:rPr lang="uk-UA" sz="2000" dirty="0"/>
              <a:t>Ринок бавовни підрозділяється на ринок </a:t>
            </a:r>
            <a:r>
              <a:rPr lang="uk-UA" sz="2000" b="1" dirty="0" err="1"/>
              <a:t>коротковолокнистого</a:t>
            </a:r>
            <a:r>
              <a:rPr lang="uk-UA" sz="2000" b="1" dirty="0"/>
              <a:t>, </a:t>
            </a:r>
            <a:r>
              <a:rPr lang="uk-UA" sz="2000" b="1" dirty="0" err="1"/>
              <a:t>середньоволокнистого</a:t>
            </a:r>
            <a:r>
              <a:rPr lang="uk-UA" sz="2000" b="1" dirty="0"/>
              <a:t>, тонковолокнистого бавовни. </a:t>
            </a:r>
            <a:r>
              <a:rPr lang="uk-UA" sz="2000" dirty="0"/>
              <a:t>На світовому ринку також продаються відходи бавовни.</a:t>
            </a:r>
            <a:endParaRPr lang="ru-RU" sz="2000" dirty="0"/>
          </a:p>
          <a:p>
            <a:endParaRPr lang="ru-RU" sz="2000" dirty="0"/>
          </a:p>
          <a:p>
            <a:endParaRPr lang="ru-RU" sz="2000" dirty="0"/>
          </a:p>
        </p:txBody>
      </p:sp>
      <p:pic>
        <p:nvPicPr>
          <p:cNvPr id="6146" name="Picture 2" descr="Yözh | Матеріали та пряжа">
            <a:extLst>
              <a:ext uri="{FF2B5EF4-FFF2-40B4-BE49-F238E27FC236}">
                <a16:creationId xmlns:a16="http://schemas.microsoft.com/office/drawing/2014/main" id="{A5B9AC25-2389-4469-8909-71E149376E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56457"/>
            <a:ext cx="2601285" cy="1445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Вовна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54952" y="2060848"/>
            <a:ext cx="8034096" cy="5472608"/>
          </a:xfrm>
        </p:spPr>
        <p:txBody>
          <a:bodyPr>
            <a:normAutofit fontScale="70000" lnSpcReduction="20000"/>
          </a:bodyPr>
          <a:lstStyle/>
          <a:p>
            <a:r>
              <a:rPr lang="uk-UA" b="1" dirty="0"/>
              <a:t>Вовна</a:t>
            </a:r>
            <a:r>
              <a:rPr lang="uk-UA" dirty="0"/>
              <a:t> є одним з найбільш дорогих видів текстильної сировини. У цілому в міжнародній практиці всі види вовни поділяються на такі </a:t>
            </a:r>
            <a:r>
              <a:rPr lang="uk-UA" b="1" dirty="0"/>
              <a:t>основні сорти</a:t>
            </a:r>
            <a:r>
              <a:rPr lang="uk-UA" dirty="0"/>
              <a:t>: вища якість, дуже гарна якість, гарна якість, середня якість, низька якість.</a:t>
            </a:r>
            <a:endParaRPr lang="ru-RU" dirty="0"/>
          </a:p>
          <a:p>
            <a:r>
              <a:rPr lang="uk-UA" b="1" dirty="0"/>
              <a:t>Основними виробниками </a:t>
            </a:r>
            <a:r>
              <a:rPr lang="uk-UA" dirty="0"/>
              <a:t>є країни Південної півкулі (Австралія, Нова Зеландія, Аргентина, Уругвай, ПАР), а також СНД.</a:t>
            </a:r>
          </a:p>
          <a:p>
            <a:r>
              <a:rPr lang="uk-UA" b="1" dirty="0"/>
              <a:t>Найбільш поширеною формою міжнародної торгівлі є аукціонна</a:t>
            </a:r>
            <a:r>
              <a:rPr lang="uk-UA" dirty="0"/>
              <a:t>, за допомогою якої реалізується близько половини світового виробництва овечої вовни. Найбільше значення мають австралійські і новозеландські аукціони, особливо аукціон в Сіднеї. Важливу роль в торгівлі вовною грають також торгові доми.</a:t>
            </a:r>
            <a:endParaRPr lang="ru-RU" dirty="0"/>
          </a:p>
          <a:p>
            <a:r>
              <a:rPr lang="uk-UA" dirty="0"/>
              <a:t>Просуванню вовни на світовий </a:t>
            </a:r>
            <a:r>
              <a:rPr lang="uk-UA" dirty="0" err="1"/>
              <a:t>рин</a:t>
            </a:r>
            <a:r>
              <a:rPr lang="uk-UA" b="1" dirty="0" err="1"/>
              <a:t>Міжнародного</a:t>
            </a:r>
            <a:r>
              <a:rPr lang="uk-UA" b="1" dirty="0"/>
              <a:t> секретаріату по шерсті </a:t>
            </a:r>
            <a:r>
              <a:rPr lang="uk-UA" dirty="0" err="1"/>
              <a:t>ок</a:t>
            </a:r>
            <a:r>
              <a:rPr lang="uk-UA" dirty="0"/>
              <a:t> сприяє діяльність (</a:t>
            </a:r>
            <a:r>
              <a:rPr lang="uk-UA" dirty="0" err="1"/>
              <a:t>International</a:t>
            </a:r>
            <a:r>
              <a:rPr lang="uk-UA" dirty="0"/>
              <a:t> </a:t>
            </a:r>
            <a:r>
              <a:rPr lang="uk-UA" dirty="0" err="1"/>
              <a:t>Wool</a:t>
            </a:r>
            <a:r>
              <a:rPr lang="uk-UA" dirty="0"/>
              <a:t> </a:t>
            </a:r>
            <a:r>
              <a:rPr lang="uk-UA" dirty="0" err="1"/>
              <a:t>Secretariat</a:t>
            </a:r>
            <a:r>
              <a:rPr lang="uk-UA" dirty="0"/>
              <a:t>, IWS).</a:t>
            </a:r>
            <a:endParaRPr lang="ru-RU" dirty="0"/>
          </a:p>
          <a:p>
            <a:endParaRPr lang="ru-RU" dirty="0"/>
          </a:p>
          <a:p>
            <a:endParaRPr lang="uk-UA" b="1" dirty="0"/>
          </a:p>
        </p:txBody>
      </p:sp>
      <p:pic>
        <p:nvPicPr>
          <p:cNvPr id="5122" name="Picture 2" descr="Donald John &amp; Rhonda Jessamy Buchanan | Tributes &amp; Condolences | Adelaide |  Weekly Times Now">
            <a:extLst>
              <a:ext uri="{FF2B5EF4-FFF2-40B4-BE49-F238E27FC236}">
                <a16:creationId xmlns:a16="http://schemas.microsoft.com/office/drawing/2014/main" id="{A09FFF87-8BC7-425D-8010-A554B05D5E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648" y="116971"/>
            <a:ext cx="2915816" cy="1943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Шовк і джут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09798" y="1447800"/>
            <a:ext cx="6723889" cy="4800600"/>
          </a:xfrm>
        </p:spPr>
        <p:txBody>
          <a:bodyPr>
            <a:normAutofit fontScale="92500"/>
          </a:bodyPr>
          <a:lstStyle/>
          <a:p>
            <a:r>
              <a:rPr lang="uk-UA" dirty="0"/>
              <a:t>Частка </a:t>
            </a:r>
            <a:r>
              <a:rPr lang="uk-UA" b="1" dirty="0"/>
              <a:t>натурального шовку</a:t>
            </a:r>
            <a:r>
              <a:rPr lang="uk-UA" dirty="0"/>
              <a:t> в групі текстильних волокон невелика. До найбільшим виробникам відносяться Китай, Індія, а також Італія. </a:t>
            </a:r>
            <a:endParaRPr lang="ru-RU" dirty="0"/>
          </a:p>
          <a:p>
            <a:r>
              <a:rPr lang="uk-UA" b="1" dirty="0"/>
              <a:t>Джут</a:t>
            </a:r>
            <a:r>
              <a:rPr lang="uk-UA" dirty="0"/>
              <a:t> використовується для виробництва грубих тканин (мішковина, килими, меблеві тканини). Основними виробниками є Бангладеш, Індія, Китай, Таїланд, Непал.</a:t>
            </a:r>
            <a:endParaRPr lang="ru-RU" dirty="0"/>
          </a:p>
          <a:p>
            <a:endParaRPr lang="ru-RU" dirty="0"/>
          </a:p>
        </p:txBody>
      </p:sp>
      <p:pic>
        <p:nvPicPr>
          <p:cNvPr id="20482" name="Picture 2" descr="Чому шовк на дотик холодний?">
            <a:extLst>
              <a:ext uri="{FF2B5EF4-FFF2-40B4-BE49-F238E27FC236}">
                <a16:creationId xmlns:a16="http://schemas.microsoft.com/office/drawing/2014/main" id="{B824C82A-9A4D-4F42-A338-0D84F2B6D1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-24974"/>
            <a:ext cx="2847975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Шовк - Тканини - Український Сувенір">
            <a:extLst>
              <a:ext uri="{FF2B5EF4-FFF2-40B4-BE49-F238E27FC236}">
                <a16:creationId xmlns:a16="http://schemas.microsoft.com/office/drawing/2014/main" id="{038D34BF-3101-4624-B488-08648885C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128" y="5085183"/>
            <a:ext cx="1848671" cy="1737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96908"/>
          </a:xfrm>
        </p:spPr>
        <p:txBody>
          <a:bodyPr>
            <a:normAutofit fontScale="90000"/>
          </a:bodyPr>
          <a:lstStyle/>
          <a:p>
            <a:pPr lvl="0"/>
            <a:r>
              <a:rPr lang="uk-UA" b="1" dirty="0"/>
              <a:t>5. Ринки руд і металів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uk-UA" b="1" dirty="0"/>
              <a:t>До руда і металів відносяться дві товарні групи з розділу 2 СМТК </a:t>
            </a:r>
            <a:r>
              <a:rPr lang="uk-UA" dirty="0"/>
              <a:t>(Сировина непродовольчих, окрім палива / </a:t>
            </a:r>
            <a:r>
              <a:rPr lang="uk-UA" dirty="0" err="1"/>
              <a:t>Crude</a:t>
            </a:r>
            <a:r>
              <a:rPr lang="uk-UA" dirty="0"/>
              <a:t> </a:t>
            </a:r>
            <a:r>
              <a:rPr lang="uk-UA" dirty="0" err="1"/>
              <a:t>materials</a:t>
            </a:r>
            <a:r>
              <a:rPr lang="uk-UA" dirty="0"/>
              <a:t>, </a:t>
            </a:r>
            <a:r>
              <a:rPr lang="uk-UA" dirty="0" err="1"/>
              <a:t>inedible</a:t>
            </a:r>
            <a:r>
              <a:rPr lang="uk-UA" dirty="0"/>
              <a:t>, </a:t>
            </a:r>
            <a:r>
              <a:rPr lang="uk-UA" dirty="0" err="1"/>
              <a:t>exept</a:t>
            </a:r>
            <a:r>
              <a:rPr lang="uk-UA" dirty="0"/>
              <a:t> </a:t>
            </a:r>
            <a:r>
              <a:rPr lang="uk-UA" dirty="0" err="1"/>
              <a:t>fuels</a:t>
            </a:r>
            <a:r>
              <a:rPr lang="uk-UA" dirty="0"/>
              <a:t>):</a:t>
            </a:r>
            <a:endParaRPr lang="ru-RU" dirty="0"/>
          </a:p>
          <a:p>
            <a:r>
              <a:rPr lang="uk-UA" dirty="0"/>
              <a:t>27. Природні добрива та мінерали / </a:t>
            </a:r>
            <a:r>
              <a:rPr lang="uk-UA" dirty="0" err="1"/>
              <a:t>Crude</a:t>
            </a:r>
            <a:r>
              <a:rPr lang="uk-UA" dirty="0"/>
              <a:t> </a:t>
            </a:r>
            <a:r>
              <a:rPr lang="uk-UA" dirty="0" err="1"/>
              <a:t>fertilizers</a:t>
            </a:r>
            <a:r>
              <a:rPr lang="uk-UA" dirty="0"/>
              <a:t> </a:t>
            </a:r>
            <a:r>
              <a:rPr lang="uk-UA" dirty="0" err="1"/>
              <a:t>and</a:t>
            </a:r>
            <a:r>
              <a:rPr lang="uk-UA" dirty="0"/>
              <a:t> </a:t>
            </a:r>
            <a:r>
              <a:rPr lang="uk-UA" dirty="0" err="1"/>
              <a:t>crude</a:t>
            </a:r>
            <a:r>
              <a:rPr lang="uk-UA" dirty="0"/>
              <a:t> </a:t>
            </a:r>
            <a:r>
              <a:rPr lang="uk-UA" dirty="0" err="1"/>
              <a:t>minerals</a:t>
            </a:r>
            <a:endParaRPr lang="ru-RU" dirty="0"/>
          </a:p>
          <a:p>
            <a:r>
              <a:rPr lang="uk-UA" dirty="0"/>
              <a:t>28. Металеві руди і металобрухт / </a:t>
            </a:r>
            <a:r>
              <a:rPr lang="uk-UA" dirty="0" err="1"/>
              <a:t>Metalliferous</a:t>
            </a:r>
            <a:r>
              <a:rPr lang="uk-UA" dirty="0"/>
              <a:t> </a:t>
            </a:r>
            <a:r>
              <a:rPr lang="uk-UA" dirty="0" err="1"/>
              <a:t>ores</a:t>
            </a:r>
            <a:r>
              <a:rPr lang="uk-UA" dirty="0"/>
              <a:t> </a:t>
            </a:r>
            <a:r>
              <a:rPr lang="uk-UA" dirty="0" err="1"/>
              <a:t>and</a:t>
            </a:r>
            <a:r>
              <a:rPr lang="uk-UA" dirty="0"/>
              <a:t> </a:t>
            </a:r>
            <a:r>
              <a:rPr lang="uk-UA" dirty="0" err="1"/>
              <a:t>metal</a:t>
            </a:r>
            <a:r>
              <a:rPr lang="uk-UA" dirty="0"/>
              <a:t> </a:t>
            </a:r>
            <a:r>
              <a:rPr lang="uk-UA" dirty="0" err="1"/>
              <a:t>scrap</a:t>
            </a:r>
            <a:r>
              <a:rPr lang="uk-UA" dirty="0"/>
              <a:t>,</a:t>
            </a:r>
            <a:endParaRPr lang="ru-RU" dirty="0"/>
          </a:p>
          <a:p>
            <a:r>
              <a:rPr lang="uk-UA" dirty="0"/>
              <a:t>а також одна товарна група з розділу 6 (Промислові товари, класифіковані в основному за матеріалами / </a:t>
            </a:r>
            <a:r>
              <a:rPr lang="uk-UA" dirty="0" err="1"/>
              <a:t>Manufactured</a:t>
            </a:r>
            <a:r>
              <a:rPr lang="uk-UA" dirty="0"/>
              <a:t> </a:t>
            </a:r>
            <a:r>
              <a:rPr lang="uk-UA" dirty="0" err="1"/>
              <a:t>goods</a:t>
            </a:r>
            <a:r>
              <a:rPr lang="uk-UA" dirty="0"/>
              <a:t> </a:t>
            </a:r>
            <a:r>
              <a:rPr lang="uk-UA" dirty="0" err="1"/>
              <a:t>classified</a:t>
            </a:r>
            <a:r>
              <a:rPr lang="uk-UA" dirty="0"/>
              <a:t> </a:t>
            </a:r>
            <a:r>
              <a:rPr lang="uk-UA" dirty="0" err="1"/>
              <a:t>chiefly</a:t>
            </a:r>
            <a:r>
              <a:rPr lang="uk-UA" dirty="0"/>
              <a:t> </a:t>
            </a:r>
            <a:r>
              <a:rPr lang="uk-UA" dirty="0" err="1"/>
              <a:t>by</a:t>
            </a:r>
            <a:r>
              <a:rPr lang="uk-UA" dirty="0"/>
              <a:t> </a:t>
            </a:r>
            <a:r>
              <a:rPr lang="uk-UA" dirty="0" err="1"/>
              <a:t>material</a:t>
            </a:r>
            <a:r>
              <a:rPr lang="uk-UA" dirty="0"/>
              <a:t>):</a:t>
            </a:r>
            <a:endParaRPr lang="ru-RU" dirty="0"/>
          </a:p>
          <a:p>
            <a:r>
              <a:rPr lang="uk-UA" dirty="0"/>
              <a:t>68. Кольорові метали / Non-</a:t>
            </a:r>
            <a:r>
              <a:rPr lang="uk-UA" dirty="0" err="1"/>
              <a:t>ferrous</a:t>
            </a:r>
            <a:r>
              <a:rPr lang="uk-UA" dirty="0"/>
              <a:t> </a:t>
            </a:r>
            <a:r>
              <a:rPr lang="uk-UA" dirty="0" err="1"/>
              <a:t>metals</a:t>
            </a:r>
            <a:r>
              <a:rPr lang="uk-UA" dirty="0"/>
              <a:t>.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/>
              <a:t>Мідь, мідні руди і концентрати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uk-UA" b="1" dirty="0"/>
              <a:t>Найбільшими продуцентами мідних руд </a:t>
            </a:r>
            <a:r>
              <a:rPr lang="uk-UA" dirty="0"/>
              <a:t>серед промислово розвинених і країн, що розвиваються вважаються Чилі, США, Канада, чорнового металу - США, Чилі, Японія, а також Замбія, Заїр, Канада.</a:t>
            </a:r>
          </a:p>
          <a:p>
            <a:r>
              <a:rPr lang="uk-UA" dirty="0"/>
              <a:t>Основними центрами міжнародної торгівлі міддю є </a:t>
            </a:r>
            <a:r>
              <a:rPr lang="uk-UA" b="1" dirty="0"/>
              <a:t>Лондонська біржа металів і американський ринок.</a:t>
            </a:r>
            <a:endParaRPr lang="ru-RU" b="1" dirty="0"/>
          </a:p>
          <a:p>
            <a:r>
              <a:rPr lang="uk-UA" dirty="0"/>
              <a:t>Для координації дій країн - експортерів міді на світовому ринку був створений </a:t>
            </a:r>
            <a:r>
              <a:rPr lang="uk-UA" b="1" dirty="0"/>
              <a:t>Міжурядова рада країн - експорті рів міді</a:t>
            </a:r>
            <a:r>
              <a:rPr lang="uk-UA" dirty="0"/>
              <a:t> (</a:t>
            </a:r>
            <a:r>
              <a:rPr lang="uk-UA" dirty="0" err="1"/>
              <a:t>Сіпеко</a:t>
            </a:r>
            <a:r>
              <a:rPr lang="uk-UA" dirty="0"/>
              <a:t>).</a:t>
            </a:r>
            <a:endParaRPr lang="ru-RU" dirty="0"/>
          </a:p>
          <a:p>
            <a:r>
              <a:rPr lang="uk-UA" b="1" dirty="0"/>
              <a:t> 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B70112-E394-4349-9201-6650A12C7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Поділ сировинних товарів залежно від методів торгівлі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5E42999-D702-4922-944C-C17A2E2070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uk-UA" dirty="0"/>
              <a:t>У міжнародній торгівлі поширений поділ сировинних товарів залежно від методів торгівлі на:</a:t>
            </a:r>
          </a:p>
          <a:p>
            <a:r>
              <a:rPr lang="uk-UA" dirty="0"/>
              <a:t> </a:t>
            </a:r>
            <a:r>
              <a:rPr lang="uk-UA" b="1" i="1" dirty="0"/>
              <a:t>біржові</a:t>
            </a:r>
            <a:r>
              <a:rPr lang="uk-UA" dirty="0"/>
              <a:t> (зернові, цукор, кава, бавовна, натуральний каучук, джут, натуральний шовк, вовна, кольорові метали та ін.)</a:t>
            </a:r>
          </a:p>
          <a:p>
            <a:r>
              <a:rPr lang="uk-UA" b="1" i="1" dirty="0"/>
              <a:t>небіржові</a:t>
            </a:r>
            <a:r>
              <a:rPr lang="uk-UA" dirty="0"/>
              <a:t> (вугілля, природний газ, нафта, руди чорних і кольорових металів, чорні метали, лісові, целюлозно-паперові та інші товари). </a:t>
            </a:r>
          </a:p>
          <a:p>
            <a:pPr marL="82296" indent="0">
              <a:buNone/>
            </a:pPr>
            <a:r>
              <a:rPr lang="uk-UA" dirty="0"/>
              <a:t>Угоди по товарах першої групи укладаються на відповідних спеціалізованих </a:t>
            </a:r>
            <a:r>
              <a:rPr lang="uk-UA" b="1" dirty="0"/>
              <a:t>міжнародних товарних біржах</a:t>
            </a:r>
            <a:r>
              <a:rPr lang="uk-UA" dirty="0"/>
              <a:t>, а товари другої групи продають­ся і купуються за </a:t>
            </a:r>
            <a:r>
              <a:rPr lang="uk-UA" b="1" dirty="0"/>
              <a:t>довгостроковими та короткостроковими контрактами</a:t>
            </a:r>
            <a:r>
              <a:rPr lang="uk-UA" dirty="0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088369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/>
              <a:t>Алюмінії, боксити і глинозем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uk-UA" b="1" dirty="0"/>
              <a:t>Найбільшими продуцентами первинного алюмінію </a:t>
            </a:r>
            <a:r>
              <a:rPr lang="uk-UA" dirty="0"/>
              <a:t>є США, Росія, Канада, Китай і Австралія, </a:t>
            </a:r>
            <a:r>
              <a:rPr lang="uk-UA" b="1" dirty="0"/>
              <a:t>основними споживачами </a:t>
            </a:r>
            <a:r>
              <a:rPr lang="uk-UA" dirty="0"/>
              <a:t>- США, Японія, Італія та інші країни ЄС. Основними сферами споживання первинного алюмінію вважаються транспортне машинобудування, будівництво, виробництво харчової упаковки. Найбільш швидкими темпами його споживання зростає у виробництві автомобілів.</a:t>
            </a:r>
            <a:endParaRPr lang="ru-RU" dirty="0"/>
          </a:p>
          <a:p>
            <a:r>
              <a:rPr lang="uk-UA" dirty="0"/>
              <a:t>Найбільш представницькими цінами на алюміній є котирування </a:t>
            </a:r>
            <a:r>
              <a:rPr lang="uk-UA" b="1" dirty="0"/>
              <a:t>Лондонської біржі металів.</a:t>
            </a:r>
            <a:endParaRPr lang="ru-RU" b="1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/>
              <a:t>Свинець, свинцеві руди і концентрати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uk-UA" b="1" dirty="0"/>
              <a:t>Найбільші запаси свинцевих руд </a:t>
            </a:r>
            <a:r>
              <a:rPr lang="uk-UA" dirty="0"/>
              <a:t>знаходяться в Австралії, США, на території країн СНД, а також в Канаді і Китаї.</a:t>
            </a:r>
            <a:endParaRPr lang="ru-RU" dirty="0"/>
          </a:p>
          <a:p>
            <a:r>
              <a:rPr lang="uk-UA" b="1" dirty="0"/>
              <a:t>До найбільших продуцентів свинцевих руд і концентратів </a:t>
            </a:r>
            <a:r>
              <a:rPr lang="uk-UA" dirty="0"/>
              <a:t>серед промислово розвинених і країн, що розвиваються відносяться Австралія, США, Канада, Перу та Мексика.</a:t>
            </a:r>
            <a:endParaRPr lang="ru-RU" dirty="0"/>
          </a:p>
          <a:p>
            <a:r>
              <a:rPr lang="uk-UA" dirty="0"/>
              <a:t>Ціни на свинцеві концентрати в пресі не публікуються, але регулярно наводиться вартість переробки свинцевого концентрату в метал, що дозволяє за певною формулою обчислити ціну на концентрат.</a:t>
            </a:r>
            <a:endParaRPr lang="ru-RU" dirty="0"/>
          </a:p>
          <a:p>
            <a:r>
              <a:rPr lang="uk-UA" b="1" dirty="0"/>
              <a:t>Виробництво рафінованого свинцю </a:t>
            </a:r>
            <a:r>
              <a:rPr lang="uk-UA" dirty="0"/>
              <a:t>зосереджено в країнах ЄС, Японії, США, Австралії, Канаді та Мексиці. </a:t>
            </a:r>
            <a:endParaRPr lang="ru-RU" dirty="0"/>
          </a:p>
          <a:p>
            <a:r>
              <a:rPr lang="uk-UA" b="1" dirty="0"/>
              <a:t>Основними експортерами рафінованого свинцю </a:t>
            </a:r>
            <a:r>
              <a:rPr lang="uk-UA" dirty="0"/>
              <a:t>вважаються Австралія, Канада і Мексика, а імпортерами - США і країни ЄС.</a:t>
            </a:r>
            <a:endParaRPr lang="ru-RU" dirty="0"/>
          </a:p>
          <a:p>
            <a:r>
              <a:rPr lang="uk-UA" dirty="0"/>
              <a:t>Найбільш представницькими цінами є котирування </a:t>
            </a:r>
            <a:r>
              <a:rPr lang="uk-UA" b="1" dirty="0"/>
              <a:t>Лондонської біржі металів.</a:t>
            </a:r>
            <a:endParaRPr lang="ru-RU" b="1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/>
              <a:t>Золото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Золото на ринки </a:t>
            </a:r>
            <a:r>
              <a:rPr lang="ru-RU" dirty="0" err="1"/>
              <a:t>постачається</a:t>
            </a:r>
            <a:r>
              <a:rPr lang="ru-RU" dirty="0"/>
              <a:t> у </a:t>
            </a:r>
            <a:r>
              <a:rPr lang="ru-RU" dirty="0" err="1"/>
              <a:t>вигляді</a:t>
            </a:r>
            <a:r>
              <a:rPr lang="ru-RU" dirty="0"/>
              <a:t> </a:t>
            </a:r>
            <a:r>
              <a:rPr lang="ru-RU" dirty="0" err="1"/>
              <a:t>стандартних</a:t>
            </a:r>
            <a:r>
              <a:rPr lang="ru-RU" dirty="0"/>
              <a:t> </a:t>
            </a:r>
            <a:r>
              <a:rPr lang="ru-RU" dirty="0" err="1"/>
              <a:t>зливків</a:t>
            </a:r>
            <a:r>
              <a:rPr lang="ru-RU" dirty="0"/>
              <a:t>:</a:t>
            </a:r>
          </a:p>
          <a:p>
            <a:pPr lvl="0"/>
            <a:r>
              <a:rPr lang="ru-RU" dirty="0" err="1"/>
              <a:t>зливки</a:t>
            </a:r>
            <a:r>
              <a:rPr lang="ru-RU" dirty="0"/>
              <a:t> </a:t>
            </a:r>
            <a:r>
              <a:rPr lang="ru-RU" dirty="0" err="1"/>
              <a:t>міжнародного</a:t>
            </a:r>
            <a:r>
              <a:rPr lang="ru-RU" dirty="0"/>
              <a:t> </a:t>
            </a:r>
            <a:r>
              <a:rPr lang="ru-RU" dirty="0" err="1"/>
              <a:t>зразка</a:t>
            </a:r>
            <a:r>
              <a:rPr lang="ru-RU" dirty="0"/>
              <a:t> в 400 </a:t>
            </a:r>
            <a:r>
              <a:rPr lang="ru-RU" dirty="0" err="1"/>
              <a:t>тройських</a:t>
            </a:r>
            <a:r>
              <a:rPr lang="ru-RU" dirty="0"/>
              <a:t> </a:t>
            </a:r>
            <a:r>
              <a:rPr lang="ru-RU" dirty="0" err="1"/>
              <a:t>унцій</a:t>
            </a:r>
            <a:r>
              <a:rPr lang="ru-RU" dirty="0"/>
              <a:t> (12,5 кг) </a:t>
            </a:r>
            <a:r>
              <a:rPr lang="ru-RU" dirty="0" err="1"/>
              <a:t>з</a:t>
            </a:r>
            <a:r>
              <a:rPr lang="ru-RU" dirty="0"/>
              <a:t> пробою не </a:t>
            </a:r>
            <a:r>
              <a:rPr lang="ru-RU" dirty="0" err="1"/>
              <a:t>менше</a:t>
            </a:r>
            <a:r>
              <a:rPr lang="ru-RU" dirty="0"/>
              <a:t> </a:t>
            </a:r>
            <a:r>
              <a:rPr lang="ru-RU" dirty="0" err="1"/>
              <a:t>ніж</a:t>
            </a:r>
            <a:r>
              <a:rPr lang="ru-RU" dirty="0"/>
              <a:t> 995;</a:t>
            </a:r>
          </a:p>
          <a:p>
            <a:pPr lvl="0"/>
            <a:r>
              <a:rPr lang="ru-RU" dirty="0" err="1"/>
              <a:t>великі</a:t>
            </a:r>
            <a:r>
              <a:rPr lang="ru-RU" dirty="0"/>
              <a:t> </a:t>
            </a:r>
            <a:r>
              <a:rPr lang="ru-RU" dirty="0" err="1"/>
              <a:t>зливки</a:t>
            </a:r>
            <a:r>
              <a:rPr lang="ru-RU" dirty="0"/>
              <a:t> </a:t>
            </a:r>
            <a:r>
              <a:rPr lang="ru-RU" dirty="0" err="1"/>
              <a:t>масою</a:t>
            </a:r>
            <a:r>
              <a:rPr lang="ru-RU" dirty="0"/>
              <a:t> в </a:t>
            </a:r>
            <a:r>
              <a:rPr lang="ru-RU" dirty="0" err="1"/>
              <a:t>декілька</a:t>
            </a:r>
            <a:r>
              <a:rPr lang="ru-RU" dirty="0"/>
              <a:t> </a:t>
            </a:r>
            <a:r>
              <a:rPr lang="ru-RU" dirty="0" err="1"/>
              <a:t>кілограмів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пробами </a:t>
            </a:r>
            <a:r>
              <a:rPr lang="ru-RU" dirty="0" err="1"/>
              <a:t>від</a:t>
            </a:r>
            <a:r>
              <a:rPr lang="ru-RU" dirty="0"/>
              <a:t> 900 до 916,6;</a:t>
            </a:r>
          </a:p>
          <a:p>
            <a:pPr lvl="0"/>
            <a:r>
              <a:rPr lang="ru-RU" dirty="0" err="1"/>
              <a:t>малі</a:t>
            </a:r>
            <a:r>
              <a:rPr lang="ru-RU" dirty="0"/>
              <a:t> </a:t>
            </a:r>
            <a:r>
              <a:rPr lang="ru-RU" dirty="0" err="1"/>
              <a:t>зливки</a:t>
            </a:r>
            <a:r>
              <a:rPr lang="ru-RU" dirty="0"/>
              <a:t> </a:t>
            </a:r>
            <a:r>
              <a:rPr lang="ru-RU" dirty="0" err="1"/>
              <a:t>масою</a:t>
            </a:r>
            <a:r>
              <a:rPr lang="ru-RU" dirty="0"/>
              <a:t> 1005 — 990 г.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До </a:t>
            </a:r>
            <a:r>
              <a:rPr lang="ru-RU" b="1" dirty="0" err="1"/>
              <a:t>світових</a:t>
            </a:r>
            <a:r>
              <a:rPr lang="ru-RU" b="1" dirty="0"/>
              <a:t> </a:t>
            </a:r>
            <a:r>
              <a:rPr lang="ru-RU" b="1" dirty="0" err="1"/>
              <a:t>ринків</a:t>
            </a:r>
            <a:r>
              <a:rPr lang="ru-RU" b="1" dirty="0"/>
              <a:t> золота </a:t>
            </a:r>
            <a:r>
              <a:rPr lang="ru-RU" dirty="0" err="1"/>
              <a:t>відносяться</a:t>
            </a:r>
            <a:r>
              <a:rPr lang="ru-RU" dirty="0"/>
              <a:t> Лондон, Цюрих, </a:t>
            </a:r>
            <a:r>
              <a:rPr lang="ru-RU" dirty="0" err="1"/>
              <a:t>Нью</a:t>
            </a:r>
            <a:r>
              <a:rPr lang="ru-RU" dirty="0"/>
              <a:t>- Йорк, Гонконг, </a:t>
            </a:r>
            <a:r>
              <a:rPr lang="ru-RU" dirty="0" err="1"/>
              <a:t>Дубай</a:t>
            </a:r>
            <a:r>
              <a:rPr lang="ru-RU" dirty="0"/>
              <a:t> та </a:t>
            </a:r>
            <a:r>
              <a:rPr lang="ru-RU" dirty="0" err="1"/>
              <a:t>ін</a:t>
            </a:r>
            <a:r>
              <a:rPr lang="ru-RU" dirty="0"/>
              <a:t>.</a:t>
            </a:r>
          </a:p>
          <a:p>
            <a:r>
              <a:rPr lang="ru-RU" b="1" dirty="0" err="1"/>
              <a:t>Найбільшим</a:t>
            </a:r>
            <a:r>
              <a:rPr lang="ru-RU" b="1" dirty="0"/>
              <a:t> у </a:t>
            </a:r>
            <a:r>
              <a:rPr lang="ru-RU" b="1" dirty="0" err="1"/>
              <a:t>світі</a:t>
            </a:r>
            <a:r>
              <a:rPr lang="ru-RU" b="1" dirty="0"/>
              <a:t> </a:t>
            </a:r>
            <a:r>
              <a:rPr lang="ru-RU" b="1" dirty="0" err="1"/>
              <a:t>видобувачем</a:t>
            </a:r>
            <a:r>
              <a:rPr lang="ru-RU" b="1" dirty="0"/>
              <a:t> </a:t>
            </a:r>
            <a:r>
              <a:rPr lang="ru-RU" dirty="0"/>
              <a:t>золота </a:t>
            </a:r>
            <a:r>
              <a:rPr lang="ru-RU" dirty="0" err="1"/>
              <a:t>є</a:t>
            </a:r>
            <a:r>
              <a:rPr lang="ru-RU" dirty="0"/>
              <a:t> </a:t>
            </a:r>
            <a:r>
              <a:rPr lang="ru-RU" dirty="0" err="1"/>
              <a:t>Південно-Африканська</a:t>
            </a:r>
            <a:r>
              <a:rPr lang="ru-RU" dirty="0"/>
              <a:t> </a:t>
            </a:r>
            <a:r>
              <a:rPr lang="ru-RU" dirty="0" err="1"/>
              <a:t>Республіка</a:t>
            </a:r>
            <a:r>
              <a:rPr lang="ru-RU" dirty="0"/>
              <a:t>, яка </a:t>
            </a:r>
            <a:r>
              <a:rPr lang="ru-RU" dirty="0" err="1"/>
              <a:t>щорічно</a:t>
            </a:r>
            <a:r>
              <a:rPr lang="ru-RU" dirty="0"/>
              <a:t> </a:t>
            </a:r>
            <a:r>
              <a:rPr lang="ru-RU" dirty="0" err="1"/>
              <a:t>дає</a:t>
            </a:r>
            <a:r>
              <a:rPr lang="ru-RU" dirty="0"/>
              <a:t> </a:t>
            </a:r>
            <a:r>
              <a:rPr lang="ru-RU" dirty="0" err="1"/>
              <a:t>понад</a:t>
            </a:r>
            <a:r>
              <a:rPr lang="ru-RU" dirty="0"/>
              <a:t> 22% </a:t>
            </a:r>
            <a:r>
              <a:rPr lang="ru-RU" dirty="0" err="1"/>
              <a:t>загальносвітового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видо­бутку</a:t>
            </a:r>
            <a:r>
              <a:rPr lang="ru-RU" dirty="0"/>
              <a:t> золота; США </a:t>
            </a:r>
            <a:r>
              <a:rPr lang="ru-RU" dirty="0" err="1"/>
              <a:t>видобуває</a:t>
            </a:r>
            <a:r>
              <a:rPr lang="ru-RU" dirty="0"/>
              <a:t> 15%, </a:t>
            </a:r>
            <a:r>
              <a:rPr lang="ru-RU" dirty="0" err="1"/>
              <a:t>Австралія</a:t>
            </a:r>
            <a:r>
              <a:rPr lang="ru-RU" dirty="0"/>
              <a:t> — 13, Канада — 7, Ки­тай — 6, </a:t>
            </a:r>
            <a:r>
              <a:rPr lang="ru-RU" dirty="0" err="1"/>
              <a:t>Росія</a:t>
            </a:r>
            <a:r>
              <a:rPr lang="ru-RU" dirty="0"/>
              <a:t> — 4, </a:t>
            </a:r>
            <a:r>
              <a:rPr lang="ru-RU" dirty="0" err="1"/>
              <a:t>Індонезія</a:t>
            </a:r>
            <a:r>
              <a:rPr lang="ru-RU" dirty="0"/>
              <a:t> — 3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uk-UA" b="1" dirty="0"/>
              <a:t>6. Ринки палива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uk-UA" dirty="0"/>
              <a:t>Світовий ринок палива охоплює торгівлю товарами розділу 3 СМТК (Мінеральне паливо, мастила та подібні їм товари / </a:t>
            </a:r>
            <a:r>
              <a:rPr lang="uk-UA" dirty="0" err="1"/>
              <a:t>Mineral</a:t>
            </a:r>
            <a:r>
              <a:rPr lang="uk-UA" dirty="0"/>
              <a:t> </a:t>
            </a:r>
            <a:r>
              <a:rPr lang="uk-UA" dirty="0" err="1"/>
              <a:t>fuels</a:t>
            </a:r>
            <a:r>
              <a:rPr lang="uk-UA" dirty="0"/>
              <a:t>, </a:t>
            </a:r>
            <a:r>
              <a:rPr lang="uk-UA" dirty="0" err="1"/>
              <a:t>lubricants</a:t>
            </a:r>
            <a:r>
              <a:rPr lang="uk-UA" dirty="0"/>
              <a:t> </a:t>
            </a:r>
            <a:r>
              <a:rPr lang="uk-UA" dirty="0" err="1"/>
              <a:t>and</a:t>
            </a:r>
            <a:r>
              <a:rPr lang="uk-UA" dirty="0"/>
              <a:t> </a:t>
            </a:r>
            <a:r>
              <a:rPr lang="uk-UA" dirty="0" err="1"/>
              <a:t>related</a:t>
            </a:r>
            <a:r>
              <a:rPr lang="uk-UA" dirty="0"/>
              <a:t> </a:t>
            </a:r>
            <a:r>
              <a:rPr lang="uk-UA" dirty="0" err="1"/>
              <a:t>materials</a:t>
            </a:r>
            <a:r>
              <a:rPr lang="uk-UA" dirty="0"/>
              <a:t>), який включає чотири то </a:t>
            </a:r>
            <a:r>
              <a:rPr lang="uk-UA" dirty="0" err="1"/>
              <a:t>варну</a:t>
            </a:r>
            <a:r>
              <a:rPr lang="uk-UA" dirty="0"/>
              <a:t> групи:</a:t>
            </a:r>
            <a:endParaRPr lang="ru-RU" dirty="0"/>
          </a:p>
          <a:p>
            <a:r>
              <a:rPr lang="uk-UA" dirty="0"/>
              <a:t>32. Вугілля, кокс і брикети / </a:t>
            </a:r>
            <a:r>
              <a:rPr lang="uk-UA" dirty="0" err="1"/>
              <a:t>Coal</a:t>
            </a:r>
            <a:r>
              <a:rPr lang="uk-UA" dirty="0"/>
              <a:t>, </a:t>
            </a:r>
            <a:r>
              <a:rPr lang="uk-UA" dirty="0" err="1"/>
              <a:t>coke</a:t>
            </a:r>
            <a:r>
              <a:rPr lang="uk-UA" dirty="0"/>
              <a:t> </a:t>
            </a:r>
            <a:r>
              <a:rPr lang="uk-UA" dirty="0" err="1"/>
              <a:t>and</a:t>
            </a:r>
            <a:r>
              <a:rPr lang="uk-UA" dirty="0"/>
              <a:t> </a:t>
            </a:r>
            <a:r>
              <a:rPr lang="uk-UA" dirty="0" err="1"/>
              <a:t>briquettes</a:t>
            </a:r>
            <a:endParaRPr lang="ru-RU" dirty="0"/>
          </a:p>
          <a:p>
            <a:r>
              <a:rPr lang="uk-UA" dirty="0"/>
              <a:t>33. Нафта, нафтопродукти і подібні їм товари / </a:t>
            </a:r>
            <a:r>
              <a:rPr lang="uk-UA" dirty="0" err="1"/>
              <a:t>Petroleum</a:t>
            </a:r>
            <a:r>
              <a:rPr lang="uk-UA" dirty="0"/>
              <a:t>, </a:t>
            </a:r>
            <a:r>
              <a:rPr lang="uk-UA" dirty="0" err="1"/>
              <a:t>petroleum</a:t>
            </a:r>
            <a:r>
              <a:rPr lang="uk-UA" dirty="0"/>
              <a:t> </a:t>
            </a:r>
            <a:r>
              <a:rPr lang="uk-UA" dirty="0" err="1"/>
              <a:t>products</a:t>
            </a:r>
            <a:r>
              <a:rPr lang="uk-UA" dirty="0"/>
              <a:t> </a:t>
            </a:r>
            <a:r>
              <a:rPr lang="uk-UA" dirty="0" err="1"/>
              <a:t>and</a:t>
            </a:r>
            <a:r>
              <a:rPr lang="uk-UA" dirty="0"/>
              <a:t> </a:t>
            </a:r>
            <a:r>
              <a:rPr lang="uk-UA" dirty="0" err="1"/>
              <a:t>related</a:t>
            </a:r>
            <a:r>
              <a:rPr lang="uk-UA" dirty="0"/>
              <a:t> </a:t>
            </a:r>
            <a:r>
              <a:rPr lang="uk-UA" dirty="0" err="1"/>
              <a:t>materials</a:t>
            </a:r>
            <a:endParaRPr lang="ru-RU" dirty="0"/>
          </a:p>
          <a:p>
            <a:r>
              <a:rPr lang="uk-UA" dirty="0"/>
              <a:t>34. Природний і штучний газ / </a:t>
            </a:r>
            <a:r>
              <a:rPr lang="uk-UA" dirty="0" err="1"/>
              <a:t>Gas</a:t>
            </a:r>
            <a:r>
              <a:rPr lang="uk-UA" dirty="0"/>
              <a:t> </a:t>
            </a:r>
            <a:r>
              <a:rPr lang="uk-UA" dirty="0" err="1"/>
              <a:t>natural</a:t>
            </a:r>
            <a:r>
              <a:rPr lang="uk-UA" dirty="0"/>
              <a:t> </a:t>
            </a:r>
            <a:r>
              <a:rPr lang="uk-UA" dirty="0" err="1"/>
              <a:t>and</a:t>
            </a:r>
            <a:r>
              <a:rPr lang="uk-UA" dirty="0"/>
              <a:t> </a:t>
            </a:r>
            <a:r>
              <a:rPr lang="uk-UA" dirty="0" err="1"/>
              <a:t>manufactured</a:t>
            </a:r>
            <a:endParaRPr lang="ru-RU" dirty="0"/>
          </a:p>
          <a:p>
            <a:r>
              <a:rPr lang="uk-UA" dirty="0"/>
              <a:t>35. Електроенергія / </a:t>
            </a:r>
            <a:r>
              <a:rPr lang="uk-UA" dirty="0" err="1"/>
              <a:t>Electric</a:t>
            </a:r>
            <a:r>
              <a:rPr lang="uk-UA" dirty="0"/>
              <a:t> </a:t>
            </a:r>
            <a:r>
              <a:rPr lang="uk-UA" dirty="0" err="1"/>
              <a:t>current</a:t>
            </a:r>
            <a:r>
              <a:rPr lang="uk-UA" dirty="0"/>
              <a:t>.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/>
              <a:t>Вугілля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uk-UA" dirty="0"/>
              <a:t>Вугілля є найбільш поширеним з усіх видів паливно-енергетичних ресурсів органічного походження. Галуззю, в якій активно використовується коксівне вугілля, є металургія. У міжнародній торгівлі переважає енергетичне вугілля, частка коксівного вугілля скорочується.</a:t>
            </a:r>
            <a:endParaRPr lang="ru-RU" dirty="0"/>
          </a:p>
          <a:p>
            <a:endParaRPr lang="ru-RU" dirty="0"/>
          </a:p>
          <a:p>
            <a:r>
              <a:rPr lang="ru-RU" b="1" dirty="0" err="1"/>
              <a:t>Основними</a:t>
            </a:r>
            <a:r>
              <a:rPr lang="ru-RU" b="1" dirty="0"/>
              <a:t> </a:t>
            </a:r>
            <a:r>
              <a:rPr lang="ru-RU" b="1" dirty="0" err="1"/>
              <a:t>експортерами</a:t>
            </a:r>
            <a:r>
              <a:rPr lang="ru-RU" b="1" dirty="0"/>
              <a:t> </a:t>
            </a:r>
            <a:r>
              <a:rPr lang="ru-RU" dirty="0" err="1"/>
              <a:t>вугілля</a:t>
            </a:r>
            <a:r>
              <a:rPr lang="ru-RU" dirty="0"/>
              <a:t> є </a:t>
            </a:r>
            <a:r>
              <a:rPr lang="ru-RU" dirty="0" err="1"/>
              <a:t>Австралія</a:t>
            </a:r>
            <a:r>
              <a:rPr lang="ru-RU" dirty="0"/>
              <a:t>, США, </a:t>
            </a:r>
            <a:r>
              <a:rPr lang="ru-RU" dirty="0" err="1"/>
              <a:t>Індонезія,Південна</a:t>
            </a:r>
            <a:r>
              <a:rPr lang="ru-RU" dirty="0"/>
              <a:t> Америка, Канада, а </a:t>
            </a:r>
            <a:r>
              <a:rPr lang="ru-RU" b="1" dirty="0" err="1"/>
              <a:t>імпортерами</a:t>
            </a:r>
            <a:r>
              <a:rPr lang="ru-RU" dirty="0"/>
              <a:t> — </a:t>
            </a:r>
            <a:r>
              <a:rPr lang="ru-RU" dirty="0" err="1"/>
              <a:t>країни</a:t>
            </a:r>
            <a:r>
              <a:rPr lang="ru-RU" dirty="0"/>
              <a:t> </a:t>
            </a:r>
            <a:r>
              <a:rPr lang="ru-RU" dirty="0" err="1"/>
              <a:t>Західної</a:t>
            </a:r>
            <a:r>
              <a:rPr lang="ru-RU" dirty="0"/>
              <a:t> </a:t>
            </a:r>
            <a:r>
              <a:rPr lang="ru-RU" dirty="0" err="1"/>
              <a:t>Європи</a:t>
            </a:r>
            <a:r>
              <a:rPr lang="ru-RU" dirty="0"/>
              <a:t>, </a:t>
            </a:r>
            <a:r>
              <a:rPr lang="ru-RU" dirty="0" err="1"/>
              <a:t>Японія</a:t>
            </a:r>
            <a:r>
              <a:rPr lang="ru-RU" dirty="0"/>
              <a:t>, </a:t>
            </a:r>
            <a:r>
              <a:rPr lang="ru-RU" dirty="0" err="1"/>
              <a:t>Південна</a:t>
            </a:r>
            <a:r>
              <a:rPr lang="ru-RU" dirty="0"/>
              <a:t> Корея, Тайвань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/>
              <a:t>Нафта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До </a:t>
            </a:r>
            <a:r>
              <a:rPr lang="uk-UA" b="1" dirty="0"/>
              <a:t>найбільших виробників нафти і нафтопродуктів</a:t>
            </a:r>
            <a:r>
              <a:rPr lang="uk-UA" dirty="0"/>
              <a:t> належать Са­удівська Аравія, США, Ірак, Мексика, Росія, Китай. </a:t>
            </a:r>
            <a:r>
              <a:rPr lang="ru-RU" dirty="0" err="1"/>
              <a:t>Частка</a:t>
            </a:r>
            <a:r>
              <a:rPr lang="ru-RU" dirty="0"/>
              <a:t> </a:t>
            </a:r>
            <a:r>
              <a:rPr lang="ru-RU" dirty="0" err="1"/>
              <a:t>країн</a:t>
            </a:r>
            <a:r>
              <a:rPr lang="ru-RU" dirty="0"/>
              <a:t> — </a:t>
            </a:r>
            <a:r>
              <a:rPr lang="ru-RU" dirty="0" err="1"/>
              <a:t>учасниць</a:t>
            </a:r>
            <a:r>
              <a:rPr lang="ru-RU" dirty="0"/>
              <a:t> ОПЕК у </a:t>
            </a:r>
            <a:r>
              <a:rPr lang="ru-RU" dirty="0" err="1"/>
              <a:t>світовій</a:t>
            </a:r>
            <a:r>
              <a:rPr lang="ru-RU" dirty="0"/>
              <a:t> </a:t>
            </a:r>
            <a:r>
              <a:rPr lang="ru-RU" dirty="0" err="1"/>
              <a:t>торгівлі</a:t>
            </a:r>
            <a:r>
              <a:rPr lang="ru-RU" dirty="0"/>
              <a:t> </a:t>
            </a:r>
            <a:r>
              <a:rPr lang="ru-RU" dirty="0" err="1"/>
              <a:t>нафтою</a:t>
            </a:r>
            <a:r>
              <a:rPr lang="ru-RU" dirty="0"/>
              <a:t> становить </a:t>
            </a:r>
            <a:r>
              <a:rPr lang="ru-RU" dirty="0" err="1"/>
              <a:t>близько</a:t>
            </a:r>
            <a:r>
              <a:rPr lang="ru-RU" dirty="0"/>
              <a:t> 65%.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F1D6B4-1D4F-459C-A3D9-F334EB926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/>
              <a:t>Нафта </a:t>
            </a:r>
            <a:r>
              <a:rPr lang="uk-UA" dirty="0" err="1"/>
              <a:t>Brent</a:t>
            </a:r>
            <a:r>
              <a:rPr lang="uk-UA" dirty="0"/>
              <a:t> 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E9607BE-C9A6-44D4-9E27-5A0B9ECCA6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uk-UA" dirty="0"/>
              <a:t>Нафтові суміші </a:t>
            </a:r>
            <a:r>
              <a:rPr lang="uk-UA" dirty="0" err="1"/>
              <a:t>Brent</a:t>
            </a:r>
            <a:r>
              <a:rPr lang="uk-UA" dirty="0"/>
              <a:t> (</a:t>
            </a:r>
            <a:r>
              <a:rPr lang="uk-UA" dirty="0" err="1"/>
              <a:t>Brent</a:t>
            </a:r>
            <a:r>
              <a:rPr lang="uk-UA" dirty="0"/>
              <a:t> </a:t>
            </a:r>
            <a:r>
              <a:rPr lang="uk-UA" dirty="0" err="1"/>
              <a:t>Crude</a:t>
            </a:r>
            <a:r>
              <a:rPr lang="uk-UA" dirty="0"/>
              <a:t>) - еталонна марка (сорт) нафти, що видобувається в Північному морі. Назва сорту походить від однойменного родовища в Північному морі, відкритого в 1970 році. Фактично - це суміш з нафти, що видобувається на шельфових родовищах </a:t>
            </a:r>
            <a:r>
              <a:rPr lang="uk-UA" dirty="0" err="1"/>
              <a:t>Brent</a:t>
            </a:r>
            <a:r>
              <a:rPr lang="uk-UA" dirty="0"/>
              <a:t>, </a:t>
            </a:r>
            <a:r>
              <a:rPr lang="uk-UA" dirty="0" err="1"/>
              <a:t>Oseberg</a:t>
            </a:r>
            <a:r>
              <a:rPr lang="uk-UA" dirty="0"/>
              <a:t> і </a:t>
            </a:r>
            <a:r>
              <a:rPr lang="uk-UA" dirty="0" err="1"/>
              <a:t>Forties</a:t>
            </a:r>
            <a:r>
              <a:rPr lang="uk-UA" dirty="0"/>
              <a:t> між Норвегією і Шотландією. </a:t>
            </a:r>
          </a:p>
          <a:p>
            <a:r>
              <a:rPr lang="uk-UA" dirty="0" err="1"/>
              <a:t>Brent</a:t>
            </a:r>
            <a:r>
              <a:rPr lang="uk-UA" dirty="0"/>
              <a:t> є однією з основних марок нафти, що торгуються на міжнародних нафтових біржах. Ціна нафти </a:t>
            </a:r>
            <a:r>
              <a:rPr lang="uk-UA" dirty="0" err="1"/>
              <a:t>Brent</a:t>
            </a:r>
            <a:r>
              <a:rPr lang="uk-UA" dirty="0"/>
              <a:t> з 1971 року є основою для ціноутворення близько 40% всіх світових сортів нафти, зокрема, російської нафти </a:t>
            </a:r>
            <a:r>
              <a:rPr lang="uk-UA" dirty="0" err="1"/>
              <a:t>Urals</a:t>
            </a:r>
            <a:r>
              <a:rPr lang="uk-UA" dirty="0"/>
              <a:t>. </a:t>
            </a:r>
          </a:p>
          <a:p>
            <a:r>
              <a:rPr lang="uk-UA" dirty="0"/>
              <a:t>Саме тому цю марку називають «еталонної». Ціна нафти </a:t>
            </a:r>
            <a:r>
              <a:rPr lang="uk-UA" dirty="0" err="1"/>
              <a:t>Brent</a:t>
            </a:r>
            <a:r>
              <a:rPr lang="uk-UA" dirty="0"/>
              <a:t> зазвичай в середньому на 1 долар США / барель нижче ціни WTI і на 1 долар США / барель вище ціни так званої «кошика ОПЕК». Однак в 2007 році цей паритет змінився, і нафта </a:t>
            </a:r>
            <a:r>
              <a:rPr lang="uk-UA" dirty="0" err="1"/>
              <a:t>Brent</a:t>
            </a:r>
            <a:r>
              <a:rPr lang="uk-UA" dirty="0"/>
              <a:t> торгується з премією до WTI. </a:t>
            </a:r>
          </a:p>
          <a:p>
            <a:r>
              <a:rPr lang="uk-UA" dirty="0"/>
              <a:t>В даний час йдуть дискусії з приводу </a:t>
            </a:r>
            <a:r>
              <a:rPr lang="uk-UA" dirty="0" err="1"/>
              <a:t>обгрунтованості</a:t>
            </a:r>
            <a:r>
              <a:rPr lang="uk-UA" dirty="0"/>
              <a:t> подальшого використання нафти марки </a:t>
            </a:r>
            <a:r>
              <a:rPr lang="uk-UA" dirty="0" err="1"/>
              <a:t>Brent</a:t>
            </a:r>
            <a:r>
              <a:rPr lang="uk-UA" dirty="0"/>
              <a:t> в якості </a:t>
            </a:r>
            <a:r>
              <a:rPr lang="uk-UA" dirty="0" err="1"/>
              <a:t>маркерной</a:t>
            </a:r>
            <a:r>
              <a:rPr lang="uk-UA" dirty="0"/>
              <a:t> для визначення цін на світовому ринку. Це в першу чергу пов'язано зі зменшенням обсягів видобутку нафти на родовищах в Північному морі, яке призводить до зниження ліквідності і до спотворень при визначенні ціни як самої суміші, так і інших марок нафти.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01792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745479-65A7-481F-9408-4789BF469C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Нафта </a:t>
            </a:r>
            <a:r>
              <a:rPr lang="uk-UA" dirty="0" err="1"/>
              <a:t>Urals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1A34FC2-57B5-4728-8BC3-C95684FCFC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uk-UA" dirty="0" err="1"/>
              <a:t>Urals</a:t>
            </a:r>
            <a:r>
              <a:rPr lang="uk-UA" dirty="0"/>
              <a:t> - сорт нафти (вміст сірки близько 1,3%), яка являє собою суміш з нафти, що видобувається в Ханти-Мансійському автономному окрузі </a:t>
            </a:r>
            <a:r>
              <a:rPr lang="uk-UA" dirty="0" err="1"/>
              <a:t>таТатарстані</a:t>
            </a:r>
            <a:r>
              <a:rPr lang="uk-UA" dirty="0"/>
              <a:t>. </a:t>
            </a:r>
          </a:p>
          <a:p>
            <a:r>
              <a:rPr lang="uk-UA" dirty="0"/>
              <a:t>Основні виробники нафти </a:t>
            </a:r>
            <a:r>
              <a:rPr lang="uk-UA" dirty="0" err="1"/>
              <a:t>Urals</a:t>
            </a:r>
            <a:r>
              <a:rPr lang="uk-UA" dirty="0"/>
              <a:t> - компанії - «</a:t>
            </a:r>
            <a:r>
              <a:rPr lang="uk-UA" dirty="0" err="1"/>
              <a:t>Роснефть</a:t>
            </a:r>
            <a:r>
              <a:rPr lang="uk-UA" dirty="0"/>
              <a:t>», «Лукойл», «</a:t>
            </a:r>
            <a:r>
              <a:rPr lang="uk-UA" dirty="0" err="1"/>
              <a:t>Сургутнефтегаз</a:t>
            </a:r>
            <a:r>
              <a:rPr lang="uk-UA" dirty="0"/>
              <a:t>», «Газпром нафта», «ТНК-BP» і «</a:t>
            </a:r>
            <a:r>
              <a:rPr lang="uk-UA" dirty="0" err="1"/>
              <a:t>Татнефть</a:t>
            </a:r>
            <a:r>
              <a:rPr lang="uk-UA" dirty="0"/>
              <a:t>». </a:t>
            </a:r>
          </a:p>
          <a:p>
            <a:r>
              <a:rPr lang="uk-UA" dirty="0"/>
              <a:t>Вартість російської нафти визначається дисконтуванням ціни на </a:t>
            </a:r>
            <a:r>
              <a:rPr lang="uk-UA" dirty="0" err="1"/>
              <a:t>Brent</a:t>
            </a:r>
            <a:r>
              <a:rPr lang="uk-UA" dirty="0"/>
              <a:t>, оскільки російська нафта вважається менш якісної зважаючи на високий вміст сірки, важких і циклічних вуглеводнів. </a:t>
            </a:r>
          </a:p>
          <a:p>
            <a:r>
              <a:rPr lang="uk-UA" dirty="0"/>
              <a:t>Сама по собі </a:t>
            </a:r>
            <a:r>
              <a:rPr lang="uk-UA" dirty="0" err="1"/>
              <a:t>Західно</a:t>
            </a:r>
            <a:r>
              <a:rPr lang="uk-UA" dirty="0"/>
              <a:t>-Сибірська нафту хорошої якості. За кордоном вона відома під маркою </a:t>
            </a:r>
            <a:r>
              <a:rPr lang="uk-UA" dirty="0" err="1"/>
              <a:t>Siberian</a:t>
            </a:r>
            <a:r>
              <a:rPr lang="uk-UA" dirty="0"/>
              <a:t> </a:t>
            </a:r>
            <a:r>
              <a:rPr lang="uk-UA" dirty="0" err="1"/>
              <a:t>Light</a:t>
            </a:r>
            <a:r>
              <a:rPr lang="uk-UA" dirty="0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462369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CDDB4E-9A76-478B-9528-549C3A83A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/>
              <a:t>Нафта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EC507A-4377-4596-BB71-9876AD1A92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600" y="1196752"/>
            <a:ext cx="7498080" cy="5386610"/>
          </a:xfrm>
        </p:spPr>
        <p:txBody>
          <a:bodyPr>
            <a:normAutofit fontScale="77500" lnSpcReduction="20000"/>
          </a:bodyPr>
          <a:lstStyle/>
          <a:p>
            <a:r>
              <a:rPr lang="uk-UA" dirty="0"/>
              <a:t>У цілому, ситуація на ринку нафти залежить від динаміки економічного розвитку в світі та в окремих регіонах, коливань валютних курсів, погодних умов, дій ОПЕК, різних військово-політичних чинників, науково-технічного прогресу, який сприяє збільшенню видобутих запасів нафти та ін. Важливим фактором, що впливає на розвиток нафтової промисловості, є те, що залучення значних інвестицій пов'язане з певними труднощами. </a:t>
            </a:r>
          </a:p>
          <a:p>
            <a:r>
              <a:rPr lang="uk-UA" dirty="0"/>
              <a:t>На ринок нафти істотне вплив надають і прийняті багатьма країнами заходи з охорони навколишнього середовища, що пов'язано з проблемою глобального потепління клімату в результаті викиду в атмосферу газів, що створюють парниковий ефект.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24725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252" y="876300"/>
            <a:ext cx="8647968" cy="1143000"/>
          </a:xfrm>
        </p:spPr>
        <p:txBody>
          <a:bodyPr>
            <a:normAutofit fontScale="90000"/>
          </a:bodyPr>
          <a:lstStyle/>
          <a:p>
            <a:pPr lvl="0"/>
            <a:r>
              <a:rPr lang="uk-UA" b="1" dirty="0"/>
              <a:t>2. Особливості міжнародної торгівлі сировинними товарами.</a:t>
            </a:r>
            <a:br>
              <a:rPr lang="ru-RU" dirty="0"/>
            </a:br>
            <a:r>
              <a:rPr lang="uk-UA" b="1" dirty="0"/>
              <a:t> 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447800"/>
            <a:ext cx="7886680" cy="5293568"/>
          </a:xfrm>
        </p:spPr>
        <p:txBody>
          <a:bodyPr>
            <a:noAutofit/>
          </a:bodyPr>
          <a:lstStyle/>
          <a:p>
            <a:r>
              <a:rPr lang="ru-RU" sz="1800" dirty="0" err="1"/>
              <a:t>Торгівля</a:t>
            </a:r>
            <a:r>
              <a:rPr lang="ru-RU" sz="1800" dirty="0"/>
              <a:t> </a:t>
            </a:r>
            <a:r>
              <a:rPr lang="ru-RU" sz="1800" dirty="0" err="1"/>
              <a:t>сировинними</a:t>
            </a:r>
            <a:r>
              <a:rPr lang="ru-RU" sz="1800" dirty="0"/>
              <a:t> товарами </a:t>
            </a:r>
            <a:r>
              <a:rPr lang="ru-RU" sz="1800" dirty="0" err="1"/>
              <a:t>характеризується</a:t>
            </a:r>
            <a:r>
              <a:rPr lang="ru-RU" sz="1800" dirty="0"/>
              <a:t> рядом </a:t>
            </a:r>
            <a:r>
              <a:rPr lang="ru-RU" sz="1800" dirty="0" err="1"/>
              <a:t>особливостей</a:t>
            </a:r>
            <a:r>
              <a:rPr lang="ru-RU" sz="1800" dirty="0"/>
              <a:t>:</a:t>
            </a:r>
          </a:p>
          <a:p>
            <a:pPr lvl="0"/>
            <a:r>
              <a:rPr lang="ru-RU" sz="1800" b="1" dirty="0"/>
              <a:t>попит та </a:t>
            </a:r>
            <a:r>
              <a:rPr lang="ru-RU" sz="1800" b="1" dirty="0" err="1"/>
              <a:t>пропозиція</a:t>
            </a:r>
            <a:r>
              <a:rPr lang="ru-RU" sz="1800" b="1" dirty="0"/>
              <a:t> на </a:t>
            </a:r>
            <a:r>
              <a:rPr lang="ru-RU" sz="1800" b="1" dirty="0" err="1"/>
              <a:t>сировинні</a:t>
            </a:r>
            <a:r>
              <a:rPr lang="ru-RU" sz="1800" b="1" dirty="0"/>
              <a:t> </a:t>
            </a:r>
            <a:r>
              <a:rPr lang="ru-RU" sz="1800" b="1" dirty="0" err="1"/>
              <a:t>товари</a:t>
            </a:r>
            <a:r>
              <a:rPr lang="ru-RU" sz="1800" b="1" dirty="0"/>
              <a:t> </a:t>
            </a:r>
            <a:r>
              <a:rPr lang="ru-RU" sz="1800" dirty="0" err="1"/>
              <a:t>залежать</a:t>
            </a:r>
            <a:r>
              <a:rPr lang="ru-RU" sz="1800" dirty="0"/>
              <a:t> </a:t>
            </a:r>
            <a:r>
              <a:rPr lang="ru-RU" sz="1800" dirty="0" err="1"/>
              <a:t>від</a:t>
            </a:r>
            <a:r>
              <a:rPr lang="ru-RU" sz="1800" dirty="0"/>
              <a:t> </a:t>
            </a:r>
            <a:r>
              <a:rPr lang="ru-RU" sz="1800" dirty="0" err="1"/>
              <a:t>кліма­тичних</a:t>
            </a:r>
            <a:r>
              <a:rPr lang="ru-RU" sz="1800" dirty="0"/>
              <a:t> умов, </a:t>
            </a:r>
            <a:r>
              <a:rPr lang="ru-RU" sz="1800" dirty="0" err="1"/>
              <a:t>природних</a:t>
            </a:r>
            <a:r>
              <a:rPr lang="ru-RU" sz="1800" dirty="0"/>
              <a:t> </a:t>
            </a:r>
            <a:r>
              <a:rPr lang="ru-RU" sz="1800" dirty="0" err="1"/>
              <a:t>запасів</a:t>
            </a:r>
            <a:r>
              <a:rPr lang="ru-RU" sz="1800" dirty="0"/>
              <a:t>, </a:t>
            </a:r>
            <a:r>
              <a:rPr lang="ru-RU" sz="1800" dirty="0" err="1"/>
              <a:t>політико-економічних</a:t>
            </a:r>
            <a:r>
              <a:rPr lang="ru-RU" sz="1800" dirty="0"/>
              <a:t> криз, особливо в </a:t>
            </a:r>
            <a:r>
              <a:rPr lang="ru-RU" sz="1800" dirty="0" err="1"/>
              <a:t>найважливіших</a:t>
            </a:r>
            <a:r>
              <a:rPr lang="ru-RU" sz="1800" dirty="0"/>
              <a:t> </a:t>
            </a:r>
            <a:r>
              <a:rPr lang="ru-RU" sz="1800" dirty="0" err="1"/>
              <a:t>сировинних</a:t>
            </a:r>
            <a:r>
              <a:rPr lang="ru-RU" sz="1800" dirty="0"/>
              <a:t> </a:t>
            </a:r>
            <a:r>
              <a:rPr lang="ru-RU" sz="1800" dirty="0" err="1"/>
              <a:t>регіонах</a:t>
            </a:r>
            <a:r>
              <a:rPr lang="ru-RU" sz="1800" dirty="0"/>
              <a:t>. Тому в </a:t>
            </a:r>
            <a:r>
              <a:rPr lang="ru-RU" sz="1800" dirty="0" err="1"/>
              <a:t>ціло­му</a:t>
            </a:r>
            <a:r>
              <a:rPr lang="ru-RU" sz="1800" dirty="0"/>
              <a:t> </a:t>
            </a:r>
            <a:r>
              <a:rPr lang="ru-RU" sz="1800" dirty="0" err="1"/>
              <a:t>міжнародна</a:t>
            </a:r>
            <a:r>
              <a:rPr lang="ru-RU" sz="1800" dirty="0"/>
              <a:t> </a:t>
            </a:r>
            <a:r>
              <a:rPr lang="ru-RU" sz="1800" dirty="0" err="1"/>
              <a:t>торгівля</a:t>
            </a:r>
            <a:r>
              <a:rPr lang="ru-RU" sz="1800" dirty="0"/>
              <a:t> </a:t>
            </a:r>
            <a:r>
              <a:rPr lang="ru-RU" sz="1800" dirty="0" err="1"/>
              <a:t>сировинними</a:t>
            </a:r>
            <a:r>
              <a:rPr lang="ru-RU" sz="1800" dirty="0"/>
              <a:t> товарами </a:t>
            </a:r>
            <a:r>
              <a:rPr lang="ru-RU" sz="1800" dirty="0" err="1"/>
              <a:t>характеризу­ється</a:t>
            </a:r>
            <a:r>
              <a:rPr lang="ru-RU" sz="1800" dirty="0"/>
              <a:t> </a:t>
            </a:r>
            <a:r>
              <a:rPr lang="ru-RU" sz="1800" dirty="0" err="1"/>
              <a:t>нестабільністю</a:t>
            </a:r>
            <a:r>
              <a:rPr lang="ru-RU" sz="1800" dirty="0"/>
              <a:t> ринку;</a:t>
            </a:r>
          </a:p>
          <a:p>
            <a:pPr lvl="0"/>
            <a:r>
              <a:rPr lang="ru-RU" sz="1800" dirty="0" err="1"/>
              <a:t>спостерігається</a:t>
            </a:r>
            <a:r>
              <a:rPr lang="ru-RU" sz="1800" dirty="0"/>
              <a:t> </a:t>
            </a:r>
            <a:r>
              <a:rPr lang="ru-RU" sz="1800" b="1" dirty="0" err="1"/>
              <a:t>довгострокове</a:t>
            </a:r>
            <a:r>
              <a:rPr lang="ru-RU" sz="1800" b="1" dirty="0"/>
              <a:t> </a:t>
            </a:r>
            <a:r>
              <a:rPr lang="ru-RU" sz="1800" b="1" dirty="0" err="1"/>
              <a:t>перевищення</a:t>
            </a:r>
            <a:r>
              <a:rPr lang="ru-RU" sz="1800" b="1" dirty="0"/>
              <a:t> </a:t>
            </a:r>
            <a:r>
              <a:rPr lang="ru-RU" sz="1800" b="1" dirty="0" err="1"/>
              <a:t>пропозиції</a:t>
            </a:r>
            <a:r>
              <a:rPr lang="ru-RU" sz="1800" b="1" dirty="0"/>
              <a:t> </a:t>
            </a:r>
            <a:r>
              <a:rPr lang="ru-RU" sz="1800" b="1" dirty="0" err="1"/>
              <a:t>сиро­винних</a:t>
            </a:r>
            <a:r>
              <a:rPr lang="ru-RU" sz="1800" b="1" dirty="0"/>
              <a:t> </a:t>
            </a:r>
            <a:r>
              <a:rPr lang="ru-RU" sz="1800" b="1" dirty="0" err="1"/>
              <a:t>товарів</a:t>
            </a:r>
            <a:r>
              <a:rPr lang="ru-RU" sz="1800" b="1" dirty="0"/>
              <a:t> над попитом</a:t>
            </a:r>
            <a:r>
              <a:rPr lang="ru-RU" sz="1800" dirty="0"/>
              <a:t>. </a:t>
            </a:r>
            <a:r>
              <a:rPr lang="ru-RU" sz="1800" dirty="0" err="1"/>
              <a:t>Це</a:t>
            </a:r>
            <a:r>
              <a:rPr lang="ru-RU" sz="1800" dirty="0"/>
              <a:t> </a:t>
            </a:r>
            <a:r>
              <a:rPr lang="ru-RU" sz="1800" dirty="0" err="1"/>
              <a:t>призводить</a:t>
            </a:r>
            <a:r>
              <a:rPr lang="ru-RU" sz="1800" dirty="0"/>
              <a:t> у </a:t>
            </a:r>
            <a:r>
              <a:rPr lang="ru-RU" sz="1800" dirty="0" err="1"/>
              <a:t>ряді</a:t>
            </a:r>
            <a:r>
              <a:rPr lang="ru-RU" sz="1800" dirty="0"/>
              <a:t> </a:t>
            </a:r>
            <a:r>
              <a:rPr lang="ru-RU" sz="1800" dirty="0" err="1"/>
              <a:t>випадків</a:t>
            </a:r>
            <a:r>
              <a:rPr lang="ru-RU" sz="1800" dirty="0"/>
              <a:t> до </a:t>
            </a:r>
            <a:r>
              <a:rPr lang="ru-RU" sz="1800" dirty="0" err="1"/>
              <a:t>сировинної</a:t>
            </a:r>
            <a:r>
              <a:rPr lang="ru-RU" sz="1800" dirty="0"/>
              <a:t> </a:t>
            </a:r>
            <a:r>
              <a:rPr lang="ru-RU" sz="1800" dirty="0" err="1"/>
              <a:t>кризи</a:t>
            </a:r>
            <a:r>
              <a:rPr lang="ru-RU" sz="1800" dirty="0"/>
              <a:t> в </a:t>
            </a:r>
            <a:r>
              <a:rPr lang="ru-RU" sz="1800" dirty="0" err="1"/>
              <a:t>країнах</a:t>
            </a:r>
            <a:r>
              <a:rPr lang="ru-RU" sz="1800" dirty="0"/>
              <a:t>, </a:t>
            </a:r>
            <a:r>
              <a:rPr lang="ru-RU" sz="1800" dirty="0" err="1"/>
              <a:t>що</a:t>
            </a:r>
            <a:r>
              <a:rPr lang="ru-RU" sz="1800" dirty="0"/>
              <a:t> </a:t>
            </a:r>
            <a:r>
              <a:rPr lang="ru-RU" sz="1800" dirty="0" err="1"/>
              <a:t>розвиваються</a:t>
            </a:r>
            <a:r>
              <a:rPr lang="ru-RU" sz="1800" dirty="0"/>
              <a:t>, </a:t>
            </a:r>
            <a:r>
              <a:rPr lang="ru-RU" sz="1800" dirty="0" err="1"/>
              <a:t>з</a:t>
            </a:r>
            <a:r>
              <a:rPr lang="ru-RU" sz="1800" dirty="0"/>
              <a:t> </a:t>
            </a:r>
            <a:r>
              <a:rPr lang="ru-RU" sz="1800" dirty="0" err="1"/>
              <a:t>вузькою</a:t>
            </a:r>
            <a:r>
              <a:rPr lang="ru-RU" sz="1800" dirty="0"/>
              <a:t> </a:t>
            </a:r>
            <a:r>
              <a:rPr lang="ru-RU" sz="1800" dirty="0" err="1"/>
              <a:t>сиро­винною</a:t>
            </a:r>
            <a:r>
              <a:rPr lang="ru-RU" sz="1800" dirty="0"/>
              <a:t> </a:t>
            </a:r>
            <a:r>
              <a:rPr lang="ru-RU" sz="1800" dirty="0" err="1"/>
              <a:t>спеціалізацією</a:t>
            </a:r>
            <a:r>
              <a:rPr lang="ru-RU" sz="1800" dirty="0"/>
              <a:t>, </a:t>
            </a:r>
            <a:r>
              <a:rPr lang="ru-RU" sz="1800" dirty="0" err="1"/>
              <a:t>оскільки</a:t>
            </a:r>
            <a:r>
              <a:rPr lang="ru-RU" sz="1800" dirty="0"/>
              <a:t> </a:t>
            </a:r>
            <a:r>
              <a:rPr lang="ru-RU" sz="1800" dirty="0" err="1"/>
              <a:t>експорт</a:t>
            </a:r>
            <a:r>
              <a:rPr lang="ru-RU" sz="1800" dirty="0"/>
              <a:t> </a:t>
            </a:r>
            <a:r>
              <a:rPr lang="ru-RU" sz="1800" dirty="0" err="1"/>
              <a:t>сировинних</a:t>
            </a:r>
            <a:r>
              <a:rPr lang="ru-RU" sz="1800" dirty="0"/>
              <a:t> </a:t>
            </a:r>
            <a:r>
              <a:rPr lang="ru-RU" sz="1800" dirty="0" err="1"/>
              <a:t>ресурсів</a:t>
            </a:r>
            <a:r>
              <a:rPr lang="ru-RU" sz="1800" dirty="0"/>
              <a:t> </a:t>
            </a:r>
            <a:r>
              <a:rPr lang="ru-RU" sz="1800" dirty="0" err="1"/>
              <a:t>забезпечує</a:t>
            </a:r>
            <a:r>
              <a:rPr lang="ru-RU" sz="1800" dirty="0"/>
              <a:t> </a:t>
            </a:r>
            <a:r>
              <a:rPr lang="ru-RU" sz="1800" dirty="0" err="1"/>
              <a:t>їм</a:t>
            </a:r>
            <a:r>
              <a:rPr lang="ru-RU" sz="1800" dirty="0"/>
              <a:t> </a:t>
            </a:r>
            <a:r>
              <a:rPr lang="ru-RU" sz="1800" dirty="0" err="1"/>
              <a:t>від</a:t>
            </a:r>
            <a:r>
              <a:rPr lang="ru-RU" sz="1800" dirty="0"/>
              <a:t> 50 до 100% </a:t>
            </a:r>
            <a:r>
              <a:rPr lang="ru-RU" sz="1800" dirty="0" err="1"/>
              <a:t>експортних</a:t>
            </a:r>
            <a:r>
              <a:rPr lang="ru-RU" sz="1800" dirty="0"/>
              <a:t> </a:t>
            </a:r>
            <a:r>
              <a:rPr lang="ru-RU" sz="1800" dirty="0" err="1"/>
              <a:t>доходів</a:t>
            </a:r>
            <a:r>
              <a:rPr lang="ru-RU" sz="1800" dirty="0"/>
              <a:t>;</a:t>
            </a:r>
          </a:p>
          <a:p>
            <a:pPr lvl="0"/>
            <a:r>
              <a:rPr lang="ru-RU" sz="1800" b="1" dirty="0" err="1"/>
              <a:t>партнери</a:t>
            </a:r>
            <a:r>
              <a:rPr lang="ru-RU" sz="1800" b="1" dirty="0"/>
              <a:t> </a:t>
            </a:r>
            <a:r>
              <a:rPr lang="ru-RU" sz="1800" b="1" dirty="0" err="1"/>
              <a:t>прагнуть</a:t>
            </a:r>
            <a:r>
              <a:rPr lang="ru-RU" sz="1800" b="1" dirty="0"/>
              <a:t> </a:t>
            </a:r>
            <a:r>
              <a:rPr lang="ru-RU" sz="1800" b="1" dirty="0" err="1"/>
              <a:t>установити</a:t>
            </a:r>
            <a:r>
              <a:rPr lang="ru-RU" sz="1800" b="1" dirty="0"/>
              <a:t> </a:t>
            </a:r>
            <a:r>
              <a:rPr lang="ru-RU" sz="1800" b="1" dirty="0" err="1"/>
              <a:t>досить</a:t>
            </a:r>
            <a:r>
              <a:rPr lang="ru-RU" sz="1800" b="1" dirty="0"/>
              <a:t> </a:t>
            </a:r>
            <a:r>
              <a:rPr lang="ru-RU" sz="1800" b="1" dirty="0" err="1"/>
              <a:t>тривалі</a:t>
            </a:r>
            <a:r>
              <a:rPr lang="ru-RU" sz="1800" b="1" dirty="0"/>
              <a:t> </a:t>
            </a:r>
            <a:r>
              <a:rPr lang="ru-RU" sz="1800" b="1" dirty="0" err="1"/>
              <a:t>відносини</a:t>
            </a:r>
            <a:r>
              <a:rPr lang="ru-RU" sz="1800" b="1" dirty="0"/>
              <a:t> на </a:t>
            </a:r>
            <a:r>
              <a:rPr lang="ru-RU" sz="1800" b="1" dirty="0" err="1"/>
              <a:t>підставі</a:t>
            </a:r>
            <a:r>
              <a:rPr lang="ru-RU" sz="1800" b="1" dirty="0"/>
              <a:t> </a:t>
            </a:r>
            <a:r>
              <a:rPr lang="ru-RU" sz="1800" b="1" dirty="0" err="1"/>
              <a:t>довгострокових</a:t>
            </a:r>
            <a:r>
              <a:rPr lang="ru-RU" sz="1800" b="1" dirty="0"/>
              <a:t> </a:t>
            </a:r>
            <a:r>
              <a:rPr lang="ru-RU" sz="1800" b="1" dirty="0" err="1"/>
              <a:t>міжнародних</a:t>
            </a:r>
            <a:r>
              <a:rPr lang="ru-RU" sz="1800" b="1" dirty="0"/>
              <a:t> </a:t>
            </a:r>
            <a:r>
              <a:rPr lang="ru-RU" sz="1800" b="1" dirty="0" err="1"/>
              <a:t>контрактів</a:t>
            </a:r>
            <a:r>
              <a:rPr lang="ru-RU" sz="1800" dirty="0"/>
              <a:t>, у </a:t>
            </a:r>
            <a:r>
              <a:rPr lang="ru-RU" sz="1800" dirty="0" err="1"/>
              <a:t>яких</a:t>
            </a:r>
            <a:r>
              <a:rPr lang="ru-RU" sz="1800" dirty="0"/>
              <a:t> </a:t>
            </a:r>
            <a:r>
              <a:rPr lang="ru-RU" sz="1800" dirty="0" err="1"/>
              <a:t>екс­портеру</a:t>
            </a:r>
            <a:r>
              <a:rPr lang="ru-RU" sz="1800" dirty="0"/>
              <a:t> </a:t>
            </a:r>
            <a:r>
              <a:rPr lang="ru-RU" sz="1800" dirty="0" err="1"/>
              <a:t>забезпечується</a:t>
            </a:r>
            <a:r>
              <a:rPr lang="ru-RU" sz="1800" dirty="0"/>
              <a:t> </a:t>
            </a:r>
            <a:r>
              <a:rPr lang="ru-RU" sz="1800" dirty="0" err="1"/>
              <a:t>стабільний</a:t>
            </a:r>
            <a:r>
              <a:rPr lang="ru-RU" sz="1800" dirty="0"/>
              <a:t> </a:t>
            </a:r>
            <a:r>
              <a:rPr lang="ru-RU" sz="1800" dirty="0" err="1"/>
              <a:t>збут</a:t>
            </a:r>
            <a:r>
              <a:rPr lang="ru-RU" sz="1800" dirty="0"/>
              <a:t>, а </a:t>
            </a:r>
            <a:r>
              <a:rPr lang="ru-RU" sz="1800" dirty="0" err="1"/>
              <a:t>імпортеру</a:t>
            </a:r>
            <a:r>
              <a:rPr lang="ru-RU" sz="1800" dirty="0"/>
              <a:t> — </a:t>
            </a:r>
            <a:r>
              <a:rPr lang="ru-RU" sz="1800" dirty="0" err="1"/>
              <a:t>гарантоване</a:t>
            </a:r>
            <a:r>
              <a:rPr lang="ru-RU" sz="1800" dirty="0"/>
              <a:t> </a:t>
            </a:r>
            <a:r>
              <a:rPr lang="ru-RU" sz="1800" dirty="0" err="1"/>
              <a:t>регулярне</a:t>
            </a:r>
            <a:r>
              <a:rPr lang="ru-RU" sz="1800" dirty="0"/>
              <a:t> </a:t>
            </a:r>
            <a:r>
              <a:rPr lang="ru-RU" sz="1800" dirty="0" err="1"/>
              <a:t>постачання</a:t>
            </a:r>
            <a:r>
              <a:rPr lang="ru-RU" sz="1800" dirty="0"/>
              <a:t>. На </a:t>
            </a:r>
            <a:r>
              <a:rPr lang="ru-RU" sz="1800" dirty="0" err="1"/>
              <a:t>довгострокові</a:t>
            </a:r>
            <a:r>
              <a:rPr lang="ru-RU" sz="1800" dirty="0"/>
              <a:t> </a:t>
            </a:r>
            <a:r>
              <a:rPr lang="ru-RU" sz="1800" dirty="0" err="1"/>
              <a:t>контракти</a:t>
            </a:r>
            <a:r>
              <a:rPr lang="ru-RU" sz="1800" dirty="0"/>
              <a:t> </a:t>
            </a:r>
            <a:r>
              <a:rPr lang="ru-RU" sz="1800" dirty="0" err="1"/>
              <a:t>при­падає</a:t>
            </a:r>
            <a:r>
              <a:rPr lang="ru-RU" sz="1800" dirty="0"/>
              <a:t> </a:t>
            </a:r>
            <a:r>
              <a:rPr lang="ru-RU" sz="1800" dirty="0" err="1"/>
              <a:t>близько</a:t>
            </a:r>
            <a:r>
              <a:rPr lang="ru-RU" sz="1800" dirty="0"/>
              <a:t> 30% </a:t>
            </a:r>
            <a:r>
              <a:rPr lang="ru-RU" sz="1800" dirty="0" err="1"/>
              <a:t>світового</a:t>
            </a:r>
            <a:r>
              <a:rPr lang="ru-RU" sz="1800" dirty="0"/>
              <a:t> </a:t>
            </a:r>
            <a:r>
              <a:rPr lang="ru-RU" sz="1800" dirty="0" err="1"/>
              <a:t>сировинного</a:t>
            </a:r>
            <a:r>
              <a:rPr lang="ru-RU" sz="1800" dirty="0"/>
              <a:t> </a:t>
            </a:r>
            <a:r>
              <a:rPr lang="ru-RU" sz="1800" dirty="0" err="1"/>
              <a:t>експорту</a:t>
            </a:r>
            <a:r>
              <a:rPr lang="ru-RU" sz="1800" dirty="0"/>
              <a:t>, при </a:t>
            </a:r>
            <a:r>
              <a:rPr lang="ru-RU" sz="1800" dirty="0" err="1"/>
              <a:t>цьому</a:t>
            </a:r>
            <a:r>
              <a:rPr lang="ru-RU" sz="1800" dirty="0"/>
              <a:t> на </a:t>
            </a:r>
            <a:r>
              <a:rPr lang="ru-RU" sz="1800" dirty="0" err="1"/>
              <a:t>природний</a:t>
            </a:r>
            <a:r>
              <a:rPr lang="ru-RU" sz="1800" dirty="0"/>
              <a:t> газ — 100%, </a:t>
            </a:r>
            <a:r>
              <a:rPr lang="ru-RU" sz="1800" dirty="0" err="1"/>
              <a:t>мідні</a:t>
            </a:r>
            <a:r>
              <a:rPr lang="ru-RU" sz="1800" dirty="0"/>
              <a:t>, </a:t>
            </a:r>
            <a:r>
              <a:rPr lang="ru-RU" sz="1800" dirty="0" err="1"/>
              <a:t>олов'яні</a:t>
            </a:r>
            <a:r>
              <a:rPr lang="ru-RU" sz="1800" dirty="0"/>
              <a:t>, </a:t>
            </a:r>
            <a:r>
              <a:rPr lang="ru-RU" sz="1800" dirty="0" err="1"/>
              <a:t>свинцево-цинкові</a:t>
            </a:r>
            <a:r>
              <a:rPr lang="ru-RU" sz="1800" dirty="0"/>
              <a:t> </a:t>
            </a:r>
            <a:r>
              <a:rPr lang="ru-RU" sz="1800" dirty="0" err="1"/>
              <a:t>концентрати</a:t>
            </a:r>
            <a:r>
              <a:rPr lang="ru-RU" sz="1800" dirty="0"/>
              <a:t> — 90, </a:t>
            </a:r>
            <a:r>
              <a:rPr lang="ru-RU" sz="1800" dirty="0" err="1"/>
              <a:t>кам'яне</a:t>
            </a:r>
            <a:r>
              <a:rPr lang="ru-RU" sz="1800" dirty="0"/>
              <a:t> </a:t>
            </a:r>
            <a:r>
              <a:rPr lang="ru-RU" sz="1800" dirty="0" err="1"/>
              <a:t>вугілля</a:t>
            </a:r>
            <a:r>
              <a:rPr lang="ru-RU" sz="1800" dirty="0"/>
              <a:t> -75, </a:t>
            </a:r>
            <a:r>
              <a:rPr lang="ru-RU" sz="1800" dirty="0" err="1"/>
              <a:t>залізну</a:t>
            </a:r>
            <a:r>
              <a:rPr lang="ru-RU" sz="1800" dirty="0"/>
              <a:t> руду — 60, </a:t>
            </a:r>
            <a:r>
              <a:rPr lang="ru-RU" sz="1800" dirty="0" err="1"/>
              <a:t>мар­ганцеву</a:t>
            </a:r>
            <a:r>
              <a:rPr lang="ru-RU" sz="1800" dirty="0"/>
              <a:t> руду — 30%;</a:t>
            </a:r>
          </a:p>
          <a:p>
            <a:endParaRPr lang="ru-RU" sz="1800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7AE59A-FD70-444E-97B0-65E9463A6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Нафта WTI (</a:t>
            </a:r>
            <a:r>
              <a:rPr lang="uk-UA" dirty="0" err="1"/>
              <a:t>West</a:t>
            </a:r>
            <a:r>
              <a:rPr lang="uk-UA" dirty="0"/>
              <a:t> </a:t>
            </a:r>
            <a:r>
              <a:rPr lang="uk-UA" dirty="0" err="1"/>
              <a:t>Texas</a:t>
            </a:r>
            <a:r>
              <a:rPr lang="uk-UA" dirty="0"/>
              <a:t> </a:t>
            </a:r>
            <a:r>
              <a:rPr lang="uk-UA" dirty="0" err="1"/>
              <a:t>Intermediate</a:t>
            </a:r>
            <a:r>
              <a:rPr lang="uk-UA" dirty="0"/>
              <a:t>)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2CFB5B8-FDCA-45AF-BE36-D18EEEEBAF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9632" y="1447800"/>
            <a:ext cx="7674056" cy="5410200"/>
          </a:xfrm>
        </p:spPr>
        <p:txBody>
          <a:bodyPr>
            <a:normAutofit fontScale="55000" lnSpcReduction="20000"/>
          </a:bodyPr>
          <a:lstStyle/>
          <a:p>
            <a:r>
              <a:rPr lang="uk-UA" dirty="0"/>
              <a:t>WTI (</a:t>
            </a:r>
            <a:r>
              <a:rPr lang="uk-UA" dirty="0" err="1"/>
              <a:t>West</a:t>
            </a:r>
            <a:r>
              <a:rPr lang="uk-UA" dirty="0"/>
              <a:t> </a:t>
            </a:r>
            <a:r>
              <a:rPr lang="uk-UA" dirty="0" err="1"/>
              <a:t>Texas</a:t>
            </a:r>
            <a:r>
              <a:rPr lang="uk-UA" dirty="0"/>
              <a:t> </a:t>
            </a:r>
            <a:r>
              <a:rPr lang="uk-UA" dirty="0" err="1"/>
              <a:t>Intermediate</a:t>
            </a:r>
            <a:r>
              <a:rPr lang="uk-UA" dirty="0"/>
              <a:t>) - марка нафти, яка видобувається в штаті Техас (США). Щільність становить 40 ° API, вміст сірки - 0,4-0,5%, в основному використовується для виробництва бензину і тому на даний вид нафти високий попит, зокрема, в США і Китаї. </a:t>
            </a:r>
          </a:p>
          <a:p>
            <a:r>
              <a:rPr lang="uk-UA" dirty="0"/>
              <a:t>В основному сира нафта надходить на ринок від нафтовидобувних компаній. Це як невеликі підприємства, так і великі корпорації. Цілком </a:t>
            </a:r>
            <a:r>
              <a:rPr lang="uk-UA" dirty="0" err="1"/>
              <a:t>логічно</a:t>
            </a:r>
            <a:r>
              <a:rPr lang="uk-UA" dirty="0"/>
              <a:t>, що вплив компанії на ринок залежить від кількості продукції, що поставляється нею нафти. Отже, учасники ринку більше звертають свою увагу на діяльність значних </a:t>
            </a:r>
            <a:r>
              <a:rPr lang="uk-UA" dirty="0" err="1"/>
              <a:t>нафтовидобувальників</a:t>
            </a:r>
            <a:r>
              <a:rPr lang="uk-UA" dirty="0"/>
              <a:t>. </a:t>
            </a:r>
          </a:p>
          <a:p>
            <a:r>
              <a:rPr lang="uk-UA" dirty="0"/>
              <a:t>До цієї категорії можна віднести промислові підприємства всіх сегментів економіки, а також компанії, що займаються очищенням і переробкою нафти, часто ними виступають самі нафтовидобувні компанії. Дана схема називається вертикально - інтегрованою структурою. Подібні компанії не тільки видобувають сиру нафту, переробляють її в кінцевий продукт (бензин, мазут та ін.), Але і реалізують його у власній роздрібній мережі. Товарні і нафтові біржі В деяких країнах на найбільших біржах є окремі секції, які займаються торгівлею сировиною, зокрема - нафти. </a:t>
            </a:r>
          </a:p>
          <a:p>
            <a:r>
              <a:rPr lang="uk-UA" dirty="0"/>
              <a:t>У інвесторів, присутніх на ринку, різні інтереси, що, в свою чергу, призводить до вкладень в різних формах в інструменти, які пов'язані з нафтою. Як правило, найбільш популярним інструментом серед інвесторів на ринку золота є контракти з відкладеним постачанням - ф'ючерси.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528678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8B710D-FD0F-4A56-A78E-4EC93A90B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Сланцева нафта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E1D6733-318A-445B-8C9B-3532F3DBDA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uk-UA" dirty="0"/>
              <a:t>Сланцева нафта (</a:t>
            </a:r>
            <a:r>
              <a:rPr lang="uk-UA" dirty="0" err="1"/>
              <a:t>англ</a:t>
            </a:r>
            <a:r>
              <a:rPr lang="uk-UA" dirty="0"/>
              <a:t>. </a:t>
            </a:r>
            <a:r>
              <a:rPr lang="uk-UA" dirty="0" err="1"/>
              <a:t>Shale</a:t>
            </a:r>
            <a:r>
              <a:rPr lang="uk-UA" dirty="0"/>
              <a:t> </a:t>
            </a:r>
            <a:r>
              <a:rPr lang="uk-UA" dirty="0" err="1"/>
              <a:t>oil</a:t>
            </a:r>
            <a:r>
              <a:rPr lang="uk-UA" dirty="0"/>
              <a:t>) - нетрадиційна нафта, що отримується з горючих сланців в результаті піролізу, гідрогенізації або термічного розчинення, при яких тверді залишки органічної матерії з гірської породи (сланців, багатих </a:t>
            </a:r>
            <a:r>
              <a:rPr lang="uk-UA" dirty="0" err="1"/>
              <a:t>керогеном</a:t>
            </a:r>
            <a:r>
              <a:rPr lang="uk-UA" dirty="0"/>
              <a:t>) перетворюються в синтетичні вуглеводні (синтетичну нафту і газ).</a:t>
            </a:r>
          </a:p>
          <a:p>
            <a:r>
              <a:rPr lang="uk-UA" dirty="0"/>
              <a:t>Отримана нафту може використовуватися безпосередньо як паливо, або піддаватися переробці на НПЗ, в ході якої видаляються домішки сірки і азоту, а до вуглеводнів додається водень. Продукти переробки сланцевої нафти можуть використовуватися в тих же цілях, що і продукти, одержувані переробкою традиційної сирої нафти.</a:t>
            </a:r>
            <a:endParaRPr lang="ru-RU" dirty="0"/>
          </a:p>
          <a:p>
            <a:r>
              <a:rPr lang="uk-UA" dirty="0"/>
              <a:t>Термін Сланцева нафта ( «</a:t>
            </a:r>
            <a:r>
              <a:rPr lang="uk-UA" dirty="0" err="1"/>
              <a:t>shale</a:t>
            </a:r>
            <a:r>
              <a:rPr lang="uk-UA" dirty="0"/>
              <a:t> </a:t>
            </a:r>
            <a:r>
              <a:rPr lang="uk-UA" dirty="0" err="1"/>
              <a:t>oil</a:t>
            </a:r>
            <a:r>
              <a:rPr lang="uk-UA" dirty="0"/>
              <a:t>») також часто використовується, особливо в США, для позначення традиційної легкої нафти, видобутої з сланцевих пластів або з прилеглих до них інших щільних колекторів, без застосування методів піролізу і хімічного впливу. </a:t>
            </a:r>
          </a:p>
          <a:p>
            <a:r>
              <a:rPr lang="uk-UA" dirty="0"/>
              <a:t>Щоб відрізняти її від </a:t>
            </a:r>
            <a:r>
              <a:rPr lang="uk-UA" dirty="0" err="1"/>
              <a:t>керогенової</a:t>
            </a:r>
            <a:r>
              <a:rPr lang="uk-UA" dirty="0"/>
              <a:t> нафти Міжнародне енергетичне агентство рекомендує використовувати термін «</a:t>
            </a:r>
            <a:r>
              <a:rPr lang="uk-UA" dirty="0" err="1"/>
              <a:t>light</a:t>
            </a:r>
            <a:r>
              <a:rPr lang="uk-UA" dirty="0"/>
              <a:t> </a:t>
            </a:r>
            <a:r>
              <a:rPr lang="uk-UA" dirty="0" err="1"/>
              <a:t>tight</a:t>
            </a:r>
            <a:r>
              <a:rPr lang="uk-UA" dirty="0"/>
              <a:t> </a:t>
            </a:r>
            <a:r>
              <a:rPr lang="uk-UA" dirty="0" err="1"/>
              <a:t>oil</a:t>
            </a:r>
            <a:r>
              <a:rPr lang="uk-UA" dirty="0"/>
              <a:t>» (LTO, легка нафта)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549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8130" name="Picture 2" descr="http://img.vz.ru/upimg/918/9182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8572500" cy="60674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7219072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ris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714356"/>
            <a:ext cx="7500990" cy="5076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ttps://phototass1.cdnvideo.ru/width/960_51849019/tass/m2/uploads/i/20160112/416503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87578" y="274638"/>
            <a:ext cx="6968843" cy="63813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6082" name="Picture 2" descr="https://investfuture.ru/files/articles/2017-12-01/1514204000173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785794"/>
            <a:ext cx="6715172" cy="49633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7106" name="Picture 2" descr="https://cdn.vdmsti.ru/image/2017/8u/2rdko/default-3k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642918"/>
            <a:ext cx="8152956" cy="55721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357166"/>
            <a:ext cx="6643734" cy="6211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B156DE-21AD-46C4-9757-1F972E36B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>
                <a:effectLst/>
              </a:rPr>
              <a:t>Газ</a:t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21A4C84-502A-444B-B891-14E1667797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err="1"/>
              <a:t>Світовий</a:t>
            </a:r>
            <a:r>
              <a:rPr lang="ru-RU" dirty="0"/>
              <a:t> </a:t>
            </a:r>
            <a:r>
              <a:rPr lang="ru-RU" dirty="0" err="1"/>
              <a:t>ри­нок</a:t>
            </a:r>
            <a:r>
              <a:rPr lang="ru-RU" dirty="0"/>
              <a:t> природного газу </a:t>
            </a:r>
            <a:r>
              <a:rPr lang="ru-RU" dirty="0" err="1"/>
              <a:t>розвивається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впливом</a:t>
            </a:r>
            <a:r>
              <a:rPr lang="ru-RU" dirty="0"/>
              <a:t> </a:t>
            </a:r>
            <a:r>
              <a:rPr lang="ru-RU" dirty="0" err="1"/>
              <a:t>змін</a:t>
            </a:r>
            <a:r>
              <a:rPr lang="ru-RU" dirty="0"/>
              <a:t> на ринку </a:t>
            </a:r>
            <a:r>
              <a:rPr lang="ru-RU" dirty="0" err="1"/>
              <a:t>рідкого</a:t>
            </a:r>
            <a:r>
              <a:rPr lang="ru-RU" dirty="0"/>
              <a:t> </a:t>
            </a:r>
            <a:r>
              <a:rPr lang="ru-RU" dirty="0" err="1"/>
              <a:t>палива</a:t>
            </a:r>
            <a:r>
              <a:rPr lang="ru-RU" dirty="0"/>
              <a:t>. </a:t>
            </a:r>
            <a:r>
              <a:rPr lang="ru-RU" dirty="0" err="1"/>
              <a:t>Особливий</a:t>
            </a:r>
            <a:r>
              <a:rPr lang="ru-RU" dirty="0"/>
              <a:t> </a:t>
            </a:r>
            <a:r>
              <a:rPr lang="ru-RU" dirty="0" err="1"/>
              <a:t>інтерес</a:t>
            </a:r>
            <a:r>
              <a:rPr lang="ru-RU" dirty="0"/>
              <a:t> </a:t>
            </a:r>
            <a:r>
              <a:rPr lang="ru-RU" dirty="0" err="1"/>
              <a:t>виявляється</a:t>
            </a:r>
            <a:r>
              <a:rPr lang="ru-RU" dirty="0"/>
              <a:t> до </a:t>
            </a:r>
            <a:r>
              <a:rPr lang="ru-RU" dirty="0" err="1"/>
              <a:t>зрідженого</a:t>
            </a:r>
            <a:r>
              <a:rPr lang="ru-RU" dirty="0"/>
              <a:t> природного газу, </a:t>
            </a:r>
            <a:r>
              <a:rPr lang="ru-RU" dirty="0" err="1"/>
              <a:t>оскільки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 на </a:t>
            </a:r>
            <a:r>
              <a:rPr lang="ru-RU" dirty="0" err="1"/>
              <a:t>електростанціях</a:t>
            </a:r>
            <a:r>
              <a:rPr lang="ru-RU" dirty="0"/>
              <a:t>, в </a:t>
            </a:r>
            <a:r>
              <a:rPr lang="ru-RU" dirty="0" err="1"/>
              <a:t>автомобілях</a:t>
            </a:r>
            <a:r>
              <a:rPr lang="ru-RU" dirty="0"/>
              <a:t>, </a:t>
            </a:r>
            <a:r>
              <a:rPr lang="ru-RU" dirty="0" err="1"/>
              <a:t>літаках</a:t>
            </a:r>
            <a:r>
              <a:rPr lang="ru-RU" dirty="0"/>
              <a:t>, </a:t>
            </a:r>
            <a:r>
              <a:rPr lang="ru-RU" dirty="0" err="1"/>
              <a:t>вертольотах</a:t>
            </a:r>
            <a:r>
              <a:rPr lang="ru-RU" dirty="0"/>
              <a:t> </a:t>
            </a:r>
            <a:r>
              <a:rPr lang="ru-RU" dirty="0" err="1"/>
              <a:t>постійно</a:t>
            </a:r>
            <a:r>
              <a:rPr lang="ru-RU" dirty="0"/>
              <a:t> </a:t>
            </a:r>
            <a:r>
              <a:rPr lang="ru-RU" dirty="0" err="1"/>
              <a:t>зростає</a:t>
            </a:r>
            <a:r>
              <a:rPr lang="ru-RU" dirty="0"/>
              <a:t>. </a:t>
            </a:r>
            <a:r>
              <a:rPr lang="ru-RU" dirty="0" err="1"/>
              <a:t>Торгівля</a:t>
            </a:r>
            <a:r>
              <a:rPr lang="ru-RU" dirty="0"/>
              <a:t> </a:t>
            </a:r>
            <a:r>
              <a:rPr lang="ru-RU" dirty="0" err="1"/>
              <a:t>зрідженим</a:t>
            </a:r>
            <a:r>
              <a:rPr lang="ru-RU" dirty="0"/>
              <a:t> газом </a:t>
            </a:r>
            <a:r>
              <a:rPr lang="ru-RU" dirty="0" err="1"/>
              <a:t>зо­середжена</a:t>
            </a:r>
            <a:r>
              <a:rPr lang="ru-RU" dirty="0"/>
              <a:t> в основному в </a:t>
            </a:r>
            <a:r>
              <a:rPr lang="ru-RU" dirty="0" err="1"/>
              <a:t>Азіатсько-Тихоокеанському</a:t>
            </a:r>
            <a:r>
              <a:rPr lang="ru-RU" dirty="0"/>
              <a:t> </a:t>
            </a:r>
            <a:r>
              <a:rPr lang="ru-RU" dirty="0" err="1"/>
              <a:t>регіоні</a:t>
            </a:r>
            <a:r>
              <a:rPr lang="ru-RU" dirty="0"/>
              <a:t> і стано­вить </a:t>
            </a:r>
            <a:r>
              <a:rPr lang="ru-RU" dirty="0" err="1"/>
              <a:t>близько</a:t>
            </a:r>
            <a:r>
              <a:rPr lang="ru-RU" dirty="0"/>
              <a:t> 75% </a:t>
            </a:r>
            <a:r>
              <a:rPr lang="ru-RU" dirty="0" err="1"/>
              <a:t>світової</a:t>
            </a:r>
            <a:r>
              <a:rPr lang="ru-RU" dirty="0"/>
              <a:t> </a:t>
            </a:r>
            <a:r>
              <a:rPr lang="ru-RU" dirty="0" err="1"/>
              <a:t>торгівлі</a:t>
            </a:r>
            <a:r>
              <a:rPr lang="ru-RU" dirty="0"/>
              <a:t> </a:t>
            </a:r>
            <a:r>
              <a:rPr lang="ru-RU" dirty="0" err="1"/>
              <a:t>цієї</a:t>
            </a:r>
            <a:r>
              <a:rPr lang="ru-RU" dirty="0"/>
              <a:t> </a:t>
            </a:r>
            <a:r>
              <a:rPr lang="ru-RU" dirty="0" err="1"/>
              <a:t>продукції</a:t>
            </a:r>
            <a:r>
              <a:rPr lang="ru-RU" dirty="0"/>
              <a:t>. </a:t>
            </a:r>
            <a:r>
              <a:rPr lang="ru-RU" dirty="0" err="1"/>
              <a:t>Світовий</a:t>
            </a:r>
            <a:r>
              <a:rPr lang="ru-RU" dirty="0"/>
              <a:t> </a:t>
            </a:r>
            <a:r>
              <a:rPr lang="ru-RU" dirty="0" err="1"/>
              <a:t>експорт</a:t>
            </a:r>
            <a:r>
              <a:rPr lang="ru-RU" dirty="0"/>
              <a:t> </a:t>
            </a:r>
            <a:r>
              <a:rPr lang="ru-RU" dirty="0" err="1"/>
              <a:t>зрідженого</a:t>
            </a:r>
            <a:r>
              <a:rPr lang="ru-RU" dirty="0"/>
              <a:t> газу становить </a:t>
            </a:r>
            <a:r>
              <a:rPr lang="ru-RU" dirty="0" err="1"/>
              <a:t>близько</a:t>
            </a:r>
            <a:r>
              <a:rPr lang="ru-RU" dirty="0"/>
              <a:t> 90 млн т, а </a:t>
            </a:r>
            <a:r>
              <a:rPr lang="ru-RU" dirty="0" err="1"/>
              <a:t>вартість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світо­вого</a:t>
            </a:r>
            <a:r>
              <a:rPr lang="ru-RU" dirty="0"/>
              <a:t> </a:t>
            </a:r>
            <a:r>
              <a:rPr lang="ru-RU" dirty="0" err="1"/>
              <a:t>товарообігу</a:t>
            </a:r>
            <a:r>
              <a:rPr lang="ru-RU" dirty="0"/>
              <a:t> </a:t>
            </a:r>
            <a:r>
              <a:rPr lang="ru-RU" dirty="0" err="1"/>
              <a:t>перевищує</a:t>
            </a:r>
            <a:r>
              <a:rPr lang="ru-RU" dirty="0"/>
              <a:t> 10 млрд дол.</a:t>
            </a:r>
          </a:p>
          <a:p>
            <a:r>
              <a:rPr lang="ru-RU" dirty="0"/>
              <a:t>На </a:t>
            </a:r>
            <a:r>
              <a:rPr lang="ru-RU" dirty="0" err="1"/>
              <a:t>швидко</a:t>
            </a:r>
            <a:r>
              <a:rPr lang="ru-RU" dirty="0"/>
              <a:t> </a:t>
            </a:r>
            <a:r>
              <a:rPr lang="ru-RU" dirty="0" err="1"/>
              <a:t>зростаючому</a:t>
            </a:r>
            <a:r>
              <a:rPr lang="ru-RU" dirty="0"/>
              <a:t> газовому ринку </a:t>
            </a:r>
            <a:r>
              <a:rPr lang="ru-RU" dirty="0" err="1"/>
              <a:t>Європи</a:t>
            </a:r>
            <a:r>
              <a:rPr lang="ru-RU" dirty="0"/>
              <a:t> до </a:t>
            </a:r>
            <a:r>
              <a:rPr lang="ru-RU" dirty="0" err="1"/>
              <a:t>кінця</a:t>
            </a:r>
            <a:r>
              <a:rPr lang="ru-RU" dirty="0"/>
              <a:t> </a:t>
            </a:r>
            <a:r>
              <a:rPr lang="ru-RU" dirty="0" err="1"/>
              <a:t>поточ</a:t>
            </a:r>
            <a:r>
              <a:rPr lang="en-US" dirty="0"/>
              <a:t>­</a:t>
            </a:r>
            <a:r>
              <a:rPr lang="ru-RU" dirty="0" err="1"/>
              <a:t>ного</a:t>
            </a:r>
            <a:r>
              <a:rPr lang="ru-RU" dirty="0"/>
              <a:t> </a:t>
            </a:r>
            <a:r>
              <a:rPr lang="ru-RU" dirty="0" err="1"/>
              <a:t>десятиріччя</a:t>
            </a:r>
            <a:r>
              <a:rPr lang="ru-RU" dirty="0"/>
              <a:t> </a:t>
            </a:r>
            <a:r>
              <a:rPr lang="ru-RU" dirty="0" err="1"/>
              <a:t>очікується</a:t>
            </a:r>
            <a:r>
              <a:rPr lang="ru-RU" dirty="0"/>
              <a:t> </a:t>
            </a:r>
            <a:r>
              <a:rPr lang="ru-RU" dirty="0" err="1"/>
              <a:t>підвищення</a:t>
            </a:r>
            <a:r>
              <a:rPr lang="ru-RU" dirty="0"/>
              <a:t> </a:t>
            </a:r>
            <a:r>
              <a:rPr lang="ru-RU" dirty="0" err="1"/>
              <a:t>цін</a:t>
            </a:r>
            <a:r>
              <a:rPr lang="en-US" dirty="0"/>
              <a:t>, </a:t>
            </a:r>
            <a:r>
              <a:rPr lang="ru-RU" dirty="0" err="1"/>
              <a:t>оскільки</a:t>
            </a:r>
            <a:r>
              <a:rPr lang="ru-RU" dirty="0"/>
              <a:t> не буде </a:t>
            </a:r>
            <a:r>
              <a:rPr lang="ru-RU" dirty="0" err="1"/>
              <a:t>мож</a:t>
            </a:r>
            <a:r>
              <a:rPr lang="en-US" dirty="0"/>
              <a:t>­</a:t>
            </a:r>
            <a:r>
              <a:rPr lang="ru-RU" dirty="0" err="1"/>
              <a:t>ливості</a:t>
            </a:r>
            <a:r>
              <a:rPr lang="ru-RU" dirty="0"/>
              <a:t> </a:t>
            </a:r>
            <a:r>
              <a:rPr lang="ru-RU" dirty="0" err="1"/>
              <a:t>повністю</a:t>
            </a:r>
            <a:r>
              <a:rPr lang="ru-RU" dirty="0"/>
              <a:t> </a:t>
            </a:r>
            <a:r>
              <a:rPr lang="ru-RU" dirty="0" err="1"/>
              <a:t>задовольнити</a:t>
            </a:r>
            <a:r>
              <a:rPr lang="ru-RU" dirty="0"/>
              <a:t> попит за </a:t>
            </a:r>
            <a:r>
              <a:rPr lang="ru-RU" dirty="0" err="1"/>
              <a:t>рахунок</a:t>
            </a:r>
            <a:r>
              <a:rPr lang="ru-RU" dirty="0"/>
              <a:t> поставок з </a:t>
            </a:r>
            <a:r>
              <a:rPr lang="ru-RU" dirty="0" err="1"/>
              <a:t>родовищ</a:t>
            </a:r>
            <a:r>
              <a:rPr lang="ru-RU" dirty="0"/>
              <a:t> з </a:t>
            </a:r>
            <a:r>
              <a:rPr lang="ru-RU" dirty="0" err="1"/>
              <a:t>низькими</a:t>
            </a:r>
            <a:r>
              <a:rPr lang="ru-RU" dirty="0"/>
              <a:t> </a:t>
            </a:r>
            <a:r>
              <a:rPr lang="ru-RU" dirty="0" err="1"/>
              <a:t>витратами</a:t>
            </a:r>
            <a:r>
              <a:rPr lang="ru-RU" dirty="0"/>
              <a:t> на </a:t>
            </a:r>
            <a:r>
              <a:rPr lang="ru-RU" dirty="0" err="1"/>
              <a:t>освоєння</a:t>
            </a:r>
            <a:r>
              <a:rPr lang="ru-RU" dirty="0"/>
              <a:t> і </a:t>
            </a:r>
            <a:r>
              <a:rPr lang="ru-RU" dirty="0" err="1"/>
              <a:t>видобуток</a:t>
            </a:r>
            <a:r>
              <a:rPr lang="en-US" dirty="0"/>
              <a:t>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793277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/>
              <a:t>Газ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071546"/>
            <a:ext cx="7231283" cy="5398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2650" y="876300"/>
            <a:ext cx="8647968" cy="1143000"/>
          </a:xfrm>
        </p:spPr>
        <p:txBody>
          <a:bodyPr>
            <a:normAutofit fontScale="90000"/>
          </a:bodyPr>
          <a:lstStyle/>
          <a:p>
            <a:pPr lvl="0"/>
            <a:r>
              <a:rPr lang="uk-UA" b="1" dirty="0"/>
              <a:t>2. Особливості міжнародної торгівлі сировинними товарами.</a:t>
            </a:r>
            <a:br>
              <a:rPr lang="ru-RU" dirty="0"/>
            </a:br>
            <a:r>
              <a:rPr lang="uk-UA" b="1" dirty="0"/>
              <a:t> 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447800"/>
            <a:ext cx="8460432" cy="4800600"/>
          </a:xfrm>
        </p:spPr>
        <p:txBody>
          <a:bodyPr>
            <a:noAutofit/>
          </a:bodyPr>
          <a:lstStyle/>
          <a:p>
            <a:r>
              <a:rPr lang="ru-RU" sz="1600" dirty="0" err="1"/>
              <a:t>Торгівля</a:t>
            </a:r>
            <a:r>
              <a:rPr lang="ru-RU" sz="1600" dirty="0"/>
              <a:t> </a:t>
            </a:r>
            <a:r>
              <a:rPr lang="ru-RU" sz="1600" dirty="0" err="1"/>
              <a:t>сировинними</a:t>
            </a:r>
            <a:r>
              <a:rPr lang="ru-RU" sz="1600" dirty="0"/>
              <a:t> товарами </a:t>
            </a:r>
            <a:r>
              <a:rPr lang="ru-RU" sz="1600" dirty="0" err="1"/>
              <a:t>характеризується</a:t>
            </a:r>
            <a:r>
              <a:rPr lang="ru-RU" sz="1600" dirty="0"/>
              <a:t> рядом </a:t>
            </a:r>
            <a:r>
              <a:rPr lang="ru-RU" sz="1600" dirty="0" err="1"/>
              <a:t>особливостей</a:t>
            </a:r>
            <a:r>
              <a:rPr lang="ru-RU" sz="1600" dirty="0"/>
              <a:t>:</a:t>
            </a:r>
          </a:p>
          <a:p>
            <a:pPr lvl="0"/>
            <a:r>
              <a:rPr lang="ru-RU" sz="1600" b="1" dirty="0" err="1"/>
              <a:t>купівля</a:t>
            </a:r>
            <a:r>
              <a:rPr lang="ru-RU" sz="1600" b="1" dirty="0"/>
              <a:t>-продаж </a:t>
            </a:r>
            <a:r>
              <a:rPr lang="ru-RU" sz="1600" b="1" dirty="0" err="1"/>
              <a:t>сировинних</a:t>
            </a:r>
            <a:r>
              <a:rPr lang="ru-RU" sz="1600" b="1" dirty="0"/>
              <a:t> </a:t>
            </a:r>
            <a:r>
              <a:rPr lang="ru-RU" sz="1600" b="1" dirty="0" err="1"/>
              <a:t>товарів</a:t>
            </a:r>
            <a:r>
              <a:rPr lang="ru-RU" sz="1600" b="1" dirty="0"/>
              <a:t> </a:t>
            </a:r>
            <a:r>
              <a:rPr lang="ru-RU" sz="1600" b="1" dirty="0" err="1"/>
              <a:t>тісно</a:t>
            </a:r>
            <a:r>
              <a:rPr lang="ru-RU" sz="1600" b="1" dirty="0"/>
              <a:t> </a:t>
            </a:r>
            <a:r>
              <a:rPr lang="ru-RU" sz="1600" b="1" dirty="0" err="1"/>
              <a:t>пов'язана</a:t>
            </a:r>
            <a:r>
              <a:rPr lang="ru-RU" sz="1600" b="1" dirty="0"/>
              <a:t> з </a:t>
            </a:r>
            <a:r>
              <a:rPr lang="ru-RU" sz="1600" b="1" dirty="0" err="1"/>
              <a:t>поста­чанням</a:t>
            </a:r>
            <a:r>
              <a:rPr lang="ru-RU" sz="1600" b="1" dirty="0"/>
              <a:t> </a:t>
            </a:r>
            <a:r>
              <a:rPr lang="ru-RU" sz="1600" b="1" dirty="0" err="1"/>
              <a:t>інших</a:t>
            </a:r>
            <a:r>
              <a:rPr lang="ru-RU" sz="1600" b="1" dirty="0"/>
              <a:t> </a:t>
            </a:r>
            <a:r>
              <a:rPr lang="ru-RU" sz="1600" b="1" dirty="0" err="1"/>
              <a:t>видів</a:t>
            </a:r>
            <a:r>
              <a:rPr lang="ru-RU" sz="1600" b="1" dirty="0"/>
              <a:t> </a:t>
            </a:r>
            <a:r>
              <a:rPr lang="ru-RU" sz="1600" b="1" dirty="0" err="1"/>
              <a:t>товарів</a:t>
            </a:r>
            <a:r>
              <a:rPr lang="ru-RU" sz="1600" dirty="0"/>
              <a:t>, є </a:t>
            </a:r>
            <a:r>
              <a:rPr lang="ru-RU" sz="1600" dirty="0" err="1"/>
              <a:t>частиною</a:t>
            </a:r>
            <a:r>
              <a:rPr lang="ru-RU" sz="1600" dirty="0"/>
              <a:t> </a:t>
            </a:r>
            <a:r>
              <a:rPr lang="ru-RU" sz="1600" dirty="0" err="1"/>
              <a:t>комерційних</a:t>
            </a:r>
            <a:r>
              <a:rPr lang="ru-RU" sz="1600" dirty="0"/>
              <a:t> </a:t>
            </a:r>
            <a:r>
              <a:rPr lang="ru-RU" sz="1600" dirty="0" err="1"/>
              <a:t>операцій</a:t>
            </a:r>
            <a:r>
              <a:rPr lang="ru-RU" sz="1600" dirty="0"/>
              <a:t>, </a:t>
            </a:r>
            <a:r>
              <a:rPr lang="ru-RU" sz="1600" dirty="0" err="1"/>
              <a:t>складних</a:t>
            </a:r>
            <a:r>
              <a:rPr lang="ru-RU" sz="1600" dirty="0"/>
              <a:t> </a:t>
            </a:r>
            <a:r>
              <a:rPr lang="ru-RU" sz="1600" dirty="0" err="1"/>
              <a:t>видів</a:t>
            </a:r>
            <a:r>
              <a:rPr lang="ru-RU" sz="1600" dirty="0"/>
              <a:t> </a:t>
            </a:r>
            <a:r>
              <a:rPr lang="ru-RU" sz="1600" dirty="0" err="1"/>
              <a:t>зовнішньоекономічного</a:t>
            </a:r>
            <a:r>
              <a:rPr lang="ru-RU" sz="1600" dirty="0"/>
              <a:t> </a:t>
            </a:r>
            <a:r>
              <a:rPr lang="ru-RU" sz="1600" dirty="0" err="1"/>
              <a:t>співробітництва</a:t>
            </a:r>
            <a:r>
              <a:rPr lang="ru-RU" sz="1600" dirty="0"/>
              <a:t> (</a:t>
            </a:r>
            <a:r>
              <a:rPr lang="ru-RU" sz="1600" dirty="0" err="1"/>
              <a:t>техніко-економічного</a:t>
            </a:r>
            <a:r>
              <a:rPr lang="ru-RU" sz="1600" dirty="0"/>
              <a:t>, </a:t>
            </a:r>
            <a:r>
              <a:rPr lang="ru-RU" sz="1600" dirty="0" err="1"/>
              <a:t>науково-технічного</a:t>
            </a:r>
            <a:r>
              <a:rPr lang="ru-RU" sz="1600" dirty="0"/>
              <a:t>), </a:t>
            </a:r>
            <a:r>
              <a:rPr lang="ru-RU" sz="1600" dirty="0" err="1"/>
              <a:t>великомасштабних</a:t>
            </a:r>
            <a:r>
              <a:rPr lang="ru-RU" sz="1600" dirty="0"/>
              <a:t> </a:t>
            </a:r>
            <a:r>
              <a:rPr lang="ru-RU" sz="1600" dirty="0" err="1"/>
              <a:t>угод</a:t>
            </a:r>
            <a:r>
              <a:rPr lang="ru-RU" sz="1600" dirty="0"/>
              <a:t> на </a:t>
            </a:r>
            <a:r>
              <a:rPr lang="ru-RU" sz="1600" dirty="0" err="1"/>
              <a:t>компенсаційній</a:t>
            </a:r>
            <a:r>
              <a:rPr lang="ru-RU" sz="1600" dirty="0"/>
              <a:t> </a:t>
            </a:r>
            <a:r>
              <a:rPr lang="ru-RU" sz="1600" dirty="0" err="1"/>
              <a:t>основі</a:t>
            </a:r>
            <a:r>
              <a:rPr lang="ru-RU" sz="1600" dirty="0"/>
              <a:t>;</a:t>
            </a:r>
          </a:p>
          <a:p>
            <a:pPr lvl="0"/>
            <a:r>
              <a:rPr lang="ru-RU" sz="1600" b="1" dirty="0" err="1"/>
              <a:t>знижуються</a:t>
            </a:r>
            <a:r>
              <a:rPr lang="ru-RU" sz="1600" b="1" dirty="0"/>
              <a:t> </a:t>
            </a:r>
            <a:r>
              <a:rPr lang="ru-RU" sz="1600" b="1" dirty="0" err="1"/>
              <a:t>темпи</a:t>
            </a:r>
            <a:r>
              <a:rPr lang="ru-RU" sz="1600" b="1" dirty="0"/>
              <a:t> </a:t>
            </a:r>
            <a:r>
              <a:rPr lang="ru-RU" sz="1600" b="1" dirty="0" err="1"/>
              <a:t>зростання</a:t>
            </a:r>
            <a:r>
              <a:rPr lang="ru-RU" sz="1600" b="1" dirty="0"/>
              <a:t> </a:t>
            </a:r>
            <a:r>
              <a:rPr lang="ru-RU" sz="1600" b="1" dirty="0" err="1"/>
              <a:t>експорту</a:t>
            </a:r>
            <a:r>
              <a:rPr lang="ru-RU" sz="1600" b="1" dirty="0"/>
              <a:t> </a:t>
            </a:r>
            <a:r>
              <a:rPr lang="ru-RU" sz="1600" b="1" dirty="0" err="1"/>
              <a:t>сировинних</a:t>
            </a:r>
            <a:r>
              <a:rPr lang="ru-RU" sz="1600" b="1" dirty="0"/>
              <a:t> </a:t>
            </a:r>
            <a:r>
              <a:rPr lang="ru-RU" sz="1600" b="1" dirty="0" err="1"/>
              <a:t>товарів</a:t>
            </a:r>
            <a:r>
              <a:rPr lang="ru-RU" sz="1600" b="1" dirty="0"/>
              <a:t> </a:t>
            </a:r>
            <a:r>
              <a:rPr lang="ru-RU" sz="1600" dirty="0"/>
              <a:t>при абсолютному </a:t>
            </a:r>
            <a:r>
              <a:rPr lang="ru-RU" sz="1600" dirty="0" err="1"/>
              <a:t>збільшенні</a:t>
            </a:r>
            <a:r>
              <a:rPr lang="ru-RU" sz="1600" dirty="0"/>
              <a:t> </a:t>
            </a:r>
            <a:r>
              <a:rPr lang="ru-RU" sz="1600" dirty="0" err="1"/>
              <a:t>розмірів</a:t>
            </a:r>
            <a:r>
              <a:rPr lang="ru-RU" sz="1600" dirty="0"/>
              <a:t> </a:t>
            </a:r>
            <a:r>
              <a:rPr lang="ru-RU" sz="1600" dirty="0" err="1"/>
              <a:t>торгівлі</a:t>
            </a:r>
            <a:r>
              <a:rPr lang="ru-RU" sz="1600" dirty="0"/>
              <a:t> </a:t>
            </a:r>
            <a:r>
              <a:rPr lang="ru-RU" sz="1600" dirty="0" err="1"/>
              <a:t>даної</a:t>
            </a:r>
            <a:r>
              <a:rPr lang="ru-RU" sz="1600" dirty="0"/>
              <a:t> </a:t>
            </a:r>
            <a:r>
              <a:rPr lang="ru-RU" sz="1600" dirty="0" err="1"/>
              <a:t>товарної</a:t>
            </a:r>
            <a:r>
              <a:rPr lang="ru-RU" sz="1600" dirty="0"/>
              <a:t> </a:t>
            </a:r>
            <a:r>
              <a:rPr lang="ru-RU" sz="1600" dirty="0" err="1"/>
              <a:t>групи</a:t>
            </a:r>
            <a:r>
              <a:rPr lang="ru-RU" sz="1600" dirty="0"/>
              <a:t>;</a:t>
            </a:r>
          </a:p>
          <a:p>
            <a:pPr lvl="0"/>
            <a:r>
              <a:rPr lang="ru-RU" sz="1600" b="1" dirty="0" err="1"/>
              <a:t>темпи</a:t>
            </a:r>
            <a:r>
              <a:rPr lang="ru-RU" sz="1600" b="1" dirty="0"/>
              <a:t> </a:t>
            </a:r>
            <a:r>
              <a:rPr lang="ru-RU" sz="1600" b="1" dirty="0" err="1"/>
              <a:t>зростання</a:t>
            </a:r>
            <a:r>
              <a:rPr lang="ru-RU" sz="1600" b="1" dirty="0"/>
              <a:t> </a:t>
            </a:r>
            <a:r>
              <a:rPr lang="ru-RU" sz="1600" b="1" dirty="0" err="1"/>
              <a:t>торгівлі</a:t>
            </a:r>
            <a:r>
              <a:rPr lang="ru-RU" sz="1600" b="1" dirty="0"/>
              <a:t> </a:t>
            </a:r>
            <a:r>
              <a:rPr lang="ru-RU" sz="1600" b="1" dirty="0" err="1"/>
              <a:t>паливом</a:t>
            </a:r>
            <a:r>
              <a:rPr lang="ru-RU" sz="1600" b="1" dirty="0"/>
              <a:t> і </a:t>
            </a:r>
            <a:r>
              <a:rPr lang="ru-RU" sz="1600" b="1" dirty="0" err="1"/>
              <a:t>сировиною</a:t>
            </a:r>
            <a:r>
              <a:rPr lang="ru-RU" sz="1600" b="1" dirty="0"/>
              <a:t> </a:t>
            </a:r>
            <a:r>
              <a:rPr lang="ru-RU" sz="1600" b="1" dirty="0" err="1"/>
              <a:t>мінерального</a:t>
            </a:r>
            <a:r>
              <a:rPr lang="ru-RU" sz="1600" b="1" dirty="0"/>
              <a:t> </a:t>
            </a:r>
            <a:r>
              <a:rPr lang="ru-RU" sz="1600" b="1" dirty="0" err="1"/>
              <a:t>походження</a:t>
            </a:r>
            <a:r>
              <a:rPr lang="ru-RU" sz="1600" b="1" dirty="0"/>
              <a:t> </a:t>
            </a:r>
            <a:r>
              <a:rPr lang="ru-RU" sz="1600" dirty="0" err="1"/>
              <a:t>випереджають</a:t>
            </a:r>
            <a:r>
              <a:rPr lang="ru-RU" sz="1600" dirty="0"/>
              <a:t> </a:t>
            </a:r>
            <a:r>
              <a:rPr lang="ru-RU" sz="1600" dirty="0" err="1"/>
              <a:t>темпи</a:t>
            </a:r>
            <a:r>
              <a:rPr lang="ru-RU" sz="1600" dirty="0"/>
              <a:t> </a:t>
            </a:r>
            <a:r>
              <a:rPr lang="ru-RU" sz="1600" dirty="0" err="1"/>
              <a:t>зростання</a:t>
            </a:r>
            <a:r>
              <a:rPr lang="ru-RU" sz="1600" dirty="0"/>
              <a:t> </a:t>
            </a:r>
            <a:r>
              <a:rPr lang="ru-RU" sz="1600" dirty="0" err="1"/>
              <a:t>торгівлі</a:t>
            </a:r>
            <a:r>
              <a:rPr lang="ru-RU" sz="1600" dirty="0"/>
              <a:t> </a:t>
            </a:r>
            <a:r>
              <a:rPr lang="ru-RU" sz="1600" dirty="0" err="1"/>
              <a:t>продо­вольством</a:t>
            </a:r>
            <a:r>
              <a:rPr lang="ru-RU" sz="1600" dirty="0"/>
              <a:t> і </a:t>
            </a:r>
            <a:r>
              <a:rPr lang="ru-RU" sz="1600" dirty="0" err="1"/>
              <a:t>сільськогосподарською</a:t>
            </a:r>
            <a:r>
              <a:rPr lang="ru-RU" sz="1600" dirty="0"/>
              <a:t> </a:t>
            </a:r>
            <a:r>
              <a:rPr lang="ru-RU" sz="1600" dirty="0" err="1"/>
              <a:t>сировиною</a:t>
            </a:r>
            <a:r>
              <a:rPr lang="ru-RU" sz="1600" dirty="0"/>
              <a:t>;</a:t>
            </a:r>
          </a:p>
          <a:p>
            <a:pPr lvl="0"/>
            <a:r>
              <a:rPr lang="ru-RU" sz="1600" b="1" dirty="0" err="1"/>
              <a:t>зростає</a:t>
            </a:r>
            <a:r>
              <a:rPr lang="ru-RU" sz="1600" b="1" dirty="0"/>
              <a:t> </a:t>
            </a:r>
            <a:r>
              <a:rPr lang="ru-RU" sz="1600" b="1" dirty="0" err="1"/>
              <a:t>торгівля</a:t>
            </a:r>
            <a:r>
              <a:rPr lang="ru-RU" sz="1600" b="1" dirty="0"/>
              <a:t> </a:t>
            </a:r>
            <a:r>
              <a:rPr lang="ru-RU" sz="1600" b="1" dirty="0" err="1"/>
              <a:t>напівфабрикатами</a:t>
            </a:r>
            <a:r>
              <a:rPr lang="ru-RU" sz="1600" b="1" dirty="0"/>
              <a:t>, </a:t>
            </a:r>
            <a:r>
              <a:rPr lang="ru-RU" sz="1600" b="1" dirty="0" err="1"/>
              <a:t>виготовленими</a:t>
            </a:r>
            <a:r>
              <a:rPr lang="ru-RU" sz="1600" b="1" dirty="0"/>
              <a:t> на </a:t>
            </a:r>
            <a:r>
              <a:rPr lang="ru-RU" sz="1600" b="1" dirty="0" err="1"/>
              <a:t>основі</a:t>
            </a:r>
            <a:r>
              <a:rPr lang="ru-RU" sz="1600" b="1" dirty="0"/>
              <a:t> </a:t>
            </a:r>
            <a:r>
              <a:rPr lang="ru-RU" sz="1600" b="1" dirty="0" err="1"/>
              <a:t>мінеральної</a:t>
            </a:r>
            <a:r>
              <a:rPr lang="ru-RU" sz="1600" b="1" dirty="0"/>
              <a:t> і </a:t>
            </a:r>
            <a:r>
              <a:rPr lang="ru-RU" sz="1600" b="1" dirty="0" err="1"/>
              <a:t>рослинної</a:t>
            </a:r>
            <a:r>
              <a:rPr lang="ru-RU" sz="1600" b="1" dirty="0"/>
              <a:t> </a:t>
            </a:r>
            <a:r>
              <a:rPr lang="ru-RU" sz="1600" b="1" dirty="0" err="1"/>
              <a:t>сировини</a:t>
            </a:r>
            <a:r>
              <a:rPr lang="ru-RU" sz="1600" b="1" dirty="0"/>
              <a:t>,</a:t>
            </a:r>
            <a:r>
              <a:rPr lang="ru-RU" sz="1600" dirty="0"/>
              <a:t> а </a:t>
            </a:r>
            <a:r>
              <a:rPr lang="ru-RU" sz="1600" dirty="0" err="1"/>
              <a:t>також</a:t>
            </a:r>
            <a:r>
              <a:rPr lang="ru-RU" sz="1600" dirty="0"/>
              <a:t> </a:t>
            </a:r>
            <a:r>
              <a:rPr lang="ru-RU" sz="1600" dirty="0" err="1"/>
              <a:t>сировиною</a:t>
            </a:r>
            <a:r>
              <a:rPr lang="ru-RU" sz="1600" dirty="0"/>
              <a:t> </a:t>
            </a:r>
            <a:r>
              <a:rPr lang="ru-RU" sz="1600" dirty="0" err="1"/>
              <a:t>глибо­кого</a:t>
            </a:r>
            <a:r>
              <a:rPr lang="ru-RU" sz="1600" dirty="0"/>
              <a:t> </a:t>
            </a:r>
            <a:r>
              <a:rPr lang="ru-RU" sz="1600" dirty="0" err="1"/>
              <a:t>оброблення</a:t>
            </a:r>
            <a:r>
              <a:rPr lang="ru-RU" sz="1600" dirty="0"/>
              <a:t>/</a:t>
            </a:r>
            <a:r>
              <a:rPr lang="ru-RU" sz="1600" dirty="0" err="1"/>
              <a:t>перероблення</a:t>
            </a:r>
            <a:r>
              <a:rPr lang="ru-RU" sz="1600" dirty="0"/>
              <a:t> і </a:t>
            </a:r>
            <a:r>
              <a:rPr lang="ru-RU" sz="1600" dirty="0" err="1"/>
              <a:t>спеціально</a:t>
            </a:r>
            <a:r>
              <a:rPr lang="ru-RU" sz="1600" dirty="0"/>
              <a:t> </a:t>
            </a:r>
            <a:r>
              <a:rPr lang="ru-RU" sz="1600" dirty="0" err="1"/>
              <a:t>підготовленими</a:t>
            </a:r>
            <a:r>
              <a:rPr lang="ru-RU" sz="1600" dirty="0"/>
              <a:t> </a:t>
            </a:r>
            <a:r>
              <a:rPr lang="ru-RU" sz="1600" dirty="0" err="1"/>
              <a:t>матеріалами</a:t>
            </a:r>
            <a:r>
              <a:rPr lang="ru-RU" sz="1600" dirty="0"/>
              <a:t> </a:t>
            </a:r>
            <a:r>
              <a:rPr lang="ru-RU" sz="1600" dirty="0" err="1"/>
              <a:t>підвищеної</a:t>
            </a:r>
            <a:r>
              <a:rPr lang="ru-RU" sz="1600" dirty="0"/>
              <a:t> </a:t>
            </a:r>
            <a:r>
              <a:rPr lang="ru-RU" sz="1600" dirty="0" err="1"/>
              <a:t>якості</a:t>
            </a:r>
            <a:r>
              <a:rPr lang="ru-RU" sz="1600" dirty="0"/>
              <a:t>;</a:t>
            </a:r>
          </a:p>
          <a:p>
            <a:pPr lvl="0"/>
            <a:r>
              <a:rPr lang="ru-RU" sz="1600" b="1" dirty="0" err="1"/>
              <a:t>підвищуються</a:t>
            </a:r>
            <a:r>
              <a:rPr lang="ru-RU" sz="1600" b="1" dirty="0"/>
              <a:t> </a:t>
            </a:r>
            <a:r>
              <a:rPr lang="ru-RU" sz="1600" b="1" dirty="0" err="1"/>
              <a:t>вимоги</a:t>
            </a:r>
            <a:r>
              <a:rPr lang="ru-RU" sz="1600" b="1" dirty="0"/>
              <a:t> </a:t>
            </a:r>
            <a:r>
              <a:rPr lang="ru-RU" sz="1600" b="1" dirty="0" err="1"/>
              <a:t>імпортерів</a:t>
            </a:r>
            <a:r>
              <a:rPr lang="ru-RU" sz="1600" b="1" dirty="0"/>
              <a:t> до </a:t>
            </a:r>
            <a:r>
              <a:rPr lang="ru-RU" sz="1600" b="1" dirty="0" err="1"/>
              <a:t>екологічної</a:t>
            </a:r>
            <a:r>
              <a:rPr lang="ru-RU" sz="1600" b="1" dirty="0"/>
              <a:t> </a:t>
            </a:r>
            <a:r>
              <a:rPr lang="ru-RU" sz="1600" b="1" dirty="0" err="1"/>
              <a:t>безпеки</a:t>
            </a:r>
            <a:r>
              <a:rPr lang="ru-RU" sz="1600" b="1" dirty="0"/>
              <a:t> </a:t>
            </a:r>
            <a:r>
              <a:rPr lang="ru-RU" sz="1600" b="1" dirty="0" err="1"/>
              <a:t>това­рів</a:t>
            </a:r>
            <a:r>
              <a:rPr lang="ru-RU" sz="1600" dirty="0"/>
              <a:t>, </a:t>
            </a:r>
            <a:r>
              <a:rPr lang="ru-RU" sz="1600" dirty="0" err="1"/>
              <a:t>що</a:t>
            </a:r>
            <a:r>
              <a:rPr lang="ru-RU" sz="1600" dirty="0"/>
              <a:t> </a:t>
            </a:r>
            <a:r>
              <a:rPr lang="ru-RU" sz="1600" dirty="0" err="1"/>
              <a:t>поставляються</a:t>
            </a:r>
            <a:r>
              <a:rPr lang="ru-RU" sz="1600" dirty="0"/>
              <a:t>;</a:t>
            </a:r>
          </a:p>
          <a:p>
            <a:pPr lvl="0"/>
            <a:r>
              <a:rPr lang="ru-RU" sz="1600" b="1" dirty="0" err="1"/>
              <a:t>високий</a:t>
            </a:r>
            <a:r>
              <a:rPr lang="ru-RU" sz="1600" b="1" dirty="0"/>
              <a:t> </a:t>
            </a:r>
            <a:r>
              <a:rPr lang="ru-RU" sz="1600" b="1" dirty="0" err="1"/>
              <a:t>ступінь</a:t>
            </a:r>
            <a:r>
              <a:rPr lang="ru-RU" sz="1600" b="1" dirty="0"/>
              <a:t> </a:t>
            </a:r>
            <a:r>
              <a:rPr lang="ru-RU" sz="1600" b="1" dirty="0" err="1"/>
              <a:t>монополізації</a:t>
            </a:r>
            <a:r>
              <a:rPr lang="ru-RU" sz="1600" b="1" dirty="0"/>
              <a:t>. </a:t>
            </a:r>
            <a:r>
              <a:rPr lang="ru-RU" sz="1600" dirty="0" err="1"/>
              <a:t>Найбільші</a:t>
            </a:r>
            <a:r>
              <a:rPr lang="ru-RU" sz="1600" dirty="0"/>
              <a:t> </a:t>
            </a:r>
            <a:r>
              <a:rPr lang="ru-RU" sz="1600" dirty="0" err="1"/>
              <a:t>торговельні</a:t>
            </a:r>
            <a:r>
              <a:rPr lang="ru-RU" sz="1600" dirty="0"/>
              <a:t> і </a:t>
            </a:r>
            <a:r>
              <a:rPr lang="ru-RU" sz="1600" dirty="0" err="1"/>
              <a:t>про­мислові</a:t>
            </a:r>
            <a:r>
              <a:rPr lang="ru-RU" sz="1600" dirty="0"/>
              <a:t> </a:t>
            </a:r>
            <a:r>
              <a:rPr lang="ru-RU" sz="1600" dirty="0" err="1"/>
              <a:t>компанії</a:t>
            </a:r>
            <a:r>
              <a:rPr lang="ru-RU" sz="1600" dirty="0"/>
              <a:t> </a:t>
            </a:r>
            <a:r>
              <a:rPr lang="ru-RU" sz="1600" dirty="0" err="1"/>
              <a:t>прагнуть</a:t>
            </a:r>
            <a:r>
              <a:rPr lang="ru-RU" sz="1600" dirty="0"/>
              <a:t> </a:t>
            </a:r>
            <a:r>
              <a:rPr lang="ru-RU" sz="1600" dirty="0" err="1"/>
              <a:t>установлювати</a:t>
            </a:r>
            <a:r>
              <a:rPr lang="ru-RU" sz="1600" dirty="0"/>
              <a:t> монопольно </a:t>
            </a:r>
            <a:r>
              <a:rPr lang="ru-RU" sz="1600" dirty="0" err="1"/>
              <a:t>високі</a:t>
            </a:r>
            <a:r>
              <a:rPr lang="ru-RU" sz="1600" dirty="0"/>
              <a:t> </a:t>
            </a:r>
            <a:r>
              <a:rPr lang="ru-RU" sz="1600" dirty="0" err="1"/>
              <a:t>ціни</a:t>
            </a:r>
            <a:r>
              <a:rPr lang="ru-RU" sz="1600" dirty="0"/>
              <a:t> на </a:t>
            </a:r>
            <a:r>
              <a:rPr lang="ru-RU" sz="1600" dirty="0" err="1"/>
              <a:t>сировинних</a:t>
            </a:r>
            <a:r>
              <a:rPr lang="ru-RU" sz="1600" dirty="0"/>
              <a:t> ринках. При </a:t>
            </a:r>
            <a:r>
              <a:rPr lang="ru-RU" sz="1600" dirty="0" err="1"/>
              <a:t>цьому</a:t>
            </a:r>
            <a:r>
              <a:rPr lang="ru-RU" sz="1600" dirty="0"/>
              <a:t> </a:t>
            </a:r>
            <a:r>
              <a:rPr lang="ru-RU" sz="1600" dirty="0" err="1"/>
              <a:t>внутрішньокорпораційні</a:t>
            </a:r>
            <a:r>
              <a:rPr lang="ru-RU" sz="1600" dirty="0"/>
              <a:t> </a:t>
            </a:r>
            <a:r>
              <a:rPr lang="ru-RU" sz="1600" dirty="0" err="1"/>
              <a:t>постачання</a:t>
            </a:r>
            <a:r>
              <a:rPr lang="ru-RU" sz="1600" dirty="0"/>
              <a:t> </a:t>
            </a:r>
            <a:r>
              <a:rPr lang="ru-RU" sz="1600" dirty="0" err="1"/>
              <a:t>сировини</a:t>
            </a:r>
            <a:r>
              <a:rPr lang="ru-RU" sz="1600" dirty="0"/>
              <a:t> </a:t>
            </a:r>
            <a:r>
              <a:rPr lang="ru-RU" sz="1600" dirty="0" err="1"/>
              <a:t>ведуться</a:t>
            </a:r>
            <a:r>
              <a:rPr lang="ru-RU" sz="1600" dirty="0"/>
              <a:t> за </a:t>
            </a:r>
            <a:r>
              <a:rPr lang="ru-RU" sz="1600" dirty="0" err="1"/>
              <a:t>зниженими</a:t>
            </a:r>
            <a:r>
              <a:rPr lang="ru-RU" sz="1600" dirty="0"/>
              <a:t> </a:t>
            </a:r>
            <a:r>
              <a:rPr lang="ru-RU" sz="1600" dirty="0" err="1"/>
              <a:t>трансферт­ними</a:t>
            </a:r>
            <a:r>
              <a:rPr lang="ru-RU" sz="1600" dirty="0"/>
              <a:t> </a:t>
            </a:r>
            <a:r>
              <a:rPr lang="ru-RU" sz="1600" dirty="0" err="1"/>
              <a:t>цінами</a:t>
            </a:r>
            <a:r>
              <a:rPr lang="ru-RU" sz="1600" dirty="0"/>
              <a:t>;</a:t>
            </a:r>
          </a:p>
          <a:p>
            <a:pPr lvl="0"/>
            <a:r>
              <a:rPr lang="ru-RU" sz="1600" b="1" dirty="0" err="1"/>
              <a:t>зростає</a:t>
            </a:r>
            <a:r>
              <a:rPr lang="ru-RU" sz="1600" b="1" dirty="0"/>
              <a:t> </a:t>
            </a:r>
            <a:r>
              <a:rPr lang="ru-RU" sz="1600" b="1" dirty="0" err="1"/>
              <a:t>державне</a:t>
            </a:r>
            <a:r>
              <a:rPr lang="ru-RU" sz="1600" b="1" dirty="0"/>
              <a:t> </a:t>
            </a:r>
            <a:r>
              <a:rPr lang="ru-RU" sz="1600" b="1" dirty="0" err="1"/>
              <a:t>втручання</a:t>
            </a:r>
            <a:r>
              <a:rPr lang="ru-RU" sz="1600" b="1" dirty="0"/>
              <a:t> </a:t>
            </a:r>
            <a:r>
              <a:rPr lang="ru-RU" sz="1600" dirty="0"/>
              <a:t>у </a:t>
            </a:r>
            <a:r>
              <a:rPr lang="ru-RU" sz="1600" dirty="0" err="1"/>
              <a:t>визначення</a:t>
            </a:r>
            <a:r>
              <a:rPr lang="ru-RU" sz="1600" dirty="0"/>
              <a:t> </a:t>
            </a:r>
            <a:r>
              <a:rPr lang="ru-RU" sz="1600" dirty="0" err="1"/>
              <a:t>обсягів</a:t>
            </a:r>
            <a:r>
              <a:rPr lang="ru-RU" sz="1600" dirty="0"/>
              <a:t>, </a:t>
            </a:r>
            <a:r>
              <a:rPr lang="ru-RU" sz="1600" dirty="0" err="1"/>
              <a:t>напрямів</a:t>
            </a:r>
            <a:r>
              <a:rPr lang="ru-RU" sz="1600" dirty="0"/>
              <a:t>, форм і </a:t>
            </a:r>
            <a:r>
              <a:rPr lang="ru-RU" sz="1600" dirty="0" err="1"/>
              <a:t>методів</a:t>
            </a:r>
            <a:r>
              <a:rPr lang="ru-RU" sz="1600" dirty="0"/>
              <a:t> </a:t>
            </a:r>
            <a:r>
              <a:rPr lang="ru-RU" sz="1600" dirty="0" err="1"/>
              <a:t>торгівлі</a:t>
            </a:r>
            <a:r>
              <a:rPr lang="ru-RU" sz="1600" dirty="0"/>
              <a:t> </a:t>
            </a:r>
            <a:r>
              <a:rPr lang="ru-RU" sz="1600" dirty="0" err="1"/>
              <a:t>сировинними</a:t>
            </a:r>
            <a:r>
              <a:rPr lang="ru-RU" sz="1600" dirty="0"/>
              <a:t> і </a:t>
            </a:r>
            <a:r>
              <a:rPr lang="ru-RU" sz="1600" dirty="0" err="1"/>
              <a:t>продовольчими</a:t>
            </a:r>
            <a:r>
              <a:rPr lang="ru-RU" sz="1600" dirty="0"/>
              <a:t> товара­ми.</a:t>
            </a: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12925111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986" name="Picture 2" descr="http://oilgascom.com/wp-content/uploads/2017/10/2-top20producing-comsumin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544" y="357166"/>
            <a:ext cx="8564456" cy="6000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4034" name="Picture 2" descr="http://oilgascom.com/wp-content/uploads/2017/10/5-top20reserve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0"/>
            <a:ext cx="8237857" cy="61436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3010" name="Picture 2" descr="http://oilgascom.com/wp-content/uploads/2017/10/3-top20LN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3" y="500042"/>
            <a:ext cx="7960613" cy="57150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5058" name="Picture 2" descr="http://oilgascom.com/wp-content/uploads/2017/10/6-forecas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714356"/>
            <a:ext cx="8143932" cy="58416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9849FD-C8A5-41C0-97C7-B1435DA20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6369" y="515332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uk-UA" dirty="0">
                <a:effectLst/>
              </a:rPr>
              <a:t>Світові лідери з виробництва електроенергії</a:t>
            </a:r>
            <a:br>
              <a:rPr lang="ru-RU" dirty="0">
                <a:effectLst/>
              </a:rPr>
            </a:br>
            <a:endParaRPr lang="ru-RU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2DDE45E7-33D2-4222-B836-D1D4DCF35AB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435100" y="1937604"/>
          <a:ext cx="7499349" cy="38335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99783">
                  <a:extLst>
                    <a:ext uri="{9D8B030D-6E8A-4147-A177-3AD203B41FA5}">
                      <a16:colId xmlns:a16="http://schemas.microsoft.com/office/drawing/2014/main" val="3969465076"/>
                    </a:ext>
                  </a:extLst>
                </a:gridCol>
                <a:gridCol w="2499783">
                  <a:extLst>
                    <a:ext uri="{9D8B030D-6E8A-4147-A177-3AD203B41FA5}">
                      <a16:colId xmlns:a16="http://schemas.microsoft.com/office/drawing/2014/main" val="1810238505"/>
                    </a:ext>
                  </a:extLst>
                </a:gridCol>
                <a:gridCol w="2499783">
                  <a:extLst>
                    <a:ext uri="{9D8B030D-6E8A-4147-A177-3AD203B41FA5}">
                      <a16:colId xmlns:a16="http://schemas.microsoft.com/office/drawing/2014/main" val="314417675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Краї</a:t>
                      </a:r>
                      <a:r>
                        <a:rPr lang="ru-RU" sz="1400">
                          <a:effectLst/>
                        </a:rPr>
                        <a:t>на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Чисте </a:t>
                      </a:r>
                      <a:r>
                        <a:rPr lang="uk-UA" sz="1400">
                          <a:effectLst/>
                        </a:rPr>
                        <a:t>виробниц</a:t>
                      </a:r>
                      <a:r>
                        <a:rPr lang="ru-RU" sz="1400">
                          <a:effectLst/>
                        </a:rPr>
                        <a:t>тво (млрд. КВТ/</a:t>
                      </a:r>
                      <a:r>
                        <a:rPr lang="uk-UA" sz="1400">
                          <a:effectLst/>
                        </a:rPr>
                        <a:t>год</a:t>
                      </a:r>
                      <a:r>
                        <a:rPr lang="ru-RU" sz="1400">
                          <a:effectLst/>
                        </a:rPr>
                        <a:t>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 р</a:t>
                      </a:r>
                      <a:r>
                        <a:rPr lang="uk-UA" sz="1400">
                          <a:effectLst/>
                        </a:rPr>
                        <a:t>озрахунку</a:t>
                      </a:r>
                      <a:r>
                        <a:rPr lang="ru-RU" sz="1400">
                          <a:effectLst/>
                        </a:rPr>
                        <a:t> на душу населен</a:t>
                      </a:r>
                      <a:r>
                        <a:rPr lang="uk-UA" sz="1400">
                          <a:effectLst/>
                        </a:rPr>
                        <a:t>н</a:t>
                      </a:r>
                      <a:r>
                        <a:rPr lang="ru-RU" sz="1400">
                          <a:effectLst/>
                        </a:rPr>
                        <a:t>я. (КВТ/</a:t>
                      </a:r>
                      <a:r>
                        <a:rPr lang="uk-UA" sz="1400">
                          <a:effectLst/>
                        </a:rPr>
                        <a:t>год</a:t>
                      </a:r>
                      <a:r>
                        <a:rPr lang="ru-RU" sz="1400">
                          <a:effectLst/>
                        </a:rPr>
                        <a:t>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42592913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Китай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5 649 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5010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33862562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США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4 297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13536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40527461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І</a:t>
                      </a:r>
                      <a:r>
                        <a:rPr lang="ru-RU" sz="1400">
                          <a:effectLst/>
                        </a:rPr>
                        <a:t>нд</a:t>
                      </a:r>
                      <a:r>
                        <a:rPr lang="uk-UA" sz="1400">
                          <a:effectLst/>
                        </a:rPr>
                        <a:t>і</a:t>
                      </a:r>
                      <a:r>
                        <a:rPr lang="ru-RU" sz="1400">
                          <a:effectLst/>
                        </a:rPr>
                        <a:t>я             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1 208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1 108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3751098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Рос</a:t>
                      </a:r>
                      <a:r>
                        <a:rPr lang="uk-UA" sz="1400">
                          <a:effectLst/>
                        </a:rPr>
                        <a:t>і</a:t>
                      </a:r>
                      <a:r>
                        <a:rPr lang="ru-RU" sz="1400">
                          <a:effectLst/>
                        </a:rPr>
                        <a:t>я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1 064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7188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27044475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Япон</a:t>
                      </a:r>
                      <a:r>
                        <a:rPr lang="uk-UA" sz="1400">
                          <a:effectLst/>
                        </a:rPr>
                        <a:t>і</a:t>
                      </a:r>
                      <a:r>
                        <a:rPr lang="ru-RU" sz="1400">
                          <a:effectLst/>
                        </a:rPr>
                        <a:t>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1 061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7960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4672942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Канада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615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18481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13874535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Німеччина</a:t>
                      </a:r>
                      <a:r>
                        <a:rPr lang="ru-RU" sz="1400">
                          <a:effectLst/>
                        </a:rPr>
                        <a:t>          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614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7102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21000013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Франц</a:t>
                      </a:r>
                      <a:r>
                        <a:rPr lang="uk-UA" sz="1400">
                          <a:effectLst/>
                        </a:rPr>
                        <a:t>і</a:t>
                      </a:r>
                      <a:r>
                        <a:rPr lang="ru-RU" sz="1400">
                          <a:effectLst/>
                        </a:rPr>
                        <a:t>я            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555 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8808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376881968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Бразил</a:t>
                      </a:r>
                      <a:r>
                        <a:rPr lang="uk-UA" sz="1400">
                          <a:effectLst/>
                        </a:rPr>
                        <a:t>і</a:t>
                      </a:r>
                      <a:r>
                        <a:rPr lang="ru-RU" sz="1400">
                          <a:effectLst/>
                        </a:rPr>
                        <a:t>я          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582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2893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16031672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Південна</a:t>
                      </a:r>
                      <a:r>
                        <a:rPr lang="ru-RU" sz="1400">
                          <a:effectLst/>
                        </a:rPr>
                        <a:t> Корея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517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9704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23147495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458465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31AA5B-6EDC-4869-8207-85EBE040C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>
                <a:effectLst/>
              </a:rPr>
              <a:t>Топ 20 експортерів електроенергії (2014)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87A2132-0C37-4A3B-89CD-98643E6117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Топ стран экспортеров.png">
            <a:extLst>
              <a:ext uri="{FF2B5EF4-FFF2-40B4-BE49-F238E27FC236}">
                <a16:creationId xmlns:a16="http://schemas.microsoft.com/office/drawing/2014/main" id="{F9A3009D-14DD-4ADB-8295-B63717275E02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59633" y="1588770"/>
            <a:ext cx="6282580" cy="4504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8398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CE88F7-00EE-4CFE-B53D-7C8972507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>
                <a:effectLst/>
              </a:rPr>
              <a:t>Топ-20 країн імпортерів електроенергії (2014)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17C2080-4615-419B-861B-02366C8793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Импорт страны.png">
            <a:extLst>
              <a:ext uri="{FF2B5EF4-FFF2-40B4-BE49-F238E27FC236}">
                <a16:creationId xmlns:a16="http://schemas.microsoft.com/office/drawing/2014/main" id="{A8FD8958-85CF-4164-A486-1D9CCE1F129F}"/>
              </a:ext>
            </a:extLst>
          </p:cNvPr>
          <p:cNvPicPr/>
          <p:nvPr/>
        </p:nvPicPr>
        <p:blipFill>
          <a:blip r:embed="rId2" cstate="print">
            <a:lum bright="-10000"/>
          </a:blip>
          <a:stretch>
            <a:fillRect/>
          </a:stretch>
        </p:blipFill>
        <p:spPr>
          <a:xfrm>
            <a:off x="1187624" y="1624012"/>
            <a:ext cx="5505784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41290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9D15C7-B2A2-4A86-AB12-60CF0B3EB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>
                <a:effectLst/>
              </a:rPr>
              <a:t>Карта експорту електроенергії (2014), млрд. кВт*год.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53D22B8-0DA0-459C-AFAC-FBA365ED4A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hart2.jpg">
            <a:extLst>
              <a:ext uri="{FF2B5EF4-FFF2-40B4-BE49-F238E27FC236}">
                <a16:creationId xmlns:a16="http://schemas.microsoft.com/office/drawing/2014/main" id="{16616775-70C1-4444-B708-9F5B81531E41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5576" y="1417638"/>
            <a:ext cx="6084441" cy="5165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32830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C32577-EE76-4B17-A496-C6CE8AE01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>
                <a:effectLst/>
              </a:rPr>
              <a:t>Карта споживання електроенергії (2013)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196AD09-ABBA-4DF0-AA74-8721FD47F6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Импорт страны.png">
            <a:extLst>
              <a:ext uri="{FF2B5EF4-FFF2-40B4-BE49-F238E27FC236}">
                <a16:creationId xmlns:a16="http://schemas.microsoft.com/office/drawing/2014/main" id="{A1C45D0E-347C-4BE8-9B07-D9FE7D33BED7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9552" y="1447800"/>
            <a:ext cx="6836481" cy="4933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7676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39AEBF-1263-477C-858D-20DC80655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>
                <a:effectLst/>
              </a:rPr>
              <a:t>Середні місячні ціни на електроенергію, євро/МВт.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DB9DAED-A924-4A74-ACD3-E79DE68C58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Цены.png">
            <a:extLst>
              <a:ext uri="{FF2B5EF4-FFF2-40B4-BE49-F238E27FC236}">
                <a16:creationId xmlns:a16="http://schemas.microsoft.com/office/drawing/2014/main" id="{04982817-0219-45E6-BA41-89C3342630D6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1560" y="1990824"/>
            <a:ext cx="6633090" cy="4287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8587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uk-UA" b="1" dirty="0"/>
              <a:t>3. Міжнародна торгівля продовольчими товарами.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196752"/>
            <a:ext cx="7498080" cy="4800600"/>
          </a:xfrm>
        </p:spPr>
        <p:txBody>
          <a:bodyPr>
            <a:noAutofit/>
          </a:bodyPr>
          <a:lstStyle/>
          <a:p>
            <a:r>
              <a:rPr lang="uk-UA" sz="1100" dirty="0"/>
              <a:t>Розділ 0. Продовольчі товари та живі тварини / </a:t>
            </a:r>
            <a:r>
              <a:rPr lang="uk-UA" sz="1100" dirty="0" err="1"/>
              <a:t>Food</a:t>
            </a:r>
            <a:r>
              <a:rPr lang="uk-UA" sz="1100" dirty="0"/>
              <a:t> </a:t>
            </a:r>
            <a:r>
              <a:rPr lang="uk-UA" sz="1100" dirty="0" err="1"/>
              <a:t>and</a:t>
            </a:r>
            <a:r>
              <a:rPr lang="uk-UA" sz="1100" dirty="0"/>
              <a:t> </a:t>
            </a:r>
            <a:r>
              <a:rPr lang="uk-UA" sz="1100" dirty="0" err="1"/>
              <a:t>live</a:t>
            </a:r>
            <a:r>
              <a:rPr lang="uk-UA" sz="1100" dirty="0"/>
              <a:t> </a:t>
            </a:r>
            <a:r>
              <a:rPr lang="uk-UA" sz="1100" dirty="0" err="1"/>
              <a:t>animals</a:t>
            </a:r>
            <a:endParaRPr lang="ru-RU" sz="1100" dirty="0"/>
          </a:p>
          <a:p>
            <a:r>
              <a:rPr lang="uk-UA" sz="1100" dirty="0"/>
              <a:t>00. Живі тварини / </a:t>
            </a:r>
            <a:r>
              <a:rPr lang="uk-UA" sz="1100" dirty="0" err="1"/>
              <a:t>Live</a:t>
            </a:r>
            <a:r>
              <a:rPr lang="uk-UA" sz="1100" dirty="0"/>
              <a:t> </a:t>
            </a:r>
            <a:r>
              <a:rPr lang="uk-UA" sz="1100" dirty="0" err="1"/>
              <a:t>animals</a:t>
            </a:r>
            <a:endParaRPr lang="ru-RU" sz="1100" dirty="0"/>
          </a:p>
          <a:p>
            <a:r>
              <a:rPr lang="uk-UA" sz="1100" dirty="0"/>
              <a:t>01. М'ясо та м'ясопродукти / </a:t>
            </a:r>
            <a:r>
              <a:rPr lang="uk-UA" sz="1100" dirty="0" err="1"/>
              <a:t>Meat</a:t>
            </a:r>
            <a:r>
              <a:rPr lang="uk-UA" sz="1100" dirty="0"/>
              <a:t> </a:t>
            </a:r>
            <a:r>
              <a:rPr lang="uk-UA" sz="1100" dirty="0" err="1"/>
              <a:t>and</a:t>
            </a:r>
            <a:r>
              <a:rPr lang="uk-UA" sz="1100" dirty="0"/>
              <a:t> </a:t>
            </a:r>
            <a:r>
              <a:rPr lang="uk-UA" sz="1100" dirty="0" err="1"/>
              <a:t>meat</a:t>
            </a:r>
            <a:r>
              <a:rPr lang="uk-UA" sz="1100" dirty="0"/>
              <a:t> </a:t>
            </a:r>
            <a:r>
              <a:rPr lang="uk-UA" sz="1100" dirty="0" err="1"/>
              <a:t>preparations</a:t>
            </a:r>
            <a:endParaRPr lang="ru-RU" sz="1100" dirty="0"/>
          </a:p>
          <a:p>
            <a:r>
              <a:rPr lang="uk-UA" sz="1100" dirty="0"/>
              <a:t>02. Молочні продукти і яйця / </a:t>
            </a:r>
            <a:r>
              <a:rPr lang="uk-UA" sz="1100" dirty="0" err="1"/>
              <a:t>Dairy</a:t>
            </a:r>
            <a:r>
              <a:rPr lang="uk-UA" sz="1100" dirty="0"/>
              <a:t> </a:t>
            </a:r>
            <a:r>
              <a:rPr lang="uk-UA" sz="1100" dirty="0" err="1"/>
              <a:t>products</a:t>
            </a:r>
            <a:r>
              <a:rPr lang="uk-UA" sz="1100" dirty="0"/>
              <a:t> </a:t>
            </a:r>
            <a:r>
              <a:rPr lang="uk-UA" sz="1100" dirty="0" err="1"/>
              <a:t>and</a:t>
            </a:r>
            <a:r>
              <a:rPr lang="uk-UA" sz="1100" dirty="0"/>
              <a:t> </a:t>
            </a:r>
            <a:r>
              <a:rPr lang="uk-UA" sz="1100" dirty="0" err="1"/>
              <a:t>eggs</a:t>
            </a:r>
            <a:endParaRPr lang="ru-RU" sz="1100" dirty="0"/>
          </a:p>
          <a:p>
            <a:r>
              <a:rPr lang="uk-UA" sz="1100" dirty="0"/>
              <a:t>03. Риби і морепродукти / </a:t>
            </a:r>
            <a:r>
              <a:rPr lang="uk-UA" sz="1100" dirty="0" err="1"/>
              <a:t>Fish</a:t>
            </a:r>
            <a:r>
              <a:rPr lang="uk-UA" sz="1100" dirty="0"/>
              <a:t>, </a:t>
            </a:r>
            <a:r>
              <a:rPr lang="uk-UA" sz="1100" dirty="0" err="1"/>
              <a:t>crustaceans</a:t>
            </a:r>
            <a:r>
              <a:rPr lang="uk-UA" sz="1100" dirty="0"/>
              <a:t>, </a:t>
            </a:r>
            <a:r>
              <a:rPr lang="uk-UA" sz="1100" dirty="0" err="1"/>
              <a:t>mollusks</a:t>
            </a:r>
            <a:r>
              <a:rPr lang="uk-UA" sz="1100" dirty="0"/>
              <a:t> </a:t>
            </a:r>
            <a:r>
              <a:rPr lang="uk-UA" sz="1100" dirty="0" err="1"/>
              <a:t>and</a:t>
            </a:r>
            <a:r>
              <a:rPr lang="uk-UA" sz="1100" dirty="0"/>
              <a:t> </a:t>
            </a:r>
            <a:r>
              <a:rPr lang="uk-UA" sz="1100" dirty="0" err="1"/>
              <a:t>aquatic</a:t>
            </a:r>
            <a:r>
              <a:rPr lang="uk-UA" sz="1100" dirty="0"/>
              <a:t> </a:t>
            </a:r>
            <a:r>
              <a:rPr lang="uk-UA" sz="1100" dirty="0" err="1"/>
              <a:t>invertebrates</a:t>
            </a:r>
            <a:r>
              <a:rPr lang="uk-UA" sz="1100" dirty="0"/>
              <a:t> </a:t>
            </a:r>
            <a:r>
              <a:rPr lang="uk-UA" sz="1100" dirty="0" err="1"/>
              <a:t>and</a:t>
            </a:r>
            <a:r>
              <a:rPr lang="uk-UA" sz="1100" dirty="0"/>
              <a:t> </a:t>
            </a:r>
            <a:r>
              <a:rPr lang="uk-UA" sz="1100" dirty="0" err="1"/>
              <a:t>preparations</a:t>
            </a:r>
            <a:r>
              <a:rPr lang="uk-UA" sz="1100" dirty="0"/>
              <a:t> </a:t>
            </a:r>
            <a:r>
              <a:rPr lang="uk-UA" sz="1100" dirty="0" err="1"/>
              <a:t>thereof</a:t>
            </a:r>
            <a:endParaRPr lang="ru-RU" sz="1100" dirty="0"/>
          </a:p>
          <a:p>
            <a:r>
              <a:rPr lang="uk-UA" sz="1100" dirty="0"/>
              <a:t>04. Зернові і продукти із зерна / </a:t>
            </a:r>
            <a:r>
              <a:rPr lang="uk-UA" sz="1100" dirty="0" err="1"/>
              <a:t>Cereals</a:t>
            </a:r>
            <a:r>
              <a:rPr lang="uk-UA" sz="1100" dirty="0"/>
              <a:t> </a:t>
            </a:r>
            <a:r>
              <a:rPr lang="uk-UA" sz="1100" dirty="0" err="1"/>
              <a:t>and</a:t>
            </a:r>
            <a:r>
              <a:rPr lang="uk-UA" sz="1100" dirty="0"/>
              <a:t> </a:t>
            </a:r>
            <a:r>
              <a:rPr lang="uk-UA" sz="1100" dirty="0" err="1"/>
              <a:t>cereal</a:t>
            </a:r>
            <a:r>
              <a:rPr lang="uk-UA" sz="1100" dirty="0"/>
              <a:t> </a:t>
            </a:r>
            <a:r>
              <a:rPr lang="uk-UA" sz="1100" dirty="0" err="1"/>
              <a:t>preparations</a:t>
            </a:r>
            <a:endParaRPr lang="ru-RU" sz="1100" dirty="0"/>
          </a:p>
          <a:p>
            <a:r>
              <a:rPr lang="uk-UA" sz="1100" dirty="0"/>
              <a:t>05. Овочі та фрукти / </a:t>
            </a:r>
            <a:r>
              <a:rPr lang="uk-UA" sz="1100" dirty="0" err="1"/>
              <a:t>Vegetables</a:t>
            </a:r>
            <a:r>
              <a:rPr lang="uk-UA" sz="1100" dirty="0"/>
              <a:t> </a:t>
            </a:r>
            <a:r>
              <a:rPr lang="uk-UA" sz="1100" dirty="0" err="1"/>
              <a:t>and</a:t>
            </a:r>
            <a:r>
              <a:rPr lang="uk-UA" sz="1100" dirty="0"/>
              <a:t> </a:t>
            </a:r>
            <a:r>
              <a:rPr lang="uk-UA" sz="1100" dirty="0" err="1"/>
              <a:t>fruit</a:t>
            </a:r>
            <a:endParaRPr lang="ru-RU" sz="1100" dirty="0"/>
          </a:p>
          <a:p>
            <a:r>
              <a:rPr lang="uk-UA" sz="1100" dirty="0"/>
              <a:t>06. Цукор і мед / </a:t>
            </a:r>
            <a:r>
              <a:rPr lang="uk-UA" sz="1100" dirty="0" err="1"/>
              <a:t>Sugar</a:t>
            </a:r>
            <a:r>
              <a:rPr lang="uk-UA" sz="1100" dirty="0"/>
              <a:t> </a:t>
            </a:r>
            <a:r>
              <a:rPr lang="uk-UA" sz="1100" dirty="0" err="1"/>
              <a:t>and</a:t>
            </a:r>
            <a:r>
              <a:rPr lang="uk-UA" sz="1100" dirty="0"/>
              <a:t> </a:t>
            </a:r>
            <a:r>
              <a:rPr lang="uk-UA" sz="1100" dirty="0" err="1"/>
              <a:t>honey</a:t>
            </a:r>
            <a:endParaRPr lang="ru-RU" sz="1100" dirty="0"/>
          </a:p>
          <a:p>
            <a:r>
              <a:rPr lang="uk-UA" sz="1100" dirty="0"/>
              <a:t>07. Кава, чай, какао, спеції / </a:t>
            </a:r>
            <a:r>
              <a:rPr lang="uk-UA" sz="1100" dirty="0" err="1"/>
              <a:t>Coffee</a:t>
            </a:r>
            <a:r>
              <a:rPr lang="uk-UA" sz="1100" dirty="0"/>
              <a:t>, </a:t>
            </a:r>
            <a:r>
              <a:rPr lang="uk-UA" sz="1100" dirty="0" err="1"/>
              <a:t>tea</a:t>
            </a:r>
            <a:r>
              <a:rPr lang="uk-UA" sz="1100" dirty="0"/>
              <a:t>, </a:t>
            </a:r>
            <a:r>
              <a:rPr lang="uk-UA" sz="1100" dirty="0" err="1"/>
              <a:t>cocoa</a:t>
            </a:r>
            <a:r>
              <a:rPr lang="uk-UA" sz="1100" dirty="0"/>
              <a:t>, </a:t>
            </a:r>
            <a:r>
              <a:rPr lang="uk-UA" sz="1100" dirty="0" err="1"/>
              <a:t>spices</a:t>
            </a:r>
            <a:endParaRPr lang="ru-RU" sz="1100" dirty="0"/>
          </a:p>
          <a:p>
            <a:r>
              <a:rPr lang="uk-UA" sz="1100" dirty="0"/>
              <a:t>08. Корми для худоби / </a:t>
            </a:r>
            <a:r>
              <a:rPr lang="uk-UA" sz="1100" dirty="0" err="1"/>
              <a:t>Feeding</a:t>
            </a:r>
            <a:r>
              <a:rPr lang="uk-UA" sz="1100" dirty="0"/>
              <a:t> </a:t>
            </a:r>
            <a:r>
              <a:rPr lang="uk-UA" sz="1100" dirty="0" err="1"/>
              <a:t>stuff</a:t>
            </a:r>
            <a:r>
              <a:rPr lang="uk-UA" sz="1100" dirty="0"/>
              <a:t> </a:t>
            </a:r>
            <a:r>
              <a:rPr lang="uk-UA" sz="1100" dirty="0" err="1"/>
              <a:t>for</a:t>
            </a:r>
            <a:r>
              <a:rPr lang="uk-UA" sz="1100" dirty="0"/>
              <a:t> </a:t>
            </a:r>
            <a:r>
              <a:rPr lang="uk-UA" sz="1100" dirty="0" err="1"/>
              <a:t>animals</a:t>
            </a:r>
            <a:endParaRPr lang="ru-RU" sz="1100" dirty="0"/>
          </a:p>
          <a:p>
            <a:r>
              <a:rPr lang="uk-UA" sz="1100" dirty="0"/>
              <a:t>09. Різні продовольчі товари / </a:t>
            </a:r>
            <a:r>
              <a:rPr lang="uk-UA" sz="1100" dirty="0" err="1"/>
              <a:t>Miscellaneous</a:t>
            </a:r>
            <a:r>
              <a:rPr lang="uk-UA" sz="1100" dirty="0"/>
              <a:t> </a:t>
            </a:r>
            <a:r>
              <a:rPr lang="uk-UA" sz="1100" dirty="0" err="1"/>
              <a:t>edible</a:t>
            </a:r>
            <a:r>
              <a:rPr lang="uk-UA" sz="1100" dirty="0"/>
              <a:t> </a:t>
            </a:r>
            <a:r>
              <a:rPr lang="uk-UA" sz="1100" dirty="0" err="1"/>
              <a:t>products</a:t>
            </a:r>
            <a:r>
              <a:rPr lang="uk-UA" sz="1100" dirty="0"/>
              <a:t> </a:t>
            </a:r>
            <a:r>
              <a:rPr lang="uk-UA" sz="1100" dirty="0" err="1"/>
              <a:t>and</a:t>
            </a:r>
            <a:r>
              <a:rPr lang="uk-UA" sz="1100" dirty="0"/>
              <a:t> </a:t>
            </a:r>
            <a:r>
              <a:rPr lang="uk-UA" sz="1100" dirty="0" err="1"/>
              <a:t>preparations</a:t>
            </a:r>
            <a:endParaRPr lang="ru-RU" sz="1100" dirty="0"/>
          </a:p>
          <a:p>
            <a:r>
              <a:rPr lang="uk-UA" sz="1100" dirty="0"/>
              <a:t>Розділ 1. Напої і тютюн / </a:t>
            </a:r>
            <a:r>
              <a:rPr lang="uk-UA" sz="1100" dirty="0" err="1"/>
              <a:t>Beverages</a:t>
            </a:r>
            <a:r>
              <a:rPr lang="uk-UA" sz="1100" dirty="0"/>
              <a:t> </a:t>
            </a:r>
            <a:r>
              <a:rPr lang="uk-UA" sz="1100" dirty="0" err="1"/>
              <a:t>and</a:t>
            </a:r>
            <a:r>
              <a:rPr lang="uk-UA" sz="1100" dirty="0"/>
              <a:t> </a:t>
            </a:r>
            <a:r>
              <a:rPr lang="uk-UA" sz="1100" dirty="0" err="1"/>
              <a:t>tobacco</a:t>
            </a:r>
            <a:endParaRPr lang="ru-RU" sz="1100" dirty="0"/>
          </a:p>
          <a:p>
            <a:r>
              <a:rPr lang="uk-UA" sz="1100" dirty="0"/>
              <a:t>11. Напої / </a:t>
            </a:r>
            <a:r>
              <a:rPr lang="uk-UA" sz="1100" dirty="0" err="1"/>
              <a:t>Beverages</a:t>
            </a:r>
            <a:endParaRPr lang="ru-RU" sz="1100" dirty="0"/>
          </a:p>
          <a:p>
            <a:r>
              <a:rPr lang="uk-UA" sz="1100" dirty="0"/>
              <a:t>12. Тютюн та тютюнові продукти / </a:t>
            </a:r>
            <a:r>
              <a:rPr lang="uk-UA" sz="1100" dirty="0" err="1"/>
              <a:t>Tobacco</a:t>
            </a:r>
            <a:r>
              <a:rPr lang="uk-UA" sz="1100" dirty="0"/>
              <a:t> </a:t>
            </a:r>
            <a:r>
              <a:rPr lang="uk-UA" sz="1100" dirty="0" err="1"/>
              <a:t>and</a:t>
            </a:r>
            <a:r>
              <a:rPr lang="uk-UA" sz="1100" dirty="0"/>
              <a:t> </a:t>
            </a:r>
            <a:r>
              <a:rPr lang="uk-UA" sz="1100" dirty="0" err="1"/>
              <a:t>tobacco</a:t>
            </a:r>
            <a:r>
              <a:rPr lang="uk-UA" sz="1100" dirty="0"/>
              <a:t> </a:t>
            </a:r>
            <a:r>
              <a:rPr lang="uk-UA" sz="1100" dirty="0" err="1"/>
              <a:t>manufactures</a:t>
            </a:r>
            <a:endParaRPr lang="ru-RU" sz="1100" dirty="0"/>
          </a:p>
          <a:p>
            <a:r>
              <a:rPr lang="uk-UA" sz="1100" dirty="0"/>
              <a:t>З розділу 2. Сировина непродовольчих, крім палива / </a:t>
            </a:r>
            <a:r>
              <a:rPr lang="uk-UA" sz="1100" dirty="0" err="1"/>
              <a:t>Crude</a:t>
            </a:r>
            <a:r>
              <a:rPr lang="uk-UA" sz="1100" dirty="0"/>
              <a:t> </a:t>
            </a:r>
            <a:r>
              <a:rPr lang="uk-UA" sz="1100" dirty="0" err="1"/>
              <a:t>materials</a:t>
            </a:r>
            <a:r>
              <a:rPr lang="uk-UA" sz="1100" dirty="0"/>
              <a:t> </a:t>
            </a:r>
            <a:r>
              <a:rPr lang="uk-UA" sz="1100" dirty="0" err="1"/>
              <a:t>inedible</a:t>
            </a:r>
            <a:r>
              <a:rPr lang="uk-UA" sz="1100" dirty="0"/>
              <a:t>, </a:t>
            </a:r>
            <a:r>
              <a:rPr lang="uk-UA" sz="1100" dirty="0" err="1"/>
              <a:t>exept</a:t>
            </a:r>
            <a:r>
              <a:rPr lang="uk-UA" sz="1100" dirty="0"/>
              <a:t> </a:t>
            </a:r>
            <a:r>
              <a:rPr lang="uk-UA" sz="1100" dirty="0" err="1"/>
              <a:t>fuels</a:t>
            </a:r>
            <a:r>
              <a:rPr lang="uk-UA" sz="1100" dirty="0"/>
              <a:t> до продовольчих товарів відноситься товарна група 22. Олійні / </a:t>
            </a:r>
            <a:r>
              <a:rPr lang="uk-UA" sz="1100" dirty="0" err="1"/>
              <a:t>Oil</a:t>
            </a:r>
            <a:r>
              <a:rPr lang="uk-UA" sz="1100" dirty="0"/>
              <a:t> </a:t>
            </a:r>
            <a:r>
              <a:rPr lang="uk-UA" sz="1100" dirty="0" err="1"/>
              <a:t>seeds</a:t>
            </a:r>
            <a:r>
              <a:rPr lang="uk-UA" sz="1100" dirty="0"/>
              <a:t> </a:t>
            </a:r>
            <a:r>
              <a:rPr lang="uk-UA" sz="1100" dirty="0" err="1"/>
              <a:t>and</a:t>
            </a:r>
            <a:r>
              <a:rPr lang="uk-UA" sz="1100" dirty="0"/>
              <a:t> </a:t>
            </a:r>
            <a:r>
              <a:rPr lang="uk-UA" sz="1100" dirty="0" err="1"/>
              <a:t>oleaginous</a:t>
            </a:r>
            <a:r>
              <a:rPr lang="uk-UA" sz="1100" dirty="0"/>
              <a:t> </a:t>
            </a:r>
            <a:r>
              <a:rPr lang="uk-UA" sz="1100" dirty="0" err="1"/>
              <a:t>fruits</a:t>
            </a:r>
            <a:endParaRPr lang="ru-RU" sz="1100" dirty="0"/>
          </a:p>
          <a:p>
            <a:r>
              <a:rPr lang="uk-UA" sz="1100" dirty="0"/>
              <a:t>Розділ 4. Жири, масла і віск рослинного і тваринного походження / </a:t>
            </a:r>
            <a:r>
              <a:rPr lang="uk-UA" sz="1100" dirty="0" err="1"/>
              <a:t>Animal</a:t>
            </a:r>
            <a:r>
              <a:rPr lang="uk-UA" sz="1100" dirty="0"/>
              <a:t> </a:t>
            </a:r>
            <a:r>
              <a:rPr lang="uk-UA" sz="1100" dirty="0" err="1"/>
              <a:t>and</a:t>
            </a:r>
            <a:r>
              <a:rPr lang="uk-UA" sz="1100" dirty="0"/>
              <a:t> </a:t>
            </a:r>
            <a:r>
              <a:rPr lang="uk-UA" sz="1100" dirty="0" err="1"/>
              <a:t>vagetable</a:t>
            </a:r>
            <a:r>
              <a:rPr lang="uk-UA" sz="1100" dirty="0"/>
              <a:t> </a:t>
            </a:r>
            <a:r>
              <a:rPr lang="uk-UA" sz="1100" dirty="0" err="1"/>
              <a:t>oils</a:t>
            </a:r>
            <a:r>
              <a:rPr lang="uk-UA" sz="1100" dirty="0"/>
              <a:t>, </a:t>
            </a:r>
            <a:r>
              <a:rPr lang="uk-UA" sz="1100" dirty="0" err="1"/>
              <a:t>fats</a:t>
            </a:r>
            <a:r>
              <a:rPr lang="uk-UA" sz="1100" dirty="0"/>
              <a:t> </a:t>
            </a:r>
            <a:r>
              <a:rPr lang="uk-UA" sz="1100" dirty="0" err="1"/>
              <a:t>and</a:t>
            </a:r>
            <a:r>
              <a:rPr lang="uk-UA" sz="1100" dirty="0"/>
              <a:t> </a:t>
            </a:r>
            <a:r>
              <a:rPr lang="uk-UA" sz="1100" dirty="0" err="1"/>
              <a:t>waxes</a:t>
            </a:r>
            <a:r>
              <a:rPr lang="uk-UA" sz="1100" dirty="0"/>
              <a:t> включає З то </a:t>
            </a:r>
            <a:r>
              <a:rPr lang="uk-UA" sz="1100" dirty="0" err="1"/>
              <a:t>варну</a:t>
            </a:r>
            <a:r>
              <a:rPr lang="uk-UA" sz="1100" dirty="0"/>
              <a:t> групи:</a:t>
            </a:r>
            <a:endParaRPr lang="ru-RU" sz="1100" dirty="0"/>
          </a:p>
          <a:p>
            <a:r>
              <a:rPr lang="uk-UA" sz="1100" dirty="0"/>
              <a:t>41. Жири та олії тваринного походження / </a:t>
            </a:r>
            <a:r>
              <a:rPr lang="uk-UA" sz="1100" dirty="0" err="1"/>
              <a:t>Animal</a:t>
            </a:r>
            <a:r>
              <a:rPr lang="uk-UA" sz="1100" dirty="0"/>
              <a:t> </a:t>
            </a:r>
            <a:r>
              <a:rPr lang="uk-UA" sz="1100" dirty="0" err="1"/>
              <a:t>oils</a:t>
            </a:r>
            <a:r>
              <a:rPr lang="uk-UA" sz="1100" dirty="0"/>
              <a:t> </a:t>
            </a:r>
            <a:r>
              <a:rPr lang="uk-UA" sz="1100" dirty="0" err="1"/>
              <a:t>and</a:t>
            </a:r>
            <a:r>
              <a:rPr lang="uk-UA" sz="1100" dirty="0"/>
              <a:t> </a:t>
            </a:r>
            <a:r>
              <a:rPr lang="uk-UA" sz="1100" dirty="0" err="1"/>
              <a:t>fats</a:t>
            </a:r>
            <a:endParaRPr lang="ru-RU" sz="1100" dirty="0"/>
          </a:p>
          <a:p>
            <a:r>
              <a:rPr lang="uk-UA" sz="1100" dirty="0"/>
              <a:t>42. Жири та олії рослинного походження / </a:t>
            </a:r>
            <a:r>
              <a:rPr lang="uk-UA" sz="1100" dirty="0" err="1"/>
              <a:t>Fixed</a:t>
            </a:r>
            <a:r>
              <a:rPr lang="uk-UA" sz="1100" dirty="0"/>
              <a:t> </a:t>
            </a:r>
            <a:r>
              <a:rPr lang="uk-UA" sz="1100" dirty="0" err="1"/>
              <a:t>vagetable</a:t>
            </a:r>
            <a:r>
              <a:rPr lang="uk-UA" sz="1100" dirty="0"/>
              <a:t> </a:t>
            </a:r>
            <a:r>
              <a:rPr lang="uk-UA" sz="1100" dirty="0" err="1"/>
              <a:t>fats</a:t>
            </a:r>
            <a:r>
              <a:rPr lang="uk-UA" sz="1100" dirty="0"/>
              <a:t> </a:t>
            </a:r>
            <a:r>
              <a:rPr lang="uk-UA" sz="1100" dirty="0" err="1"/>
              <a:t>and</a:t>
            </a:r>
            <a:r>
              <a:rPr lang="uk-UA" sz="1100" dirty="0"/>
              <a:t> </a:t>
            </a:r>
            <a:r>
              <a:rPr lang="uk-UA" sz="1100" dirty="0" err="1"/>
              <a:t>oils</a:t>
            </a:r>
            <a:r>
              <a:rPr lang="uk-UA" sz="1100" dirty="0"/>
              <a:t>, </a:t>
            </a:r>
            <a:r>
              <a:rPr lang="uk-UA" sz="1100" dirty="0" err="1"/>
              <a:t>crude</a:t>
            </a:r>
            <a:r>
              <a:rPr lang="uk-UA" sz="1100" dirty="0"/>
              <a:t>, </a:t>
            </a:r>
            <a:r>
              <a:rPr lang="uk-UA" sz="1100" dirty="0" err="1"/>
              <a:t>rafined</a:t>
            </a:r>
            <a:r>
              <a:rPr lang="uk-UA" sz="1100" dirty="0"/>
              <a:t> </a:t>
            </a:r>
            <a:r>
              <a:rPr lang="uk-UA" sz="1100" dirty="0" err="1"/>
              <a:t>or</a:t>
            </a:r>
            <a:r>
              <a:rPr lang="uk-UA" sz="1100" dirty="0"/>
              <a:t> </a:t>
            </a:r>
            <a:r>
              <a:rPr lang="uk-UA" sz="1100" dirty="0" err="1"/>
              <a:t>fractionaied</a:t>
            </a:r>
            <a:endParaRPr lang="ru-RU" sz="1100" dirty="0"/>
          </a:p>
          <a:p>
            <a:r>
              <a:rPr lang="uk-UA" sz="1100" dirty="0"/>
              <a:t>43. Жири та олії тваринного і рослинного походження, в іншому місці не зазначені / </a:t>
            </a:r>
            <a:r>
              <a:rPr lang="uk-UA" sz="1100" dirty="0" err="1"/>
              <a:t>Animal</a:t>
            </a:r>
            <a:r>
              <a:rPr lang="uk-UA" sz="1100" dirty="0"/>
              <a:t> </a:t>
            </a:r>
            <a:r>
              <a:rPr lang="uk-UA" sz="1100" dirty="0" err="1"/>
              <a:t>and</a:t>
            </a:r>
            <a:r>
              <a:rPr lang="uk-UA" sz="1100" dirty="0"/>
              <a:t> </a:t>
            </a:r>
            <a:r>
              <a:rPr lang="uk-UA" sz="1100" dirty="0" err="1"/>
              <a:t>vagetable</a:t>
            </a:r>
            <a:r>
              <a:rPr lang="uk-UA" sz="1100" dirty="0"/>
              <a:t> </a:t>
            </a:r>
            <a:r>
              <a:rPr lang="uk-UA" sz="1100" dirty="0" err="1"/>
              <a:t>fats</a:t>
            </a:r>
            <a:r>
              <a:rPr lang="uk-UA" sz="1100" dirty="0"/>
              <a:t> </a:t>
            </a:r>
            <a:r>
              <a:rPr lang="uk-UA" sz="1100" dirty="0" err="1"/>
              <a:t>and</a:t>
            </a:r>
            <a:r>
              <a:rPr lang="uk-UA" sz="1100" dirty="0"/>
              <a:t> </a:t>
            </a:r>
            <a:r>
              <a:rPr lang="uk-UA" sz="1100" dirty="0" err="1"/>
              <a:t>oils</a:t>
            </a:r>
            <a:r>
              <a:rPr lang="uk-UA" sz="1100" dirty="0"/>
              <a:t>, </a:t>
            </a:r>
            <a:r>
              <a:rPr lang="uk-UA" sz="1100" dirty="0" err="1"/>
              <a:t>processed</a:t>
            </a:r>
            <a:r>
              <a:rPr lang="uk-UA" sz="1100" dirty="0"/>
              <a:t>, </a:t>
            </a:r>
            <a:r>
              <a:rPr lang="uk-UA" sz="1100" dirty="0" err="1"/>
              <a:t>n.e.s</a:t>
            </a:r>
            <a:r>
              <a:rPr lang="uk-UA" sz="1100" dirty="0"/>
              <a:t>.</a:t>
            </a:r>
            <a:endParaRPr lang="ru-RU" sz="1100" dirty="0"/>
          </a:p>
          <a:p>
            <a:endParaRPr lang="ru-RU" sz="1100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645CAC6-7F42-4AAC-B975-3B7F7520C727}"/>
              </a:ext>
            </a:extLst>
          </p:cNvPr>
          <p:cNvSpPr/>
          <p:nvPr/>
        </p:nvSpPr>
        <p:spPr>
          <a:xfrm>
            <a:off x="395536" y="6398696"/>
            <a:ext cx="76754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https://unstats.un.org/unsd/trade/sitcrev4.htm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28B992-A881-4BD6-9E5A-70335C5A7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>
                <a:effectLst/>
              </a:rPr>
              <a:t>Світові лідери у виробництві ядерної </a:t>
            </a:r>
            <a:r>
              <a:rPr lang="uk-UA" b="1" dirty="0">
                <a:effectLst/>
              </a:rPr>
              <a:t>електроенергії</a:t>
            </a:r>
            <a:br>
              <a:rPr lang="ru-RU" dirty="0">
                <a:effectLst/>
              </a:rPr>
            </a:br>
            <a:endParaRPr lang="ru-RU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8F5D55E2-E43E-4A50-988C-CAEA6058A84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8956647"/>
              </p:ext>
            </p:extLst>
          </p:nvPr>
        </p:nvGraphicFramePr>
        <p:xfrm>
          <a:off x="1435608" y="1413852"/>
          <a:ext cx="5986780" cy="18573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41145">
                  <a:extLst>
                    <a:ext uri="{9D8B030D-6E8A-4147-A177-3AD203B41FA5}">
                      <a16:colId xmlns:a16="http://schemas.microsoft.com/office/drawing/2014/main" val="4003334831"/>
                    </a:ext>
                  </a:extLst>
                </a:gridCol>
                <a:gridCol w="4445635">
                  <a:extLst>
                    <a:ext uri="{9D8B030D-6E8A-4147-A177-3AD203B41FA5}">
                      <a16:colId xmlns:a16="http://schemas.microsoft.com/office/drawing/2014/main" val="103062866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Країни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Виробництво ядерної електроенергії за 2012 рік, млрд кВт·год.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2403349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США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769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31260601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Франція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405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35205260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Росія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166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3662047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Китай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98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644057146"/>
                  </a:ext>
                </a:extLst>
              </a:tr>
            </a:tbl>
          </a:graphicData>
        </a:graphic>
      </p:graphicFrame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1EC6B799-2CDF-4C1B-B135-3B7191DA28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8713584"/>
              </p:ext>
            </p:extLst>
          </p:nvPr>
        </p:nvGraphicFramePr>
        <p:xfrm>
          <a:off x="1435135" y="3832198"/>
          <a:ext cx="5986780" cy="16119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25880">
                  <a:extLst>
                    <a:ext uri="{9D8B030D-6E8A-4147-A177-3AD203B41FA5}">
                      <a16:colId xmlns:a16="http://schemas.microsoft.com/office/drawing/2014/main" val="1836454942"/>
                    </a:ext>
                  </a:extLst>
                </a:gridCol>
                <a:gridCol w="4660900">
                  <a:extLst>
                    <a:ext uri="{9D8B030D-6E8A-4147-A177-3AD203B41FA5}">
                      <a16:colId xmlns:a16="http://schemas.microsoft.com/office/drawing/2014/main" val="164543857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Країни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Частка виробництва електроэнергії на АЕС у 2012 році, 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38343071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Франція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40721299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Бельгія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5759416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Словаччина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698054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Україна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46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3792233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197560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C3CAF8-15FC-463F-B1C4-AEACC4A0D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>
                <a:effectLst/>
              </a:rPr>
              <a:t>Атомна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енергетика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світу</a:t>
            </a:r>
            <a:br>
              <a:rPr lang="ru-RU" b="1" dirty="0">
                <a:effectLst/>
              </a:rPr>
            </a:br>
            <a:endParaRPr lang="ru-RU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84340F46-AA16-4830-9180-E25A6C5C546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1194759"/>
              </p:ext>
            </p:extLst>
          </p:nvPr>
        </p:nvGraphicFramePr>
        <p:xfrm>
          <a:off x="611560" y="1052736"/>
          <a:ext cx="5956184" cy="81849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77122">
                  <a:extLst>
                    <a:ext uri="{9D8B030D-6E8A-4147-A177-3AD203B41FA5}">
                      <a16:colId xmlns:a16="http://schemas.microsoft.com/office/drawing/2014/main" val="906039605"/>
                    </a:ext>
                  </a:extLst>
                </a:gridCol>
                <a:gridCol w="1151768">
                  <a:extLst>
                    <a:ext uri="{9D8B030D-6E8A-4147-A177-3AD203B41FA5}">
                      <a16:colId xmlns:a16="http://schemas.microsoft.com/office/drawing/2014/main" val="882092262"/>
                    </a:ext>
                  </a:extLst>
                </a:gridCol>
                <a:gridCol w="1151768">
                  <a:extLst>
                    <a:ext uri="{9D8B030D-6E8A-4147-A177-3AD203B41FA5}">
                      <a16:colId xmlns:a16="http://schemas.microsoft.com/office/drawing/2014/main" val="1222216019"/>
                    </a:ext>
                  </a:extLst>
                </a:gridCol>
                <a:gridCol w="1187763">
                  <a:extLst>
                    <a:ext uri="{9D8B030D-6E8A-4147-A177-3AD203B41FA5}">
                      <a16:colId xmlns:a16="http://schemas.microsoft.com/office/drawing/2014/main" val="3884213824"/>
                    </a:ext>
                  </a:extLst>
                </a:gridCol>
                <a:gridCol w="1187763">
                  <a:extLst>
                    <a:ext uri="{9D8B030D-6E8A-4147-A177-3AD203B41FA5}">
                      <a16:colId xmlns:a16="http://schemas.microsoft.com/office/drawing/2014/main" val="1463567093"/>
                    </a:ext>
                  </a:extLst>
                </a:gridCol>
              </a:tblGrid>
              <a:tr h="156643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   </a:t>
                      </a:r>
                      <a:r>
                        <a:rPr lang="ru-RU" sz="1100">
                          <a:effectLst/>
                        </a:rPr>
                        <a:t>Країна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123" marR="21123" marT="21123" marB="21123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Діючі енергоблоки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123" marR="21123" marT="21123" marB="21123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Енергоблоки, що споруджуються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123" marR="21123" marT="21123" marB="21123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8534325"/>
                  </a:ext>
                </a:extLst>
              </a:tr>
              <a:tr h="3627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Число блоків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123" marR="21123" marT="21123" marB="21123" anchor="ctr"/>
                </a:tc>
                <a:tc>
                  <a:txBody>
                    <a:bodyPr/>
                    <a:lstStyle/>
                    <a:p>
                      <a:pPr indent="806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Загальна потужність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МВт 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123" marR="21123" marT="21123" marB="2112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Число блоків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123" marR="21123" marT="21123" marB="2112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Загальна потужність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МВт 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123" marR="21123" marT="21123" marB="21123" anchor="ctr"/>
                </a:tc>
                <a:extLst>
                  <a:ext uri="{0D108BD9-81ED-4DB2-BD59-A6C34878D82A}">
                    <a16:rowId xmlns:a16="http://schemas.microsoft.com/office/drawing/2014/main" val="2030752212"/>
                  </a:ext>
                </a:extLst>
              </a:tr>
              <a:tr h="1566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Аргентина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123" marR="21123" marT="21123" marB="2112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123" marR="21123" marT="21123" marB="2112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935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123" marR="21123" marT="21123" marB="2112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123" marR="21123" marT="21123" marB="2112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692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123" marR="21123" marT="21123" marB="21123" anchor="ctr"/>
                </a:tc>
                <a:extLst>
                  <a:ext uri="{0D108BD9-81ED-4DB2-BD59-A6C34878D82A}">
                    <a16:rowId xmlns:a16="http://schemas.microsoft.com/office/drawing/2014/main" val="1573223910"/>
                  </a:ext>
                </a:extLst>
              </a:tr>
              <a:tr h="1566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Бельгія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123" marR="21123" marT="21123" marB="2112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7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123" marR="21123" marT="21123" marB="2112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5927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123" marR="21123" marT="21123" marB="2112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123" marR="21123" marT="21123" marB="2112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123" marR="21123" marT="21123" marB="21123" anchor="ctr"/>
                </a:tc>
                <a:extLst>
                  <a:ext uri="{0D108BD9-81ED-4DB2-BD59-A6C34878D82A}">
                    <a16:rowId xmlns:a16="http://schemas.microsoft.com/office/drawing/2014/main" val="1586274961"/>
                  </a:ext>
                </a:extLst>
              </a:tr>
              <a:tr h="1566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Болгарія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123" marR="21123" marT="21123" marB="2112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123" marR="21123" marT="21123" marB="2112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1906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123" marR="21123" marT="21123" marB="2112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123" marR="21123" marT="21123" marB="2112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123" marR="21123" marT="21123" marB="21123" anchor="ctr"/>
                </a:tc>
                <a:extLst>
                  <a:ext uri="{0D108BD9-81ED-4DB2-BD59-A6C34878D82A}">
                    <a16:rowId xmlns:a16="http://schemas.microsoft.com/office/drawing/2014/main" val="3399251829"/>
                  </a:ext>
                </a:extLst>
              </a:tr>
              <a:tr h="1566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Бразилія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123" marR="21123" marT="21123" marB="2112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123" marR="21123" marT="21123" marB="2112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1884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123" marR="21123" marT="21123" marB="2112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123" marR="21123" marT="21123" marB="2112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1245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123" marR="21123" marT="21123" marB="21123" anchor="ctr"/>
                </a:tc>
                <a:extLst>
                  <a:ext uri="{0D108BD9-81ED-4DB2-BD59-A6C34878D82A}">
                    <a16:rowId xmlns:a16="http://schemas.microsoft.com/office/drawing/2014/main" val="2983931236"/>
                  </a:ext>
                </a:extLst>
              </a:tr>
              <a:tr h="1566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Великобританія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123" marR="21123" marT="21123" marB="2112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16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123" marR="21123" marT="21123" marB="2112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9231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123" marR="21123" marT="21123" marB="2112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123" marR="21123" marT="21123" marB="2112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123" marR="21123" marT="21123" marB="21123" anchor="ctr"/>
                </a:tc>
                <a:extLst>
                  <a:ext uri="{0D108BD9-81ED-4DB2-BD59-A6C34878D82A}">
                    <a16:rowId xmlns:a16="http://schemas.microsoft.com/office/drawing/2014/main" val="100577076"/>
                  </a:ext>
                </a:extLst>
              </a:tr>
              <a:tr h="1566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Вірменія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123" marR="21123" marT="21123" marB="2112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123" marR="21123" marT="21123" marB="2112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375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123" marR="21123" marT="21123" marB="2112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123" marR="21123" marT="21123" marB="2112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123" marR="21123" marT="21123" marB="21123" anchor="ctr"/>
                </a:tc>
                <a:extLst>
                  <a:ext uri="{0D108BD9-81ED-4DB2-BD59-A6C34878D82A}">
                    <a16:rowId xmlns:a16="http://schemas.microsoft.com/office/drawing/2014/main" val="2544904539"/>
                  </a:ext>
                </a:extLst>
              </a:tr>
              <a:tr h="1566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Індія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123" marR="21123" marT="21123" marB="2112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123" marR="21123" marT="21123" marB="2112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4391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123" marR="21123" marT="21123" marB="2112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7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123" marR="21123" marT="21123" marB="2112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4824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123" marR="21123" marT="21123" marB="21123" anchor="ctr"/>
                </a:tc>
                <a:extLst>
                  <a:ext uri="{0D108BD9-81ED-4DB2-BD59-A6C34878D82A}">
                    <a16:rowId xmlns:a16="http://schemas.microsoft.com/office/drawing/2014/main" val="1736774285"/>
                  </a:ext>
                </a:extLst>
              </a:tr>
              <a:tr h="1566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Іран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123" marR="21123" marT="21123" marB="2112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123" marR="21123" marT="21123" marB="2112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915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123" marR="21123" marT="21123" marB="2112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123" marR="21123" marT="21123" marB="2112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123" marR="21123" marT="21123" marB="21123" anchor="ctr"/>
                </a:tc>
                <a:extLst>
                  <a:ext uri="{0D108BD9-81ED-4DB2-BD59-A6C34878D82A}">
                    <a16:rowId xmlns:a16="http://schemas.microsoft.com/office/drawing/2014/main" val="4283168522"/>
                  </a:ext>
                </a:extLst>
              </a:tr>
              <a:tr h="1566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Іспанія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123" marR="21123" marT="21123" marB="2112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8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123" marR="21123" marT="21123" marB="2112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7560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123" marR="21123" marT="21123" marB="2112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123" marR="21123" marT="21123" marB="2112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123" marR="21123" marT="21123" marB="21123" anchor="ctr"/>
                </a:tc>
                <a:extLst>
                  <a:ext uri="{0D108BD9-81ED-4DB2-BD59-A6C34878D82A}">
                    <a16:rowId xmlns:a16="http://schemas.microsoft.com/office/drawing/2014/main" val="131020459"/>
                  </a:ext>
                </a:extLst>
              </a:tr>
              <a:tr h="1566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Канада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123" marR="21123" marT="21123" marB="2112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19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123" marR="21123" marT="21123" marB="2112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13500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123" marR="21123" marT="21123" marB="2112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123" marR="21123" marT="21123" marB="2112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123" marR="21123" marT="21123" marB="21123" anchor="ctr"/>
                </a:tc>
                <a:extLst>
                  <a:ext uri="{0D108BD9-81ED-4DB2-BD59-A6C34878D82A}">
                    <a16:rowId xmlns:a16="http://schemas.microsoft.com/office/drawing/2014/main" val="2772519378"/>
                  </a:ext>
                </a:extLst>
              </a:tr>
              <a:tr h="1566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Китай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123" marR="21123" marT="21123" marB="2112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18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123" marR="21123" marT="21123" marB="2112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13860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123" marR="21123" marT="21123" marB="2112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28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123" marR="21123" marT="21123" marB="2112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27844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123" marR="21123" marT="21123" marB="21123" anchor="ctr"/>
                </a:tc>
                <a:extLst>
                  <a:ext uri="{0D108BD9-81ED-4DB2-BD59-A6C34878D82A}">
                    <a16:rowId xmlns:a16="http://schemas.microsoft.com/office/drawing/2014/main" val="3702920696"/>
                  </a:ext>
                </a:extLst>
              </a:tr>
              <a:tr h="1566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КНР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123" marR="21123" marT="21123" marB="2112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23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123" marR="21123" marT="21123" marB="2112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20739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123" marR="21123" marT="21123" marB="2112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123" marR="21123" marT="21123" marB="2112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4980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123" marR="21123" marT="21123" marB="21123" anchor="ctr"/>
                </a:tc>
                <a:extLst>
                  <a:ext uri="{0D108BD9-81ED-4DB2-BD59-A6C34878D82A}">
                    <a16:rowId xmlns:a16="http://schemas.microsoft.com/office/drawing/2014/main" val="2325823443"/>
                  </a:ext>
                </a:extLst>
              </a:tr>
              <a:tr h="1566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Мексика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123" marR="21123" marT="21123" marB="2112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123" marR="21123" marT="21123" marB="2112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1530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123" marR="21123" marT="21123" marB="2112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123" marR="21123" marT="21123" marB="2112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123" marR="21123" marT="21123" marB="21123" anchor="ctr"/>
                </a:tc>
                <a:extLst>
                  <a:ext uri="{0D108BD9-81ED-4DB2-BD59-A6C34878D82A}">
                    <a16:rowId xmlns:a16="http://schemas.microsoft.com/office/drawing/2014/main" val="3421362227"/>
                  </a:ext>
                </a:extLst>
              </a:tr>
              <a:tr h="1566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Нідерланди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123" marR="21123" marT="21123" marB="2112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123" marR="21123" marT="21123" marB="2112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482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123" marR="21123" marT="21123" marB="2112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123" marR="21123" marT="21123" marB="2112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123" marR="21123" marT="21123" marB="21123" anchor="ctr"/>
                </a:tc>
                <a:extLst>
                  <a:ext uri="{0D108BD9-81ED-4DB2-BD59-A6C34878D82A}">
                    <a16:rowId xmlns:a16="http://schemas.microsoft.com/office/drawing/2014/main" val="1559077709"/>
                  </a:ext>
                </a:extLst>
              </a:tr>
              <a:tr h="1566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Німеччина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123" marR="21123" marT="21123" marB="2112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9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123" marR="21123" marT="21123" marB="2112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12068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123" marR="21123" marT="21123" marB="2112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123" marR="21123" marT="21123" marB="2112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123" marR="21123" marT="21123" marB="21123" anchor="ctr"/>
                </a:tc>
                <a:extLst>
                  <a:ext uri="{0D108BD9-81ED-4DB2-BD59-A6C34878D82A}">
                    <a16:rowId xmlns:a16="http://schemas.microsoft.com/office/drawing/2014/main" val="250312895"/>
                  </a:ext>
                </a:extLst>
              </a:tr>
              <a:tr h="1566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ОАЕ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123" marR="21123" marT="21123" marB="2112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123" marR="21123" marT="21123" marB="2112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123" marR="21123" marT="21123" marB="2112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123" marR="21123" marT="21123" marB="2112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1345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123" marR="21123" marT="21123" marB="21123" anchor="ctr"/>
                </a:tc>
                <a:extLst>
                  <a:ext uri="{0D108BD9-81ED-4DB2-BD59-A6C34878D82A}">
                    <a16:rowId xmlns:a16="http://schemas.microsoft.com/office/drawing/2014/main" val="1633470670"/>
                  </a:ext>
                </a:extLst>
              </a:tr>
              <a:tr h="1566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Пакистан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123" marR="21123" marT="21123" marB="2112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123" marR="21123" marT="21123" marB="2112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725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123" marR="21123" marT="21123" marB="2112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123" marR="21123" marT="21123" marB="2112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630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123" marR="21123" marT="21123" marB="21123" anchor="ctr"/>
                </a:tc>
                <a:extLst>
                  <a:ext uri="{0D108BD9-81ED-4DB2-BD59-A6C34878D82A}">
                    <a16:rowId xmlns:a16="http://schemas.microsoft.com/office/drawing/2014/main" val="2306149039"/>
                  </a:ext>
                </a:extLst>
              </a:tr>
              <a:tr h="1566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ПАР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123" marR="21123" marT="21123" marB="2112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123" marR="21123" marT="21123" marB="2112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1860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123" marR="21123" marT="21123" marB="2112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123" marR="21123" marT="21123" marB="2112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123" marR="21123" marT="21123" marB="21123" anchor="ctr"/>
                </a:tc>
                <a:extLst>
                  <a:ext uri="{0D108BD9-81ED-4DB2-BD59-A6C34878D82A}">
                    <a16:rowId xmlns:a16="http://schemas.microsoft.com/office/drawing/2014/main" val="2909723186"/>
                  </a:ext>
                </a:extLst>
              </a:tr>
              <a:tr h="1566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Росія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123" marR="21123" marT="21123" marB="2112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33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123" marR="21123" marT="21123" marB="2112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23643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123" marR="21123" marT="21123" marB="2112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123" marR="21123" marT="21123" marB="2112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9297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123" marR="21123" marT="21123" marB="21123" anchor="ctr"/>
                </a:tc>
                <a:extLst>
                  <a:ext uri="{0D108BD9-81ED-4DB2-BD59-A6C34878D82A}">
                    <a16:rowId xmlns:a16="http://schemas.microsoft.com/office/drawing/2014/main" val="2870769451"/>
                  </a:ext>
                </a:extLst>
              </a:tr>
              <a:tr h="1566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Румунія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123" marR="21123" marT="21123" marB="2112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123" marR="21123" marT="21123" marB="2112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1300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123" marR="21123" marT="21123" marB="2112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123" marR="21123" marT="21123" marB="2112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123" marR="21123" marT="21123" marB="21123" anchor="ctr"/>
                </a:tc>
                <a:extLst>
                  <a:ext uri="{0D108BD9-81ED-4DB2-BD59-A6C34878D82A}">
                    <a16:rowId xmlns:a16="http://schemas.microsoft.com/office/drawing/2014/main" val="4111370828"/>
                  </a:ext>
                </a:extLst>
              </a:tr>
              <a:tr h="1566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Словаччина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123" marR="21123" marT="21123" marB="2112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123" marR="21123" marT="21123" marB="2112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1816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123" marR="21123" marT="21123" marB="2112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123" marR="21123" marT="21123" marB="2112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880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123" marR="21123" marT="21123" marB="21123" anchor="ctr"/>
                </a:tc>
                <a:extLst>
                  <a:ext uri="{0D108BD9-81ED-4DB2-BD59-A6C34878D82A}">
                    <a16:rowId xmlns:a16="http://schemas.microsoft.com/office/drawing/2014/main" val="1762674066"/>
                  </a:ext>
                </a:extLst>
              </a:tr>
              <a:tr h="1566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Словенія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123" marR="21123" marT="21123" marB="2112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123" marR="21123" marT="21123" marB="2112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688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123" marR="21123" marT="21123" marB="2112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123" marR="21123" marT="21123" marB="2112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123" marR="21123" marT="21123" marB="21123" anchor="ctr"/>
                </a:tc>
                <a:extLst>
                  <a:ext uri="{0D108BD9-81ED-4DB2-BD59-A6C34878D82A}">
                    <a16:rowId xmlns:a16="http://schemas.microsoft.com/office/drawing/2014/main" val="2729859536"/>
                  </a:ext>
                </a:extLst>
              </a:tr>
              <a:tr h="1566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США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123" marR="21123" marT="21123" marB="2112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102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123" marR="21123" marT="21123" marB="2112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100710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123" marR="21123" marT="21123" marB="2112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123" marR="21123" marT="21123" marB="2112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3399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123" marR="21123" marT="21123" marB="21123" anchor="ctr"/>
                </a:tc>
                <a:extLst>
                  <a:ext uri="{0D108BD9-81ED-4DB2-BD59-A6C34878D82A}">
                    <a16:rowId xmlns:a16="http://schemas.microsoft.com/office/drawing/2014/main" val="281543970"/>
                  </a:ext>
                </a:extLst>
              </a:tr>
              <a:tr h="1566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Тайвань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123" marR="21123" marT="21123" marB="2112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6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123" marR="21123" marT="21123" marB="2112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5028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123" marR="21123" marT="21123" marB="2112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123" marR="21123" marT="21123" marB="2112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2600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123" marR="21123" marT="21123" marB="21123" anchor="ctr"/>
                </a:tc>
                <a:extLst>
                  <a:ext uri="{0D108BD9-81ED-4DB2-BD59-A6C34878D82A}">
                    <a16:rowId xmlns:a16="http://schemas.microsoft.com/office/drawing/2014/main" val="1146185480"/>
                  </a:ext>
                </a:extLst>
              </a:tr>
              <a:tr h="1566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Угорщина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123" marR="21123" marT="21123" marB="2112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123" marR="21123" marT="21123" marB="2112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1889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123" marR="21123" marT="21123" marB="2112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123" marR="21123" marT="21123" marB="2112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123" marR="21123" marT="21123" marB="21123" anchor="ctr"/>
                </a:tc>
                <a:extLst>
                  <a:ext uri="{0D108BD9-81ED-4DB2-BD59-A6C34878D82A}">
                    <a16:rowId xmlns:a16="http://schemas.microsoft.com/office/drawing/2014/main" val="473495778"/>
                  </a:ext>
                </a:extLst>
              </a:tr>
              <a:tr h="1566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Україна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123" marR="21123" marT="21123" marB="2112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123" marR="21123" marT="21123" marB="2112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13107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123" marR="21123" marT="21123" marB="2112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123" marR="21123" marT="21123" marB="2112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1900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123" marR="21123" marT="21123" marB="21123" anchor="ctr"/>
                </a:tc>
                <a:extLst>
                  <a:ext uri="{0D108BD9-81ED-4DB2-BD59-A6C34878D82A}">
                    <a16:rowId xmlns:a16="http://schemas.microsoft.com/office/drawing/2014/main" val="40766732"/>
                  </a:ext>
                </a:extLst>
              </a:tr>
              <a:tr h="1566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Фінляндія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123" marR="21123" marT="21123" marB="2112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123" marR="21123" marT="21123" marB="2112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2752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123" marR="21123" marT="21123" marB="2112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123" marR="21123" marT="21123" marB="2112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1600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123" marR="21123" marT="21123" marB="21123" anchor="ctr"/>
                </a:tc>
                <a:extLst>
                  <a:ext uri="{0D108BD9-81ED-4DB2-BD59-A6C34878D82A}">
                    <a16:rowId xmlns:a16="http://schemas.microsoft.com/office/drawing/2014/main" val="903529156"/>
                  </a:ext>
                </a:extLst>
              </a:tr>
              <a:tr h="1566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Франція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123" marR="21123" marT="21123" marB="2112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58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123" marR="21123" marT="21123" marB="2112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63130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123" marR="21123" marT="21123" marB="2112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123" marR="21123" marT="21123" marB="2112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1600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123" marR="21123" marT="21123" marB="21123" anchor="ctr"/>
                </a:tc>
                <a:extLst>
                  <a:ext uri="{0D108BD9-81ED-4DB2-BD59-A6C34878D82A}">
                    <a16:rowId xmlns:a16="http://schemas.microsoft.com/office/drawing/2014/main" val="1005866118"/>
                  </a:ext>
                </a:extLst>
              </a:tr>
              <a:tr h="1566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Чехія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123" marR="21123" marT="21123" marB="2112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6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123" marR="21123" marT="21123" marB="2112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3804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123" marR="21123" marT="21123" marB="2112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123" marR="21123" marT="21123" marB="2112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123" marR="21123" marT="21123" marB="21123" anchor="ctr"/>
                </a:tc>
                <a:extLst>
                  <a:ext uri="{0D108BD9-81ED-4DB2-BD59-A6C34878D82A}">
                    <a16:rowId xmlns:a16="http://schemas.microsoft.com/office/drawing/2014/main" val="2673745543"/>
                  </a:ext>
                </a:extLst>
              </a:tr>
              <a:tr h="1566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Швейцарія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123" marR="21123" marT="21123" marB="2112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123" marR="21123" marT="21123" marB="2112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3308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123" marR="21123" marT="21123" marB="2112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123" marR="21123" marT="21123" marB="2112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123" marR="21123" marT="21123" marB="21123" anchor="ctr"/>
                </a:tc>
                <a:extLst>
                  <a:ext uri="{0D108BD9-81ED-4DB2-BD59-A6C34878D82A}">
                    <a16:rowId xmlns:a16="http://schemas.microsoft.com/office/drawing/2014/main" val="3478533618"/>
                  </a:ext>
                </a:extLst>
              </a:tr>
              <a:tr h="1566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Швеція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123" marR="21123" marT="21123" marB="2112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123" marR="21123" marT="21123" marB="2112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9408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123" marR="21123" marT="21123" marB="2112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123" marR="21123" marT="21123" marB="2112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123" marR="21123" marT="21123" marB="21123" anchor="ctr"/>
                </a:tc>
                <a:extLst>
                  <a:ext uri="{0D108BD9-81ED-4DB2-BD59-A6C34878D82A}">
                    <a16:rowId xmlns:a16="http://schemas.microsoft.com/office/drawing/2014/main" val="227505850"/>
                  </a:ext>
                </a:extLst>
              </a:tr>
              <a:tr h="1566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Японія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123" marR="21123" marT="21123" marB="2112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123" marR="21123" marT="21123" marB="2112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44215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123" marR="21123" marT="21123" marB="2112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123" marR="21123" marT="21123" marB="2112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2650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123" marR="21123" marT="21123" marB="21123" anchor="ctr"/>
                </a:tc>
                <a:extLst>
                  <a:ext uri="{0D108BD9-81ED-4DB2-BD59-A6C34878D82A}">
                    <a16:rowId xmlns:a16="http://schemas.microsoft.com/office/drawing/2014/main" val="3236827499"/>
                  </a:ext>
                </a:extLst>
              </a:tr>
              <a:tr h="1566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Всього: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123" marR="21123" marT="21123" marB="2112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436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123" marR="21123" marT="21123" marB="2112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372686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123" marR="21123" marT="21123" marB="2112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68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123" marR="21123" marT="21123" marB="2112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65486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123" marR="21123" marT="21123" marB="21123" anchor="ctr"/>
                </a:tc>
                <a:extLst>
                  <a:ext uri="{0D108BD9-81ED-4DB2-BD59-A6C34878D82A}">
                    <a16:rowId xmlns:a16="http://schemas.microsoft.com/office/drawing/2014/main" val="32360057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02881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695DDA-8A6F-41FA-A4F5-101F80875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26337D3-AA30-49F4-9B01-531B6C532D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3293C5B-2CEF-45A8-8321-F533C65E64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265154"/>
            <a:ext cx="7525678" cy="6294843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ADEA4C0-B736-45F1-930E-D239BE50CBAA}"/>
              </a:ext>
            </a:extLst>
          </p:cNvPr>
          <p:cNvSpPr/>
          <p:nvPr/>
        </p:nvSpPr>
        <p:spPr>
          <a:xfrm>
            <a:off x="967238" y="6346464"/>
            <a:ext cx="74980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https://unstats.un.org/unsd/publication/SeriesM/SeriesM_34rev4E.pdf</a:t>
            </a:r>
          </a:p>
        </p:txBody>
      </p:sp>
    </p:spTree>
    <p:extLst>
      <p:ext uri="{BB962C8B-B14F-4D97-AF65-F5344CB8AC3E}">
        <p14:creationId xmlns:p14="http://schemas.microsoft.com/office/powerpoint/2010/main" val="20581073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41485D-F16B-484B-821C-1A0422461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391633"/>
            <a:ext cx="8604448" cy="1143000"/>
          </a:xfrm>
        </p:spPr>
        <p:txBody>
          <a:bodyPr>
            <a:normAutofit fontScale="90000"/>
          </a:bodyPr>
          <a:lstStyle/>
          <a:p>
            <a:r>
              <a:rPr lang="ru-RU" b="1" dirty="0" err="1">
                <a:effectLst/>
              </a:rPr>
              <a:t>Основні</a:t>
            </a:r>
            <a:r>
              <a:rPr lang="ru-RU" b="1" dirty="0">
                <a:effectLst/>
              </a:rPr>
              <a:t> </a:t>
            </a:r>
            <a:r>
              <a:rPr lang="ru-RU" b="1" dirty="0" err="1">
                <a:effectLst/>
              </a:rPr>
              <a:t>експортери</a:t>
            </a:r>
            <a:r>
              <a:rPr lang="ru-RU" b="1" dirty="0">
                <a:effectLst/>
              </a:rPr>
              <a:t> та </a:t>
            </a:r>
            <a:r>
              <a:rPr lang="ru-RU" b="1" dirty="0" err="1">
                <a:effectLst/>
              </a:rPr>
              <a:t>імпортери</a:t>
            </a:r>
            <a:r>
              <a:rPr lang="ru-RU" b="1" dirty="0">
                <a:effectLst/>
              </a:rPr>
              <a:t> на ринках </a:t>
            </a:r>
            <a:r>
              <a:rPr lang="ru-RU" b="1" dirty="0" err="1">
                <a:effectLst/>
              </a:rPr>
              <a:t>продовольства</a:t>
            </a:r>
            <a:br>
              <a:rPr lang="ru-RU" b="1" dirty="0">
                <a:effectLst/>
              </a:rPr>
            </a:br>
            <a:endParaRPr lang="ru-RU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A79C8CDC-C628-40BE-8195-87F0EB20CEC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8639227"/>
              </p:ext>
            </p:extLst>
          </p:nvPr>
        </p:nvGraphicFramePr>
        <p:xfrm>
          <a:off x="210312" y="1268761"/>
          <a:ext cx="8723376" cy="51976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61688">
                  <a:extLst>
                    <a:ext uri="{9D8B030D-6E8A-4147-A177-3AD203B41FA5}">
                      <a16:colId xmlns:a16="http://schemas.microsoft.com/office/drawing/2014/main" val="3709249370"/>
                    </a:ext>
                  </a:extLst>
                </a:gridCol>
                <a:gridCol w="4361688">
                  <a:extLst>
                    <a:ext uri="{9D8B030D-6E8A-4147-A177-3AD203B41FA5}">
                      <a16:colId xmlns:a16="http://schemas.microsoft.com/office/drawing/2014/main" val="707107501"/>
                    </a:ext>
                  </a:extLst>
                </a:gridCol>
              </a:tblGrid>
              <a:tr h="231496">
                <a:tc>
                  <a:txBody>
                    <a:bodyPr/>
                    <a:lstStyle/>
                    <a:p>
                      <a:pPr marL="4064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Найменування ринку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Основні експортери (Е) та імпортери (І)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71870845"/>
                  </a:ext>
                </a:extLst>
              </a:tr>
              <a:tr h="901368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1. Ринок живих тварин, у т.ч.: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Symbol" panose="05050102010706020507" pitchFamily="18" charset="2"/>
                        <a:buChar char="-"/>
                        <a:tabLst>
                          <a:tab pos="221615" algn="l"/>
                        </a:tabLst>
                      </a:pPr>
                      <a:r>
                        <a:rPr lang="ru-RU" sz="1200" u="none" strike="noStrike" spc="0">
                          <a:effectLst/>
                        </a:rPr>
                        <a:t>великої рогатої худоби;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Symbol" panose="05050102010706020507" pitchFamily="18" charset="2"/>
                        <a:buChar char="-"/>
                        <a:tabLst>
                          <a:tab pos="221615" algn="l"/>
                        </a:tabLst>
                      </a:pPr>
                      <a:r>
                        <a:rPr lang="ru-RU" sz="1200" u="none" strike="noStrike" spc="0">
                          <a:effectLst/>
                        </a:rPr>
                        <a:t>овець;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Symbol" panose="05050102010706020507" pitchFamily="18" charset="2"/>
                        <a:buChar char="-"/>
                        <a:tabLst>
                          <a:tab pos="221615" algn="l"/>
                        </a:tabLst>
                      </a:pPr>
                      <a:r>
                        <a:rPr lang="ru-RU" sz="1200" u="none" strike="noStrike" spc="0">
                          <a:effectLst/>
                        </a:rPr>
                        <a:t>свиней</a:t>
                      </a:r>
                      <a:endParaRPr lang="ru-RU" sz="1200" u="none" strike="noStrike" spc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США, Канада, країни ЄС. Е: Австралія, Туреччина. І: Близький Схід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72492775"/>
                  </a:ext>
                </a:extLst>
              </a:tr>
              <a:tr h="1128935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2. Ринок м'яса, у т.ч.: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Symbol" panose="05050102010706020507" pitchFamily="18" charset="2"/>
                        <a:buChar char="-"/>
                        <a:tabLst>
                          <a:tab pos="218440" algn="l"/>
                        </a:tabLst>
                      </a:pPr>
                      <a:r>
                        <a:rPr lang="ru-RU" sz="1200" u="none" strike="noStrike" spc="0">
                          <a:effectLst/>
                        </a:rPr>
                        <a:t>яловичини і телятини;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Symbol" panose="05050102010706020507" pitchFamily="18" charset="2"/>
                        <a:buChar char="-"/>
                        <a:tabLst>
                          <a:tab pos="221615" algn="l"/>
                        </a:tabLst>
                      </a:pPr>
                      <a:r>
                        <a:rPr lang="ru-RU" sz="1200" u="none" strike="noStrike" spc="0">
                          <a:effectLst/>
                        </a:rPr>
                        <a:t>свинини;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Symbol" panose="05050102010706020507" pitchFamily="18" charset="2"/>
                        <a:buChar char="-"/>
                        <a:tabLst>
                          <a:tab pos="221615" algn="l"/>
                        </a:tabLst>
                      </a:pPr>
                      <a:r>
                        <a:rPr lang="ru-RU" sz="1200" u="none" strike="noStrike" spc="0">
                          <a:effectLst/>
                        </a:rPr>
                        <a:t>баранини і козлятини;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Symbol" panose="05050102010706020507" pitchFamily="18" charset="2"/>
                        <a:buChar char="-"/>
                        <a:tabLst>
                          <a:tab pos="221615" algn="l"/>
                        </a:tabLst>
                      </a:pPr>
                      <a:r>
                        <a:rPr lang="ru-RU" sz="1200" u="none" strike="noStrike" spc="0">
                          <a:effectLst/>
                        </a:rPr>
                        <a:t>м'яса птиці</a:t>
                      </a:r>
                      <a:endParaRPr lang="ru-RU" sz="1200" u="none" strike="noStrike" spc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Е: Австралія, Бразилія, ЄС, США, Ар­гентина.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Е: Данія, Канада, США, країни Бені­люксу.</a:t>
                      </a:r>
                    </a:p>
                    <a:p>
                      <a:pPr marL="381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Е: Австралія, Нова Зеландія. Е: США — 3,0 млн т., ЄС — 1,1, Бра­зилія — 1,3.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І: Росія — 1,3 млн т., Китай — 1, ЄС — 0,8, країни Б. і С. Сходу — 0,8 млн т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47053823"/>
                  </a:ext>
                </a:extLst>
              </a:tr>
              <a:tr h="901368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3. Ринок молочних продуктів, у т.ч.: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Symbol" panose="05050102010706020507" pitchFamily="18" charset="2"/>
                        <a:buChar char="-"/>
                        <a:tabLst>
                          <a:tab pos="221615" algn="l"/>
                        </a:tabLst>
                      </a:pPr>
                      <a:r>
                        <a:rPr lang="ru-RU" sz="1200" u="none" strike="noStrike" spc="0">
                          <a:effectLst/>
                        </a:rPr>
                        <a:t>вершкової олії;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Symbol" panose="05050102010706020507" pitchFamily="18" charset="2"/>
                        <a:buChar char="-"/>
                        <a:tabLst>
                          <a:tab pos="221615" algn="l"/>
                        </a:tabLst>
                      </a:pPr>
                      <a:r>
                        <a:rPr lang="ru-RU" sz="1200" u="none" strike="noStrike" spc="0">
                          <a:effectLst/>
                        </a:rPr>
                        <a:t>сиру;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Symbol" panose="05050102010706020507" pitchFamily="18" charset="2"/>
                        <a:buChar char="-"/>
                        <a:tabLst>
                          <a:tab pos="224790" algn="l"/>
                        </a:tabLst>
                      </a:pPr>
                      <a:r>
                        <a:rPr lang="ru-RU" sz="1200" u="none" strike="noStrike" spc="0">
                          <a:effectLst/>
                        </a:rPr>
                        <a:t>молока (сухого чи порошку конденсату)</a:t>
                      </a:r>
                      <a:endParaRPr lang="ru-RU" sz="1200" u="none" strike="noStrike" spc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Е: країни ЄС, Нова Зеландія, США, Австралія, Аргентина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36670338"/>
                  </a:ext>
                </a:extLst>
              </a:tr>
              <a:tr h="673803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4. Ринок яєць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Е: США, Китай, Нідерланди (понад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70% світового експорту).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І: Японія, країни ЄС, Канада, Гонконг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22139545"/>
                  </a:ext>
                </a:extLst>
              </a:tr>
              <a:tr h="901368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5. Ринок зернових, у т.ч.: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Symbol" panose="05050102010706020507" pitchFamily="18" charset="2"/>
                        <a:buChar char="-"/>
                        <a:tabLst>
                          <a:tab pos="221615" algn="l"/>
                        </a:tabLst>
                      </a:pPr>
                      <a:r>
                        <a:rPr lang="ru-RU" sz="1200" u="none" strike="noStrike" spc="0">
                          <a:effectLst/>
                        </a:rPr>
                        <a:t>пшениці;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Symbol" panose="05050102010706020507" pitchFamily="18" charset="2"/>
                        <a:buChar char="-"/>
                        <a:tabLst>
                          <a:tab pos="221615" algn="l"/>
                        </a:tabLst>
                      </a:pPr>
                      <a:r>
                        <a:rPr lang="ru-RU" sz="1200" u="none" strike="noStrike" spc="0">
                          <a:effectLst/>
                        </a:rPr>
                        <a:t>кукурудзи;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Symbol" panose="05050102010706020507" pitchFamily="18" charset="2"/>
                        <a:buChar char="-"/>
                        <a:tabLst>
                          <a:tab pos="221615" algn="l"/>
                        </a:tabLst>
                      </a:pPr>
                      <a:r>
                        <a:rPr lang="ru-RU" sz="1200" u="none" strike="noStrike" spc="0">
                          <a:effectLst/>
                        </a:rPr>
                        <a:t>рису;</a:t>
                      </a:r>
                      <a:endParaRPr lang="ru-RU" sz="1200" u="none" strike="noStrike" spc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Е: США, Канада, Австралія, Аргенти­на, Україна, країни ЄС. І: Мексика, США, СНД, Японія, КНР, ЄС Бразилія, Єгипет, Індонезія, Ал­жир. Е: США.</a:t>
                      </a:r>
                    </a:p>
                    <a:p>
                      <a:pPr marL="381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Е: Таїланд (7 млн т), В'єтнам (4), КНР (2), Пакистан (1,5 млн т). І: Індонезія (1,6 млн т), Ірак (1,2), Ні­герія (1,2), Ірак (1,0 млн т).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33552772"/>
                  </a:ext>
                </a:extLst>
              </a:tr>
              <a:tr h="446236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 жита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Е: ЄС (1,2 млн т), Канада (0,1 млн т). І: </a:t>
                      </a:r>
                      <a:r>
                        <a:rPr lang="ru-RU" sz="1200" dirty="0" err="1">
                          <a:effectLst/>
                        </a:rPr>
                        <a:t>Японія</a:t>
                      </a:r>
                      <a:r>
                        <a:rPr lang="ru-RU" sz="1200" dirty="0">
                          <a:effectLst/>
                        </a:rPr>
                        <a:t> (0,4 млн т), </a:t>
                      </a:r>
                      <a:r>
                        <a:rPr lang="ru-RU" sz="1200" dirty="0" err="1">
                          <a:effectLst/>
                        </a:rPr>
                        <a:t>Польща</a:t>
                      </a:r>
                      <a:r>
                        <a:rPr lang="ru-RU" sz="1200" dirty="0">
                          <a:effectLst/>
                        </a:rPr>
                        <a:t> (0,2), </a:t>
                      </a:r>
                      <a:r>
                        <a:rPr lang="ru-RU" sz="1200" dirty="0" err="1">
                          <a:effectLst/>
                        </a:rPr>
                        <a:t>Респ</a:t>
                      </a:r>
                      <a:r>
                        <a:rPr lang="ru-RU" sz="1200" dirty="0">
                          <a:effectLst/>
                        </a:rPr>
                        <a:t>. Корея (0,2), КНР, США (по 0,1 млн т)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223354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17720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255</TotalTime>
  <Words>6972</Words>
  <Application>Microsoft Office PowerPoint</Application>
  <PresentationFormat>Экран (4:3)</PresentationFormat>
  <Paragraphs>541</Paragraphs>
  <Slides>71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71</vt:i4>
      </vt:variant>
    </vt:vector>
  </HeadingPairs>
  <TitlesOfParts>
    <vt:vector size="80" baseType="lpstr">
      <vt:lpstr>Arial</vt:lpstr>
      <vt:lpstr>Calibri</vt:lpstr>
      <vt:lpstr>Corbel</vt:lpstr>
      <vt:lpstr>Gill Sans MT</vt:lpstr>
      <vt:lpstr>Symbol</vt:lpstr>
      <vt:lpstr>Times New Roman</vt:lpstr>
      <vt:lpstr>Verdana</vt:lpstr>
      <vt:lpstr>Wingdings 2</vt:lpstr>
      <vt:lpstr>Солнцестояние</vt:lpstr>
      <vt:lpstr>Лекція  5. Міжнародна торгівля сировинними товарами </vt:lpstr>
      <vt:lpstr>1. Сутність торгівлі сировинними товарами. </vt:lpstr>
      <vt:lpstr>Презентация PowerPoint</vt:lpstr>
      <vt:lpstr>Поділ сировинних товарів залежно від методів торгівлі</vt:lpstr>
      <vt:lpstr>2. Особливості міжнародної торгівлі сировинними товарами.   </vt:lpstr>
      <vt:lpstr>2. Особливості міжнародної торгівлі сировинними товарами.   </vt:lpstr>
      <vt:lpstr>3. Міжнародна торгівля продовольчими товарами. </vt:lpstr>
      <vt:lpstr>Презентация PowerPoint</vt:lpstr>
      <vt:lpstr>Основні експортери та імпортери на ринках продовольства </vt:lpstr>
      <vt:lpstr>Презентация PowerPoint</vt:lpstr>
      <vt:lpstr>Ціноут­ворення на ринках продовольства</vt:lpstr>
      <vt:lpstr>Презентация PowerPoint</vt:lpstr>
      <vt:lpstr>Презентация PowerPoint</vt:lpstr>
      <vt:lpstr>Продукція тваринництва </vt:lpstr>
      <vt:lpstr>Фільм "Корпорація Їжа"</vt:lpstr>
      <vt:lpstr>Продукція тваринництва</vt:lpstr>
      <vt:lpstr>Продукція тваринництва</vt:lpstr>
      <vt:lpstr>Зернові </vt:lpstr>
      <vt:lpstr>Рис </vt:lpstr>
      <vt:lpstr>Зернові </vt:lpstr>
      <vt:lpstr>Овочі та фрукти </vt:lpstr>
      <vt:lpstr>Банани </vt:lpstr>
      <vt:lpstr>Банани</vt:lpstr>
      <vt:lpstr>Цукор</vt:lpstr>
      <vt:lpstr>Цукор </vt:lpstr>
      <vt:lpstr>Харчосмакові товари </vt:lpstr>
      <vt:lpstr>Какао</vt:lpstr>
      <vt:lpstr>Чай</vt:lpstr>
      <vt:lpstr>Спеції</vt:lpstr>
      <vt:lpstr>Маслонасіння, рослинні олії </vt:lpstr>
      <vt:lpstr>  Маслонасіння, рослинні олії</vt:lpstr>
      <vt:lpstr>4. Ринки сільськогосподарської сировини </vt:lpstr>
      <vt:lpstr>Каучук </vt:lpstr>
      <vt:lpstr>Лісові товари </vt:lpstr>
      <vt:lpstr>Текстильні волокна. Бавовна </vt:lpstr>
      <vt:lpstr>Вовна</vt:lpstr>
      <vt:lpstr>Шовк і джут</vt:lpstr>
      <vt:lpstr>5. Ринки руд і металів </vt:lpstr>
      <vt:lpstr>Мідь, мідні руди і концентрати </vt:lpstr>
      <vt:lpstr>Алюмінії, боксити і глинозем </vt:lpstr>
      <vt:lpstr>Свинець, свинцеві руди і концентрати </vt:lpstr>
      <vt:lpstr>Золото</vt:lpstr>
      <vt:lpstr>Презентация PowerPoint</vt:lpstr>
      <vt:lpstr>6. Ринки палива </vt:lpstr>
      <vt:lpstr>Вугілля </vt:lpstr>
      <vt:lpstr>Нафта </vt:lpstr>
      <vt:lpstr>Нафта Brent  </vt:lpstr>
      <vt:lpstr>Нафта Urals</vt:lpstr>
      <vt:lpstr>Нафта </vt:lpstr>
      <vt:lpstr>Нафта WTI (West Texas Intermediate)</vt:lpstr>
      <vt:lpstr>Сланцева нафта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Газ </vt:lpstr>
      <vt:lpstr>Газ </vt:lpstr>
      <vt:lpstr>Презентация PowerPoint</vt:lpstr>
      <vt:lpstr>Презентация PowerPoint</vt:lpstr>
      <vt:lpstr>Презентация PowerPoint</vt:lpstr>
      <vt:lpstr>Презентация PowerPoint</vt:lpstr>
      <vt:lpstr>Світові лідери з виробництва електроенергії </vt:lpstr>
      <vt:lpstr>Топ 20 експортерів електроенергії (2014)</vt:lpstr>
      <vt:lpstr>Топ-20 країн імпортерів електроенергії (2014)</vt:lpstr>
      <vt:lpstr>Карта експорту електроенергії (2014), млрд. кВт*год.</vt:lpstr>
      <vt:lpstr>Карта споживання електроенергії (2013)</vt:lpstr>
      <vt:lpstr>Середні місячні ціни на електроенергію, євро/МВт.</vt:lpstr>
      <vt:lpstr>Світові лідери у виробництві ядерної електроенергії </vt:lpstr>
      <vt:lpstr>Атомна енергетика світу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Лекція  5. Міжнародна торгівля сировинними товарами</dc:title>
  <dc:creator>35</dc:creator>
  <cp:lastModifiedBy>Пользователь</cp:lastModifiedBy>
  <cp:revision>17</cp:revision>
  <dcterms:created xsi:type="dcterms:W3CDTF">2019-03-15T06:32:12Z</dcterms:created>
  <dcterms:modified xsi:type="dcterms:W3CDTF">2021-03-04T14:31:23Z</dcterms:modified>
</cp:coreProperties>
</file>