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eg"/>
  <Override PartName="/ppt/media/image12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24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74" r:id="rId2"/>
    <p:sldId id="256" r:id="rId3"/>
    <p:sldId id="379" r:id="rId4"/>
    <p:sldId id="333" r:id="rId5"/>
    <p:sldId id="257" r:id="rId6"/>
    <p:sldId id="380" r:id="rId7"/>
    <p:sldId id="381" r:id="rId8"/>
    <p:sldId id="382" r:id="rId9"/>
    <p:sldId id="383" r:id="rId10"/>
    <p:sldId id="385" r:id="rId11"/>
    <p:sldId id="384" r:id="rId12"/>
    <p:sldId id="267" r:id="rId13"/>
    <p:sldId id="324" r:id="rId14"/>
    <p:sldId id="268" r:id="rId15"/>
    <p:sldId id="336" r:id="rId16"/>
    <p:sldId id="335" r:id="rId17"/>
    <p:sldId id="334" r:id="rId18"/>
    <p:sldId id="386" r:id="rId19"/>
    <p:sldId id="338" r:id="rId20"/>
    <p:sldId id="339" r:id="rId21"/>
    <p:sldId id="325" r:id="rId22"/>
    <p:sldId id="326" r:id="rId23"/>
    <p:sldId id="351" r:id="rId24"/>
    <p:sldId id="340" r:id="rId25"/>
    <p:sldId id="354" r:id="rId26"/>
    <p:sldId id="286" r:id="rId27"/>
    <p:sldId id="355" r:id="rId28"/>
    <p:sldId id="331" r:id="rId29"/>
    <p:sldId id="332" r:id="rId30"/>
    <p:sldId id="402" r:id="rId31"/>
    <p:sldId id="344" r:id="rId32"/>
    <p:sldId id="352" r:id="rId33"/>
    <p:sldId id="356" r:id="rId34"/>
    <p:sldId id="345" r:id="rId35"/>
    <p:sldId id="403" r:id="rId36"/>
    <p:sldId id="350" r:id="rId37"/>
    <p:sldId id="288" r:id="rId38"/>
    <p:sldId id="290" r:id="rId39"/>
    <p:sldId id="387" r:id="rId40"/>
    <p:sldId id="321" r:id="rId41"/>
    <p:sldId id="328" r:id="rId42"/>
    <p:sldId id="330" r:id="rId43"/>
    <p:sldId id="375" r:id="rId44"/>
    <p:sldId id="329" r:id="rId45"/>
    <p:sldId id="376" r:id="rId46"/>
    <p:sldId id="377" r:id="rId47"/>
    <p:sldId id="378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27" r:id="rId60"/>
    <p:sldId id="399" r:id="rId61"/>
    <p:sldId id="296" r:id="rId62"/>
    <p:sldId id="400" r:id="rId63"/>
    <p:sldId id="341" r:id="rId64"/>
    <p:sldId id="306" r:id="rId65"/>
    <p:sldId id="317" r:id="rId66"/>
    <p:sldId id="401" r:id="rId67"/>
    <p:sldId id="314" r:id="rId68"/>
    <p:sldId id="313" r:id="rId69"/>
    <p:sldId id="315" r:id="rId70"/>
    <p:sldId id="316" r:id="rId71"/>
    <p:sldId id="373" r:id="rId72"/>
    <p:sldId id="298" r:id="rId73"/>
  </p:sldIdLst>
  <p:sldSz cx="9144000" cy="8458200"/>
  <p:notesSz cx="9144000" cy="8458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71" autoAdjust="0"/>
  </p:normalViewPr>
  <p:slideViewPr>
    <p:cSldViewPr>
      <p:cViewPr varScale="1">
        <p:scale>
          <a:sx n="66" d="100"/>
          <a:sy n="66" d="100"/>
        </p:scale>
        <p:origin x="1939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_data+TL+W-20-02-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s\AOR\clustall1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s\AOR\clustall1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34410495506222E-2"/>
          <c:y val="5.1406315122018632E-2"/>
          <c:w val="0.83559981472904132"/>
          <c:h val="0.77679938899980627"/>
        </c:manualLayout>
      </c:layout>
      <c:scatterChart>
        <c:scatterStyle val="lineMarker"/>
        <c:varyColors val="0"/>
        <c:ser>
          <c:idx val="3"/>
          <c:order val="0"/>
          <c:tx>
            <c:v>Monogeneans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lgDashDotDot"/>
              </a:ln>
            </c:spPr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name>r=0.96, p&lt;0.001</c:name>
            <c:spPr>
              <a:ln>
                <a:prstDash val="lgDashDotDot"/>
              </a:ln>
            </c:spPr>
            <c:trendlineType val="linear"/>
            <c:dispRSqr val="0"/>
            <c:dispEq val="0"/>
          </c:trendline>
          <c:xVal>
            <c:numRef>
              <c:f>Popul_data!$AO$276:$AO$323</c:f>
              <c:numCache>
                <c:formatCode>General</c:formatCode>
                <c:ptCount val="48"/>
                <c:pt idx="0">
                  <c:v>-0.9852767431792937</c:v>
                </c:pt>
                <c:pt idx="1">
                  <c:v>-0.62838893005031149</c:v>
                </c:pt>
                <c:pt idx="2">
                  <c:v>-0.76342799356293722</c:v>
                </c:pt>
                <c:pt idx="3">
                  <c:v>-0.62838893005031149</c:v>
                </c:pt>
                <c:pt idx="4">
                  <c:v>0.23992481326215151</c:v>
                </c:pt>
                <c:pt idx="5">
                  <c:v>-0.50815548845963121</c:v>
                </c:pt>
                <c:pt idx="6">
                  <c:v>0</c:v>
                </c:pt>
                <c:pt idx="7">
                  <c:v>0.45229767099463031</c:v>
                </c:pt>
                <c:pt idx="8">
                  <c:v>-1</c:v>
                </c:pt>
                <c:pt idx="9">
                  <c:v>-0.36317790241282566</c:v>
                </c:pt>
                <c:pt idx="10">
                  <c:v>-0.22184874961635639</c:v>
                </c:pt>
                <c:pt idx="11">
                  <c:v>1.4622107616460438</c:v>
                </c:pt>
                <c:pt idx="12">
                  <c:v>1.7256863758159822</c:v>
                </c:pt>
                <c:pt idx="13">
                  <c:v>0.59562588132255256</c:v>
                </c:pt>
                <c:pt idx="14">
                  <c:v>1.7009919975949694</c:v>
                </c:pt>
                <c:pt idx="15">
                  <c:v>1.75815462196739</c:v>
                </c:pt>
                <c:pt idx="16">
                  <c:v>1.5006937713635242</c:v>
                </c:pt>
                <c:pt idx="17">
                  <c:v>1.7020473917520349</c:v>
                </c:pt>
                <c:pt idx="18">
                  <c:v>1.6776069527204931</c:v>
                </c:pt>
                <c:pt idx="19">
                  <c:v>1.0923989558844387</c:v>
                </c:pt>
                <c:pt idx="20">
                  <c:v>1.215208954821537</c:v>
                </c:pt>
                <c:pt idx="21">
                  <c:v>0.6671781699121675</c:v>
                </c:pt>
                <c:pt idx="22">
                  <c:v>1.0505086461516762</c:v>
                </c:pt>
                <c:pt idx="23">
                  <c:v>0.87865184325840029</c:v>
                </c:pt>
                <c:pt idx="24">
                  <c:v>0.83674596564949089</c:v>
                </c:pt>
                <c:pt idx="25">
                  <c:v>0.94557799298777145</c:v>
                </c:pt>
                <c:pt idx="26">
                  <c:v>0.72970462131218727</c:v>
                </c:pt>
                <c:pt idx="27">
                  <c:v>1.2945580723038201</c:v>
                </c:pt>
                <c:pt idx="28">
                  <c:v>1.2536053457358431</c:v>
                </c:pt>
                <c:pt idx="29">
                  <c:v>0.28806501849961352</c:v>
                </c:pt>
                <c:pt idx="30">
                  <c:v>1.8215135284047732</c:v>
                </c:pt>
                <c:pt idx="31">
                  <c:v>1.2802747740733618</c:v>
                </c:pt>
                <c:pt idx="32">
                  <c:v>1.2165177714418858</c:v>
                </c:pt>
                <c:pt idx="33">
                  <c:v>1.2232939904905373</c:v>
                </c:pt>
                <c:pt idx="34">
                  <c:v>0.95263102528274557</c:v>
                </c:pt>
                <c:pt idx="35">
                  <c:v>1.046625212091902</c:v>
                </c:pt>
                <c:pt idx="36">
                  <c:v>0.89932983811863676</c:v>
                </c:pt>
                <c:pt idx="37">
                  <c:v>0.18452442659254401</c:v>
                </c:pt>
                <c:pt idx="38">
                  <c:v>1.2023066418924564</c:v>
                </c:pt>
                <c:pt idx="39">
                  <c:v>1.3808140099997666</c:v>
                </c:pt>
                <c:pt idx="40">
                  <c:v>1.2387985627139169</c:v>
                </c:pt>
                <c:pt idx="41">
                  <c:v>1.2438644894340767</c:v>
                </c:pt>
                <c:pt idx="42">
                  <c:v>0.93111871059218709</c:v>
                </c:pt>
                <c:pt idx="43">
                  <c:v>-0.87506126339170009</c:v>
                </c:pt>
                <c:pt idx="44">
                  <c:v>-1.4623979978989561</c:v>
                </c:pt>
                <c:pt idx="45">
                  <c:v>-1</c:v>
                </c:pt>
                <c:pt idx="46">
                  <c:v>-1.4771212547196624</c:v>
                </c:pt>
                <c:pt idx="47">
                  <c:v>-1.1760912590556813</c:v>
                </c:pt>
              </c:numCache>
            </c:numRef>
          </c:xVal>
          <c:yVal>
            <c:numRef>
              <c:f>Popul_data!$AA$276:$AA$323</c:f>
              <c:numCache>
                <c:formatCode>General</c:formatCode>
                <c:ptCount val="48"/>
                <c:pt idx="0">
                  <c:v>3.4482758620689653</c:v>
                </c:pt>
                <c:pt idx="1">
                  <c:v>11.764705882352942</c:v>
                </c:pt>
                <c:pt idx="2">
                  <c:v>6.8965517241379306</c:v>
                </c:pt>
                <c:pt idx="3">
                  <c:v>23.529411764705884</c:v>
                </c:pt>
                <c:pt idx="4">
                  <c:v>30</c:v>
                </c:pt>
                <c:pt idx="5">
                  <c:v>13.793103448275861</c:v>
                </c:pt>
                <c:pt idx="6">
                  <c:v>29.411764705882351</c:v>
                </c:pt>
                <c:pt idx="7">
                  <c:v>23.333333333333332</c:v>
                </c:pt>
                <c:pt idx="8">
                  <c:v>6.666666666666667</c:v>
                </c:pt>
                <c:pt idx="9">
                  <c:v>20</c:v>
                </c:pt>
                <c:pt idx="10">
                  <c:v>13.333333333333334</c:v>
                </c:pt>
                <c:pt idx="11">
                  <c:v>86.666666666666671</c:v>
                </c:pt>
                <c:pt idx="12">
                  <c:v>89.65517241379311</c:v>
                </c:pt>
                <c:pt idx="13">
                  <c:v>64.705882352941174</c:v>
                </c:pt>
                <c:pt idx="14">
                  <c:v>90</c:v>
                </c:pt>
                <c:pt idx="15">
                  <c:v>76.666666666666671</c:v>
                </c:pt>
                <c:pt idx="16">
                  <c:v>83.333333333333329</c:v>
                </c:pt>
                <c:pt idx="17">
                  <c:v>93.333333333333329</c:v>
                </c:pt>
                <c:pt idx="18">
                  <c:v>93.333333333333329</c:v>
                </c:pt>
                <c:pt idx="19">
                  <c:v>70</c:v>
                </c:pt>
                <c:pt idx="20">
                  <c:v>75.862068965517238</c:v>
                </c:pt>
                <c:pt idx="21">
                  <c:v>35.294117647058826</c:v>
                </c:pt>
                <c:pt idx="22">
                  <c:v>63.333333333333336</c:v>
                </c:pt>
                <c:pt idx="23">
                  <c:v>46.666666666666664</c:v>
                </c:pt>
                <c:pt idx="24">
                  <c:v>50</c:v>
                </c:pt>
                <c:pt idx="25">
                  <c:v>53.333333333333336</c:v>
                </c:pt>
                <c:pt idx="26">
                  <c:v>53.333333333333336</c:v>
                </c:pt>
                <c:pt idx="27">
                  <c:v>93.333333333333329</c:v>
                </c:pt>
                <c:pt idx="28">
                  <c:v>65.517241379310349</c:v>
                </c:pt>
                <c:pt idx="29">
                  <c:v>41.176470588235297</c:v>
                </c:pt>
                <c:pt idx="30">
                  <c:v>96.666666666666671</c:v>
                </c:pt>
                <c:pt idx="31">
                  <c:v>73.333333333333329</c:v>
                </c:pt>
                <c:pt idx="32">
                  <c:v>60</c:v>
                </c:pt>
                <c:pt idx="33">
                  <c:v>83.333333333333329</c:v>
                </c:pt>
                <c:pt idx="34">
                  <c:v>63.333333333333336</c:v>
                </c:pt>
                <c:pt idx="35">
                  <c:v>60</c:v>
                </c:pt>
                <c:pt idx="36">
                  <c:v>41.379310344827587</c:v>
                </c:pt>
                <c:pt idx="37">
                  <c:v>11.764705882352942</c:v>
                </c:pt>
                <c:pt idx="38">
                  <c:v>70</c:v>
                </c:pt>
                <c:pt idx="39">
                  <c:v>70</c:v>
                </c:pt>
                <c:pt idx="40">
                  <c:v>60</c:v>
                </c:pt>
                <c:pt idx="41">
                  <c:v>70</c:v>
                </c:pt>
                <c:pt idx="42">
                  <c:v>56.666666666666664</c:v>
                </c:pt>
                <c:pt idx="43">
                  <c:v>3.3333333333333335</c:v>
                </c:pt>
                <c:pt idx="44">
                  <c:v>3.4482758620689653</c:v>
                </c:pt>
                <c:pt idx="45">
                  <c:v>3.3333333333333335</c:v>
                </c:pt>
                <c:pt idx="46">
                  <c:v>3.3333333333333335</c:v>
                </c:pt>
                <c:pt idx="47">
                  <c:v>3.3333333333333335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39-429D-918B-95567445C1B8}"/>
            </c:ext>
          </c:extLst>
        </c:ser>
        <c:ser>
          <c:idx val="1"/>
          <c:order val="1"/>
          <c:tx>
            <c:v>Adult digeneans</c:v>
          </c:tx>
          <c:spPr>
            <a:ln w="28575">
              <a:noFill/>
            </a:ln>
          </c:spPr>
          <c:marker>
            <c:symbol val="squar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sysDash"/>
              </a:ln>
            </c:spPr>
            <c:trendlineType val="log"/>
            <c:dispRSqr val="0"/>
            <c:dispEq val="0"/>
          </c:trendline>
          <c:trendline>
            <c:name>r=0.88, p&lt;0.001</c:nam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Popul_data!$AO$230:$AO$262</c:f>
              <c:numCache>
                <c:formatCode>General</c:formatCode>
                <c:ptCount val="33"/>
                <c:pt idx="0">
                  <c:v>-0.22184874961635639</c:v>
                </c:pt>
                <c:pt idx="1">
                  <c:v>-0.33099321904142442</c:v>
                </c:pt>
                <c:pt idx="2">
                  <c:v>-0.77815125038364363</c:v>
                </c:pt>
                <c:pt idx="3">
                  <c:v>0.91381385238371671</c:v>
                </c:pt>
                <c:pt idx="4">
                  <c:v>-1.2304489213782739</c:v>
                </c:pt>
                <c:pt idx="5">
                  <c:v>0.13566260200007307</c:v>
                </c:pt>
                <c:pt idx="6">
                  <c:v>0.58357658563394932</c:v>
                </c:pt>
                <c:pt idx="7">
                  <c:v>0.24715461488112658</c:v>
                </c:pt>
                <c:pt idx="8">
                  <c:v>0.18105467858723132</c:v>
                </c:pt>
                <c:pt idx="9">
                  <c:v>0.28630673884327484</c:v>
                </c:pt>
                <c:pt idx="10">
                  <c:v>-1.4771212547196624</c:v>
                </c:pt>
                <c:pt idx="11">
                  <c:v>-1.4623979978989561</c:v>
                </c:pt>
                <c:pt idx="12">
                  <c:v>2.4823583725032145E-2</c:v>
                </c:pt>
                <c:pt idx="13">
                  <c:v>0.45229767099463031</c:v>
                </c:pt>
                <c:pt idx="14">
                  <c:v>0.38021124171160603</c:v>
                </c:pt>
                <c:pt idx="15">
                  <c:v>2.0920184707527971</c:v>
                </c:pt>
                <c:pt idx="16">
                  <c:v>2.6143516427250439</c:v>
                </c:pt>
                <c:pt idx="17">
                  <c:v>2.0589170301417576</c:v>
                </c:pt>
                <c:pt idx="18">
                  <c:v>2.6068111469189637</c:v>
                </c:pt>
                <c:pt idx="19">
                  <c:v>2.3147096929551738</c:v>
                </c:pt>
                <c:pt idx="20">
                  <c:v>1.312459457444763</c:v>
                </c:pt>
                <c:pt idx="21">
                  <c:v>1.8678601592075954</c:v>
                </c:pt>
                <c:pt idx="22">
                  <c:v>1.885926339801431</c:v>
                </c:pt>
                <c:pt idx="23">
                  <c:v>1.8371674062278354</c:v>
                </c:pt>
                <c:pt idx="24">
                  <c:v>1.6714601273043785</c:v>
                </c:pt>
                <c:pt idx="25">
                  <c:v>1.2466723333413885</c:v>
                </c:pt>
                <c:pt idx="26">
                  <c:v>1.8639173769578605</c:v>
                </c:pt>
                <c:pt idx="27">
                  <c:v>1.8186656855319467</c:v>
                </c:pt>
                <c:pt idx="28">
                  <c:v>1.0530784434834197</c:v>
                </c:pt>
                <c:pt idx="29">
                  <c:v>1.0899051114393981</c:v>
                </c:pt>
                <c:pt idx="30">
                  <c:v>1.8236915393984545</c:v>
                </c:pt>
                <c:pt idx="31">
                  <c:v>-0.69897000433601875</c:v>
                </c:pt>
                <c:pt idx="32">
                  <c:v>-0.87506126339170009</c:v>
                </c:pt>
              </c:numCache>
            </c:numRef>
          </c:xVal>
          <c:yVal>
            <c:numRef>
              <c:f>Popul_data!$AA$230:$AA$262</c:f>
              <c:numCache>
                <c:formatCode>General</c:formatCode>
                <c:ptCount val="33"/>
                <c:pt idx="0">
                  <c:v>6.666666666666667</c:v>
                </c:pt>
                <c:pt idx="1">
                  <c:v>10</c:v>
                </c:pt>
                <c:pt idx="2">
                  <c:v>6.666666666666667</c:v>
                </c:pt>
                <c:pt idx="3">
                  <c:v>10</c:v>
                </c:pt>
                <c:pt idx="4">
                  <c:v>5.882352941176471</c:v>
                </c:pt>
                <c:pt idx="5">
                  <c:v>6.666666666666667</c:v>
                </c:pt>
                <c:pt idx="6">
                  <c:v>46.666666666666664</c:v>
                </c:pt>
                <c:pt idx="7">
                  <c:v>13.333333333333334</c:v>
                </c:pt>
                <c:pt idx="8">
                  <c:v>41.379310344827587</c:v>
                </c:pt>
                <c:pt idx="9">
                  <c:v>6.666666666666667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5.882352941176471</c:v>
                </c:pt>
                <c:pt idx="13">
                  <c:v>23.333333333333332</c:v>
                </c:pt>
                <c:pt idx="14">
                  <c:v>6.666666666666667</c:v>
                </c:pt>
                <c:pt idx="15">
                  <c:v>40</c:v>
                </c:pt>
                <c:pt idx="16">
                  <c:v>75.862068965517238</c:v>
                </c:pt>
                <c:pt idx="17">
                  <c:v>82.352941176470594</c:v>
                </c:pt>
                <c:pt idx="18">
                  <c:v>63.333333333333336</c:v>
                </c:pt>
                <c:pt idx="19">
                  <c:v>66.666666666666671</c:v>
                </c:pt>
                <c:pt idx="20">
                  <c:v>46.666666666666664</c:v>
                </c:pt>
                <c:pt idx="21">
                  <c:v>46.666666666666664</c:v>
                </c:pt>
                <c:pt idx="22">
                  <c:v>43.333333333333336</c:v>
                </c:pt>
                <c:pt idx="23">
                  <c:v>76.666666666666671</c:v>
                </c:pt>
                <c:pt idx="24">
                  <c:v>86.206896551724142</c:v>
                </c:pt>
                <c:pt idx="25">
                  <c:v>58.823529411764703</c:v>
                </c:pt>
                <c:pt idx="26">
                  <c:v>70</c:v>
                </c:pt>
                <c:pt idx="27">
                  <c:v>73.333333333333329</c:v>
                </c:pt>
                <c:pt idx="28">
                  <c:v>50</c:v>
                </c:pt>
                <c:pt idx="29">
                  <c:v>60</c:v>
                </c:pt>
                <c:pt idx="30">
                  <c:v>53.333333333333336</c:v>
                </c:pt>
                <c:pt idx="31">
                  <c:v>6.666666666666667</c:v>
                </c:pt>
                <c:pt idx="32">
                  <c:v>13.333333333333334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39-429D-918B-95567445C1B8}"/>
            </c:ext>
          </c:extLst>
        </c:ser>
        <c:ser>
          <c:idx val="2"/>
          <c:order val="2"/>
          <c:tx>
            <c:v>Larval digeneans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Dot"/>
              </a:ln>
            </c:spPr>
            <c:trendlineType val="log"/>
            <c:dispRSqr val="0"/>
            <c:dispEq val="0"/>
          </c:trendline>
          <c:trendline>
            <c:name>r=0.98, p&lt;0.001</c:name>
            <c:spPr>
              <a:ln>
                <a:prstDash val="dashDot"/>
              </a:ln>
            </c:spPr>
            <c:trendlineType val="linear"/>
            <c:dispRSqr val="0"/>
            <c:dispEq val="0"/>
          </c:trendline>
          <c:xVal>
            <c:numRef>
              <c:f>Popul_data!$AO$263:$AO$275</c:f>
              <c:numCache>
                <c:formatCode>General</c:formatCode>
                <c:ptCount val="13"/>
                <c:pt idx="0">
                  <c:v>2.8671530949528026</c:v>
                </c:pt>
                <c:pt idx="1">
                  <c:v>2.9059632779731928</c:v>
                </c:pt>
                <c:pt idx="2">
                  <c:v>2.0544327932771789</c:v>
                </c:pt>
                <c:pt idx="3">
                  <c:v>2.7950917818004801</c:v>
                </c:pt>
                <c:pt idx="4">
                  <c:v>2.6275024057156635</c:v>
                </c:pt>
                <c:pt idx="5">
                  <c:v>1.6727134419961225</c:v>
                </c:pt>
                <c:pt idx="6">
                  <c:v>2.9975028796989514</c:v>
                </c:pt>
                <c:pt idx="7">
                  <c:v>2.5841804014863818</c:v>
                </c:pt>
                <c:pt idx="8">
                  <c:v>-1</c:v>
                </c:pt>
                <c:pt idx="9">
                  <c:v>-0.87506126339170009</c:v>
                </c:pt>
                <c:pt idx="10">
                  <c:v>-1</c:v>
                </c:pt>
                <c:pt idx="11">
                  <c:v>-1.4623979978989561</c:v>
                </c:pt>
                <c:pt idx="12">
                  <c:v>-1</c:v>
                </c:pt>
              </c:numCache>
            </c:numRef>
          </c:xVal>
          <c:yVal>
            <c:numRef>
              <c:f>Popul_data!$AA$263:$AA$275</c:f>
              <c:numCache>
                <c:formatCode>General</c:formatCode>
                <c:ptCount val="13"/>
                <c:pt idx="0">
                  <c:v>96.666666666666671</c:v>
                </c:pt>
                <c:pt idx="1">
                  <c:v>89.65517241379311</c:v>
                </c:pt>
                <c:pt idx="2">
                  <c:v>41.176470588235297</c:v>
                </c:pt>
                <c:pt idx="3">
                  <c:v>93.333333333333329</c:v>
                </c:pt>
                <c:pt idx="4">
                  <c:v>76.666666666666671</c:v>
                </c:pt>
                <c:pt idx="5">
                  <c:v>36.666666666666664</c:v>
                </c:pt>
                <c:pt idx="6">
                  <c:v>86.666666666666671</c:v>
                </c:pt>
                <c:pt idx="7">
                  <c:v>93.333333333333329</c:v>
                </c:pt>
                <c:pt idx="8">
                  <c:v>6.666666666666667</c:v>
                </c:pt>
                <c:pt idx="9">
                  <c:v>10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3.3333333333333335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D39-429D-918B-95567445C1B8}"/>
            </c:ext>
          </c:extLst>
        </c:ser>
        <c:ser>
          <c:idx val="0"/>
          <c:order val="3"/>
          <c:tx>
            <c:v>Acanthocephalans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name>r=0.78, p&lt;0.001</c:name>
            <c:trendlineType val="linear"/>
            <c:dispRSqr val="0"/>
            <c:dispEq val="0"/>
          </c:trendline>
          <c:xVal>
            <c:numRef>
              <c:f>Popul_data!$AO$214:$AO$229</c:f>
              <c:numCache>
                <c:formatCode>General</c:formatCode>
                <c:ptCount val="16"/>
                <c:pt idx="0">
                  <c:v>0.57209676795051922</c:v>
                </c:pt>
                <c:pt idx="1">
                  <c:v>-0.28630673884327484</c:v>
                </c:pt>
                <c:pt idx="2">
                  <c:v>-0.32735893438633035</c:v>
                </c:pt>
                <c:pt idx="3">
                  <c:v>0.55630250076728727</c:v>
                </c:pt>
                <c:pt idx="4">
                  <c:v>0.50965047954658238</c:v>
                </c:pt>
                <c:pt idx="5">
                  <c:v>6.6946789630613221E-2</c:v>
                </c:pt>
                <c:pt idx="6">
                  <c:v>-0.13469857389745624</c:v>
                </c:pt>
                <c:pt idx="7">
                  <c:v>0.1563472008599241</c:v>
                </c:pt>
                <c:pt idx="8">
                  <c:v>-0.43572856956143741</c:v>
                </c:pt>
                <c:pt idx="9">
                  <c:v>0.53760200210104392</c:v>
                </c:pt>
                <c:pt idx="10">
                  <c:v>0.26091277245599875</c:v>
                </c:pt>
                <c:pt idx="11">
                  <c:v>-9.6910013008056392E-2</c:v>
                </c:pt>
                <c:pt idx="12">
                  <c:v>0.61630043044257266</c:v>
                </c:pt>
                <c:pt idx="13">
                  <c:v>-6.2147906748844461E-2</c:v>
                </c:pt>
                <c:pt idx="14">
                  <c:v>0.30820858029110459</c:v>
                </c:pt>
                <c:pt idx="15">
                  <c:v>0.87506126339170009</c:v>
                </c:pt>
              </c:numCache>
            </c:numRef>
          </c:xVal>
          <c:yVal>
            <c:numRef>
              <c:f>Popul_data!$AA$214:$AA$229</c:f>
              <c:numCache>
                <c:formatCode>General</c:formatCode>
                <c:ptCount val="16"/>
                <c:pt idx="0">
                  <c:v>73.333333333333329</c:v>
                </c:pt>
                <c:pt idx="1">
                  <c:v>17.241379310344829</c:v>
                </c:pt>
                <c:pt idx="2">
                  <c:v>17.647058823529413</c:v>
                </c:pt>
                <c:pt idx="3">
                  <c:v>80</c:v>
                </c:pt>
                <c:pt idx="4">
                  <c:v>23.333333333333332</c:v>
                </c:pt>
                <c:pt idx="5">
                  <c:v>16.666666666666668</c:v>
                </c:pt>
                <c:pt idx="6">
                  <c:v>26.666666666666668</c:v>
                </c:pt>
                <c:pt idx="7">
                  <c:v>30</c:v>
                </c:pt>
                <c:pt idx="8">
                  <c:v>13.333333333333334</c:v>
                </c:pt>
                <c:pt idx="9">
                  <c:v>27.586206896551722</c:v>
                </c:pt>
                <c:pt idx="10">
                  <c:v>29.411764705882351</c:v>
                </c:pt>
                <c:pt idx="11">
                  <c:v>30</c:v>
                </c:pt>
                <c:pt idx="12">
                  <c:v>53.333333333333336</c:v>
                </c:pt>
                <c:pt idx="13">
                  <c:v>26.666666666666668</c:v>
                </c:pt>
                <c:pt idx="14">
                  <c:v>50</c:v>
                </c:pt>
                <c:pt idx="15">
                  <c:v>56.666666666666664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D39-429D-918B-95567445C1B8}"/>
            </c:ext>
          </c:extLst>
        </c:ser>
        <c:ser>
          <c:idx val="4"/>
          <c:order val="4"/>
          <c:tx>
            <c:v>Nematoda</c:v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 cmpd="dbl"/>
            </c:spPr>
            <c:trendlineType val="log"/>
            <c:dispRSqr val="0"/>
            <c:dispEq val="0"/>
          </c:trendline>
          <c:trendline>
            <c:name>r=0.79, p=0.001</c:name>
            <c:spPr>
              <a:ln w="31750" cmpd="dbl"/>
            </c:spPr>
            <c:trendlineType val="linear"/>
            <c:dispRSqr val="0"/>
            <c:dispEq val="0"/>
          </c:trendline>
          <c:xVal>
            <c:numRef>
              <c:f>Popul_data!$AO$324:$AO$337</c:f>
              <c:numCache>
                <c:formatCode>General</c:formatCode>
                <c:ptCount val="14"/>
                <c:pt idx="0">
                  <c:v>0.34895354798116401</c:v>
                </c:pt>
                <c:pt idx="1">
                  <c:v>-0.86033800657099369</c:v>
                </c:pt>
                <c:pt idx="2">
                  <c:v>-0.62838893005031149</c:v>
                </c:pt>
                <c:pt idx="3">
                  <c:v>-0.15490195998574319</c:v>
                </c:pt>
                <c:pt idx="4">
                  <c:v>0.13566260200007307</c:v>
                </c:pt>
                <c:pt idx="5">
                  <c:v>0.61630043044257266</c:v>
                </c:pt>
                <c:pt idx="6">
                  <c:v>0.65321251377534373</c:v>
                </c:pt>
                <c:pt idx="7">
                  <c:v>0.25527250510330607</c:v>
                </c:pt>
                <c:pt idx="8">
                  <c:v>-0.17609125905568127</c:v>
                </c:pt>
                <c:pt idx="9">
                  <c:v>-0.63202321470540557</c:v>
                </c:pt>
                <c:pt idx="10">
                  <c:v>-0.3010299956639812</c:v>
                </c:pt>
                <c:pt idx="11">
                  <c:v>-0.47712125471966244</c:v>
                </c:pt>
                <c:pt idx="12">
                  <c:v>-0.22184874961635639</c:v>
                </c:pt>
                <c:pt idx="13">
                  <c:v>-6.2147906748844461E-2</c:v>
                </c:pt>
              </c:numCache>
            </c:numRef>
          </c:xVal>
          <c:yVal>
            <c:numRef>
              <c:f>Popul_data!$AA$324:$AA$337</c:f>
              <c:numCache>
                <c:formatCode>General</c:formatCode>
                <c:ptCount val="14"/>
                <c:pt idx="0">
                  <c:v>13.333333333333334</c:v>
                </c:pt>
                <c:pt idx="1">
                  <c:v>10.344827586206897</c:v>
                </c:pt>
                <c:pt idx="2">
                  <c:v>11.764705882352942</c:v>
                </c:pt>
                <c:pt idx="3">
                  <c:v>26.666666666666668</c:v>
                </c:pt>
                <c:pt idx="4">
                  <c:v>43.333333333333336</c:v>
                </c:pt>
                <c:pt idx="5">
                  <c:v>36.666666666666664</c:v>
                </c:pt>
                <c:pt idx="6">
                  <c:v>70</c:v>
                </c:pt>
                <c:pt idx="7">
                  <c:v>36.666666666666664</c:v>
                </c:pt>
                <c:pt idx="8">
                  <c:v>30</c:v>
                </c:pt>
                <c:pt idx="9">
                  <c:v>10</c:v>
                </c:pt>
                <c:pt idx="10">
                  <c:v>20</c:v>
                </c:pt>
                <c:pt idx="11">
                  <c:v>16.666666666666668</c:v>
                </c:pt>
                <c:pt idx="12">
                  <c:v>16.666666666666668</c:v>
                </c:pt>
                <c:pt idx="13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D39-429D-918B-95567445C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526080"/>
        <c:axId val="74526656"/>
      </c:scatterChart>
      <c:valAx>
        <c:axId val="74526080"/>
        <c:scaling>
          <c:orientation val="minMax"/>
          <c:max val="3"/>
          <c:min val="-2"/>
        </c:scaling>
        <c:delete val="0"/>
        <c:axPos val="b"/>
        <c:numFmt formatCode="General" sourceLinked="1"/>
        <c:majorTickMark val="out"/>
        <c:minorTickMark val="none"/>
        <c:tickLblPos val="nextTo"/>
        <c:crossAx val="74526656"/>
        <c:crosses val="autoZero"/>
        <c:crossBetween val="midCat"/>
      </c:valAx>
      <c:valAx>
        <c:axId val="74526656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74526080"/>
        <c:crossesAt val="-2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Monogeneans occurred in both regions:  satellite species</a:t>
            </a:r>
            <a:endParaRPr lang="ru-RU" dirty="0"/>
          </a:p>
        </c:rich>
      </c:tx>
      <c:layout>
        <c:manualLayout>
          <c:xMode val="edge"/>
          <c:yMode val="edge"/>
          <c:x val="0.17220019060729602"/>
          <c:y val="2.62998265461565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07499579380522"/>
          <c:y val="3.6699480680234549E-2"/>
          <c:w val="0.82887250489754849"/>
          <c:h val="0.83094998060896852"/>
        </c:manualLayout>
      </c:layout>
      <c:scatterChart>
        <c:scatterStyle val="lineMarker"/>
        <c:varyColors val="0"/>
        <c:ser>
          <c:idx val="0"/>
          <c:order val="0"/>
          <c:tx>
            <c:v>Sea of Japan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Sea of Japan</c:nam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'Tab 5'!$M$21:$M$36</c:f>
              <c:numCache>
                <c:formatCode>General</c:formatCode>
                <c:ptCount val="16"/>
                <c:pt idx="0">
                  <c:v>-0.9852767431792937</c:v>
                </c:pt>
                <c:pt idx="1">
                  <c:v>-0.62838893005031149</c:v>
                </c:pt>
                <c:pt idx="2">
                  <c:v>-0.76342799356293722</c:v>
                </c:pt>
                <c:pt idx="3">
                  <c:v>-0.62838893005031149</c:v>
                </c:pt>
                <c:pt idx="4">
                  <c:v>0.23992481326215151</c:v>
                </c:pt>
                <c:pt idx="5">
                  <c:v>-0.50815548845963121</c:v>
                </c:pt>
                <c:pt idx="6">
                  <c:v>0</c:v>
                </c:pt>
                <c:pt idx="7">
                  <c:v>0.45229767099463031</c:v>
                </c:pt>
                <c:pt idx="8">
                  <c:v>-1</c:v>
                </c:pt>
                <c:pt idx="9">
                  <c:v>-0.36317790241282566</c:v>
                </c:pt>
                <c:pt idx="10">
                  <c:v>-0.22184874961635639</c:v>
                </c:pt>
                <c:pt idx="11">
                  <c:v>-0.87506126339170009</c:v>
                </c:pt>
                <c:pt idx="12">
                  <c:v>-1.4623979978989561</c:v>
                </c:pt>
                <c:pt idx="13">
                  <c:v>-1</c:v>
                </c:pt>
                <c:pt idx="14">
                  <c:v>-1.4771212547196624</c:v>
                </c:pt>
                <c:pt idx="15">
                  <c:v>-1.1760912590556813</c:v>
                </c:pt>
              </c:numCache>
            </c:numRef>
          </c:xVal>
          <c:yVal>
            <c:numRef>
              <c:f>'Tab 5'!$K$21:$K$36</c:f>
              <c:numCache>
                <c:formatCode>General</c:formatCode>
                <c:ptCount val="16"/>
                <c:pt idx="0">
                  <c:v>3.4482758620689653</c:v>
                </c:pt>
                <c:pt idx="1">
                  <c:v>11.764705882352942</c:v>
                </c:pt>
                <c:pt idx="2">
                  <c:v>6.8965517241379306</c:v>
                </c:pt>
                <c:pt idx="3">
                  <c:v>23.529411764705884</c:v>
                </c:pt>
                <c:pt idx="4">
                  <c:v>30</c:v>
                </c:pt>
                <c:pt idx="5">
                  <c:v>13.793103448275861</c:v>
                </c:pt>
                <c:pt idx="6">
                  <c:v>29.411764705882351</c:v>
                </c:pt>
                <c:pt idx="7">
                  <c:v>23.333333333333332</c:v>
                </c:pt>
                <c:pt idx="8">
                  <c:v>6.666666666666667</c:v>
                </c:pt>
                <c:pt idx="9">
                  <c:v>20</c:v>
                </c:pt>
                <c:pt idx="10">
                  <c:v>13.333333333333334</c:v>
                </c:pt>
                <c:pt idx="11">
                  <c:v>3.3333333333333335</c:v>
                </c:pt>
                <c:pt idx="12">
                  <c:v>3.4482758620689653</c:v>
                </c:pt>
                <c:pt idx="13">
                  <c:v>3.3333333333333335</c:v>
                </c:pt>
                <c:pt idx="14">
                  <c:v>3.3333333333333335</c:v>
                </c:pt>
                <c:pt idx="15">
                  <c:v>3.3333333333333335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A2-46A2-8E7C-80980602501C}"/>
            </c:ext>
          </c:extLst>
        </c:ser>
        <c:ser>
          <c:idx val="1"/>
          <c:order val="1"/>
          <c:tx>
            <c:v>Azov Sea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Azov Sea</c:name>
            <c:spPr>
              <a:ln w="19050">
                <a:prstDash val="lgDashDot"/>
              </a:ln>
            </c:spPr>
            <c:trendlineType val="linear"/>
            <c:dispRSqr val="0"/>
            <c:dispEq val="0"/>
          </c:trendline>
          <c:xVal>
            <c:numRef>
              <c:f>'Tab 5'!$M$40:$M$73</c:f>
              <c:numCache>
                <c:formatCode>General</c:formatCode>
                <c:ptCount val="34"/>
                <c:pt idx="0">
                  <c:v>0.87282838195940804</c:v>
                </c:pt>
                <c:pt idx="1">
                  <c:v>2.1199565970835614</c:v>
                </c:pt>
                <c:pt idx="2">
                  <c:v>-0.3010299956639812</c:v>
                </c:pt>
                <c:pt idx="3">
                  <c:v>-0.19836765376683349</c:v>
                </c:pt>
                <c:pt idx="4">
                  <c:v>0.86796092297376104</c:v>
                </c:pt>
                <c:pt idx="5">
                  <c:v>0.74223869449299917</c:v>
                </c:pt>
                <c:pt idx="6">
                  <c:v>0.14231283267772266</c:v>
                </c:pt>
                <c:pt idx="7">
                  <c:v>-0.15490195998574319</c:v>
                </c:pt>
                <c:pt idx="8">
                  <c:v>-1.0142404391146103</c:v>
                </c:pt>
                <c:pt idx="9">
                  <c:v>0.34610837039916931</c:v>
                </c:pt>
                <c:pt idx="10">
                  <c:v>-1</c:v>
                </c:pt>
                <c:pt idx="11">
                  <c:v>1.4802400794834094</c:v>
                </c:pt>
                <c:pt idx="12">
                  <c:v>-0.62324929039790045</c:v>
                </c:pt>
                <c:pt idx="13">
                  <c:v>-1.3891660843645326</c:v>
                </c:pt>
                <c:pt idx="14">
                  <c:v>-0.51188336097887432</c:v>
                </c:pt>
                <c:pt idx="15">
                  <c:v>-0.87506126339170009</c:v>
                </c:pt>
                <c:pt idx="16">
                  <c:v>-0.7269987279362623</c:v>
                </c:pt>
                <c:pt idx="17">
                  <c:v>-0.57403126772771884</c:v>
                </c:pt>
                <c:pt idx="18">
                  <c:v>0.56533718430322255</c:v>
                </c:pt>
                <c:pt idx="19">
                  <c:v>-0.62324929039790045</c:v>
                </c:pt>
                <c:pt idx="20">
                  <c:v>-1.2130748253088512</c:v>
                </c:pt>
                <c:pt idx="21">
                  <c:v>-1.4723256820706347E-2</c:v>
                </c:pt>
                <c:pt idx="22">
                  <c:v>-0.54406804435027567</c:v>
                </c:pt>
                <c:pt idx="23">
                  <c:v>-0.88930170250631035</c:v>
                </c:pt>
                <c:pt idx="24">
                  <c:v>-1.146128035678238</c:v>
                </c:pt>
                <c:pt idx="25">
                  <c:v>-0.76768581670547864</c:v>
                </c:pt>
                <c:pt idx="26">
                  <c:v>-0.3010299956639812</c:v>
                </c:pt>
                <c:pt idx="27">
                  <c:v>-0.33579210192319309</c:v>
                </c:pt>
                <c:pt idx="28">
                  <c:v>-1.4771212547196624</c:v>
                </c:pt>
                <c:pt idx="29">
                  <c:v>-1.6020599913279623</c:v>
                </c:pt>
                <c:pt idx="30">
                  <c:v>-1.3222192947339193</c:v>
                </c:pt>
                <c:pt idx="31">
                  <c:v>-1.3222192947339193</c:v>
                </c:pt>
                <c:pt idx="32">
                  <c:v>-1.4913616938342726</c:v>
                </c:pt>
                <c:pt idx="33">
                  <c:v>-1.3117538610557542</c:v>
                </c:pt>
              </c:numCache>
            </c:numRef>
          </c:xVal>
          <c:yVal>
            <c:numRef>
              <c:f>'Tab 5'!$K$40:$K$73</c:f>
              <c:numCache>
                <c:formatCode>General</c:formatCode>
                <c:ptCount val="34"/>
                <c:pt idx="0">
                  <c:v>7.6923076923076925</c:v>
                </c:pt>
                <c:pt idx="1">
                  <c:v>21.875</c:v>
                </c:pt>
                <c:pt idx="2">
                  <c:v>2.5</c:v>
                </c:pt>
                <c:pt idx="3">
                  <c:v>10</c:v>
                </c:pt>
                <c:pt idx="4">
                  <c:v>43.243243243243242</c:v>
                </c:pt>
                <c:pt idx="5">
                  <c:v>28.571428571428573</c:v>
                </c:pt>
                <c:pt idx="6">
                  <c:v>8.1632653061224492</c:v>
                </c:pt>
                <c:pt idx="7">
                  <c:v>3.3333333333333335</c:v>
                </c:pt>
                <c:pt idx="8">
                  <c:v>1.6129032258064515</c:v>
                </c:pt>
                <c:pt idx="9">
                  <c:v>6.25</c:v>
                </c:pt>
                <c:pt idx="10">
                  <c:v>6.666666666666667</c:v>
                </c:pt>
                <c:pt idx="11">
                  <c:v>18.918918918918919</c:v>
                </c:pt>
                <c:pt idx="12">
                  <c:v>4.7619047619047619</c:v>
                </c:pt>
                <c:pt idx="13">
                  <c:v>2.0408163265306123</c:v>
                </c:pt>
                <c:pt idx="14">
                  <c:v>15.384615384615385</c:v>
                </c:pt>
                <c:pt idx="15">
                  <c:v>13.333333333333334</c:v>
                </c:pt>
                <c:pt idx="16">
                  <c:v>12.5</c:v>
                </c:pt>
                <c:pt idx="17">
                  <c:v>10</c:v>
                </c:pt>
                <c:pt idx="18">
                  <c:v>2.7027027027027026</c:v>
                </c:pt>
                <c:pt idx="19">
                  <c:v>9.5238095238095237</c:v>
                </c:pt>
                <c:pt idx="20">
                  <c:v>6.1224489795918364</c:v>
                </c:pt>
                <c:pt idx="21">
                  <c:v>16.666666666666668</c:v>
                </c:pt>
                <c:pt idx="22">
                  <c:v>11.904761904761905</c:v>
                </c:pt>
                <c:pt idx="23">
                  <c:v>11.290322580645162</c:v>
                </c:pt>
                <c:pt idx="24">
                  <c:v>7.1428571428571432</c:v>
                </c:pt>
                <c:pt idx="25">
                  <c:v>12.195121951219512</c:v>
                </c:pt>
                <c:pt idx="26">
                  <c:v>14.285714285714286</c:v>
                </c:pt>
                <c:pt idx="27">
                  <c:v>30.76923076923077</c:v>
                </c:pt>
                <c:pt idx="28">
                  <c:v>3.3333333333333335</c:v>
                </c:pt>
                <c:pt idx="29">
                  <c:v>2.5</c:v>
                </c:pt>
                <c:pt idx="30">
                  <c:v>4.7619047619047619</c:v>
                </c:pt>
                <c:pt idx="31">
                  <c:v>4.7619047619047619</c:v>
                </c:pt>
                <c:pt idx="32">
                  <c:v>3.225806451612903</c:v>
                </c:pt>
                <c:pt idx="33">
                  <c:v>2.4390243902439024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A2-46A2-8E7C-809806025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60544"/>
        <c:axId val="74527232"/>
      </c:scatterChart>
      <c:valAx>
        <c:axId val="9406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(abundance)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927021231534919"/>
              <c:y val="0.90855956598183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4527232"/>
        <c:crossesAt val="-2"/>
        <c:crossBetween val="midCat"/>
      </c:valAx>
      <c:valAx>
        <c:axId val="74527232"/>
        <c:scaling>
          <c:orientation val="minMax"/>
          <c:min val="-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657806957166305E-3"/>
              <c:y val="0.30363277600493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4060544"/>
        <c:crossesAt val="-2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Monogeneans occurred in both regions: core species</a:t>
            </a:r>
            <a:endParaRPr lang="ru-RU" dirty="0"/>
          </a:p>
        </c:rich>
      </c:tx>
      <c:layout>
        <c:manualLayout>
          <c:xMode val="edge"/>
          <c:yMode val="edge"/>
          <c:x val="0.1454382994216987"/>
          <c:y val="2.62998265461565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42415418012386"/>
          <c:y val="7.8796250214864E-2"/>
          <c:w val="0.82887250489754849"/>
          <c:h val="0.73470274898060939"/>
        </c:manualLayout>
      </c:layout>
      <c:scatterChart>
        <c:scatterStyle val="lineMarker"/>
        <c:varyColors val="0"/>
        <c:ser>
          <c:idx val="0"/>
          <c:order val="0"/>
          <c:tx>
            <c:v>Sea of Japan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Sea of Japan</c:nam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'Tab 5'!$M$2:$M$17</c:f>
              <c:numCache>
                <c:formatCode>General</c:formatCode>
                <c:ptCount val="16"/>
                <c:pt idx="0">
                  <c:v>1.4622107616460438</c:v>
                </c:pt>
                <c:pt idx="1">
                  <c:v>1.7256863758159822</c:v>
                </c:pt>
                <c:pt idx="2">
                  <c:v>0.59562588132255256</c:v>
                </c:pt>
                <c:pt idx="3">
                  <c:v>1.7009919975949694</c:v>
                </c:pt>
                <c:pt idx="4">
                  <c:v>1.75815462196739</c:v>
                </c:pt>
                <c:pt idx="5">
                  <c:v>1.5006937713635242</c:v>
                </c:pt>
                <c:pt idx="6">
                  <c:v>1.7020473917520349</c:v>
                </c:pt>
                <c:pt idx="7">
                  <c:v>1.6776069527204931</c:v>
                </c:pt>
                <c:pt idx="8">
                  <c:v>1.2945580723038201</c:v>
                </c:pt>
                <c:pt idx="9">
                  <c:v>1.2536053457358431</c:v>
                </c:pt>
                <c:pt idx="10">
                  <c:v>0.28806501849961352</c:v>
                </c:pt>
                <c:pt idx="11">
                  <c:v>1.8215135284047732</c:v>
                </c:pt>
                <c:pt idx="12">
                  <c:v>1.2802747740733618</c:v>
                </c:pt>
                <c:pt idx="13">
                  <c:v>1.2165177714418858</c:v>
                </c:pt>
                <c:pt idx="14">
                  <c:v>1.2232939904905373</c:v>
                </c:pt>
                <c:pt idx="15">
                  <c:v>0.95263102528274557</c:v>
                </c:pt>
              </c:numCache>
            </c:numRef>
          </c:xVal>
          <c:yVal>
            <c:numRef>
              <c:f>'Tab 5'!$K$2:$K$17</c:f>
              <c:numCache>
                <c:formatCode>General</c:formatCode>
                <c:ptCount val="16"/>
                <c:pt idx="0">
                  <c:v>86.666666666666671</c:v>
                </c:pt>
                <c:pt idx="1">
                  <c:v>89.65517241379311</c:v>
                </c:pt>
                <c:pt idx="2">
                  <c:v>64.705882352941174</c:v>
                </c:pt>
                <c:pt idx="3">
                  <c:v>90</c:v>
                </c:pt>
                <c:pt idx="4">
                  <c:v>76.666666666666671</c:v>
                </c:pt>
                <c:pt idx="5">
                  <c:v>83.333333333333329</c:v>
                </c:pt>
                <c:pt idx="6">
                  <c:v>93.333333333333329</c:v>
                </c:pt>
                <c:pt idx="7">
                  <c:v>93.333333333333329</c:v>
                </c:pt>
                <c:pt idx="8">
                  <c:v>93.333333333333329</c:v>
                </c:pt>
                <c:pt idx="9">
                  <c:v>65.517241379310349</c:v>
                </c:pt>
                <c:pt idx="10">
                  <c:v>41.176470588235297</c:v>
                </c:pt>
                <c:pt idx="11">
                  <c:v>96.666666666666671</c:v>
                </c:pt>
                <c:pt idx="12">
                  <c:v>73.333333333333329</c:v>
                </c:pt>
                <c:pt idx="13">
                  <c:v>60</c:v>
                </c:pt>
                <c:pt idx="14">
                  <c:v>83.333333333333329</c:v>
                </c:pt>
                <c:pt idx="15">
                  <c:v>63.333333333333336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B6-4237-83B2-B14D41C98C5E}"/>
            </c:ext>
          </c:extLst>
        </c:ser>
        <c:ser>
          <c:idx val="1"/>
          <c:order val="1"/>
          <c:tx>
            <c:v>Azov Sea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Azov Sea</c:name>
            <c:spPr>
              <a:ln w="19050">
                <a:prstDash val="lgDashDot"/>
              </a:ln>
            </c:spPr>
            <c:trendlineType val="linear"/>
            <c:dispRSqr val="0"/>
            <c:dispEq val="0"/>
          </c:trendline>
          <c:xVal>
            <c:numRef>
              <c:f>'Tab 5'!$M$77:$M$104</c:f>
              <c:numCache>
                <c:formatCode>General</c:formatCode>
                <c:ptCount val="28"/>
                <c:pt idx="0">
                  <c:v>-0.33579210192319309</c:v>
                </c:pt>
                <c:pt idx="1">
                  <c:v>0.65641765365055504</c:v>
                </c:pt>
                <c:pt idx="2">
                  <c:v>1.0463000196529693</c:v>
                </c:pt>
                <c:pt idx="3">
                  <c:v>0.24919835739111287</c:v>
                </c:pt>
                <c:pt idx="4">
                  <c:v>0.93281186861163212</c:v>
                </c:pt>
                <c:pt idx="5">
                  <c:v>1.6162057613453251</c:v>
                </c:pt>
                <c:pt idx="6">
                  <c:v>1.3182621422365026</c:v>
                </c:pt>
                <c:pt idx="7">
                  <c:v>0.77369690895739363</c:v>
                </c:pt>
                <c:pt idx="8">
                  <c:v>1.2329961103921538</c:v>
                </c:pt>
                <c:pt idx="9">
                  <c:v>0.80326197096667473</c:v>
                </c:pt>
                <c:pt idx="10">
                  <c:v>0.49986438185822218</c:v>
                </c:pt>
                <c:pt idx="11">
                  <c:v>0.46132698753643053</c:v>
                </c:pt>
                <c:pt idx="12">
                  <c:v>0.41252200854503474</c:v>
                </c:pt>
                <c:pt idx="13">
                  <c:v>1.0633869788643928</c:v>
                </c:pt>
                <c:pt idx="14">
                  <c:v>0.6569086593353074</c:v>
                </c:pt>
                <c:pt idx="15">
                  <c:v>0.91733042610655391</c:v>
                </c:pt>
                <c:pt idx="16">
                  <c:v>1.2664375025613495</c:v>
                </c:pt>
                <c:pt idx="17">
                  <c:v>0.49831055378960049</c:v>
                </c:pt>
                <c:pt idx="18">
                  <c:v>1.3698340703001615</c:v>
                </c:pt>
                <c:pt idx="19">
                  <c:v>1.4216928396517781</c:v>
                </c:pt>
                <c:pt idx="20">
                  <c:v>1.0633869788643928</c:v>
                </c:pt>
                <c:pt idx="21">
                  <c:v>1.0806559316136306</c:v>
                </c:pt>
                <c:pt idx="22">
                  <c:v>1.2663885100087673</c:v>
                </c:pt>
                <c:pt idx="23">
                  <c:v>0.95193855452976062</c:v>
                </c:pt>
                <c:pt idx="24">
                  <c:v>0.72743630427746486</c:v>
                </c:pt>
                <c:pt idx="25">
                  <c:v>0.72602823707005482</c:v>
                </c:pt>
                <c:pt idx="26">
                  <c:v>0.75082812317240877</c:v>
                </c:pt>
                <c:pt idx="27">
                  <c:v>1.2836242443241699</c:v>
                </c:pt>
              </c:numCache>
            </c:numRef>
          </c:xVal>
          <c:yVal>
            <c:numRef>
              <c:f>'Tab 5'!$K$77:$K$104</c:f>
              <c:numCache>
                <c:formatCode>General</c:formatCode>
                <c:ptCount val="28"/>
                <c:pt idx="0">
                  <c:v>23.076923076923077</c:v>
                </c:pt>
                <c:pt idx="1">
                  <c:v>63.333333333333336</c:v>
                </c:pt>
                <c:pt idx="2">
                  <c:v>90.625</c:v>
                </c:pt>
                <c:pt idx="3">
                  <c:v>45</c:v>
                </c:pt>
                <c:pt idx="4">
                  <c:v>80</c:v>
                </c:pt>
                <c:pt idx="5">
                  <c:v>86.486486486486484</c:v>
                </c:pt>
                <c:pt idx="6">
                  <c:v>80.952380952380949</c:v>
                </c:pt>
                <c:pt idx="7">
                  <c:v>57.142857142857146</c:v>
                </c:pt>
                <c:pt idx="8">
                  <c:v>96.666666666666671</c:v>
                </c:pt>
                <c:pt idx="9">
                  <c:v>66.666666666666671</c:v>
                </c:pt>
                <c:pt idx="10">
                  <c:v>61.29032258064516</c:v>
                </c:pt>
                <c:pt idx="11">
                  <c:v>60.714285714285715</c:v>
                </c:pt>
                <c:pt idx="12">
                  <c:v>46.341463414634148</c:v>
                </c:pt>
                <c:pt idx="13">
                  <c:v>78.571428571428569</c:v>
                </c:pt>
                <c:pt idx="14">
                  <c:v>61.53846153846154</c:v>
                </c:pt>
                <c:pt idx="15">
                  <c:v>70</c:v>
                </c:pt>
                <c:pt idx="16">
                  <c:v>93.75</c:v>
                </c:pt>
                <c:pt idx="17">
                  <c:v>65</c:v>
                </c:pt>
                <c:pt idx="18">
                  <c:v>90</c:v>
                </c:pt>
                <c:pt idx="19">
                  <c:v>81.081081081081081</c:v>
                </c:pt>
                <c:pt idx="20">
                  <c:v>76.19047619047619</c:v>
                </c:pt>
                <c:pt idx="21">
                  <c:v>87.755102040816325</c:v>
                </c:pt>
                <c:pt idx="22">
                  <c:v>83.333333333333329</c:v>
                </c:pt>
                <c:pt idx="23">
                  <c:v>78.571428571428569</c:v>
                </c:pt>
                <c:pt idx="24">
                  <c:v>67.741935483870961</c:v>
                </c:pt>
                <c:pt idx="25">
                  <c:v>78.571428571428569</c:v>
                </c:pt>
                <c:pt idx="26">
                  <c:v>70.731707317073173</c:v>
                </c:pt>
                <c:pt idx="27">
                  <c:v>85.714285714285708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B6-4237-83B2-B14D41C9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61120"/>
        <c:axId val="94061696"/>
      </c:scatterChart>
      <c:valAx>
        <c:axId val="9406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(abundance)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927021231534919"/>
              <c:y val="0.90855956598183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061696"/>
        <c:crossesAt val="-2"/>
        <c:crossBetween val="midCat"/>
      </c:valAx>
      <c:valAx>
        <c:axId val="94061696"/>
        <c:scaling>
          <c:orientation val="minMax"/>
          <c:max val="10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657806957166305E-3"/>
              <c:y val="0.30363277600493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4061120"/>
        <c:crossesAt val="-2"/>
        <c:crossBetween val="midCat"/>
      </c:valAx>
    </c:plotArea>
    <c:legend>
      <c:legendPos val="r"/>
      <c:layout>
        <c:manualLayout>
          <c:xMode val="edge"/>
          <c:yMode val="edge"/>
          <c:x val="0.57429851830917678"/>
          <c:y val="0.53981818678915128"/>
          <c:w val="0.4057989153108052"/>
          <c:h val="0.25196303587051616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74E7-ADC9-4E8C-89ED-A65A70C84BE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35000"/>
            <a:ext cx="34290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4017963"/>
            <a:ext cx="7315200" cy="3805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898C-0FC5-436C-81A5-205A4C061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0D344C-49A1-4AA4-B6EE-A6F5C0946653}" type="slidenum">
              <a:rPr lang="uk-UA" smtClean="0">
                <a:latin typeface="Arial" pitchFamily="34" charset="0"/>
              </a:rPr>
              <a:pPr eaLnBrk="1" hangingPunct="1"/>
              <a:t>21</a:t>
            </a:fld>
            <a:endParaRPr lang="uk-UA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635000"/>
            <a:ext cx="3429000" cy="31718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93CDCB-93CC-43FA-92B8-0AB74989ECA2}" type="slidenum">
              <a:rPr lang="uk-UA" smtClean="0">
                <a:latin typeface="Arial" pitchFamily="34" charset="0"/>
              </a:rPr>
              <a:pPr eaLnBrk="1" hangingPunct="1"/>
              <a:t>22</a:t>
            </a:fld>
            <a:endParaRPr lang="uk-UA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635000"/>
            <a:ext cx="3429000" cy="31718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D9CE98-6E41-4FFB-8154-2FE79034471F}" type="slidenum">
              <a:rPr lang="uk-UA" smtClean="0">
                <a:latin typeface="Arial" pitchFamily="34" charset="0"/>
              </a:rPr>
              <a:pPr eaLnBrk="1" hangingPunct="1"/>
              <a:t>60</a:t>
            </a:fld>
            <a:endParaRPr lang="uk-UA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4A34B-D279-4C6B-B748-438453E84CD1}" type="slidenum">
              <a:rPr lang="uk-UA" smtClean="0">
                <a:latin typeface="Arial" pitchFamily="34" charset="0"/>
              </a:rPr>
              <a:pPr eaLnBrk="1" hangingPunct="1"/>
              <a:t>62</a:t>
            </a:fld>
            <a:endParaRPr lang="uk-UA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5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4A34B-D279-4C6B-B748-438453E84CD1}" type="slidenum">
              <a:rPr lang="uk-UA" smtClean="0">
                <a:latin typeface="Arial" pitchFamily="34" charset="0"/>
              </a:rPr>
              <a:pPr eaLnBrk="1" hangingPunct="1"/>
              <a:t>65</a:t>
            </a:fld>
            <a:endParaRPr lang="uk-UA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00" y="0"/>
            <a:ext cx="6616700" cy="12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3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rammarly.com/" TargetMode="External"/><Relationship Id="rId2" Type="http://schemas.openxmlformats.org/officeDocument/2006/relationships/hyperlink" Target="http://webshop.elsevier.com/languageservices/languageedit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z0155-17#Tex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torage.genebang.com/file/cGF0aD11ZS8yMDE4MDcvdWUyNjM4XzEgQWNhZGVtaWMgUGhyYXNlYmFuayAyMDE1YiBlbmhhbmNlZCBlZGl0aW9uIDIucGRm" TargetMode="External"/><Relationship Id="rId2" Type="http://schemas.openxmlformats.org/officeDocument/2006/relationships/hyperlink" Target="https://app.grammar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ooks-up.ru/ru/book/matrichnyj-frazeologicheskij-sbornik-3612212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ndnote.com/" TargetMode="External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lit-review.ru/guides/Mendeley_guide.pdf" TargetMode="External"/><Relationship Id="rId4" Type="http://schemas.openxmlformats.org/officeDocument/2006/relationships/hyperlink" Target="https://www.grafiati.com/uk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lit-review.ru/guides/Mendeley_guide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354217"/>
          </a:xfrm>
        </p:spPr>
        <p:txBody>
          <a:bodyPr/>
          <a:lstStyle/>
          <a:p>
            <a:pPr algn="ctr"/>
            <a:r>
              <a:rPr lang="uk-UA" dirty="0"/>
              <a:t>Підготовка наукової публікації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3A2E2-624E-4521-8E51-925D58D3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6700"/>
            <a:ext cx="6170677" cy="615553"/>
          </a:xfrm>
        </p:spPr>
        <p:txBody>
          <a:bodyPr/>
          <a:lstStyle/>
          <a:p>
            <a:r>
              <a:rPr lang="ru-RU" sz="4000" dirty="0" err="1">
                <a:solidFill>
                  <a:srgbClr val="000000"/>
                </a:solidFill>
                <a:latin typeface="TimesNewRomanPSMT"/>
              </a:rPr>
              <a:t>Р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NewRomanPSMT"/>
              </a:rPr>
              <a:t>ізновиди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NewRomanPSMT"/>
              </a:rPr>
              <a:t>читання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NewRomanPSMT"/>
              </a:rPr>
              <a:t>текстів</a:t>
            </a:r>
            <a:endParaRPr lang="en-GB" sz="8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27FFE6-0CB8-4B4D-9EA3-0DE8AE9F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517064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Переглядове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читання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спрямовується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попереднє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ознайомлення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книгою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виділення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ключових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слів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зокрема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анотації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змісті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передмові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/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вступі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частинах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Ознайомлювальне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читання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передбачає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загальне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ознайомлення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змістом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вияв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основної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ідеї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Поглиблене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читання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детальне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опрацювання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аналіз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оцінка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виписування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понять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поясненням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;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неодноразове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перечитування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частин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тексті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Аналітико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NewRomanPS-BoldMT"/>
              </a:rPr>
              <a:t>–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TimesNewRomanPS-BoldMT"/>
              </a:rPr>
              <a:t>критичне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творче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читання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спрямовується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на постановку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різного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типу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питань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до тексту,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сортування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матеріалу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певним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кутом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зору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коментарі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до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фрагментів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тексту,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NewRomanPSMT"/>
              </a:rPr>
              <a:t>рецензування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ru-RU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588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F05BC-ACB6-4B58-9D2B-4AB5096D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3" y="177261"/>
            <a:ext cx="8151877" cy="1969770"/>
          </a:xfrm>
        </p:spPr>
        <p:txBody>
          <a:bodyPr/>
          <a:lstStyle/>
          <a:p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Залежно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від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обсягу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викладеного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матеріалу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та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спрямованості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UkrainianPeterburgItalic"/>
              </a:rPr>
              <a:t>наукові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UkrainianPeterburgItalic"/>
              </a:rPr>
              <a:t>статті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3200" b="0" i="1" dirty="0" err="1">
                <a:solidFill>
                  <a:srgbClr val="242021"/>
                </a:solidFill>
                <a:effectLst/>
                <a:latin typeface="UkrainianPeterburgItalic"/>
              </a:rPr>
              <a:t>поділяють</a:t>
            </a:r>
            <a:r>
              <a:rPr lang="ru-RU" sz="32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3200" b="0" i="0" dirty="0">
                <a:solidFill>
                  <a:srgbClr val="242021"/>
                </a:solidFill>
                <a:effectLst/>
                <a:latin typeface="UkrainianPeterburg"/>
              </a:rPr>
              <a:t>на </a:t>
            </a:r>
            <a:r>
              <a:rPr lang="ru-RU" sz="32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дослідницькі</a:t>
            </a:r>
            <a:r>
              <a:rPr lang="ru-RU" sz="3200" dirty="0">
                <a:solidFill>
                  <a:srgbClr val="242021"/>
                </a:solidFill>
                <a:latin typeface="UkrainianPeterburg"/>
              </a:rPr>
              <a:t>, </a:t>
            </a:r>
            <a:r>
              <a:rPr lang="ru-RU" sz="3200" dirty="0" err="1">
                <a:solidFill>
                  <a:srgbClr val="242021"/>
                </a:solidFill>
                <a:latin typeface="UkrainianPeterburg"/>
              </a:rPr>
              <a:t>оглядові</a:t>
            </a:r>
            <a:r>
              <a:rPr lang="ru-RU" sz="3200" dirty="0">
                <a:solidFill>
                  <a:srgbClr val="242021"/>
                </a:solidFill>
                <a:latin typeface="UkrainianPeterburg"/>
              </a:rPr>
              <a:t> та </a:t>
            </a:r>
            <a:r>
              <a:rPr lang="ru-RU" sz="3200" dirty="0" err="1">
                <a:solidFill>
                  <a:srgbClr val="242021"/>
                </a:solidFill>
                <a:latin typeface="UkrainianPeterburg"/>
              </a:rPr>
              <a:t>повідомлення</a:t>
            </a:r>
            <a:endParaRPr lang="en-GB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3CE07C-B203-446A-A820-3C75D3D50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2247900"/>
            <a:ext cx="8280400" cy="5539978"/>
          </a:xfrm>
        </p:spPr>
        <p:txBody>
          <a:bodyPr/>
          <a:lstStyle/>
          <a:p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У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дослідницькій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статті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автор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розгорнуто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подає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результати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репрезентує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знання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.</a:t>
            </a:r>
          </a:p>
          <a:p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Різновидом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дослідницької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статті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є 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методична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стаття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. 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автор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пропонує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та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описує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метод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чи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модифікацію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існуючого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методу,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розповідає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методологію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будь-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чого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.</a:t>
            </a:r>
          </a:p>
          <a:p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Оглядова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наукова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стаття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містить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узагальнену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інформацію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про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значну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кількість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тій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чи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іншій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галузі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за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визначений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період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часу. 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ній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автори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критично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розглядають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інформацію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певної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теми,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структурують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її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пропонують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напрями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і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підходи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досліджень</a:t>
            </a:r>
            <a:endParaRPr lang="ru-RU" sz="2400" b="0" i="0" dirty="0">
              <a:solidFill>
                <a:srgbClr val="242021"/>
              </a:solidFill>
              <a:effectLst/>
              <a:latin typeface="UkrainianPeterburg"/>
            </a:endParaRPr>
          </a:p>
          <a:p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Жанр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наукового</a:t>
            </a:r>
            <a:r>
              <a:rPr lang="ru-RU" sz="2400" b="1" i="1" dirty="0">
                <a:solidFill>
                  <a:srgbClr val="242021"/>
                </a:solidFill>
                <a:effectLst/>
                <a:latin typeface="UkrainianPeterburgBoldItalic"/>
              </a:rPr>
              <a:t> </a:t>
            </a:r>
            <a:r>
              <a:rPr lang="ru-RU" sz="2400" b="1" i="1" dirty="0" err="1">
                <a:solidFill>
                  <a:srgbClr val="242021"/>
                </a:solidFill>
                <a:effectLst/>
                <a:latin typeface="UkrainianPeterburgBoldItalic"/>
              </a:rPr>
              <a:t>повідомлення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–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це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різновид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статті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.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Від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останньої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воно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відрізняється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переважно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обсягом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У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науковому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повідомленні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автор коротко, без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деталізації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викладає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результати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наукового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акцентуючи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увагу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на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основних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аспектах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нових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наукових</a:t>
            </a:r>
            <a:r>
              <a:rPr lang="ru-RU" sz="2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400" b="0" i="0" dirty="0" err="1">
                <a:solidFill>
                  <a:srgbClr val="242021"/>
                </a:solidFill>
                <a:effectLst/>
                <a:latin typeface="UkrainianPeterburg"/>
              </a:rPr>
              <a:t>знань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6908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4000" dirty="0"/>
              <a:t>Визначитися з</a:t>
            </a:r>
            <a:r>
              <a:rPr sz="4000" spc="-75" dirty="0"/>
              <a:t> </a:t>
            </a:r>
            <a:r>
              <a:rPr sz="4000" spc="-5" dirty="0"/>
              <a:t>форматом</a:t>
            </a:r>
            <a:endParaRPr sz="4000" dirty="0"/>
          </a:p>
          <a:p>
            <a:pPr marL="1905" algn="ctr">
              <a:lnSpc>
                <a:spcPct val="100000"/>
              </a:lnSpc>
            </a:pPr>
            <a:r>
              <a:rPr sz="4000" dirty="0"/>
              <a:t>публікації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9069"/>
            <a:ext cx="845566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Arial" pitchFamily="34" charset="0"/>
                <a:cs typeface="Arial" pitchFamily="34" charset="0"/>
              </a:rPr>
              <a:t>Огляд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ова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стаття</a:t>
            </a:r>
          </a:p>
          <a:p>
            <a:pPr marL="12700">
              <a:tabLst>
                <a:tab pos="354965" algn="l"/>
                <a:tab pos="355600" algn="l"/>
              </a:tabLst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наводиться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огляд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теми (тут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важливо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авторське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критичне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ставлення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розглянутого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матеріалу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такій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статті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необхідні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аналіз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узагальнення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Arial" pitchFamily="34" charset="0"/>
                <a:cs typeface="Arial" pitchFamily="34" charset="0"/>
              </a:rPr>
              <a:t>Експериментальна</a:t>
            </a:r>
            <a:r>
              <a:rPr sz="3200" spc="-50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err="1">
                <a:latin typeface="Arial" pitchFamily="34" charset="0"/>
                <a:cs typeface="Arial" pitchFamily="34" charset="0"/>
              </a:rPr>
              <a:t>стаття</a:t>
            </a: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описує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дослідження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Arial" pitchFamily="34" charset="0"/>
                <a:cs typeface="Arial" pitchFamily="34" charset="0"/>
              </a:rPr>
              <a:t>Коротке</a:t>
            </a:r>
            <a:r>
              <a:rPr sz="32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err="1">
                <a:latin typeface="Arial" pitchFamily="34" charset="0"/>
                <a:cs typeface="Arial" pitchFamily="34" charset="0"/>
              </a:rPr>
              <a:t>повідомлення</a:t>
            </a: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собі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іншу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новину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spc="-5" dirty="0">
                <a:latin typeface="Arial" pitchFamily="34" charset="0"/>
                <a:cs typeface="Arial" pitchFamily="34" charset="0"/>
              </a:rPr>
              <a:t>Ревізія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2400" spc="-5" dirty="0">
                <a:latin typeface="Arial" pitchFamily="34" charset="0"/>
                <a:cs typeface="Arial" pitchFamily="34" charset="0"/>
              </a:rPr>
              <a:t>публічний відгук на публікацію з критичними зауваженнями та/або в підтримку статті</a:t>
            </a:r>
          </a:p>
        </p:txBody>
      </p:sp>
    </p:spTree>
    <p:extLst>
      <p:ext uri="{BB962C8B-B14F-4D97-AF65-F5344CB8AC3E}">
        <p14:creationId xmlns:p14="http://schemas.microsoft.com/office/powerpoint/2010/main" val="411787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09075" cy="677108"/>
          </a:xfrm>
        </p:spPr>
        <p:txBody>
          <a:bodyPr/>
          <a:lstStyle/>
          <a:p>
            <a:pPr algn="ctr"/>
            <a:r>
              <a:rPr lang="uk-UA" dirty="0"/>
              <a:t>Визначитися з темою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9" y="1632965"/>
            <a:ext cx="8026399" cy="541686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Сформулювати головну ідею та мету публікації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Висунути гіпотезу, що має протестувати ваше дослідження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Визначити галузь охоплення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dirty="0"/>
              <a:t>Визначити яку аудиторію має досягти ваша робота:</a:t>
            </a:r>
          </a:p>
          <a:p>
            <a:pPr indent="441325"/>
            <a:r>
              <a:rPr lang="uk-UA" dirty="0"/>
              <a:t>- академічне  середовище</a:t>
            </a:r>
          </a:p>
          <a:p>
            <a:pPr marL="457200" indent="-15875">
              <a:buFontTx/>
              <a:buChar char="-"/>
            </a:pPr>
            <a:r>
              <a:rPr lang="uk-UA" dirty="0"/>
              <a:t> громадськість</a:t>
            </a:r>
          </a:p>
          <a:p>
            <a:pPr marL="457200" indent="-15875">
              <a:buFontTx/>
              <a:buChar char="-"/>
            </a:pPr>
            <a:r>
              <a:rPr lang="uk-UA" dirty="0"/>
              <a:t> товариство із спільними інтересами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5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172845">
              <a:lnSpc>
                <a:spcPct val="100000"/>
              </a:lnSpc>
            </a:pPr>
            <a:r>
              <a:rPr dirty="0"/>
              <a:t>Визначитися з</a:t>
            </a:r>
            <a:r>
              <a:rPr spc="-55" dirty="0"/>
              <a:t> </a:t>
            </a:r>
            <a:r>
              <a:rPr dirty="0"/>
              <a:t>журналом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1269" y="1634997"/>
            <a:ext cx="5090795" cy="407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Impact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factor?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800" spc="-5" dirty="0">
                <a:latin typeface="Georgia"/>
                <a:cs typeface="Georgia"/>
              </a:rPr>
              <a:t>Рейтинг (</a:t>
            </a:r>
            <a:r>
              <a:rPr lang="en-US" sz="2800" spc="-5" dirty="0">
                <a:latin typeface="Georgia"/>
                <a:cs typeface="Georgia"/>
              </a:rPr>
              <a:t>Q1-Q4)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Швидкість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Вартість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Розповсюдження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Стабільність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Там всі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друкуються</a:t>
            </a:r>
            <a:endParaRPr sz="2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Мені </a:t>
            </a:r>
            <a:r>
              <a:rPr sz="2800" spc="-10" dirty="0">
                <a:latin typeface="Georgia"/>
                <a:cs typeface="Georgia"/>
              </a:rPr>
              <a:t>надіслали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запрошення</a:t>
            </a:r>
            <a:endParaRPr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5468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" y="342900"/>
            <a:ext cx="8988552" cy="2462213"/>
          </a:xfrm>
        </p:spPr>
        <p:txBody>
          <a:bodyPr/>
          <a:lstStyle/>
          <a:p>
            <a:pPr algn="ctr"/>
            <a:r>
              <a:rPr lang="uk-UA" sz="4000" b="1" dirty="0"/>
              <a:t>На шляху до опублікування наукової праці у рейтингових виданнях існує дві головні проблеми: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543300"/>
            <a:ext cx="8280400" cy="307776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uk-UA" sz="4000" dirty="0"/>
              <a:t>Погана англійська </a:t>
            </a:r>
          </a:p>
          <a:p>
            <a:endParaRPr lang="uk-UA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4000" dirty="0"/>
              <a:t>Відсутність розуміння стандартів, норм написання та академічної етики</a:t>
            </a:r>
          </a:p>
        </p:txBody>
      </p:sp>
    </p:spTree>
    <p:extLst>
      <p:ext uri="{BB962C8B-B14F-4D97-AF65-F5344CB8AC3E}">
        <p14:creationId xmlns:p14="http://schemas.microsoft.com/office/powerpoint/2010/main" val="1957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54253"/>
            <a:ext cx="8382001" cy="2031325"/>
          </a:xfrm>
        </p:spPr>
        <p:txBody>
          <a:bodyPr/>
          <a:lstStyle/>
          <a:p>
            <a:r>
              <a:rPr lang="uk-UA" dirty="0"/>
              <a:t>Чи достатньо знати англійську на рівні </a:t>
            </a:r>
            <a:r>
              <a:rPr lang="en-US" dirty="0"/>
              <a:t>B2</a:t>
            </a:r>
            <a:r>
              <a:rPr lang="uk-UA" dirty="0"/>
              <a:t>-С2 щоб написати статтю на англійській мові?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0835" y="35433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6000" dirty="0"/>
              <a:t>Так </a:t>
            </a:r>
          </a:p>
          <a:p>
            <a:endParaRPr lang="uk-UA" sz="60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6000" dirty="0"/>
              <a:t>НІ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115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3721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54253"/>
            <a:ext cx="7924801" cy="1477328"/>
          </a:xfrm>
        </p:spPr>
        <p:txBody>
          <a:bodyPr/>
          <a:lstStyle/>
          <a:p>
            <a:pPr algn="ctr"/>
            <a:r>
              <a:rPr lang="uk-UA" sz="3200" b="1" dirty="0"/>
              <a:t>Про що думає редактор отримавши рукопис від автора з поганим англійським </a:t>
            </a:r>
            <a:r>
              <a:rPr lang="en-US" sz="3200" b="1" dirty="0"/>
              <a:t>(poor English)</a:t>
            </a:r>
            <a:r>
              <a:rPr lang="uk-UA" sz="3200" b="1" dirty="0"/>
              <a:t>?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8280400" cy="640175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uk-UA" dirty="0"/>
              <a:t>Я тримаюсь наступного правила, якщо  анотація містить більше 6 граматичних помилок, то я не витрачатиму свій час на читання інших частин роботи. В мене виникає бажання надіслати лист з повідомленням про те, що автор(и) не може подавати нам сміття і чекати, що ми вирішимо це питання.</a:t>
            </a:r>
            <a:r>
              <a:rPr lang="en-US" dirty="0"/>
              <a:t>”</a:t>
            </a:r>
            <a:endParaRPr lang="uk-UA" dirty="0"/>
          </a:p>
          <a:p>
            <a:r>
              <a:rPr lang="en-US" dirty="0"/>
              <a:t>Dr. </a:t>
            </a:r>
            <a:r>
              <a:rPr lang="en-GB" dirty="0"/>
              <a:t>Angel </a:t>
            </a:r>
            <a:r>
              <a:rPr lang="en-GB" dirty="0" err="1"/>
              <a:t>Borja</a:t>
            </a:r>
            <a:r>
              <a:rPr lang="uk-UA" dirty="0"/>
              <a:t> (2015)</a:t>
            </a:r>
            <a:r>
              <a:rPr lang="ru-RU" dirty="0"/>
              <a:t> </a:t>
            </a:r>
            <a:endParaRPr lang="en-US" dirty="0"/>
          </a:p>
          <a:p>
            <a:r>
              <a:rPr lang="uk-UA" sz="2400" dirty="0"/>
              <a:t>Редактор низки журналів, у тому числі</a:t>
            </a:r>
            <a:r>
              <a:rPr lang="en-US" sz="2400" dirty="0"/>
              <a:t>:</a:t>
            </a:r>
          </a:p>
          <a:p>
            <a:r>
              <a:rPr lang="en-US" sz="2000" i="1" dirty="0"/>
              <a:t>Frontiers in Marine Ecosystem Ecology </a:t>
            </a:r>
            <a:r>
              <a:rPr lang="en-US" sz="2000" dirty="0"/>
              <a:t>,</a:t>
            </a:r>
          </a:p>
          <a:p>
            <a:r>
              <a:rPr lang="en-US" sz="2000" i="1" dirty="0" err="1"/>
              <a:t>Revista</a:t>
            </a:r>
            <a:r>
              <a:rPr lang="en-US" sz="2000" i="1" dirty="0"/>
              <a:t> de </a:t>
            </a:r>
            <a:r>
              <a:rPr lang="en-US" sz="2000" i="1" dirty="0" err="1"/>
              <a:t>Investigación</a:t>
            </a:r>
            <a:r>
              <a:rPr lang="en-US" sz="2000" i="1" dirty="0"/>
              <a:t> Marina</a:t>
            </a:r>
            <a:r>
              <a:rPr lang="en-US" sz="2000" dirty="0"/>
              <a:t>, </a:t>
            </a:r>
          </a:p>
          <a:p>
            <a:r>
              <a:rPr lang="en-US" sz="2000" i="1" dirty="0"/>
              <a:t>Journal of Sea Research  and Continental Shelf Research</a:t>
            </a:r>
            <a:endParaRPr lang="uk-UA" sz="2000" i="1" dirty="0"/>
          </a:p>
          <a:p>
            <a:endParaRPr lang="uk-UA" sz="2000" i="1" dirty="0"/>
          </a:p>
          <a:p>
            <a:r>
              <a:rPr lang="en-GB" sz="2000" i="1" dirty="0"/>
              <a:t>elsevier.com/connect/writing-a-science-paper-some-dos-and-</a:t>
            </a:r>
            <a:r>
              <a:rPr lang="en-GB" sz="2000" i="1" dirty="0" err="1"/>
              <a:t>donts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96861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5799" y="7107368"/>
            <a:ext cx="1018037" cy="131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107367"/>
            <a:ext cx="914400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1"/>
          <a:stretch/>
        </p:blipFill>
        <p:spPr bwMode="auto">
          <a:xfrm>
            <a:off x="3352800" y="7107367"/>
            <a:ext cx="1182534" cy="12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107367"/>
            <a:ext cx="954424" cy="128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8" y="160338"/>
            <a:ext cx="8988552" cy="615553"/>
          </a:xfrm>
        </p:spPr>
        <p:txBody>
          <a:bodyPr/>
          <a:lstStyle/>
          <a:p>
            <a:pPr algn="ctr"/>
            <a:r>
              <a:rPr lang="ru-RU" sz="4000" dirty="0" err="1"/>
              <a:t>Уникайте</a:t>
            </a:r>
            <a:r>
              <a:rPr lang="ru-RU" sz="4000" dirty="0"/>
              <a:t> </a:t>
            </a:r>
            <a:r>
              <a:rPr lang="ru-RU" sz="4000" dirty="0" err="1"/>
              <a:t>поширених</a:t>
            </a:r>
            <a:r>
              <a:rPr lang="ru-RU" sz="4000" dirty="0"/>
              <a:t> проблем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876300"/>
            <a:ext cx="8915400" cy="5940088"/>
          </a:xfrm>
        </p:spPr>
        <p:txBody>
          <a:bodyPr/>
          <a:lstStyle/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Речення, які логічно не слідують один одному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uk-UA" sz="2800">
                <a:solidFill>
                  <a:srgbClr val="FF0000"/>
                </a:solidFill>
              </a:rPr>
              <a:t>кожен параграф </a:t>
            </a:r>
            <a:r>
              <a:rPr lang="uk-UA" sz="2800" dirty="0">
                <a:solidFill>
                  <a:srgbClr val="FF0000"/>
                </a:solidFill>
              </a:rPr>
              <a:t>має нести логічну думку)</a:t>
            </a:r>
            <a:endParaRPr lang="ru-RU" sz="2800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Речення, які важко зрозуміти недосвідченим читачам (наприклад, "</a:t>
            </a:r>
            <a:r>
              <a:rPr lang="uk-UA" sz="2800" dirty="0" err="1">
                <a:solidFill>
                  <a:srgbClr val="FF0000"/>
                </a:solidFill>
              </a:rPr>
              <a:t>The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Annex</a:t>
            </a:r>
            <a:r>
              <a:rPr lang="uk-UA" sz="2800" dirty="0">
                <a:solidFill>
                  <a:srgbClr val="FF0000"/>
                </a:solidFill>
              </a:rPr>
              <a:t> IV of </a:t>
            </a:r>
            <a:r>
              <a:rPr lang="uk-UA" sz="2800" dirty="0" err="1">
                <a:solidFill>
                  <a:srgbClr val="FF0000"/>
                </a:solidFill>
              </a:rPr>
              <a:t>the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MSFD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includes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the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definition</a:t>
            </a:r>
            <a:r>
              <a:rPr lang="uk-UA" sz="2800" dirty="0">
                <a:solidFill>
                  <a:srgbClr val="FF0000"/>
                </a:solidFill>
              </a:rPr>
              <a:t> of </a:t>
            </a:r>
            <a:r>
              <a:rPr lang="uk-UA" sz="2800" dirty="0" err="1">
                <a:solidFill>
                  <a:srgbClr val="FF0000"/>
                </a:solidFill>
              </a:rPr>
              <a:t>GES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to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be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applied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by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r>
              <a:rPr lang="uk-UA" sz="2800" dirty="0" err="1">
                <a:solidFill>
                  <a:srgbClr val="FF0000"/>
                </a:solidFill>
              </a:rPr>
              <a:t>MS</a:t>
            </a:r>
            <a:r>
              <a:rPr lang="uk-UA" sz="2800" dirty="0">
                <a:solidFill>
                  <a:srgbClr val="FF0000"/>
                </a:solidFill>
              </a:rPr>
              <a:t>").</a:t>
            </a:r>
            <a:endParaRPr lang="ru-RU" sz="2800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Граматичні та орфографічні помилки</a:t>
            </a:r>
            <a:endParaRPr lang="en-GB" sz="2800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Наукові спекуляції щодо недоведених результатів</a:t>
            </a:r>
          </a:p>
          <a:p>
            <a:pPr marL="457200" lvl="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Не інформативні підписи до таблиць та рисунків (наприклад, </a:t>
            </a:r>
            <a:r>
              <a:rPr lang="en-GB" sz="2800" dirty="0">
                <a:solidFill>
                  <a:srgbClr val="FF0000"/>
                </a:solidFill>
              </a:rPr>
              <a:t>“</a:t>
            </a:r>
            <a:r>
              <a:rPr lang="ru-RU" sz="2800" dirty="0" err="1">
                <a:solidFill>
                  <a:srgbClr val="FF0000"/>
                </a:solidFill>
              </a:rPr>
              <a:t>Зміни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ваги тіла</a:t>
            </a:r>
            <a:r>
              <a:rPr lang="en-GB" sz="2800" dirty="0">
                <a:solidFill>
                  <a:srgbClr val="FF0000"/>
                </a:solidFill>
              </a:rPr>
              <a:t>”)</a:t>
            </a:r>
            <a:endParaRPr lang="ru-RU" sz="2800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Абстрактні посилання, наприклад «Вченими»</a:t>
            </a:r>
          </a:p>
          <a:p>
            <a:pPr marL="457200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Дискримінація авторів за національною ознакою, наприклад «Англійськими вченими», тощо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2518" y="7274549"/>
            <a:ext cx="22098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У ВЧЕНИХ Є ПРІЗВИЩА!</a:t>
            </a:r>
            <a:endParaRPr lang="ru-RU" sz="2800" dirty="0"/>
          </a:p>
        </p:txBody>
      </p:sp>
      <p:sp>
        <p:nvSpPr>
          <p:cNvPr id="6" name="AutoShape 5" descr="Картинки по запросу менделе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6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1500"/>
            <a:ext cx="7237475" cy="677108"/>
          </a:xfrm>
        </p:spPr>
        <p:txBody>
          <a:bodyPr/>
          <a:lstStyle/>
          <a:p>
            <a:r>
              <a:rPr lang="uk-UA" b="1" dirty="0"/>
              <a:t>Спрощуйте вашу мову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866900"/>
            <a:ext cx="8280400" cy="6370975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Original:</a:t>
            </a:r>
            <a:r>
              <a:rPr lang="en-US" dirty="0"/>
              <a:t> "Numerous studies in recent years, such as those by Miller (1995) and Smith (1998), have shown that low salinities enhance oyster recruitment."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Suggested:</a:t>
            </a:r>
            <a:r>
              <a:rPr lang="en-US" dirty="0"/>
              <a:t> "Low salinities enhance oyster recruitment (Miller, 1995; Smith 1998). "</a:t>
            </a:r>
            <a:endParaRPr lang="uk-UA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Академічне письмо має бути </a:t>
            </a:r>
            <a:r>
              <a:rPr lang="uk-UA" b="1" dirty="0"/>
              <a:t>інформативним,  стислим та засноване на фактах</a:t>
            </a:r>
            <a:r>
              <a:rPr lang="en-US" dirty="0"/>
              <a:t>, </a:t>
            </a:r>
            <a:r>
              <a:rPr lang="uk-UA" dirty="0"/>
              <a:t>але це не означає, що воно має бути не </a:t>
            </a:r>
            <a:r>
              <a:rPr lang="uk-UA" b="1" dirty="0"/>
              <a:t>креативним</a:t>
            </a:r>
          </a:p>
          <a:p>
            <a:pPr algn="r" fontAlgn="base">
              <a:spcAft>
                <a:spcPts val="1200"/>
              </a:spcAft>
            </a:pPr>
            <a:r>
              <a:rPr lang="en-GB" i="1" dirty="0"/>
              <a:t>Zoe Doubleday</a:t>
            </a:r>
            <a:r>
              <a:rPr lang="uk-UA" i="1" dirty="0"/>
              <a:t> </a:t>
            </a:r>
            <a:r>
              <a:rPr lang="en-US" dirty="0"/>
              <a:t>(2018)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1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4600" y="1257300"/>
            <a:ext cx="837057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4800" b="1" dirty="0"/>
              <a:t>Якість викладення та представлення матеріалів</a:t>
            </a:r>
          </a:p>
        </p:txBody>
      </p:sp>
      <p:sp>
        <p:nvSpPr>
          <p:cNvPr id="11" name="AutoShape 2" descr="Картинки по запросу написать чтобы опубликов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07975" y="4948848"/>
            <a:ext cx="6112010" cy="2954655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ru-RU" dirty="0"/>
              <a:t>I </a:t>
            </a:r>
            <a:r>
              <a:rPr lang="ru-RU" dirty="0" err="1"/>
              <a:t>think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a </a:t>
            </a:r>
            <a:r>
              <a:rPr lang="ru-RU" dirty="0" err="1"/>
              <a:t>large</a:t>
            </a:r>
            <a:r>
              <a:rPr lang="ru-RU" dirty="0"/>
              <a:t> </a:t>
            </a:r>
            <a:r>
              <a:rPr lang="ru-RU" dirty="0" err="1"/>
              <a:t>part</a:t>
            </a:r>
            <a:r>
              <a:rPr lang="ru-RU" dirty="0"/>
              <a:t> of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business</a:t>
            </a:r>
            <a:r>
              <a:rPr lang="ru-RU" dirty="0"/>
              <a:t> (</a:t>
            </a:r>
            <a:r>
              <a:rPr lang="ru-RU" dirty="0" err="1"/>
              <a:t>академічного</a:t>
            </a:r>
            <a:r>
              <a:rPr lang="ru-RU" dirty="0"/>
              <a:t> письма) </a:t>
            </a:r>
            <a:r>
              <a:rPr lang="ru-RU" dirty="0" err="1"/>
              <a:t>consists</a:t>
            </a:r>
            <a:r>
              <a:rPr lang="ru-RU" dirty="0"/>
              <a:t> of </a:t>
            </a:r>
            <a:r>
              <a:rPr lang="ru-RU" dirty="0" err="1"/>
              <a:t>being</a:t>
            </a:r>
            <a:r>
              <a:rPr lang="ru-RU" dirty="0"/>
              <a:t> </a:t>
            </a:r>
            <a:r>
              <a:rPr lang="ru-RU" dirty="0" err="1"/>
              <a:t>able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explain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simplest</a:t>
            </a:r>
            <a:r>
              <a:rPr lang="ru-RU" dirty="0"/>
              <a:t> </a:t>
            </a:r>
            <a:r>
              <a:rPr lang="ru-RU" dirty="0" err="1"/>
              <a:t>way</a:t>
            </a:r>
            <a:r>
              <a:rPr lang="ru-RU" dirty="0"/>
              <a:t> </a:t>
            </a:r>
            <a:r>
              <a:rPr lang="ru-RU" dirty="0" err="1"/>
              <a:t>possible</a:t>
            </a:r>
            <a:r>
              <a:rPr lang="ru-RU" dirty="0"/>
              <a:t> </a:t>
            </a:r>
            <a:r>
              <a:rPr lang="ru-RU" dirty="0" err="1"/>
              <a:t>very</a:t>
            </a:r>
            <a:r>
              <a:rPr lang="ru-RU" dirty="0"/>
              <a:t> </a:t>
            </a:r>
            <a:r>
              <a:rPr lang="ru-RU" dirty="0" err="1"/>
              <a:t>complex</a:t>
            </a:r>
            <a:r>
              <a:rPr lang="ru-RU" dirty="0"/>
              <a:t> </a:t>
            </a:r>
            <a:r>
              <a:rPr lang="ru-RU" dirty="0" err="1"/>
              <a:t>issues</a:t>
            </a:r>
            <a:r>
              <a:rPr lang="en-US" dirty="0"/>
              <a:t>”</a:t>
            </a:r>
            <a:endParaRPr lang="uk-UA" dirty="0"/>
          </a:p>
          <a:p>
            <a:r>
              <a:rPr lang="en-US" i="1" dirty="0"/>
              <a:t>Juan Antonio Balbuena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85" y="4843418"/>
            <a:ext cx="2724015" cy="272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8228075" cy="677108"/>
          </a:xfrm>
        </p:spPr>
        <p:txBody>
          <a:bodyPr/>
          <a:lstStyle/>
          <a:p>
            <a:r>
              <a:rPr lang="uk-UA" b="1" dirty="0"/>
              <a:t>Уникайте довгих речень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6186309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Прямі та короткі речення є кращими</a:t>
            </a:r>
            <a:r>
              <a:rPr lang="en-US" dirty="0"/>
              <a:t>!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b="1" dirty="0"/>
              <a:t>Довгі речення не роблять письмо більш науковим, </a:t>
            </a:r>
            <a:r>
              <a:rPr lang="uk-UA" dirty="0"/>
              <a:t>але викликають замішання у читача</a:t>
            </a:r>
            <a:r>
              <a:rPr lang="en-US" dirty="0"/>
              <a:t>.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Сьогодні, середня довжина речення академічного письма має бути близько </a:t>
            </a:r>
            <a:r>
              <a:rPr lang="uk-UA" b="1" dirty="0"/>
              <a:t>12-17</a:t>
            </a:r>
            <a:r>
              <a:rPr lang="uk-UA" dirty="0"/>
              <a:t> слів</a:t>
            </a:r>
            <a:r>
              <a:rPr lang="en-US" dirty="0"/>
              <a:t>.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Кожне речення має читатися на одному подиху. Довгі речення шокують читачів</a:t>
            </a:r>
            <a:r>
              <a:rPr lang="en-US" dirty="0"/>
              <a:t>.</a:t>
            </a:r>
            <a:endParaRPr lang="uk-UA" dirty="0"/>
          </a:p>
          <a:p>
            <a:pPr fontAlgn="base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Dr. </a:t>
            </a:r>
            <a:r>
              <a:rPr lang="en-GB" dirty="0"/>
              <a:t>Angel </a:t>
            </a:r>
            <a:r>
              <a:rPr lang="en-GB" dirty="0" err="1"/>
              <a:t>Borja</a:t>
            </a:r>
            <a:r>
              <a:rPr lang="uk-UA" dirty="0"/>
              <a:t> (2015)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7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89" y="723900"/>
            <a:ext cx="7772400" cy="677108"/>
          </a:xfrm>
        </p:spPr>
        <p:txBody>
          <a:bodyPr/>
          <a:lstStyle/>
          <a:p>
            <a:pPr eaLnBrk="1" hangingPunct="1"/>
            <a:r>
              <a:rPr lang="uk-UA" dirty="0"/>
              <a:t>Перед написанням роботи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90" y="2781300"/>
            <a:ext cx="7931150" cy="360714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uk-UA" sz="3600" dirty="0">
                <a:latin typeface="Times New Roman" pitchFamily="18" charset="0"/>
              </a:rPr>
              <a:t>Як визначити чи те, що ви хочете сказати є важливим?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Вивчайте літературу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Відвідуйте конференції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Читайте спеціалізовані сайти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Порадьтеся з експертами в галузі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1190" y="1714500"/>
            <a:ext cx="807561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3200" dirty="0">
                <a:solidFill>
                  <a:srgbClr val="FF0000"/>
                </a:solidFill>
              </a:rPr>
              <a:t>2 складові успіху: чітке послання + правильний формат</a:t>
            </a:r>
          </a:p>
        </p:txBody>
      </p:sp>
    </p:spTree>
    <p:extLst>
      <p:ext uri="{BB962C8B-B14F-4D97-AF65-F5344CB8AC3E}">
        <p14:creationId xmlns:p14="http://schemas.microsoft.com/office/powerpoint/2010/main" val="323929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8100"/>
            <a:ext cx="9144000" cy="1011237"/>
          </a:xfrm>
        </p:spPr>
        <p:txBody>
          <a:bodyPr/>
          <a:lstStyle/>
          <a:p>
            <a:pPr algn="ctr" eaLnBrk="1" hangingPunct="1"/>
            <a:r>
              <a:rPr lang="ru-RU" sz="3600" b="1" dirty="0" err="1"/>
              <a:t>Сім</a:t>
            </a:r>
            <a:r>
              <a:rPr lang="ru-RU" sz="3600" b="1" dirty="0"/>
              <a:t> </a:t>
            </a:r>
            <a:r>
              <a:rPr lang="ru-RU" sz="3600" b="1" dirty="0" err="1"/>
              <a:t>кроків</a:t>
            </a:r>
            <a:r>
              <a:rPr lang="ru-RU" sz="3600" b="1" dirty="0"/>
              <a:t> до </a:t>
            </a:r>
            <a:r>
              <a:rPr lang="ru-RU" sz="3600" b="1" dirty="0" err="1"/>
              <a:t>підготовки</a:t>
            </a:r>
            <a:r>
              <a:rPr lang="uk-UA" sz="3600" b="1" dirty="0"/>
              <a:t> першої чернетки</a:t>
            </a:r>
            <a:endParaRPr lang="ru-RU" sz="3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715" y="1095018"/>
            <a:ext cx="8836025" cy="7325082"/>
          </a:xfrm>
          <a:prstGeom prst="rect">
            <a:avLst/>
          </a:prstGeo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Оберіть журнал перед написанням чернетки – вимоги журналу часто визначають обсяг і структуру статті.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Подумайте про тему, яку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хочете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представити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кількох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днів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тижнів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Записуйте цікаві думки, що прийшли в голову протягом дня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Зберіть в один файл інформацію з різних джерел зберігши інформацію про джерело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Підготуйте графічний матеріал - рисунки, таблиці і повні підписи до них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 err="1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бігло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напишіть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чернетку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наче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б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подумки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>
                <a:latin typeface="Arial" pitchFamily="34" charset="0"/>
                <a:cs typeface="Arial" pitchFamily="34" charset="0"/>
              </a:rPr>
              <a:t>вголос, при цьому не звертаючи увагу на правопис, граматику, стиль, інші дріб'язки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розділяйте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рукопис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співавторів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написати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повну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першу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версію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співавтори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змінити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додати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новий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текст</a:t>
            </a:r>
            <a:endParaRPr lang="uk-UA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Francis Crick 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21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ru-RU" b="1" dirty="0" err="1"/>
              <a:t>Чотири</a:t>
            </a:r>
            <a:r>
              <a:rPr lang="ru-RU" b="1" dirty="0"/>
              <a:t> кроки до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кінцевого</a:t>
            </a:r>
            <a:r>
              <a:rPr lang="ru-RU" b="1" dirty="0"/>
              <a:t> </a:t>
            </a:r>
            <a:r>
              <a:rPr lang="ru-RU" b="1" dirty="0" err="1"/>
              <a:t>варінту</a:t>
            </a:r>
            <a:r>
              <a:rPr lang="uk-UA" b="1" dirty="0"/>
              <a:t> рукопису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846169"/>
            <a:ext cx="6553200" cy="6370975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Повертайтеся до написаної чернетки знову та знову вдосконалюючи текст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Спробуйте подивитися на свій рукопис із іншого боку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Обговоріть чернетку з колегами, експертами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Перевірте академічну якість письма рукопису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5943600"/>
            <a:ext cx="4549587" cy="2514600"/>
          </a:xfrm>
          <a:prstGeom prst="rect">
            <a:avLst/>
          </a:prstGeom>
          <a:blipFill>
            <a:blip r:embed="rId2" cstate="print"/>
            <a:srcRect/>
            <a:stretch>
              <a:fillRect l="-15791" r="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4950"/>
          <a:stretch/>
        </p:blipFill>
        <p:spPr bwMode="auto">
          <a:xfrm>
            <a:off x="6615953" y="1870822"/>
            <a:ext cx="252804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991600" cy="1107996"/>
          </a:xfrm>
        </p:spPr>
        <p:txBody>
          <a:bodyPr/>
          <a:lstStyle/>
          <a:p>
            <a:pPr algn="ctr"/>
            <a:r>
              <a:rPr lang="uk-UA" sz="3600" b="1" dirty="0"/>
              <a:t>Деякі секрети написання якісної роботи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297305"/>
            <a:ext cx="8686800" cy="689419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uk-UA" dirty="0"/>
              <a:t>Досвідчений  керівник</a:t>
            </a:r>
          </a:p>
          <a:p>
            <a:pPr marL="457200" indent="-457200">
              <a:buFontTx/>
              <a:buChar char="-"/>
            </a:pPr>
            <a:r>
              <a:rPr lang="uk-UA" dirty="0"/>
              <a:t>Досвідчений закордонний </a:t>
            </a:r>
            <a:r>
              <a:rPr lang="uk-UA" dirty="0" err="1"/>
              <a:t>співкерівник</a:t>
            </a:r>
            <a:endParaRPr lang="uk-UA" dirty="0"/>
          </a:p>
          <a:p>
            <a:pPr marL="457200" indent="-457200">
              <a:buFontTx/>
              <a:buChar char="-"/>
            </a:pPr>
            <a:r>
              <a:rPr lang="uk-UA" dirty="0"/>
              <a:t>Банк академічних виразів</a:t>
            </a:r>
          </a:p>
          <a:p>
            <a:pPr marL="457200" indent="-457200">
              <a:buFontTx/>
              <a:buChar char="-"/>
            </a:pPr>
            <a:r>
              <a:rPr lang="uk-UA" dirty="0"/>
              <a:t>Банк специфічних  наукових термінів та виразів складений вами</a:t>
            </a:r>
          </a:p>
          <a:p>
            <a:pPr marL="457200" indent="-457200">
              <a:buFontTx/>
              <a:buChar char="-"/>
            </a:pPr>
            <a:r>
              <a:rPr lang="uk-UA" dirty="0"/>
              <a:t>Читати й ще раз читати!</a:t>
            </a:r>
          </a:p>
          <a:p>
            <a:pPr marL="457200" indent="-457200">
              <a:buFontTx/>
              <a:buChar char="-"/>
            </a:pPr>
            <a:r>
              <a:rPr lang="uk-UA" dirty="0"/>
              <a:t>Платний сервіс редагування рукописів (наприклад:</a:t>
            </a:r>
            <a:r>
              <a:rPr lang="en-US" dirty="0"/>
              <a:t> Elsevier </a:t>
            </a:r>
            <a:r>
              <a:rPr lang="en-US" dirty="0">
                <a:hlinkClick r:id="rId2"/>
              </a:rPr>
              <a:t>English  Language Editing</a:t>
            </a:r>
            <a:r>
              <a:rPr lang="en-US" dirty="0"/>
              <a:t> service</a:t>
            </a:r>
            <a:r>
              <a:rPr lang="uk-UA" dirty="0"/>
              <a:t>, </a:t>
            </a:r>
            <a:r>
              <a:rPr lang="uk-UA" dirty="0">
                <a:sym typeface="Symbol"/>
              </a:rPr>
              <a:t> 250 </a:t>
            </a:r>
            <a:r>
              <a:rPr lang="en-US" dirty="0">
                <a:sym typeface="Symbol"/>
              </a:rPr>
              <a:t>Euro for a manuscript</a:t>
            </a:r>
            <a:r>
              <a:rPr lang="uk-UA" dirty="0"/>
              <a:t>)</a:t>
            </a:r>
          </a:p>
          <a:p>
            <a:pPr marL="457200" indent="-457200">
              <a:buFontTx/>
              <a:buChar char="-"/>
            </a:pPr>
            <a:r>
              <a:rPr lang="uk-UA" dirty="0"/>
              <a:t>Безкоштовні засоби перевірки граматики та орфографії (наприклад: </a:t>
            </a:r>
            <a:r>
              <a:rPr lang="en-GB" dirty="0">
                <a:hlinkClick r:id="rId3"/>
              </a:rPr>
              <a:t>https</a:t>
            </a:r>
            <a:r>
              <a:rPr lang="en-GB">
                <a:hlinkClick r:id="rId3"/>
              </a:rPr>
              <a:t>://app.grammarly.com</a:t>
            </a:r>
            <a:r>
              <a:rPr lang="en-GB"/>
              <a:t> </a:t>
            </a:r>
            <a:r>
              <a:rPr lang="uk-UA"/>
              <a:t>)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uk-UA" dirty="0"/>
              <a:t>Корінний носій англійської мови</a:t>
            </a:r>
          </a:p>
          <a:p>
            <a:pPr marL="457200" indent="-457200">
              <a:buFontTx/>
              <a:buChar char="-"/>
            </a:pPr>
            <a:r>
              <a:rPr lang="uk-UA" dirty="0"/>
              <a:t>Занурення у англомовне середовище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5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70021" y="876300"/>
            <a:ext cx="837057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3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uk-UA" sz="3600" dirty="0">
                <a:latin typeface="Georgia"/>
                <a:cs typeface="Georgia"/>
              </a:rPr>
              <a:t>Міжнародні стандарти академічних публікацій</a:t>
            </a:r>
            <a:r>
              <a:rPr lang="ru-RU" sz="3600" dirty="0">
                <a:latin typeface="Georgia"/>
                <a:cs typeface="Georgia"/>
              </a:rPr>
              <a:t> </a:t>
            </a:r>
          </a:p>
        </p:txBody>
      </p:sp>
      <p:sp>
        <p:nvSpPr>
          <p:cNvPr id="11" name="AutoShape 2" descr="Картинки по запросу написать чтобы опубликов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8997" y="3695776"/>
            <a:ext cx="4842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Вам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вивчити</a:t>
            </a:r>
            <a:r>
              <a:rPr lang="ru-RU" sz="2800" dirty="0"/>
              <a:t> правила </a:t>
            </a:r>
            <a:r>
              <a:rPr lang="ru-RU" sz="2800" dirty="0" err="1"/>
              <a:t>гри</a:t>
            </a:r>
            <a:r>
              <a:rPr lang="ru-RU" sz="2800" dirty="0"/>
              <a:t>. І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будете </a:t>
            </a:r>
            <a:r>
              <a:rPr lang="ru-RU" sz="2800" dirty="0" err="1"/>
              <a:t>грати</a:t>
            </a:r>
            <a:r>
              <a:rPr lang="ru-RU" sz="2800" dirty="0"/>
              <a:t> як </a:t>
            </a:r>
            <a:r>
              <a:rPr lang="ru-RU" sz="2800" dirty="0" err="1"/>
              <a:t>ніхто</a:t>
            </a:r>
            <a:r>
              <a:rPr lang="ru-RU" sz="2800" dirty="0"/>
              <a:t> </a:t>
            </a:r>
            <a:r>
              <a:rPr lang="ru-RU" sz="2800" dirty="0" err="1"/>
              <a:t>інший</a:t>
            </a:r>
            <a:endParaRPr lang="ru-RU" sz="2800" dirty="0"/>
          </a:p>
          <a:p>
            <a:r>
              <a:rPr lang="uk-UA" sz="2800" i="1" dirty="0"/>
              <a:t>Альберт Ейнштейн</a:t>
            </a:r>
            <a:r>
              <a:rPr lang="ru-RU" sz="2800" dirty="0"/>
              <a:t>.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38501"/>
            <a:ext cx="3726126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50">
              <a:lnSpc>
                <a:spcPct val="100000"/>
              </a:lnSpc>
            </a:pPr>
            <a:r>
              <a:rPr sz="3200" b="1" dirty="0"/>
              <a:t>Структура експериментальної</a:t>
            </a:r>
            <a:r>
              <a:rPr sz="3200" b="1" spc="-75" dirty="0"/>
              <a:t> </a:t>
            </a:r>
            <a:r>
              <a:rPr sz="3200" b="1" spc="-5" dirty="0"/>
              <a:t>статті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823228"/>
            <a:ext cx="8915400" cy="7063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Title</a:t>
            </a:r>
            <a:r>
              <a:rPr lang="uk-UA" sz="2700" spc="-5" dirty="0">
                <a:latin typeface="Georgia"/>
                <a:cs typeface="Georgia"/>
              </a:rPr>
              <a:t> (назва) – коротка та інформативна</a:t>
            </a:r>
            <a:r>
              <a:rPr lang="en-US" sz="2700" spc="-5" dirty="0">
                <a:latin typeface="Georgia"/>
                <a:cs typeface="Georgia"/>
              </a:rPr>
              <a:t>	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Author(s)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Institution(s)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Abstract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(</a:t>
            </a:r>
            <a:r>
              <a:rPr lang="en-US" sz="2700" spc="-5" dirty="0">
                <a:latin typeface="Georgia"/>
                <a:cs typeface="Georgia"/>
              </a:rPr>
              <a:t>Structured</a:t>
            </a:r>
            <a:r>
              <a:rPr sz="2700" spc="-5" dirty="0">
                <a:latin typeface="Georgia"/>
                <a:cs typeface="Georgia"/>
              </a:rPr>
              <a:t>)</a:t>
            </a:r>
            <a:r>
              <a:rPr lang="uk-UA" sz="2700" spc="-5" dirty="0">
                <a:latin typeface="Georgia"/>
                <a:cs typeface="Georgia"/>
              </a:rPr>
              <a:t> – 1 параграф (</a:t>
            </a:r>
            <a:r>
              <a:rPr lang="uk-UA" sz="2700" spc="-5" dirty="0">
                <a:latin typeface="Georgia"/>
                <a:cs typeface="Georgia"/>
                <a:sym typeface="Symbol"/>
              </a:rPr>
              <a:t></a:t>
            </a:r>
            <a:r>
              <a:rPr lang="uk-UA" sz="2700" spc="-5" dirty="0">
                <a:latin typeface="Georgia"/>
                <a:cs typeface="Georgia"/>
              </a:rPr>
              <a:t>250 слів)</a:t>
            </a:r>
            <a:endParaRPr lang="en-US" sz="2700" spc="-5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>
                <a:latin typeface="Georgia"/>
                <a:cs typeface="Georgia"/>
              </a:rPr>
              <a:t>Key words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Introduction</a:t>
            </a:r>
            <a:r>
              <a:rPr lang="uk-UA" sz="2700" spc="-5" dirty="0">
                <a:latin typeface="Georgia"/>
                <a:cs typeface="Georgia"/>
              </a:rPr>
              <a:t> – 1,5 – 2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Georgia"/>
                <a:cs typeface="Georgia"/>
              </a:rPr>
              <a:t>Methods</a:t>
            </a:r>
            <a:r>
              <a:rPr lang="uk-UA" sz="2700" spc="-10" dirty="0">
                <a:latin typeface="Georgia"/>
                <a:cs typeface="Georgia"/>
              </a:rPr>
              <a:t> – 2-3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Georgia"/>
                <a:cs typeface="Georgia"/>
              </a:rPr>
              <a:t>Results</a:t>
            </a:r>
            <a:r>
              <a:rPr lang="uk-UA" sz="2700" spc="-10" dirty="0">
                <a:latin typeface="Georgia"/>
                <a:cs typeface="Georgia"/>
              </a:rPr>
              <a:t> – 1-8 сторінок</a:t>
            </a:r>
            <a:r>
              <a:rPr lang="en-US" sz="2700" spc="-10" dirty="0">
                <a:latin typeface="Georgia"/>
                <a:cs typeface="Georgia"/>
              </a:rPr>
              <a:t> (</a:t>
            </a:r>
            <a:r>
              <a:rPr lang="en-US" sz="2700" dirty="0">
                <a:latin typeface="Georgia"/>
                <a:cs typeface="Georgia"/>
              </a:rPr>
              <a:t>figures: </a:t>
            </a:r>
            <a:r>
              <a:rPr lang="uk-UA" sz="2700" dirty="0">
                <a:latin typeface="Georgia"/>
                <a:cs typeface="Georgia"/>
              </a:rPr>
              <a:t>1</a:t>
            </a:r>
            <a:r>
              <a:rPr lang="en-US" sz="2700" dirty="0">
                <a:latin typeface="Georgia"/>
                <a:cs typeface="Georgia"/>
              </a:rPr>
              <a:t>-8; tables:  </a:t>
            </a:r>
          </a:p>
          <a:p>
            <a:pPr marL="3862388" indent="173038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700" dirty="0">
                <a:latin typeface="Georgia"/>
                <a:cs typeface="Georgia"/>
              </a:rPr>
              <a:t>1-3, one per page)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Discussion</a:t>
            </a:r>
            <a:r>
              <a:rPr lang="uk-UA" sz="2700" spc="-5" dirty="0">
                <a:latin typeface="Georgia"/>
                <a:cs typeface="Georgia"/>
              </a:rPr>
              <a:t> – 4-6 сторінок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spc="-5" dirty="0">
                <a:latin typeface="Georgia"/>
                <a:cs typeface="Georgia"/>
              </a:rPr>
              <a:t>Conclusion</a:t>
            </a:r>
            <a:r>
              <a:rPr lang="en-US" sz="2700" spc="-5" dirty="0">
                <a:latin typeface="Georgia"/>
                <a:cs typeface="Georgia"/>
              </a:rPr>
              <a:t>s</a:t>
            </a:r>
            <a:r>
              <a:rPr lang="uk-UA" sz="2700" spc="-5" dirty="0">
                <a:latin typeface="Georgia"/>
                <a:cs typeface="Georgia"/>
              </a:rPr>
              <a:t> – </a:t>
            </a:r>
            <a:r>
              <a:rPr lang="en-GB" sz="2700" spc="-5" dirty="0">
                <a:latin typeface="Georgia"/>
                <a:cs typeface="Georgia"/>
              </a:rPr>
              <a:t>1 </a:t>
            </a:r>
            <a:r>
              <a:rPr lang="uk-UA" sz="2700" spc="-5" dirty="0">
                <a:latin typeface="Georgia"/>
                <a:cs typeface="Georgia"/>
              </a:rPr>
              <a:t>параграф 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Acknowledgements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dirty="0">
                <a:latin typeface="Georgia"/>
                <a:cs typeface="Georgia"/>
              </a:rPr>
              <a:t>References</a:t>
            </a:r>
            <a:r>
              <a:rPr lang="uk-UA" sz="2700" dirty="0">
                <a:latin typeface="Georgia"/>
                <a:cs typeface="Georgia"/>
              </a:rPr>
              <a:t> – 20-50 джерел</a:t>
            </a:r>
            <a:endParaRPr lang="en-US"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dirty="0">
                <a:latin typeface="Georgia"/>
                <a:cs typeface="Georgia"/>
              </a:rPr>
              <a:t>Supplementary data</a:t>
            </a:r>
            <a:r>
              <a:rPr lang="uk-UA" sz="2700" dirty="0">
                <a:latin typeface="Georgia"/>
                <a:cs typeface="Georgia"/>
              </a:rPr>
              <a:t> – не обмежено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dirty="0">
                <a:latin typeface="Georgia"/>
                <a:cs typeface="Georgia"/>
              </a:rPr>
              <a:t>Ідеальний розмір основної частини рукопису 25-40 сторінок 12 кеглем з двійним інтервалом між рядками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2586092"/>
            <a:ext cx="769121" cy="301460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IMRAD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5300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Як з'явився стандарт </a:t>
            </a:r>
            <a:r>
              <a:rPr lang="en-GB" dirty="0"/>
              <a:t>IMRAD</a:t>
            </a:r>
            <a:r>
              <a:rPr lang="uk-UA" dirty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09700"/>
            <a:ext cx="6553200" cy="704808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структуру, </a:t>
            </a:r>
            <a:r>
              <a:rPr lang="ru-RU" dirty="0" err="1"/>
              <a:t>подібну</a:t>
            </a:r>
            <a:r>
              <a:rPr lang="ru-RU" dirty="0"/>
              <a:t> </a:t>
            </a:r>
            <a:r>
              <a:rPr lang="en-GB" dirty="0"/>
              <a:t>IMRAD, </a:t>
            </a:r>
            <a:r>
              <a:rPr lang="ru-RU" dirty="0" err="1"/>
              <a:t>вважається</a:t>
            </a:r>
            <a:r>
              <a:rPr lang="ru-RU" dirty="0"/>
              <a:t> «</a:t>
            </a:r>
            <a:r>
              <a:rPr lang="en-GB" dirty="0" err="1"/>
              <a:t>Études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la </a:t>
            </a:r>
            <a:r>
              <a:rPr lang="en-GB" dirty="0" err="1"/>
              <a:t>bière</a:t>
            </a:r>
            <a:r>
              <a:rPr lang="en-GB" dirty="0"/>
              <a:t>» </a:t>
            </a:r>
            <a:r>
              <a:rPr lang="uk-UA" dirty="0"/>
              <a:t>Луї</a:t>
            </a:r>
            <a:r>
              <a:rPr lang="ru-RU" dirty="0"/>
              <a:t> Пастера, написана в 1876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У 1970-х роках </a:t>
            </a:r>
            <a:r>
              <a:rPr lang="en-GB" dirty="0"/>
              <a:t>IMRAD </a:t>
            </a:r>
            <a:r>
              <a:rPr lang="ru-RU" dirty="0"/>
              <a:t>став «стандартом» в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статей, коли в 1972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стандарт </a:t>
            </a:r>
            <a:r>
              <a:rPr lang="en-GB" dirty="0"/>
              <a:t>ANSI Z39.16-1972 (Preparation of Scientific Papers for Written or Oral Presentation)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90900"/>
            <a:ext cx="2743200" cy="30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351592"/>
            <a:ext cx="8988552" cy="677108"/>
          </a:xfrm>
        </p:spPr>
        <p:txBody>
          <a:bodyPr/>
          <a:lstStyle/>
          <a:p>
            <a:r>
              <a:rPr lang="uk-UA" dirty="0"/>
              <a:t>Організація ідей у науковій статті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4" y="1562100"/>
            <a:ext cx="886603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324100"/>
            <a:ext cx="228600" cy="484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500" b="1" dirty="0"/>
              <a:t>S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40722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696241"/>
            <a:ext cx="8280920" cy="2309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0390"/>
            <a:ext cx="9036496" cy="1615827"/>
          </a:xfrm>
        </p:spPr>
        <p:txBody>
          <a:bodyPr/>
          <a:lstStyle/>
          <a:p>
            <a:pPr algn="ctr"/>
            <a:r>
              <a:rPr lang="uk-UA" sz="3500" b="1" dirty="0"/>
              <a:t>Підготовка рукопису</a:t>
            </a:r>
            <a:br>
              <a:rPr lang="uk-UA" sz="3500" b="1" dirty="0"/>
            </a:br>
            <a:r>
              <a:rPr lang="uk-UA" sz="3500" b="1" dirty="0"/>
              <a:t>Німецька концепція «червоної стрічки»</a:t>
            </a:r>
            <a:endParaRPr lang="ru-RU" sz="3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3958148"/>
              </p:ext>
            </p:extLst>
          </p:nvPr>
        </p:nvGraphicFramePr>
        <p:xfrm>
          <a:off x="5580112" y="4317910"/>
          <a:ext cx="2880320" cy="16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44815"/>
              </p:ext>
            </p:extLst>
          </p:nvPr>
        </p:nvGraphicFramePr>
        <p:xfrm>
          <a:off x="914400" y="4317910"/>
          <a:ext cx="4572000" cy="157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555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Japan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Azov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Monogeneans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0.024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Adult digeneans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0.093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0.033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0.673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Larval digeneans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Acanthocephalans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0.083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0.478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0.068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0.963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Nematodes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0.773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0.145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96241"/>
            <a:ext cx="591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Обчислення та підготовка результатів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42424"/>
            <a:ext cx="338437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Вступ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Актуальність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Огляд проблеми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Висунення робочих гіпотез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740801"/>
            <a:ext cx="410445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Матеріал та методи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Опис обсягу дослідженого матеріалу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Методи аналізу (порівняльний, статистичний, та ін.)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942394" y="2142068"/>
            <a:ext cx="864096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813129" y="3382771"/>
            <a:ext cx="693207" cy="4320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359020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Результати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Опис результатів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Опис ілюстрацій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Підтвердження або відхилення гіпотез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470338" y="3184441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6359020"/>
            <a:ext cx="298833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/>
              <a:t>Обговорення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Співставлення отриманих результатів з літературними даними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Висновки та перспективи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6360537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/>
              <a:t>Подяки</a:t>
            </a:r>
          </a:p>
          <a:p>
            <a:r>
              <a:rPr lang="uk-UA" sz="2000" b="1" dirty="0"/>
              <a:t>Список літератури</a:t>
            </a:r>
          </a:p>
          <a:p>
            <a:r>
              <a:rPr lang="uk-UA" sz="2000" b="1" dirty="0"/>
              <a:t>Додаткові матеріали</a:t>
            </a:r>
            <a:endParaRPr lang="uk-UA" sz="24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662463" y="6727910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12160" y="6710487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429682" y="6123184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3322163">
            <a:off x="529937" y="3773036"/>
            <a:ext cx="6794764" cy="17625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Гіпотеза(и) або головна ідея(ї)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19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4" grpId="0" animBg="1"/>
      <p:bldP spid="18" grpId="0" animBg="1"/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uk-UA" dirty="0"/>
              <a:t>Теж саме, але з гумором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799" y="1943100"/>
            <a:ext cx="8534400" cy="5909310"/>
          </a:xfrm>
        </p:spPr>
        <p:txBody>
          <a:bodyPr/>
          <a:lstStyle/>
          <a:p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траси</a:t>
            </a:r>
            <a:r>
              <a:rPr lang="ru-RU" dirty="0"/>
              <a:t> два </a:t>
            </a:r>
            <a:r>
              <a:rPr lang="ru-RU" dirty="0" err="1"/>
              <a:t>рабини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щит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написом</a:t>
            </a:r>
            <a:r>
              <a:rPr lang="ru-RU" dirty="0"/>
              <a:t>: </a:t>
            </a:r>
          </a:p>
          <a:p>
            <a:pPr algn="ctr"/>
            <a:r>
              <a:rPr lang="ru-RU" dirty="0"/>
              <a:t>«</a:t>
            </a:r>
            <a:r>
              <a:rPr lang="ru-RU" b="1" dirty="0" err="1"/>
              <a:t>Зупинися</a:t>
            </a:r>
            <a:r>
              <a:rPr lang="ru-RU" b="1" dirty="0"/>
              <a:t> і подумай! </a:t>
            </a:r>
            <a:r>
              <a:rPr lang="ru-RU" b="1" dirty="0" err="1"/>
              <a:t>Кінець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близький</a:t>
            </a:r>
            <a:r>
              <a:rPr lang="ru-RU" dirty="0"/>
              <a:t>!»</a:t>
            </a:r>
            <a:endParaRPr lang="en-US" dirty="0"/>
          </a:p>
          <a:p>
            <a:r>
              <a:rPr lang="ru-RU" dirty="0" err="1"/>
              <a:t>Повз</a:t>
            </a:r>
            <a:r>
              <a:rPr lang="ru-RU" dirty="0"/>
              <a:t> </a:t>
            </a:r>
            <a:r>
              <a:rPr lang="uk-UA" dirty="0"/>
              <a:t>них </a:t>
            </a:r>
            <a:r>
              <a:rPr lang="ru-RU" dirty="0"/>
              <a:t>на </a:t>
            </a:r>
            <a:r>
              <a:rPr lang="ru-RU" dirty="0" err="1"/>
              <a:t>величезній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пролітає</a:t>
            </a:r>
            <a:r>
              <a:rPr lang="ru-RU" dirty="0"/>
              <a:t> фура, і </a:t>
            </a:r>
            <a:r>
              <a:rPr lang="ru-RU" dirty="0" err="1"/>
              <a:t>водій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кричить</a:t>
            </a:r>
            <a:r>
              <a:rPr lang="ru-RU" dirty="0"/>
              <a:t>:</a:t>
            </a:r>
            <a:endParaRPr lang="en-US" dirty="0"/>
          </a:p>
          <a:p>
            <a:r>
              <a:rPr lang="ru-RU" dirty="0"/>
              <a:t>— </a:t>
            </a:r>
            <a:r>
              <a:rPr lang="ru-RU" dirty="0" err="1"/>
              <a:t>Пейсаті</a:t>
            </a:r>
            <a:r>
              <a:rPr lang="ru-RU" dirty="0"/>
              <a:t>,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задовбали</a:t>
            </a:r>
            <a:r>
              <a:rPr lang="ru-RU" dirty="0"/>
              <a:t>!</a:t>
            </a:r>
            <a:endParaRPr lang="en-US" dirty="0"/>
          </a:p>
          <a:p>
            <a:r>
              <a:rPr lang="ru-RU" dirty="0" err="1"/>
              <a:t>Вантажівка</a:t>
            </a:r>
            <a:r>
              <a:rPr lang="ru-RU" dirty="0"/>
              <a:t> </a:t>
            </a:r>
            <a:r>
              <a:rPr lang="ru-RU" dirty="0" err="1"/>
              <a:t>ховається</a:t>
            </a:r>
            <a:r>
              <a:rPr lang="ru-RU" dirty="0"/>
              <a:t> за поворотом, і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чується</a:t>
            </a:r>
            <a:r>
              <a:rPr lang="ru-RU" dirty="0"/>
              <a:t> </a:t>
            </a:r>
            <a:r>
              <a:rPr lang="ru-RU" dirty="0" err="1"/>
              <a:t>гуркіт</a:t>
            </a:r>
            <a:r>
              <a:rPr lang="ru-RU" dirty="0"/>
              <a:t> і </a:t>
            </a:r>
            <a:r>
              <a:rPr lang="ru-RU" dirty="0" err="1"/>
              <a:t>гучний</a:t>
            </a:r>
            <a:r>
              <a:rPr lang="ru-RU" dirty="0"/>
              <a:t> бульк. </a:t>
            </a:r>
          </a:p>
          <a:p>
            <a:r>
              <a:rPr lang="ru-RU" dirty="0"/>
              <a:t>Один </a:t>
            </a:r>
            <a:r>
              <a:rPr lang="ru-RU" dirty="0" err="1"/>
              <a:t>рабин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:</a:t>
            </a:r>
          </a:p>
          <a:p>
            <a:r>
              <a:rPr lang="ru-RU" dirty="0"/>
              <a:t>—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ти</a:t>
            </a:r>
            <a:r>
              <a:rPr lang="ru-RU" dirty="0"/>
              <a:t> мав </a:t>
            </a:r>
            <a:r>
              <a:rPr lang="ru-RU" dirty="0" err="1"/>
              <a:t>рацію</a:t>
            </a:r>
            <a:r>
              <a:rPr lang="ru-RU" dirty="0"/>
              <a:t>. Треба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простіше</a:t>
            </a:r>
            <a:r>
              <a:rPr lang="ru-RU" dirty="0"/>
              <a:t>: "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зруйнований</a:t>
            </a:r>
            <a:r>
              <a:rPr lang="ru-RU" dirty="0"/>
              <a:t>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F5C42-B681-417E-A83F-3B440A4C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Структура оглядової статті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A021B-35A7-4176-885F-43971302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198" y="1714500"/>
            <a:ext cx="8483601" cy="590931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вступ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окресленням проблеми та описом останніх подій/досліджень, що визначає актуальність та мету наведеного огляду;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стислі інформативні пов’язані між собою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розділи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із заголовками, що мають представляти осмислений автором(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синтез літератури та власних ідей; критичний аналіз опублікованих раніше праць за цією тематикою, із визначенням не вирішених проблем та питань;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висновки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проведеного огляду і перспективи подальших досліджень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06311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 err="1"/>
              <a:t>Ілюстраційні</a:t>
            </a:r>
            <a:r>
              <a:rPr lang="uk-UA" dirty="0"/>
              <a:t> матеріали до оглядової статті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2095500"/>
            <a:ext cx="900621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02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/>
              <a:t>Схематична презентація матеріалу оглядової статті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2347913"/>
            <a:ext cx="9109637" cy="52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9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114300"/>
            <a:ext cx="8988552" cy="1231106"/>
          </a:xfrm>
        </p:spPr>
        <p:txBody>
          <a:bodyPr/>
          <a:lstStyle/>
          <a:p>
            <a:pPr algn="ctr"/>
            <a:r>
              <a:rPr lang="uk-UA" sz="4000" dirty="0"/>
              <a:t>Приведення літературних джерел у табличну форму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8"/>
          <a:stretch/>
        </p:blipFill>
        <p:spPr bwMode="auto">
          <a:xfrm>
            <a:off x="0" y="1638300"/>
            <a:ext cx="8141118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9"/>
          <a:stretch/>
        </p:blipFill>
        <p:spPr bwMode="auto">
          <a:xfrm>
            <a:off x="7270376" y="1638300"/>
            <a:ext cx="1873624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00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107996"/>
          </a:xfrm>
        </p:spPr>
        <p:txBody>
          <a:bodyPr/>
          <a:lstStyle/>
          <a:p>
            <a:pPr algn="ctr"/>
            <a:r>
              <a:rPr lang="uk-UA" sz="3600" b="1" dirty="0"/>
              <a:t>Таблична та графічна презентація одного й того самого матеріалу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45146"/>
              </p:ext>
            </p:extLst>
          </p:nvPr>
        </p:nvGraphicFramePr>
        <p:xfrm>
          <a:off x="212838" y="1485900"/>
          <a:ext cx="8915396" cy="2516505"/>
        </p:xfrm>
        <a:graphic>
          <a:graphicData uri="http://schemas.openxmlformats.org/drawingml/2006/table">
            <a:tbl>
              <a:tblPr/>
              <a:tblGrid>
                <a:gridCol w="113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52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81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Species grouping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Sea of 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Sea of Azov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ANCOVA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Slope </a:t>
                      </a:r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Slope </a:t>
                      </a:r>
                      <a:r>
                        <a:rPr lang="en-GB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Test for equality of slopes of AORs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Host type on AORs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 CIs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 CIs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squares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squares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Core species*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18.9-38.9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27.4-42.9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Satellite species*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11.4-20.7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2.9-10.1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47892"/>
              </p:ext>
            </p:extLst>
          </p:nvPr>
        </p:nvGraphicFramePr>
        <p:xfrm>
          <a:off x="4570542" y="4533900"/>
          <a:ext cx="44157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23862"/>
              </p:ext>
            </p:extLst>
          </p:nvPr>
        </p:nvGraphicFramePr>
        <p:xfrm>
          <a:off x="23648" y="4533900"/>
          <a:ext cx="44584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477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0A716-84AA-4732-85D8-DAEB6118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18" y="266700"/>
            <a:ext cx="8289082" cy="1354217"/>
          </a:xfrm>
        </p:spPr>
        <p:txBody>
          <a:bodyPr/>
          <a:lstStyle/>
          <a:p>
            <a:pPr algn="ctr"/>
            <a:r>
              <a:rPr lang="uk-UA" dirty="0"/>
              <a:t>Структура дисертаційної роботи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DA0398-968F-4AFB-BD57-D99B49B1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866900"/>
            <a:ext cx="8280400" cy="3323987"/>
          </a:xfrm>
        </p:spPr>
        <p:txBody>
          <a:bodyPr/>
          <a:lstStyle/>
          <a:p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Наказ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Міністерства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науки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br>
              <a:rPr lang="ru-RU" dirty="0"/>
            </a:br>
            <a:r>
              <a:rPr lang="ru-RU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12.01.2017 № 40</a:t>
            </a:r>
          </a:p>
          <a:p>
            <a:endParaRPr lang="ru-RU" sz="2800" b="1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8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ВИМОГИ до </a:t>
            </a:r>
            <a:r>
              <a:rPr lang="ru-RU" sz="28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оформлення</a:t>
            </a:r>
            <a:r>
              <a:rPr lang="ru-RU" sz="28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дисертації</a:t>
            </a:r>
            <a:endParaRPr lang="uk-UA" sz="2800" dirty="0"/>
          </a:p>
          <a:p>
            <a:endParaRPr lang="uk-UA" dirty="0"/>
          </a:p>
          <a:p>
            <a:r>
              <a:rPr lang="en-GB" dirty="0">
                <a:hlinkClick r:id="rId2"/>
              </a:rPr>
              <a:t>https://zakon.rada.gov.ua/laws/show/z0155-17#Text</a:t>
            </a:r>
            <a:r>
              <a:rPr lang="uk-UA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926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48" y="-145268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/>
              <a:t>Назва</a:t>
            </a:r>
            <a:r>
              <a:rPr spc="-80" dirty="0"/>
              <a:t> </a:t>
            </a:r>
            <a:r>
              <a:rPr dirty="0" err="1"/>
              <a:t>статті</a:t>
            </a:r>
            <a:r>
              <a:rPr lang="en-US" dirty="0"/>
              <a:t> – Title </a:t>
            </a:r>
            <a:endParaRPr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28700"/>
            <a:ext cx="8991600" cy="48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Якомога коротша, але достатня для розуміння змісту статті.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Уникайте беззмістовних слів «Вивчення, дослідження, спостереження…» Від акуратності назви залежить те, як її </a:t>
            </a:r>
            <a:r>
              <a:rPr lang="uk-UA" sz="3200" dirty="0" err="1">
                <a:latin typeface="Arial" pitchFamily="34" charset="0"/>
                <a:cs typeface="Arial" pitchFamily="34" charset="0"/>
              </a:rPr>
              <a:t>проіндексують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 пошукові сервіси та чи читатимуть її читачі.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Будьте точними, інакше ваша стаття ніколи не досягне аудиторії, якій вона призначена.  Якщо йдеться про сполуку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біологічний вид, тощо – вкажіть їх в назві, якщо про країну чи регіон – теж.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188" y="5981700"/>
            <a:ext cx="8686800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i="1" dirty="0"/>
              <a:t>Складіть декілька робочих назв статті</a:t>
            </a:r>
            <a:r>
              <a:rPr lang="en-US" sz="2200" b="1" i="1" dirty="0"/>
              <a:t> &gt; </a:t>
            </a:r>
            <a:r>
              <a:rPr lang="uk-UA" sz="2200" b="1" i="1" dirty="0"/>
              <a:t>обміркуйте їх, та методом від супротивного залиште найбільш відповідну </a:t>
            </a:r>
            <a:r>
              <a:rPr lang="en-US" sz="2200" b="1" i="1" dirty="0"/>
              <a:t>&gt;</a:t>
            </a:r>
            <a:r>
              <a:rPr lang="uk-UA" sz="2200" b="1" i="1" dirty="0"/>
              <a:t> створіть вступ, робочі гіпотези навколо назви</a:t>
            </a:r>
            <a:r>
              <a:rPr lang="en-US" sz="2200" b="1" i="1" dirty="0"/>
              <a:t> &gt;</a:t>
            </a:r>
            <a:r>
              <a:rPr lang="uk-UA" sz="2200" b="1" i="1" dirty="0"/>
              <a:t> доведіть їх в результатах </a:t>
            </a:r>
            <a:r>
              <a:rPr lang="en-US" sz="2200" b="1" i="1" dirty="0"/>
              <a:t>&gt;</a:t>
            </a:r>
            <a:r>
              <a:rPr lang="uk-UA" sz="2200" b="1" i="1" dirty="0"/>
              <a:t> порівняйте з попередніми дослідженнями у дискусії  </a:t>
            </a:r>
            <a:r>
              <a:rPr lang="en-US" sz="2200" b="1" i="1" dirty="0"/>
              <a:t>&gt;</a:t>
            </a:r>
            <a:r>
              <a:rPr lang="uk-UA" sz="2200" b="1" i="1" dirty="0"/>
              <a:t> зробіть виправлення назви за необхідності!</a:t>
            </a:r>
            <a:endParaRPr lang="ru-RU" sz="2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41" y="7102852"/>
            <a:ext cx="21907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46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dirty="0"/>
              <a:t>Автори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971" y="1333500"/>
            <a:ext cx="8060055" cy="623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Вклад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кожного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862580" algn="l"/>
              </a:tabLst>
            </a:pPr>
            <a:r>
              <a:rPr sz="3200" dirty="0">
                <a:latin typeface="Georgia"/>
                <a:cs typeface="Georgia"/>
              </a:rPr>
              <a:t>Обов'язкова	спільна робота над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статтею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Ідентифікатори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(OrcID)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Georgia"/>
                <a:cs typeface="Georgia"/>
              </a:rPr>
              <a:t>Правопис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прізвищ</a:t>
            </a:r>
            <a:endParaRPr lang="en-US" sz="3200" dirty="0">
              <a:latin typeface="Georgia"/>
              <a:cs typeface="Georgia"/>
            </a:endParaRPr>
          </a:p>
          <a:p>
            <a:pPr marL="12700"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Типова помилка – прізвище керівника ставиться першим за умови написання рукопису аспірантом/студентом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>
                <a:latin typeface="Georgia"/>
                <a:cs typeface="Georgi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>
                <a:latin typeface="Georgia"/>
                <a:cs typeface="Georgia"/>
              </a:rPr>
              <a:t>Sarabeev Volodimir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err="1">
                <a:latin typeface="Georgia"/>
                <a:cs typeface="Georgia"/>
              </a:rPr>
              <a:t>Sarabeyev</a:t>
            </a:r>
            <a:r>
              <a:rPr lang="en-US" sz="3200" dirty="0">
                <a:latin typeface="Georgia"/>
                <a:cs typeface="Georgia"/>
              </a:rPr>
              <a:t> </a:t>
            </a:r>
            <a:r>
              <a:rPr lang="en-US" sz="3200" dirty="0" err="1">
                <a:latin typeface="Georgia"/>
                <a:cs typeface="Georgia"/>
              </a:rPr>
              <a:t>Volodymyr</a:t>
            </a:r>
            <a:endParaRPr lang="en-US" sz="3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>
                <a:latin typeface="Georgia"/>
                <a:cs typeface="Georgia"/>
              </a:rPr>
              <a:t>Sarabeev Vladimir</a:t>
            </a:r>
            <a:endParaRPr sz="46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319" y="1220978"/>
            <a:ext cx="4547235" cy="193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130810" indent="-1270" algn="ctr">
              <a:lnSpc>
                <a:spcPct val="100000"/>
              </a:lnSpc>
            </a:pPr>
            <a:r>
              <a:rPr sz="3600" spc="-5" dirty="0">
                <a:latin typeface="Georgia"/>
                <a:cs typeface="Georgia"/>
              </a:rPr>
              <a:t>Enhanced  Organization </a:t>
            </a:r>
            <a:r>
              <a:rPr sz="3600" dirty="0">
                <a:latin typeface="Georgia"/>
                <a:cs typeface="Georgia"/>
              </a:rPr>
              <a:t>name</a:t>
            </a:r>
            <a:r>
              <a:rPr sz="3600" spc="-13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–</a:t>
            </a:r>
            <a:endParaRPr sz="36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Georgia"/>
                <a:cs typeface="Georgia"/>
              </a:rPr>
              <a:t>поєднує </a:t>
            </a:r>
            <a:r>
              <a:rPr sz="1800" spc="-5" dirty="0">
                <a:latin typeface="Georgia"/>
                <a:cs typeface="Georgia"/>
              </a:rPr>
              <a:t>усі </a:t>
            </a:r>
            <a:r>
              <a:rPr sz="1800" dirty="0">
                <a:latin typeface="Georgia"/>
                <a:cs typeface="Georgia"/>
              </a:rPr>
              <a:t>варіації назв </a:t>
            </a:r>
            <a:r>
              <a:rPr sz="1800" spc="-5" dirty="0">
                <a:latin typeface="Georgia"/>
                <a:cs typeface="Georgia"/>
              </a:rPr>
              <a:t>в </a:t>
            </a:r>
            <a:r>
              <a:rPr sz="1800" dirty="0">
                <a:latin typeface="Georgia"/>
                <a:cs typeface="Georgia"/>
              </a:rPr>
              <a:t>одному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профілі  і дозволяє представити всі результати і  отримати точну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статистику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2905" y="22352"/>
            <a:ext cx="387731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DD8320"/>
                </a:solidFill>
              </a:rPr>
              <a:t>Назва</a:t>
            </a:r>
            <a:r>
              <a:rPr sz="4000" spc="-55" dirty="0">
                <a:solidFill>
                  <a:srgbClr val="DD8320"/>
                </a:solidFill>
              </a:rPr>
              <a:t> </a:t>
            </a:r>
            <a:r>
              <a:rPr sz="4000" spc="-5" dirty="0">
                <a:solidFill>
                  <a:srgbClr val="DD8320"/>
                </a:solidFill>
              </a:rPr>
              <a:t>установи!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012182" y="4370578"/>
            <a:ext cx="3906520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Автори,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журнали,  перевіряйте</a:t>
            </a:r>
            <a:r>
              <a:rPr sz="28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написання  установ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2151" y="6232525"/>
            <a:ext cx="1187450" cy="509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228645" y="1247701"/>
            <a:ext cx="4355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Zaporizhzhya</a:t>
            </a:r>
            <a:r>
              <a:rPr lang="en-GB" sz="2400" dirty="0"/>
              <a:t> National University </a:t>
            </a:r>
          </a:p>
          <a:p>
            <a:r>
              <a:rPr lang="en-GB" sz="2400" dirty="0" err="1"/>
              <a:t>Zaporozhye</a:t>
            </a:r>
            <a:r>
              <a:rPr lang="en-GB" sz="2400" dirty="0"/>
              <a:t> National University </a:t>
            </a:r>
            <a:r>
              <a:rPr lang="en-GB" sz="2400" b="1" dirty="0" err="1"/>
              <a:t>Zaporizhzhia</a:t>
            </a:r>
            <a:r>
              <a:rPr lang="en-GB" sz="2400" b="1" dirty="0"/>
              <a:t> National University </a:t>
            </a:r>
            <a:r>
              <a:rPr lang="en-GB" sz="2400" dirty="0" err="1"/>
              <a:t>Zaporozhye</a:t>
            </a:r>
            <a:r>
              <a:rPr lang="en-GB" sz="2400" dirty="0"/>
              <a:t> National Univ. </a:t>
            </a:r>
          </a:p>
          <a:p>
            <a:r>
              <a:rPr lang="en-GB" sz="2400" dirty="0" err="1"/>
              <a:t>Zaporozh'e</a:t>
            </a:r>
            <a:r>
              <a:rPr lang="en-GB" sz="2400" dirty="0"/>
              <a:t> National University </a:t>
            </a:r>
            <a:r>
              <a:rPr lang="en-GB" sz="2400" dirty="0" err="1"/>
              <a:t>Zaporozhye</a:t>
            </a:r>
            <a:r>
              <a:rPr lang="en-GB" sz="2400" dirty="0"/>
              <a:t> State University</a:t>
            </a:r>
          </a:p>
          <a:p>
            <a:r>
              <a:rPr lang="en-GB" sz="2400" dirty="0"/>
              <a:t>Zaporozhe State University </a:t>
            </a:r>
            <a:r>
              <a:rPr lang="en-GB" sz="2400" dirty="0" err="1"/>
              <a:t>Zaporizhzhya</a:t>
            </a:r>
            <a:r>
              <a:rPr lang="en-GB" sz="2400" dirty="0"/>
              <a:t> State University </a:t>
            </a:r>
          </a:p>
          <a:p>
            <a:r>
              <a:rPr lang="en-GB" sz="2400" dirty="0" err="1">
                <a:effectLst/>
              </a:rPr>
              <a:t>Zaporizhzhya</a:t>
            </a:r>
            <a:r>
              <a:rPr lang="en-GB" sz="2400" dirty="0">
                <a:effectLst/>
              </a:rPr>
              <a:t> State </a:t>
            </a:r>
            <a:r>
              <a:rPr lang="en-GB" sz="2400" dirty="0" err="1">
                <a:effectLst/>
              </a:rPr>
              <a:t>Univ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Zaporizhzhia</a:t>
            </a:r>
            <a:r>
              <a:rPr lang="en-GB" sz="2400" dirty="0">
                <a:effectLst/>
              </a:rPr>
              <a:t> State University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21" y="703"/>
            <a:ext cx="898855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dirty="0"/>
              <a:t>А</a:t>
            </a:r>
            <a:r>
              <a:rPr lang="ru-RU" sz="3200" b="1" dirty="0" err="1"/>
              <a:t>нотац</a:t>
            </a:r>
            <a:r>
              <a:rPr lang="uk-UA" sz="3200" b="1" dirty="0" err="1"/>
              <a:t>ія</a:t>
            </a:r>
            <a:r>
              <a:rPr lang="uk-UA" sz="3200" b="1" dirty="0"/>
              <a:t>/</a:t>
            </a:r>
            <a:r>
              <a:rPr lang="en-GB" sz="3200" b="1" dirty="0"/>
              <a:t>abstract</a:t>
            </a:r>
            <a:r>
              <a:rPr lang="uk-UA" sz="3200" b="1" dirty="0"/>
              <a:t> (1800-2000</a:t>
            </a:r>
            <a:r>
              <a:rPr lang="en-US" sz="3200" b="1" dirty="0"/>
              <a:t> </a:t>
            </a:r>
            <a:r>
              <a:rPr lang="uk-UA" sz="3200" b="1" dirty="0"/>
              <a:t>знаків)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65847" y="554701"/>
            <a:ext cx="8884096" cy="689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  <a:tabLst>
                <a:tab pos="756920" algn="l"/>
              </a:tabLst>
            </a:pPr>
            <a:r>
              <a:rPr sz="2800" dirty="0" err="1">
                <a:latin typeface="+mj-lt"/>
                <a:cs typeface="Georgia"/>
              </a:rPr>
              <a:t>Структуроване</a:t>
            </a:r>
            <a:r>
              <a:rPr lang="uk-UA" sz="2800" dirty="0">
                <a:latin typeface="+mj-lt"/>
                <a:cs typeface="Georgia"/>
              </a:rPr>
              <a:t> - п</a:t>
            </a:r>
            <a:r>
              <a:rPr sz="2800" dirty="0" err="1">
                <a:latin typeface="+mj-lt"/>
                <a:cs typeface="Georgia"/>
              </a:rPr>
              <a:t>ередає</a:t>
            </a:r>
            <a:r>
              <a:rPr sz="2800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структуру</a:t>
            </a:r>
            <a:r>
              <a:rPr sz="2800" spc="-160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статті</a:t>
            </a:r>
            <a:r>
              <a:rPr lang="uk-UA" sz="2800" dirty="0">
                <a:latin typeface="+mj-lt"/>
                <a:cs typeface="Georgia"/>
              </a:rPr>
              <a:t> - д</a:t>
            </a:r>
            <a:r>
              <a:rPr lang="ru-RU" sz="2800" dirty="0" err="1">
                <a:latin typeface="+mj-lt"/>
              </a:rPr>
              <a:t>оповнює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назву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>
                <a:latin typeface="+mj-lt"/>
                <a:cs typeface="Georgia"/>
              </a:rPr>
              <a:t>- </a:t>
            </a:r>
            <a:r>
              <a:rPr lang="ru-RU" sz="2800" dirty="0" err="1">
                <a:latin typeface="+mj-lt"/>
              </a:rPr>
              <a:t>якомога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стисле</a:t>
            </a:r>
            <a:r>
              <a:rPr lang="ru-RU" sz="2800" dirty="0">
                <a:latin typeface="+mj-lt"/>
              </a:rPr>
              <a:t> - </a:t>
            </a:r>
            <a:r>
              <a:rPr lang="ru-RU" sz="2800" dirty="0" err="1">
                <a:latin typeface="+mj-lt"/>
              </a:rPr>
              <a:t>завершене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>
                <a:latin typeface="+mj-lt"/>
                <a:cs typeface="Georgia"/>
              </a:rPr>
              <a:t>- без</a:t>
            </a:r>
            <a:r>
              <a:rPr lang="uk-UA" sz="2800" spc="-110" dirty="0">
                <a:latin typeface="+mj-lt"/>
                <a:cs typeface="Georgia"/>
              </a:rPr>
              <a:t> </a:t>
            </a:r>
            <a:r>
              <a:rPr lang="uk-UA" sz="2800" dirty="0">
                <a:latin typeface="+mj-lt"/>
                <a:cs typeface="Georgia"/>
              </a:rPr>
              <a:t>абревіатур, літературних посилань та ілюстраційних матеріалів</a:t>
            </a:r>
            <a:endParaRPr lang="ru-RU" sz="28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Font typeface="Wingdings" pitchFamily="2" charset="2"/>
              <a:buChar char="Ø"/>
            </a:pPr>
            <a:r>
              <a:rPr lang="uk-UA" sz="2800" dirty="0">
                <a:latin typeface="+mj-lt"/>
                <a:cs typeface="Times New Roman"/>
              </a:rPr>
              <a:t>Структура резюме</a:t>
            </a:r>
            <a:endParaRPr sz="2800" dirty="0">
              <a:latin typeface="+mj-lt"/>
              <a:cs typeface="Times New Roman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 err="1">
                <a:latin typeface="+mj-lt"/>
              </a:rPr>
              <a:t>Вступне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речення</a:t>
            </a:r>
            <a:r>
              <a:rPr lang="ru-RU" sz="2800" dirty="0">
                <a:latin typeface="+mj-lt"/>
              </a:rPr>
              <a:t> (</a:t>
            </a:r>
            <a:r>
              <a:rPr lang="uk-UA" sz="2800" dirty="0">
                <a:latin typeface="+mj-lt"/>
              </a:rPr>
              <a:t>місце Вашого дослідження у загальному контексті</a:t>
            </a:r>
            <a:r>
              <a:rPr lang="ru-RU" sz="2800" dirty="0">
                <a:latin typeface="+mj-lt"/>
              </a:rPr>
              <a:t>) – 1 </a:t>
            </a:r>
            <a:r>
              <a:rPr lang="ru-RU" sz="2800" dirty="0" err="1">
                <a:latin typeface="+mj-lt"/>
              </a:rPr>
              <a:t>речення</a:t>
            </a:r>
            <a:endParaRPr lang="ru-RU" sz="2800" dirty="0">
              <a:latin typeface="+mj-lt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>
                <a:latin typeface="+mj-lt"/>
              </a:rPr>
              <a:t>Мета та </a:t>
            </a:r>
            <a:r>
              <a:rPr lang="ru-RU" sz="2800" dirty="0" err="1">
                <a:latin typeface="+mj-lt"/>
              </a:rPr>
              <a:t>гіпотеза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дослідження</a:t>
            </a:r>
            <a:r>
              <a:rPr lang="ru-RU" sz="2800" dirty="0">
                <a:latin typeface="+mj-lt"/>
              </a:rPr>
              <a:t> – 1 </a:t>
            </a:r>
            <a:r>
              <a:rPr lang="uk-UA" sz="2800" dirty="0">
                <a:latin typeface="+mj-lt"/>
              </a:rPr>
              <a:t>речення</a:t>
            </a: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spc="-5" dirty="0" err="1">
                <a:latin typeface="+mj-lt"/>
                <a:cs typeface="Georgia"/>
              </a:rPr>
              <a:t>Якими</a:t>
            </a:r>
            <a:r>
              <a:rPr sz="2800" spc="-80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методами</a:t>
            </a:r>
            <a:r>
              <a:rPr lang="uk-UA" sz="2800" dirty="0">
                <a:latin typeface="+mj-lt"/>
                <a:cs typeface="Georgia"/>
              </a:rPr>
              <a:t> (визначити місце та час, методологію) та який об'єкт досліджено? – 2 речення</a:t>
            </a:r>
            <a:endParaRPr sz="2800" dirty="0">
              <a:latin typeface="+mj-lt"/>
              <a:cs typeface="Georgia"/>
            </a:endParaRP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spc="-5" dirty="0" err="1">
                <a:latin typeface="+mj-lt"/>
                <a:cs typeface="Georgia"/>
              </a:rPr>
              <a:t>Що</a:t>
            </a:r>
            <a:r>
              <a:rPr sz="2800" spc="-65" dirty="0">
                <a:latin typeface="+mj-lt"/>
                <a:cs typeface="Georgia"/>
              </a:rPr>
              <a:t> </a:t>
            </a:r>
            <a:r>
              <a:rPr sz="2800" spc="-5" dirty="0" err="1">
                <a:latin typeface="+mj-lt"/>
                <a:cs typeface="Georgia"/>
              </a:rPr>
              <a:t>отримано</a:t>
            </a:r>
            <a:r>
              <a:rPr lang="uk-UA" sz="2800" spc="-5" dirty="0">
                <a:latin typeface="+mj-lt"/>
                <a:cs typeface="Georgia"/>
              </a:rPr>
              <a:t> (результати)</a:t>
            </a:r>
            <a:r>
              <a:rPr lang="en-US" sz="2800" spc="-5" dirty="0">
                <a:latin typeface="+mj-lt"/>
                <a:cs typeface="Georgia"/>
              </a:rPr>
              <a:t>?</a:t>
            </a:r>
            <a:r>
              <a:rPr lang="uk-UA" sz="2800" spc="-5" dirty="0">
                <a:latin typeface="+mj-lt"/>
                <a:cs typeface="Georgia"/>
              </a:rPr>
              <a:t> - 3-4 речення</a:t>
            </a:r>
            <a:endParaRPr sz="2800" dirty="0">
              <a:latin typeface="+mj-lt"/>
              <a:cs typeface="Georgia"/>
            </a:endParaRPr>
          </a:p>
          <a:p>
            <a:pPr marL="630238" lvl="1" indent="-285750">
              <a:lnSpc>
                <a:spcPct val="100000"/>
              </a:lnSpc>
              <a:buFont typeface="Arial"/>
              <a:buChar char="–"/>
              <a:tabLst>
                <a:tab pos="358775" algn="l"/>
              </a:tabLst>
            </a:pPr>
            <a:r>
              <a:rPr sz="2800" dirty="0">
                <a:latin typeface="+mj-lt"/>
                <a:cs typeface="Georgia"/>
              </a:rPr>
              <a:t>Як це співвідноситься з </a:t>
            </a:r>
            <a:r>
              <a:rPr sz="2800" dirty="0" err="1">
                <a:latin typeface="+mj-lt"/>
                <a:cs typeface="Georgia"/>
              </a:rPr>
              <a:t>наявними</a:t>
            </a:r>
            <a:r>
              <a:rPr sz="2800" spc="-175" dirty="0">
                <a:latin typeface="+mj-lt"/>
                <a:cs typeface="Georgia"/>
              </a:rPr>
              <a:t> </a:t>
            </a:r>
            <a:r>
              <a:rPr sz="2800" dirty="0" err="1">
                <a:latin typeface="+mj-lt"/>
                <a:cs typeface="Georgia"/>
              </a:rPr>
              <a:t>даними</a:t>
            </a:r>
            <a:r>
              <a:rPr lang="uk-UA" sz="2800" dirty="0">
                <a:latin typeface="+mj-lt"/>
                <a:cs typeface="Georgia"/>
              </a:rPr>
              <a:t>? - </a:t>
            </a:r>
            <a:r>
              <a:rPr lang="uk-UA" sz="2800" spc="-5" dirty="0">
                <a:latin typeface="+mj-lt"/>
                <a:cs typeface="Georgia"/>
              </a:rPr>
              <a:t>3-4 речення</a:t>
            </a:r>
            <a:endParaRPr lang="en-US" sz="2800" dirty="0">
              <a:latin typeface="+mj-lt"/>
              <a:cs typeface="Georgia"/>
            </a:endParaRPr>
          </a:p>
          <a:p>
            <a:pPr marL="630238" lvl="1" indent="-285750">
              <a:buFont typeface="Arial"/>
              <a:buChar char="–"/>
              <a:tabLst>
                <a:tab pos="358775" algn="l"/>
              </a:tabLst>
            </a:pPr>
            <a:r>
              <a:rPr lang="ru-RU" sz="2800" dirty="0" err="1">
                <a:latin typeface="+mj-lt"/>
              </a:rPr>
              <a:t>Які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висновки</a:t>
            </a:r>
            <a:r>
              <a:rPr lang="ru-RU" sz="2800" dirty="0">
                <a:latin typeface="+mj-lt"/>
              </a:rPr>
              <a:t> і </a:t>
            </a:r>
            <a:r>
              <a:rPr lang="ru-RU" sz="2800" dirty="0" err="1">
                <a:latin typeface="+mj-lt"/>
              </a:rPr>
              <a:t>яким</a:t>
            </a:r>
            <a:r>
              <a:rPr lang="ru-RU" sz="2800" dirty="0">
                <a:latin typeface="+mj-lt"/>
              </a:rPr>
              <a:t> чином </a:t>
            </a:r>
            <a:r>
              <a:rPr lang="ru-RU" sz="2800" dirty="0" err="1">
                <a:latin typeface="+mj-lt"/>
              </a:rPr>
              <a:t>були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досягнуті</a:t>
            </a:r>
            <a:r>
              <a:rPr lang="ru-RU" sz="2800" dirty="0">
                <a:latin typeface="+mj-lt"/>
              </a:rPr>
              <a:t> – 1 </a:t>
            </a:r>
            <a:r>
              <a:rPr lang="ru-RU" sz="2800" dirty="0" err="1">
                <a:latin typeface="+mj-lt"/>
              </a:rPr>
              <a:t>речення</a:t>
            </a:r>
            <a:endParaRPr lang="ru-RU" sz="2800" dirty="0">
              <a:latin typeface="+mj-lt"/>
            </a:endParaRPr>
          </a:p>
          <a:p>
            <a:pPr marL="396000" lvl="1" indent="-457200">
              <a:lnSpc>
                <a:spcPct val="90000"/>
              </a:lnSpc>
              <a:buFont typeface="Wingdings" pitchFamily="2" charset="2"/>
              <a:buChar char="Ø"/>
              <a:tabLst>
                <a:tab pos="756920" algn="l"/>
              </a:tabLst>
            </a:pPr>
            <a:r>
              <a:rPr lang="uk-UA" sz="2800" dirty="0">
                <a:solidFill>
                  <a:srgbClr val="FF0000"/>
                </a:solidFill>
                <a:latin typeface="+mj-lt"/>
              </a:rPr>
              <a:t>Типові помилки: відсутність структури; розтягнута вступна частина, але відсутня дискусійна, перевантаження цифрами.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448" y="7269692"/>
            <a:ext cx="8655495" cy="115452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Саме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його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читають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в першу</a:t>
            </a:r>
            <a:r>
              <a:rPr lang="ru-RU" sz="2200" spc="-5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чергу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,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якісне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резюме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може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зацікавити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науковця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 і довести 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його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Georgia"/>
                <a:cs typeface="Georgia"/>
              </a:rPr>
              <a:t>до </a:t>
            </a:r>
            <a:r>
              <a:rPr lang="ru-RU" sz="2200" dirty="0" err="1">
                <a:solidFill>
                  <a:srgbClr val="0070C0"/>
                </a:solidFill>
                <a:latin typeface="Georgia"/>
                <a:cs typeface="Georgia"/>
              </a:rPr>
              <a:t>повного</a:t>
            </a:r>
            <a:r>
              <a:rPr lang="ru-RU" sz="2200" spc="-6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тексту та </a:t>
            </a:r>
            <a:r>
              <a:rPr lang="ru-RU" sz="2200" spc="-5" dirty="0" err="1">
                <a:solidFill>
                  <a:srgbClr val="0070C0"/>
                </a:solidFill>
                <a:latin typeface="Georgia"/>
                <a:cs typeface="Georgia"/>
              </a:rPr>
              <a:t>посилання</a:t>
            </a:r>
            <a:r>
              <a:rPr lang="ru-RU" sz="2200" spc="-5" dirty="0">
                <a:solidFill>
                  <a:srgbClr val="0070C0"/>
                </a:solidFill>
                <a:latin typeface="Georgia"/>
                <a:cs typeface="Georgia"/>
              </a:rPr>
              <a:t> на вашу роботу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6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Замість вступу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028700"/>
            <a:ext cx="8280400" cy="7048083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/>
              <a:t>Які б чудові результати досліджень ви не отримали, вони нічого не означатимуть, якщо ви не зможете їх опублікувати.</a:t>
            </a:r>
            <a:endParaRPr lang="ru-RU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/>
              <a:t>Дослідник зобов'язаний подати письмовий звіт про те, що він зробив, чому зробив, як це зробив, і яким новим знанням ощасливив людство.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колеги</a:t>
            </a:r>
            <a:r>
              <a:rPr lang="ru-RU" dirty="0"/>
              <a:t>,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часу, до 70-80%, вони </a:t>
            </a:r>
            <a:r>
              <a:rPr lang="ru-RU" dirty="0" err="1"/>
              <a:t>витрачають</a:t>
            </a:r>
            <a:r>
              <a:rPr lang="ru-RU" dirty="0"/>
              <a:t> на </a:t>
            </a:r>
            <a:r>
              <a:rPr lang="ru-RU" dirty="0" err="1"/>
              <a:t>написання</a:t>
            </a:r>
            <a:r>
              <a:rPr lang="ru-RU" dirty="0"/>
              <a:t> статей,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проектів</a:t>
            </a:r>
            <a:r>
              <a:rPr lang="ru-RU" dirty="0"/>
              <a:t>, а </a:t>
            </a:r>
            <a:r>
              <a:rPr lang="ru-RU" dirty="0" err="1"/>
              <a:t>зовсім</a:t>
            </a:r>
            <a:r>
              <a:rPr lang="ru-RU" dirty="0"/>
              <a:t> не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,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651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9050" y="1409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2894965"/>
            <a:r>
              <a:rPr lang="ru-RU" dirty="0" err="1"/>
              <a:t>Ключові</a:t>
            </a:r>
            <a:r>
              <a:rPr lang="ru-RU" dirty="0"/>
              <a:t> слова</a:t>
            </a:r>
            <a:endParaRPr lang="en-US" dirty="0"/>
          </a:p>
          <a:p>
            <a:pPr marL="2894965"/>
            <a:r>
              <a:rPr lang="en-US" dirty="0"/>
              <a:t>Key words</a:t>
            </a:r>
            <a:endParaRPr lang="ru-RU" dirty="0"/>
          </a:p>
        </p:txBody>
      </p:sp>
      <p:sp>
        <p:nvSpPr>
          <p:cNvPr id="5" name="object 3"/>
          <p:cNvSpPr txBox="1"/>
          <p:nvPr/>
        </p:nvSpPr>
        <p:spPr>
          <a:xfrm>
            <a:off x="666496" y="3009900"/>
            <a:ext cx="8020304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Як правило не повторюють слова із назви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Доповнюють та деталізують назву роботи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Кількість ключових слів або словосполучень -  5-6</a:t>
            </a:r>
            <a:endParaRPr sz="3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7116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2" y="114300"/>
            <a:ext cx="8988552" cy="1354217"/>
          </a:xfrm>
        </p:spPr>
        <p:txBody>
          <a:bodyPr/>
          <a:lstStyle/>
          <a:p>
            <a:pPr algn="ctr"/>
            <a:r>
              <a:rPr lang="uk-UA" dirty="0"/>
              <a:t>Нотатки</a:t>
            </a:r>
            <a:br>
              <a:rPr lang="en-US" dirty="0"/>
            </a:br>
            <a:r>
              <a:rPr lang="en-US" dirty="0"/>
              <a:t>Highlights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412" y="1916206"/>
            <a:ext cx="8534400" cy="4739759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/>
              <a:t>Як правило складаються із 3-5 коротких речень, кожне завдовжки не більше 85 знаків</a:t>
            </a:r>
            <a:r>
              <a:rPr lang="en-US" sz="3600" dirty="0"/>
              <a:t>.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/>
              <a:t>Не використовується </a:t>
            </a:r>
            <a:r>
              <a:rPr lang="uk-UA" sz="3600" dirty="0" err="1"/>
              <a:t>вузькоспецифічна</a:t>
            </a:r>
            <a:r>
              <a:rPr lang="uk-UA" sz="3600" dirty="0"/>
              <a:t> термінологія, скорочення 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/>
              <a:t>Разом з </a:t>
            </a:r>
            <a:r>
              <a:rPr lang="uk-UA" sz="3600" dirty="0" err="1"/>
              <a:t>інфографікою</a:t>
            </a:r>
            <a:r>
              <a:rPr lang="uk-UA" sz="3600" dirty="0"/>
              <a:t> націлені на широку аудиторію </a:t>
            </a:r>
          </a:p>
        </p:txBody>
      </p:sp>
    </p:spTree>
    <p:extLst>
      <p:ext uri="{BB962C8B-B14F-4D97-AF65-F5344CB8AC3E}">
        <p14:creationId xmlns:p14="http://schemas.microsoft.com/office/powerpoint/2010/main" val="2052929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en-US" dirty="0"/>
              <a:t>Highlights - example</a:t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55399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•Geographic region and host species affect total mean abundance of parasites.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species abundance distribution in introduced hosts is lower than in native hosts.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community aggregation pattern might explain the success of introduced species.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introduced population has a higher number of uninfected hosts than native ones.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introduced population has a shorter parasite distribution tail than native ones.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45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b="1" dirty="0" err="1"/>
              <a:t>Інфографіка</a:t>
            </a:r>
            <a:br>
              <a:rPr lang="en-US" b="1" dirty="0"/>
            </a:br>
            <a:r>
              <a:rPr lang="en-US" b="1" dirty="0"/>
              <a:t>Graphical abstract</a:t>
            </a:r>
            <a:r>
              <a:rPr lang="en-US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2171700"/>
            <a:ext cx="8280400" cy="5909310"/>
          </a:xfrm>
        </p:spPr>
        <p:txBody>
          <a:bodyPr/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графічна</a:t>
            </a:r>
            <a:r>
              <a:rPr lang="ru-RU" b="1" dirty="0"/>
              <a:t> </a:t>
            </a:r>
            <a:r>
              <a:rPr lang="ru-RU" b="1" dirty="0" err="1"/>
              <a:t>анотація</a:t>
            </a:r>
            <a:r>
              <a:rPr lang="ru-RU" b="1" dirty="0"/>
              <a:t>?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, </a:t>
            </a:r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анотація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картинка,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Вона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у </a:t>
            </a:r>
            <a:r>
              <a:rPr lang="ru-RU" dirty="0" err="1"/>
              <a:t>спрощеному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та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читачам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. </a:t>
            </a:r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анотація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 у </a:t>
            </a:r>
            <a:r>
              <a:rPr lang="ru-RU" dirty="0" err="1"/>
              <a:t>різних</a:t>
            </a:r>
            <a:r>
              <a:rPr lang="ru-RU" dirty="0"/>
              <a:t> форматах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картинки до складного </a:t>
            </a:r>
            <a:r>
              <a:rPr lang="ru-RU" dirty="0" err="1"/>
              <a:t>графіка</a:t>
            </a:r>
            <a:r>
              <a:rPr lang="ru-RU" dirty="0"/>
              <a:t>, </a:t>
            </a:r>
            <a:r>
              <a:rPr lang="ru-RU" dirty="0" err="1"/>
              <a:t>діаграми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інфографіки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16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b="1" dirty="0" err="1"/>
              <a:t>Інфографіка</a:t>
            </a:r>
            <a:br>
              <a:rPr lang="en-US" b="1" dirty="0"/>
            </a:br>
            <a:r>
              <a:rPr lang="en-US" b="1" dirty="0"/>
              <a:t>Graphical abstract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47900"/>
            <a:ext cx="8280400" cy="196977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uk-UA" dirty="0"/>
              <a:t>Графічне резюме слугує ілюстрацією головної ідеї статті</a:t>
            </a:r>
            <a:r>
              <a:rPr lang="en-US" dirty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dirty="0"/>
              <a:t>Фізичний розмір графічного абстракту як правило складає </a:t>
            </a:r>
            <a:r>
              <a:rPr lang="en-US" dirty="0"/>
              <a:t>5 x 5 cm. </a:t>
            </a:r>
            <a:endParaRPr lang="ru-RU" dirty="0"/>
          </a:p>
        </p:txBody>
      </p:sp>
      <p:sp>
        <p:nvSpPr>
          <p:cNvPr id="4" name="AutoShape 2" descr="https://ars.els-cdn.com/content/image/1-s2.0-S0020751917302047-f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rs.els-cdn.com/content/image/1-s2.0-S0020751917302047-fx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6549278"/>
            <a:ext cx="4762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4278"/>
            <a:ext cx="2847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21" y="4215653"/>
            <a:ext cx="2400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85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 Декілька прикладів використання графічної анот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49" y="876300"/>
            <a:ext cx="9226249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82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</a:t>
            </a:r>
            <a:r>
              <a:rPr lang="en-US" dirty="0"/>
              <a:t>Elsevier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графічної</a:t>
            </a:r>
            <a:r>
              <a:rPr lang="ru-RU" dirty="0"/>
              <a:t> </a:t>
            </a:r>
            <a:r>
              <a:rPr lang="ru-RU" dirty="0" err="1"/>
              <a:t>анотації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8" y="1866900"/>
            <a:ext cx="8483601" cy="62786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Створюйте</a:t>
            </a:r>
            <a:r>
              <a:rPr lang="ru-RU" sz="2400" dirty="0"/>
              <a:t> </a:t>
            </a:r>
            <a:r>
              <a:rPr lang="ru-RU" sz="2400" dirty="0" err="1"/>
              <a:t>унікальне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Ознайомтесь</a:t>
            </a:r>
            <a:r>
              <a:rPr lang="ru-RU" sz="2400" dirty="0"/>
              <a:t> з </a:t>
            </a:r>
            <a:r>
              <a:rPr lang="ru-RU" sz="2400" dirty="0" err="1"/>
              <a:t>вимогами</a:t>
            </a:r>
            <a:r>
              <a:rPr lang="ru-RU" sz="2400" dirty="0"/>
              <a:t> журналу.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Графічна</a:t>
            </a:r>
            <a:r>
              <a:rPr lang="ru-RU" sz="2400" dirty="0"/>
              <a:t> </a:t>
            </a:r>
            <a:r>
              <a:rPr lang="ru-RU" sz="2400" dirty="0" err="1"/>
              <a:t>анотація</a:t>
            </a:r>
            <a:r>
              <a:rPr lang="ru-RU" sz="2400" dirty="0"/>
              <a:t> повинна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чітку</a:t>
            </a:r>
            <a:r>
              <a:rPr lang="ru-RU" sz="2400" dirty="0"/>
              <a:t> та </a:t>
            </a:r>
            <a:r>
              <a:rPr lang="ru-RU" sz="2400" dirty="0" err="1"/>
              <a:t>логічну</a:t>
            </a:r>
            <a:r>
              <a:rPr lang="ru-RU" sz="2400" dirty="0"/>
              <a:t> структуру </a:t>
            </a:r>
            <a:r>
              <a:rPr lang="ru-RU" sz="2400" dirty="0" err="1"/>
              <a:t>побудови</a:t>
            </a:r>
            <a:r>
              <a:rPr lang="ru-RU" sz="2400" dirty="0"/>
              <a:t>.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мінімальну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відволікають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змісту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загромаджують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Рекомендується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у </a:t>
            </a:r>
            <a:r>
              <a:rPr lang="ru-RU" sz="2400" dirty="0" err="1"/>
              <a:t>співвідношенні</a:t>
            </a:r>
            <a:r>
              <a:rPr lang="ru-RU" sz="2400" dirty="0"/>
              <a:t> </a:t>
            </a:r>
            <a:r>
              <a:rPr lang="ru-RU" sz="2400" dirty="0" err="1"/>
              <a:t>сторін</a:t>
            </a:r>
            <a:r>
              <a:rPr lang="ru-RU" sz="2400" dirty="0"/>
              <a:t> 500 до 200 </a:t>
            </a:r>
            <a:r>
              <a:rPr lang="ru-RU" sz="2400" dirty="0" err="1"/>
              <a:t>пікселів</a:t>
            </a:r>
            <a:r>
              <a:rPr lang="ru-RU" sz="2400" dirty="0"/>
              <a:t>, з </a:t>
            </a:r>
            <a:r>
              <a:rPr lang="ru-RU" sz="2400" dirty="0" err="1"/>
              <a:t>мінімальним</a:t>
            </a:r>
            <a:r>
              <a:rPr lang="ru-RU" sz="2400" dirty="0"/>
              <a:t> </a:t>
            </a:r>
            <a:r>
              <a:rPr lang="ru-RU" sz="2400" dirty="0" err="1"/>
              <a:t>розміром</a:t>
            </a:r>
            <a:r>
              <a:rPr lang="ru-RU" sz="2400" dirty="0"/>
              <a:t> 1328х531.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класичні</a:t>
            </a:r>
            <a:r>
              <a:rPr lang="ru-RU" sz="2400" dirty="0"/>
              <a:t> </a:t>
            </a:r>
            <a:r>
              <a:rPr lang="ru-RU" sz="2400" dirty="0" err="1"/>
              <a:t>шрифти</a:t>
            </a:r>
            <a:r>
              <a:rPr lang="ru-RU" sz="2400" dirty="0"/>
              <a:t> великого </a:t>
            </a:r>
            <a:r>
              <a:rPr lang="ru-RU" sz="2400" dirty="0" err="1"/>
              <a:t>розміру</a:t>
            </a:r>
            <a:r>
              <a:rPr lang="ru-RU" sz="2400" dirty="0"/>
              <a:t>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буде </a:t>
            </a:r>
            <a:r>
              <a:rPr lang="ru-RU" sz="2400" dirty="0" err="1"/>
              <a:t>зменшено</a:t>
            </a:r>
            <a:r>
              <a:rPr lang="ru-RU" sz="2400" dirty="0"/>
              <a:t> (</a:t>
            </a:r>
            <a:r>
              <a:rPr lang="en-US" sz="2400" dirty="0"/>
              <a:t>Times, Arial, Courier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en-US" sz="2400" dirty="0"/>
              <a:t>Symbol).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віддати</a:t>
            </a:r>
            <a:r>
              <a:rPr lang="ru-RU" sz="2400" dirty="0"/>
              <a:t> </a:t>
            </a:r>
            <a:r>
              <a:rPr lang="ru-RU" sz="2400" dirty="0" err="1"/>
              <a:t>перевагу</a:t>
            </a:r>
            <a:r>
              <a:rPr lang="ru-RU" sz="2400" dirty="0"/>
              <a:t> файлам типу </a:t>
            </a:r>
            <a:r>
              <a:rPr lang="en-US" sz="2400" dirty="0"/>
              <a:t>TIFF, EPS, PDF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en-US" sz="2400" dirty="0"/>
              <a:t>MS Office, </a:t>
            </a:r>
            <a:r>
              <a:rPr lang="ru-RU" sz="2400" dirty="0" err="1"/>
              <a:t>виконуючи</a:t>
            </a:r>
            <a:r>
              <a:rPr lang="ru-RU" sz="2400" dirty="0"/>
              <a:t> </a:t>
            </a:r>
            <a:r>
              <a:rPr lang="ru-RU" sz="2400" dirty="0" err="1"/>
              <a:t>завантаження</a:t>
            </a:r>
            <a:r>
              <a:rPr lang="ru-RU" sz="2400" dirty="0"/>
              <a:t> </a:t>
            </a:r>
            <a:r>
              <a:rPr lang="ru-RU" sz="2400" dirty="0" err="1"/>
              <a:t>графічної</a:t>
            </a:r>
            <a:r>
              <a:rPr lang="ru-RU" sz="2400" dirty="0"/>
              <a:t> </a:t>
            </a:r>
            <a:r>
              <a:rPr lang="ru-RU" sz="2400" dirty="0" err="1"/>
              <a:t>анотації</a:t>
            </a:r>
            <a:r>
              <a:rPr lang="ru-RU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Не </a:t>
            </a:r>
            <a:r>
              <a:rPr lang="ru-RU" sz="2400" dirty="0" err="1"/>
              <a:t>використовуйте</a:t>
            </a:r>
            <a:r>
              <a:rPr lang="ru-RU" sz="2400" dirty="0"/>
              <a:t> текст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графічний</a:t>
            </a:r>
            <a:r>
              <a:rPr lang="ru-RU" sz="2400" dirty="0"/>
              <a:t> </a:t>
            </a:r>
            <a:r>
              <a:rPr lang="ru-RU" sz="2400" dirty="0" err="1"/>
              <a:t>елемент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відображає</a:t>
            </a:r>
            <a:r>
              <a:rPr lang="ru-RU" sz="2400" dirty="0"/>
              <a:t> </a:t>
            </a:r>
            <a:r>
              <a:rPr lang="ru-RU" sz="2400" dirty="0" err="1"/>
              <a:t>суті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56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46659"/>
          </a:xfrm>
        </p:spPr>
        <p:txBody>
          <a:bodyPr/>
          <a:lstStyle/>
          <a:p>
            <a:pPr algn="ctr"/>
            <a:r>
              <a:rPr lang="ru-RU" sz="4000" dirty="0" err="1"/>
              <a:t>Базовий</a:t>
            </a:r>
            <a:r>
              <a:rPr lang="ru-RU" sz="4000" dirty="0"/>
              <a:t> шаблон для </a:t>
            </a:r>
            <a:r>
              <a:rPr lang="ru-RU" sz="4000" dirty="0" err="1"/>
              <a:t>створення</a:t>
            </a:r>
            <a:r>
              <a:rPr lang="ru-RU" sz="4000" dirty="0"/>
              <a:t> </a:t>
            </a:r>
            <a:r>
              <a:rPr lang="ru-RU" sz="4000" dirty="0" err="1"/>
              <a:t>графічної</a:t>
            </a:r>
            <a:r>
              <a:rPr lang="ru-RU" sz="4000" dirty="0"/>
              <a:t> </a:t>
            </a:r>
            <a:r>
              <a:rPr lang="ru-RU" sz="4000" dirty="0" err="1"/>
              <a:t>анотації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спеціалістів</a:t>
            </a:r>
            <a:r>
              <a:rPr lang="ru-RU" sz="4000" dirty="0"/>
              <a:t> </a:t>
            </a:r>
            <a:r>
              <a:rPr lang="en-US" sz="4000" dirty="0"/>
              <a:t>Elsevier</a:t>
            </a:r>
          </a:p>
        </p:txBody>
      </p:sp>
      <p:pic>
        <p:nvPicPr>
          <p:cNvPr id="2050" name="Picture 2" descr="Базовий шаблон для створення графічної анотації від спеціалістів Elsevi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r="9079"/>
          <a:stretch/>
        </p:blipFill>
        <p:spPr bwMode="auto">
          <a:xfrm>
            <a:off x="-1" y="2092578"/>
            <a:ext cx="9167589" cy="57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5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991600" cy="1107996"/>
          </a:xfrm>
        </p:spPr>
        <p:txBody>
          <a:bodyPr/>
          <a:lstStyle/>
          <a:p>
            <a:pPr algn="ctr"/>
            <a:r>
              <a:rPr lang="uk-UA" sz="3600" b="1" dirty="0"/>
              <a:t>Як підготувати якісну анотацію англійською мовою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94673"/>
            <a:ext cx="8686800" cy="517064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uk-UA" sz="2800" dirty="0"/>
              <a:t>Базові знання англійської граматики;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Банк академічних виразів;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Банк специфічних  наукових термінів та виразів складений вами;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Використання </a:t>
            </a:r>
            <a:r>
              <a:rPr lang="uk-UA" sz="2800"/>
              <a:t>контекстних словників;</a:t>
            </a:r>
            <a:endParaRPr lang="uk-UA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Безкоштовні засоби перевірки граматики та орфографії (наприклад: </a:t>
            </a:r>
            <a:r>
              <a:rPr lang="en-GB" sz="2800" dirty="0">
                <a:hlinkClick r:id="rId2"/>
              </a:rPr>
              <a:t>https://app.grammarly.com</a:t>
            </a:r>
            <a:r>
              <a:rPr lang="uk-UA" sz="2800" dirty="0"/>
              <a:t>)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Перевірте англійську анотацію </a:t>
            </a:r>
            <a:r>
              <a:rPr lang="en-GB" sz="2800" dirty="0" err="1"/>
              <a:t>Gooogle</a:t>
            </a:r>
            <a:r>
              <a:rPr lang="en-GB" sz="2800" dirty="0"/>
              <a:t> </a:t>
            </a:r>
            <a:r>
              <a:rPr lang="uk-UA" sz="2800" dirty="0"/>
              <a:t>перекладачем </a:t>
            </a:r>
            <a:endParaRPr lang="en-GB" sz="2800" dirty="0"/>
          </a:p>
          <a:p>
            <a:pPr marL="457200" indent="-457200">
              <a:buFontTx/>
              <a:buChar char="-"/>
            </a:pPr>
            <a:r>
              <a:rPr lang="uk-UA" sz="2800" dirty="0">
                <a:solidFill>
                  <a:srgbClr val="FF0000"/>
                </a:solidFill>
              </a:rPr>
              <a:t>Не користуйтесь </a:t>
            </a:r>
            <a:r>
              <a:rPr lang="en-GB" sz="2800" dirty="0" err="1">
                <a:solidFill>
                  <a:srgbClr val="FF0000"/>
                </a:solidFill>
              </a:rPr>
              <a:t>Gooogle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uk-UA" sz="2800" dirty="0">
                <a:solidFill>
                  <a:srgbClr val="FF0000"/>
                </a:solidFill>
              </a:rPr>
              <a:t>перекладачем з української на англійську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93158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</a:rPr>
              <a:t>Morley</a:t>
            </a:r>
            <a:r>
              <a:rPr lang="ru-RU" sz="2400" dirty="0">
                <a:solidFill>
                  <a:srgbClr val="7030A0"/>
                </a:solidFill>
              </a:rPr>
              <a:t>, J., 2015</a:t>
            </a:r>
            <a:r>
              <a:rPr lang="en-GB" sz="2400" dirty="0">
                <a:solidFill>
                  <a:srgbClr val="7030A0"/>
                </a:solidFill>
              </a:rPr>
              <a:t>b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Academic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Phrasebank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The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University</a:t>
            </a:r>
            <a:r>
              <a:rPr lang="ru-RU" sz="2400" dirty="0">
                <a:solidFill>
                  <a:srgbClr val="7030A0"/>
                </a:solidFill>
              </a:rPr>
              <a:t> of </a:t>
            </a:r>
            <a:r>
              <a:rPr lang="ru-RU" sz="2400" dirty="0" err="1">
                <a:solidFill>
                  <a:srgbClr val="7030A0"/>
                </a:solidFill>
              </a:rPr>
              <a:t>Manchester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r>
              <a:rPr lang="en-GB" dirty="0">
                <a:solidFill>
                  <a:srgbClr val="7030A0"/>
                </a:solidFill>
                <a:hlinkClick r:id="rId3"/>
              </a:rPr>
              <a:t>http://storage.genebang.com/file/cGF0aD11ZS8yMDE4MDcvdWUyNjM4XzEgQWNhZGVtaWMgUGhyYXNlYmFuayAyMDE1YiBlbmhhbmNlZCBlZGl0aW9uIDIucGRm</a:t>
            </a:r>
            <a:r>
              <a:rPr lang="en-GB" dirty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/>
              <a:t>Неворотин</a:t>
            </a:r>
            <a:r>
              <a:rPr lang="ru-RU" dirty="0"/>
              <a:t> А. И. Матричный фразеологический сборник [Электронный ресурс] : пособие по написанию научной статьи на английском языке / А. И. </a:t>
            </a:r>
            <a:r>
              <a:rPr lang="ru-RU" dirty="0" err="1"/>
              <a:t>Неворотин</a:t>
            </a:r>
            <a:r>
              <a:rPr lang="ru-RU" dirty="0"/>
              <a:t>. - СПб : </a:t>
            </a:r>
            <a:r>
              <a:rPr lang="ru-RU" dirty="0" err="1"/>
              <a:t>СпецЛит</a:t>
            </a:r>
            <a:r>
              <a:rPr lang="ru-RU" dirty="0"/>
              <a:t>, 2001. - 205 с. - Режим доступа: </a:t>
            </a:r>
            <a:r>
              <a:rPr lang="ru-RU" dirty="0">
                <a:hlinkClick r:id="rId4"/>
              </a:rPr>
              <a:t>https://www.books-up.ru/ru/book/matrichnyj-frazeologicheskij-sbornik-3612212</a:t>
            </a:r>
            <a:r>
              <a:rPr lang="en-GB" dirty="0"/>
              <a:t> 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74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5944" y="1028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2894965"/>
            <a:r>
              <a:rPr lang="ru-RU" dirty="0" err="1"/>
              <a:t>Ключові</a:t>
            </a:r>
            <a:r>
              <a:rPr lang="ru-RU" dirty="0"/>
              <a:t> слова</a:t>
            </a:r>
            <a:endParaRPr lang="en-US" dirty="0"/>
          </a:p>
          <a:p>
            <a:pPr marL="2894965"/>
            <a:r>
              <a:rPr lang="en-US" dirty="0"/>
              <a:t>Key words</a:t>
            </a:r>
            <a:endParaRPr lang="ru-RU" dirty="0"/>
          </a:p>
        </p:txBody>
      </p:sp>
      <p:sp>
        <p:nvSpPr>
          <p:cNvPr id="5" name="object 3"/>
          <p:cNvSpPr txBox="1"/>
          <p:nvPr/>
        </p:nvSpPr>
        <p:spPr>
          <a:xfrm>
            <a:off x="666496" y="3009900"/>
            <a:ext cx="8020304" cy="4349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Як правило не повторюють слова із назви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Доповнюють та деталізують назву роботи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Кількість ключових слів або словосполучень -  5-6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Типова помилка: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Ключові слова повністю взяті із назви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9292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653" rIns="0" bIns="0" rtlCol="0">
            <a:spAutoFit/>
          </a:bodyPr>
          <a:lstStyle/>
          <a:p>
            <a:pPr marL="501650">
              <a:lnSpc>
                <a:spcPct val="100000"/>
              </a:lnSpc>
            </a:pPr>
            <a:r>
              <a:rPr sz="4000" spc="-5" dirty="0" err="1"/>
              <a:t>Чому</a:t>
            </a:r>
            <a:r>
              <a:rPr sz="4000" spc="-5" dirty="0"/>
              <a:t> </a:t>
            </a:r>
            <a:r>
              <a:rPr sz="4000" spc="-5" dirty="0" err="1"/>
              <a:t>ви</a:t>
            </a:r>
            <a:r>
              <a:rPr sz="4000" spc="-5" dirty="0"/>
              <a:t> плануєте </a:t>
            </a:r>
            <a:r>
              <a:rPr sz="4000" spc="-5" dirty="0" err="1"/>
              <a:t>писати</a:t>
            </a:r>
            <a:r>
              <a:rPr sz="4000" spc="40" dirty="0"/>
              <a:t> </a:t>
            </a:r>
            <a:r>
              <a:rPr sz="4000" dirty="0" err="1"/>
              <a:t>статтю</a:t>
            </a:r>
            <a:r>
              <a:rPr sz="4000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714500"/>
            <a:ext cx="6705600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Прийшов</a:t>
            </a:r>
            <a:r>
              <a:rPr sz="3000" spc="-12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час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Треба для</a:t>
            </a:r>
            <a:r>
              <a:rPr sz="3000" spc="-12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кар'єри</a:t>
            </a: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Маю </a:t>
            </a:r>
            <a:r>
              <a:rPr sz="3000" spc="-5" dirty="0">
                <a:latin typeface="Georgia"/>
                <a:cs typeface="Georgia"/>
              </a:rPr>
              <a:t>час </a:t>
            </a:r>
            <a:r>
              <a:rPr sz="3000" dirty="0">
                <a:latin typeface="Georgia"/>
                <a:cs typeface="Georgia"/>
              </a:rPr>
              <a:t>та</a:t>
            </a:r>
            <a:r>
              <a:rPr sz="3000" spc="-6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натхнення</a:t>
            </a:r>
            <a:endParaRPr sz="30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000" dirty="0">
                <a:latin typeface="Georgia"/>
                <a:cs typeface="Georgia"/>
              </a:rPr>
              <a:t>Поділитися</a:t>
            </a:r>
            <a:r>
              <a:rPr sz="3000" spc="-135" dirty="0">
                <a:latin typeface="Georgia"/>
                <a:cs typeface="Georgia"/>
              </a:rPr>
              <a:t> </a:t>
            </a:r>
            <a:r>
              <a:rPr lang="uk-UA" sz="3000" dirty="0">
                <a:latin typeface="Georgia"/>
                <a:cs typeface="Georgia"/>
              </a:rPr>
              <a:t>новими </a:t>
            </a:r>
            <a:r>
              <a:rPr lang="uk-UA" sz="3000" spc="-5" dirty="0">
                <a:latin typeface="Georgia"/>
                <a:cs typeface="Georgia"/>
              </a:rPr>
              <a:t>результатами</a:t>
            </a:r>
            <a:endParaRPr lang="uk-UA" sz="30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422" y="53721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Головна мета </a:t>
            </a:r>
            <a:r>
              <a:rPr lang="ru-RU" sz="3200" dirty="0" err="1">
                <a:solidFill>
                  <a:srgbClr val="FF0000"/>
                </a:solidFill>
              </a:rPr>
              <a:t>наукової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публікації</a:t>
            </a:r>
            <a:r>
              <a:rPr lang="ru-RU" sz="3200" dirty="0">
                <a:solidFill>
                  <a:srgbClr val="FF0000"/>
                </a:solidFill>
              </a:rPr>
              <a:t> - </a:t>
            </a:r>
            <a:r>
              <a:rPr lang="ru-RU" sz="3200" dirty="0" err="1">
                <a:solidFill>
                  <a:srgbClr val="FF0000"/>
                </a:solidFill>
              </a:rPr>
              <a:t>познайомити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наукове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товариство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uk-UA" sz="3200" dirty="0">
                <a:solidFill>
                  <a:srgbClr val="FF0000"/>
                </a:solidFill>
              </a:rPr>
              <a:t>громадськість</a:t>
            </a:r>
            <a:r>
              <a:rPr lang="ru-RU" sz="3200" dirty="0">
                <a:solidFill>
                  <a:srgbClr val="FF0000"/>
                </a:solidFill>
              </a:rPr>
              <a:t> з результатами </a:t>
            </a:r>
            <a:r>
              <a:rPr lang="ru-RU" sz="3200" dirty="0" err="1">
                <a:solidFill>
                  <a:srgbClr val="FF0000"/>
                </a:solidFill>
              </a:rPr>
              <a:t>дослідження</a:t>
            </a:r>
            <a:r>
              <a:rPr lang="ru-RU" sz="3200" dirty="0">
                <a:solidFill>
                  <a:srgbClr val="FF0000"/>
                </a:solidFill>
              </a:rPr>
              <a:t> автора, а </a:t>
            </a:r>
            <a:r>
              <a:rPr lang="ru-RU" sz="3200" dirty="0" err="1">
                <a:solidFill>
                  <a:srgbClr val="FF0000"/>
                </a:solidFill>
              </a:rPr>
              <a:t>також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позначити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його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пріоритет</a:t>
            </a:r>
            <a:r>
              <a:rPr lang="ru-RU" sz="3200" dirty="0">
                <a:solidFill>
                  <a:srgbClr val="FF0000"/>
                </a:solidFill>
              </a:rPr>
              <a:t> в </a:t>
            </a:r>
            <a:r>
              <a:rPr lang="ru-RU" sz="3200" dirty="0" err="1">
                <a:solidFill>
                  <a:srgbClr val="FF0000"/>
                </a:solidFill>
              </a:rPr>
              <a:t>обраній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сфері</a:t>
            </a:r>
            <a:r>
              <a:rPr lang="ru-RU" sz="3200" dirty="0">
                <a:solidFill>
                  <a:srgbClr val="FF0000"/>
                </a:solidFill>
              </a:rPr>
              <a:t> науки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9" y="114300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/>
              <a:t>Вст</a:t>
            </a:r>
            <a:r>
              <a:rPr spc="10" dirty="0" err="1"/>
              <a:t>у</a:t>
            </a:r>
            <a:r>
              <a:rPr spc="5" dirty="0" err="1"/>
              <a:t>п</a:t>
            </a:r>
            <a:r>
              <a:rPr lang="en-US" spc="5" dirty="0"/>
              <a:t> - Introduction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181100"/>
            <a:ext cx="8498840" cy="7755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Сучасний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стан, та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важливість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відомого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Наголосіть на важливість проблеми. Чому її слід вивчати, у чому новизна вашого дослідження, яка була його мета і завдання?</a:t>
            </a: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Висуваються робочі гіпотези або визначається мета</a:t>
            </a:r>
          </a:p>
          <a:p>
            <a:pPr marL="571500" indent="-571500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4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помилки:</a:t>
            </a:r>
          </a:p>
          <a:p>
            <a:pPr marL="571500" indent="-33338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вказуються автори, які вивчали проблему, але не їх результати, </a:t>
            </a:r>
          </a:p>
          <a:p>
            <a:pPr marL="571500" indent="-33338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вживаються загальні фрази без уточнення та посилання. 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9" y="1047510"/>
            <a:ext cx="8915399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Розпочати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із загальної проблеми та перейти до конкретної тематики, своєї роботи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Висунути 1-3 гіпотези (для збереження інтриги, бажано щоб не всі гіпотези було підтверджено)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В останньому параграфі, описати що саме зроблено в даній роботі.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Пряме цитування, як правило,  не використовується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помилки: вступ частково, а інколи навіть повністю поза межами  основних результатів  представлених в рукописі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Втрачається «червона стрічка» роботи 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575" y="293757"/>
            <a:ext cx="4212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Структура вступу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06445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66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74625" algn="ctr">
              <a:lnSpc>
                <a:spcPct val="100000"/>
              </a:lnSpc>
            </a:pPr>
            <a:r>
              <a:rPr lang="uk-UA" dirty="0"/>
              <a:t>Матеріал та м</a:t>
            </a:r>
            <a:r>
              <a:rPr dirty="0" err="1"/>
              <a:t>етоди</a:t>
            </a:r>
            <a:br>
              <a:rPr lang="en-US" dirty="0"/>
            </a:br>
            <a:r>
              <a:rPr lang="en-US" dirty="0"/>
              <a:t>Materials and methods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40659" y="4610100"/>
            <a:ext cx="83820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Спочатку надається опис матеріалу, зокрема зазначається: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обсяг даних або розмір вибірки, що використано у роботі;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місця збору матеріалу;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деталізується об'єкт дослідження  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975847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Georgia"/>
                <a:ea typeface="+mj-ea"/>
                <a:cs typeface="Georgia"/>
              </a:rPr>
              <a:t>Матеріал</a:t>
            </a:r>
            <a:endParaRPr lang="ru-RU" sz="3600" b="1" dirty="0">
              <a:latin typeface="Georgia"/>
              <a:ea typeface="+mj-e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38" y="2221521"/>
            <a:ext cx="8469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Лише ті, що мають безпосереднє відношення до результатів (ані менше, ані більше)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Методи дослідження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952500"/>
            <a:ext cx="8280400" cy="5290679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– навести</a:t>
            </a:r>
            <a:r>
              <a:rPr lang="ru-RU" spc="-145" dirty="0"/>
              <a:t> </a:t>
            </a:r>
            <a:r>
              <a:rPr lang="ru-RU" dirty="0" err="1"/>
              <a:t>посилання</a:t>
            </a:r>
            <a:endParaRPr lang="ru-RU" dirty="0"/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pc="-5" dirty="0" err="1"/>
              <a:t>Якщо</a:t>
            </a:r>
            <a:r>
              <a:rPr lang="ru-RU" spc="-5" dirty="0"/>
              <a:t> </a:t>
            </a:r>
            <a:r>
              <a:rPr lang="ru-RU" dirty="0" err="1"/>
              <a:t>змінені</a:t>
            </a:r>
            <a:r>
              <a:rPr lang="ru-RU" dirty="0"/>
              <a:t> </a:t>
            </a:r>
            <a:r>
              <a:rPr lang="ru-RU" spc="-5" dirty="0"/>
              <a:t>–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spc="-5" dirty="0" err="1"/>
              <a:t>яким</a:t>
            </a:r>
            <a:r>
              <a:rPr lang="ru-RU" spc="-80" dirty="0"/>
              <a:t> </a:t>
            </a:r>
            <a:r>
              <a:rPr lang="ru-RU" dirty="0"/>
              <a:t>чином</a:t>
            </a:r>
          </a:p>
          <a:p>
            <a:pPr marL="355600" marR="90678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Детальність</a:t>
            </a:r>
            <a:r>
              <a:rPr lang="ru-RU" dirty="0"/>
              <a:t> </a:t>
            </a:r>
            <a:r>
              <a:rPr lang="ru-RU" spc="-5" dirty="0"/>
              <a:t>– </a:t>
            </a:r>
            <a:r>
              <a:rPr lang="ru-RU" dirty="0" err="1"/>
              <a:t>щоб</a:t>
            </a:r>
            <a:r>
              <a:rPr lang="ru-RU" spc="-135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відтворюваність</a:t>
            </a:r>
            <a:endParaRPr lang="ru-RU" dirty="0"/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 err="1"/>
              <a:t>Біоетика</a:t>
            </a:r>
            <a:r>
              <a:rPr lang="ru-RU" dirty="0"/>
              <a:t> (</a:t>
            </a:r>
            <a:r>
              <a:rPr lang="ru-RU" dirty="0" err="1"/>
              <a:t>окремий</a:t>
            </a:r>
            <a:r>
              <a:rPr lang="ru-RU" dirty="0"/>
              <a:t> параграф,  </a:t>
            </a:r>
            <a:r>
              <a:rPr lang="ru-RU" dirty="0" err="1"/>
              <a:t>інформована</a:t>
            </a:r>
            <a:r>
              <a:rPr lang="ru-RU" dirty="0"/>
              <a:t> </a:t>
            </a:r>
            <a:r>
              <a:rPr lang="ru-RU" dirty="0" err="1"/>
              <a:t>згода</a:t>
            </a:r>
            <a:r>
              <a:rPr lang="ru-RU" dirty="0"/>
              <a:t>,</a:t>
            </a:r>
            <a:r>
              <a:rPr lang="ru-RU" spc="-95" dirty="0"/>
              <a:t> </a:t>
            </a:r>
            <a:r>
              <a:rPr lang="ru-RU" dirty="0" err="1"/>
              <a:t>узгодження</a:t>
            </a:r>
            <a:r>
              <a:rPr lang="ru-RU" dirty="0"/>
              <a:t> процедур)!</a:t>
            </a:r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dirty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змішувати</a:t>
            </a:r>
            <a:r>
              <a:rPr lang="ru-RU" dirty="0"/>
              <a:t> порядок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53100"/>
            <a:ext cx="9130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Три </a:t>
            </a:r>
            <a:r>
              <a:rPr lang="ru-RU" sz="3200" dirty="0" err="1">
                <a:solidFill>
                  <a:srgbClr val="002060"/>
                </a:solidFill>
              </a:rPr>
              <a:t>основні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критерії</a:t>
            </a:r>
            <a:r>
              <a:rPr lang="ru-RU" sz="3200" dirty="0">
                <a:solidFill>
                  <a:srgbClr val="002060"/>
                </a:solidFill>
              </a:rPr>
              <a:t> при </a:t>
            </a:r>
            <a:r>
              <a:rPr lang="ru-RU" sz="3200" dirty="0" err="1">
                <a:solidFill>
                  <a:srgbClr val="002060"/>
                </a:solidFill>
              </a:rPr>
              <a:t>рецензуванні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Вашої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статті</a:t>
            </a:r>
            <a:r>
              <a:rPr lang="ru-RU" sz="3200" dirty="0">
                <a:solidFill>
                  <a:srgbClr val="002060"/>
                </a:solidFill>
              </a:rPr>
              <a:t>:</a:t>
            </a: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відтворюваність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експерименту</a:t>
            </a:r>
            <a:endParaRPr lang="ru-RU" sz="3200" dirty="0">
              <a:solidFill>
                <a:srgbClr val="002060"/>
              </a:solidFill>
            </a:endParaRP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методи</a:t>
            </a:r>
            <a:r>
              <a:rPr lang="ru-RU" sz="3200" dirty="0">
                <a:solidFill>
                  <a:srgbClr val="002060"/>
                </a:solidFill>
              </a:rPr>
              <a:t> лабораторного </a:t>
            </a:r>
            <a:r>
              <a:rPr lang="ru-RU" sz="3200" dirty="0" err="1">
                <a:solidFill>
                  <a:srgbClr val="002060"/>
                </a:solidFill>
              </a:rPr>
              <a:t>аналізу</a:t>
            </a:r>
            <a:endParaRPr lang="ru-RU" sz="3200" dirty="0">
              <a:solidFill>
                <a:srgbClr val="002060"/>
              </a:solidFill>
            </a:endParaRPr>
          </a:p>
          <a:p>
            <a:pPr marL="536575" indent="-15875">
              <a:buFontTx/>
              <a:buChar char="-"/>
            </a:pPr>
            <a:r>
              <a:rPr lang="ru-RU" sz="3200" dirty="0" err="1">
                <a:solidFill>
                  <a:srgbClr val="002060"/>
                </a:solidFill>
              </a:rPr>
              <a:t>методи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статобробки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3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83" y="190500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Методи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104900"/>
            <a:ext cx="8280400" cy="689419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err="1"/>
              <a:t>Рецензенти</a:t>
            </a:r>
            <a:r>
              <a:rPr lang="ru-RU" dirty="0"/>
              <a:t>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тест </a:t>
            </a:r>
            <a:r>
              <a:rPr lang="en-GB" dirty="0"/>
              <a:t>ANOVA, MANOVA</a:t>
            </a:r>
            <a:r>
              <a:rPr lang="uk-UA" dirty="0"/>
              <a:t>, </a:t>
            </a:r>
            <a:r>
              <a:rPr lang="en-US" dirty="0"/>
              <a:t>ANCOVA, </a:t>
            </a:r>
            <a:r>
              <a:rPr lang="uk-UA" dirty="0"/>
              <a:t>лінійну регресію, метод </a:t>
            </a:r>
            <a:r>
              <a:rPr lang="uk-UA" dirty="0" err="1"/>
              <a:t>бутстрєп</a:t>
            </a:r>
            <a:r>
              <a:rPr lang="uk-UA" dirty="0"/>
              <a:t> аналізу.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err="1"/>
              <a:t>Виконайте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вибірок</a:t>
            </a:r>
            <a:r>
              <a:rPr lang="ru-RU" dirty="0"/>
              <a:t> на </a:t>
            </a:r>
            <a:r>
              <a:rPr lang="ru-RU" dirty="0" err="1"/>
              <a:t>нормальність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endParaRPr lang="ru-RU" dirty="0"/>
          </a:p>
          <a:p>
            <a:pPr marL="457200" indent="-457200">
              <a:buFont typeface="Wingdings" pitchFamily="2" charset="2"/>
              <a:buChar char="Ø"/>
            </a:pPr>
            <a:r>
              <a:rPr lang="ru-RU" dirty="0"/>
              <a:t>Не рекомендовано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Стьюдента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uk-UA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Типові помилки – це в</a:t>
            </a:r>
            <a:r>
              <a:rPr lang="uk-UA" i="1" dirty="0">
                <a:solidFill>
                  <a:srgbClr val="FF0000"/>
                </a:solidFill>
              </a:rPr>
              <a:t>ідсутність: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>
                <a:solidFill>
                  <a:srgbClr val="FF0000"/>
                </a:solidFill>
              </a:rPr>
              <a:t>перевірки вибірки на закон розподілу;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>
                <a:solidFill>
                  <a:srgbClr val="FF0000"/>
                </a:solidFill>
              </a:rPr>
              <a:t>обґрунтування щодо застосування того або іншого статистичного методу;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i="1" dirty="0">
                <a:solidFill>
                  <a:srgbClr val="FF0000"/>
                </a:solidFill>
              </a:rPr>
              <a:t>перевірки залишків моделі 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8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dirty="0" err="1"/>
              <a:t>Результати</a:t>
            </a:r>
            <a:r>
              <a:rPr lang="en-US" dirty="0"/>
              <a:t> - </a:t>
            </a:r>
            <a:r>
              <a:rPr lang="en-US" dirty="0" err="1"/>
              <a:t>Resutls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257300"/>
            <a:ext cx="8305800" cy="6812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Розділ поєднано зі «вступом» і пояснює, як результати досліджень підтверджують позитивні результати тестування основної наукової гіпотези.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latin typeface="Georgia"/>
                <a:cs typeface="Georgia"/>
              </a:rPr>
              <a:t>Допускається використання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не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хронологічн</a:t>
            </a:r>
            <a:r>
              <a:rPr lang="uk-UA" sz="3200" dirty="0" err="1">
                <a:latin typeface="Georgia"/>
                <a:cs typeface="Georgia"/>
              </a:rPr>
              <a:t>ого</a:t>
            </a:r>
            <a:r>
              <a:rPr sz="3200" dirty="0">
                <a:latin typeface="Georgia"/>
                <a:cs typeface="Georgia"/>
              </a:rPr>
              <a:t>, а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логічн</a:t>
            </a:r>
            <a:r>
              <a:rPr lang="uk-UA" sz="3200" dirty="0" err="1">
                <a:latin typeface="Georgia"/>
                <a:cs typeface="Georgia"/>
              </a:rPr>
              <a:t>ого</a:t>
            </a:r>
            <a:r>
              <a:rPr lang="uk-UA" sz="320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опис</a:t>
            </a:r>
            <a:r>
              <a:rPr lang="uk-UA" sz="3200" dirty="0">
                <a:latin typeface="Georgia"/>
                <a:cs typeface="Georgia"/>
              </a:rPr>
              <a:t>у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Основні, а не все що було</a:t>
            </a:r>
            <a:r>
              <a:rPr sz="32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зроблено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Ілюструвати мінімально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необхідними  зведеними даними </a:t>
            </a:r>
            <a:r>
              <a:rPr sz="3200" spc="-5" dirty="0">
                <a:latin typeface="Georgia"/>
                <a:cs typeface="Georgia"/>
              </a:rPr>
              <a:t>(</a:t>
            </a:r>
            <a:r>
              <a:rPr sz="3200" spc="-5" dirty="0" err="1">
                <a:latin typeface="Georgia"/>
                <a:cs typeface="Georgia"/>
              </a:rPr>
              <a:t>вихідні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lang="uk-UA" sz="3200" spc="-5" dirty="0">
                <a:latin typeface="Georgia"/>
                <a:cs typeface="Georgia"/>
              </a:rPr>
              <a:t>або проміжні </a:t>
            </a:r>
            <a:r>
              <a:rPr sz="3200" dirty="0" err="1">
                <a:latin typeface="Georgia"/>
                <a:cs typeface="Georgia"/>
              </a:rPr>
              <a:t>дані</a:t>
            </a:r>
            <a:r>
              <a:rPr sz="3200" dirty="0">
                <a:latin typeface="Georgia"/>
                <a:cs typeface="Georgia"/>
              </a:rPr>
              <a:t>  можуть </a:t>
            </a:r>
            <a:r>
              <a:rPr sz="3200" spc="-5" dirty="0">
                <a:latin typeface="Georgia"/>
                <a:cs typeface="Georgia"/>
              </a:rPr>
              <a:t>бути </a:t>
            </a:r>
            <a:r>
              <a:rPr sz="3200" dirty="0">
                <a:latin typeface="Georgia"/>
                <a:cs typeface="Georgia"/>
              </a:rPr>
              <a:t>в </a:t>
            </a:r>
            <a:r>
              <a:rPr sz="3200" dirty="0" err="1">
                <a:latin typeface="Georgia"/>
                <a:cs typeface="Georgia"/>
              </a:rPr>
              <a:t>додаткових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матеріалах</a:t>
            </a:r>
            <a:r>
              <a:rPr lang="uk-UA" sz="3200" dirty="0">
                <a:latin typeface="Georgia"/>
                <a:cs typeface="Georgia"/>
              </a:rPr>
              <a:t>)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Не містить посилань на літературу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>
                <a:solidFill>
                  <a:srgbClr val="FF0000"/>
                </a:solidFill>
                <a:latin typeface="Georgia"/>
                <a:cs typeface="Georgia"/>
              </a:rPr>
              <a:t>Не змішувати дискусію з результатами</a:t>
            </a:r>
            <a:endParaRPr sz="3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Результати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9282" y="1409700"/>
            <a:ext cx="8377518" cy="5647700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Перед формуванням ілюстраційних матеріалів потрібно точно визначити, на яке з поставлених питань статті буде відповідати та чи інша таблиця або рисунок. </a:t>
            </a:r>
            <a:endParaRPr lang="ru-RU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Мають бути висвітлені  лише ті результати, які підтверджують або відхиляють гіпотезу/відповідають меті.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rgbClr val="FF0000"/>
                </a:solidFill>
              </a:rPr>
              <a:t>Таблиці не повинні дублювати вже наведені в тексті дані.</a:t>
            </a:r>
            <a:endParaRPr lang="ru-RU" dirty="0">
              <a:solidFill>
                <a:srgbClr val="FF0000"/>
              </a:solidFill>
            </a:endParaRPr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22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500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Обговорення</a:t>
            </a:r>
            <a:r>
              <a:rPr lang="ru-RU" b="1" dirty="0"/>
              <a:t> –</a:t>
            </a:r>
            <a:r>
              <a:rPr lang="en-GB" b="1" dirty="0"/>
              <a:t>Discussion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106" y="1181100"/>
            <a:ext cx="8763000" cy="6632585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Дискусія вважається найважливішим елементом наукової статті.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Стисла, має максимально доводити правоту точки зору автора, узагальнюючи результати власних досліджень та дані інших авторів щодо підтвердження тієї чи іншої наукової гіпотези (від конкретного — до загального).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Конкретні результати досліджень мають бути точно поєднані з відповідями на конкретно-поставлені запитання наукової гіпотези автора у «Вступі»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rgbClr val="C00000"/>
                </a:solidFill>
              </a:rPr>
              <a:t>Не </a:t>
            </a:r>
            <a:r>
              <a:rPr lang="uk-UA" dirty="0" err="1">
                <a:solidFill>
                  <a:srgbClr val="C00000"/>
                </a:solidFill>
              </a:rPr>
              <a:t>повторєю</a:t>
            </a:r>
            <a:r>
              <a:rPr lang="uk-UA" spc="-75" dirty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C00000"/>
                </a:solidFill>
              </a:rPr>
              <a:t>результати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31510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45" y="0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63" indent="-4763" algn="ctr">
              <a:lnSpc>
                <a:spcPct val="100000"/>
              </a:lnSpc>
            </a:pPr>
            <a:r>
              <a:rPr dirty="0" err="1"/>
              <a:t>Обговорення</a:t>
            </a:r>
            <a:r>
              <a:rPr lang="en-US" dirty="0"/>
              <a:t> –Discussion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1129105"/>
            <a:ext cx="8956361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Типові помилки:</a:t>
            </a:r>
          </a:p>
          <a:p>
            <a:pPr marL="627063" lvl="0" indent="-268288">
              <a:buFont typeface="Arial" pitchFamily="34" charset="0"/>
              <a:buChar char="•"/>
            </a:pPr>
            <a:r>
              <a:rPr lang="uk-UA" sz="3200" dirty="0">
                <a:solidFill>
                  <a:srgbClr val="FF0000"/>
                </a:solidFill>
                <a:latin typeface="+mj-lt"/>
              </a:rPr>
              <a:t>Слабка дискусія, за рахунок не достатнього огляду та співставлення з раніше відомими результатами</a:t>
            </a:r>
          </a:p>
          <a:p>
            <a:pPr marL="627063" indent="-268288">
              <a:buFont typeface="Arial" pitchFamily="34" charset="0"/>
              <a:buChar char="•"/>
            </a:pPr>
            <a:r>
              <a:rPr lang="uk-UA" sz="3200" dirty="0">
                <a:solidFill>
                  <a:srgbClr val="FF0000"/>
                </a:solidFill>
                <a:latin typeface="+mj-lt"/>
                <a:cs typeface="Georgia"/>
              </a:rPr>
              <a:t>Штучні обмеження і слабкість автора при обговоренні отриманих результатів призводять до непереконливості їх значення і загальної достовірності викладених матеріалів</a:t>
            </a:r>
            <a:r>
              <a:rPr lang="uk-UA" sz="3200" dirty="0">
                <a:latin typeface="+mj-lt"/>
                <a:cs typeface="Georgia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114" y="5600700"/>
            <a:ext cx="86461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800" dirty="0">
                <a:latin typeface="Georgia"/>
                <a:cs typeface="Georgia"/>
              </a:rPr>
              <a:t>Для побудови цікавої дискусії обговоріть та оцініть протиріччя деяких отриманих Вами результатів, обговоріть будь-які неочікувано-винайдені результати.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010400" cy="677108"/>
          </a:xfrm>
        </p:spPr>
        <p:txBody>
          <a:bodyPr/>
          <a:lstStyle/>
          <a:p>
            <a:pPr algn="ctr"/>
            <a:r>
              <a:rPr lang="en-GB" dirty="0"/>
              <a:t>Discussion section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04900"/>
            <a:ext cx="7957312" cy="443198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ru-RU" dirty="0"/>
              <a:t>The </a:t>
            </a:r>
            <a:r>
              <a:rPr lang="ru-RU" dirty="0" err="1"/>
              <a:t>Discussion</a:t>
            </a:r>
            <a:r>
              <a:rPr lang="ru-RU" dirty="0"/>
              <a:t> </a:t>
            </a:r>
            <a:r>
              <a:rPr lang="ru-RU" dirty="0" err="1"/>
              <a:t>should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start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brief</a:t>
            </a:r>
            <a:r>
              <a:rPr lang="ru-RU" dirty="0"/>
              <a:t> </a:t>
            </a:r>
            <a:r>
              <a:rPr lang="ru-RU" dirty="0" err="1"/>
              <a:t>recall</a:t>
            </a:r>
            <a:r>
              <a:rPr lang="ru-RU" dirty="0"/>
              <a:t> of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objective</a:t>
            </a:r>
            <a:r>
              <a:rPr lang="ru-RU" dirty="0"/>
              <a:t> and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expectations</a:t>
            </a:r>
            <a:r>
              <a:rPr lang="ru-RU" dirty="0"/>
              <a:t>, </a:t>
            </a:r>
            <a:r>
              <a:rPr lang="ru-RU" dirty="0" err="1"/>
              <a:t>followed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results</a:t>
            </a:r>
            <a:r>
              <a:rPr lang="ru-RU" dirty="0"/>
              <a:t>, </a:t>
            </a:r>
            <a:r>
              <a:rPr lang="ru-RU" dirty="0" err="1"/>
              <a:t>Different</a:t>
            </a:r>
            <a:r>
              <a:rPr lang="ru-RU" dirty="0"/>
              <a:t> </a:t>
            </a:r>
            <a:r>
              <a:rPr lang="ru-RU" dirty="0" err="1"/>
              <a:t>points</a:t>
            </a:r>
            <a:r>
              <a:rPr lang="ru-RU" dirty="0"/>
              <a:t> 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discussed</a:t>
            </a:r>
            <a:r>
              <a:rPr lang="ru-RU" dirty="0"/>
              <a:t>,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relation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concepts</a:t>
            </a:r>
            <a:r>
              <a:rPr lang="ru-RU" dirty="0"/>
              <a:t>/</a:t>
            </a:r>
            <a:r>
              <a:rPr lang="ru-RU" dirty="0" err="1"/>
              <a:t>hypotheses</a:t>
            </a:r>
            <a:r>
              <a:rPr lang="ru-RU" dirty="0"/>
              <a:t> </a:t>
            </a:r>
            <a:r>
              <a:rPr lang="ru-RU" dirty="0" err="1"/>
              <a:t>presented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Introduction</a:t>
            </a:r>
            <a:r>
              <a:rPr lang="ru-RU" dirty="0"/>
              <a:t>, </a:t>
            </a:r>
            <a:r>
              <a:rPr lang="ru-RU" dirty="0" err="1"/>
              <a:t>then</a:t>
            </a:r>
            <a:r>
              <a:rPr lang="ru-RU" dirty="0"/>
              <a:t>, and </a:t>
            </a:r>
            <a:r>
              <a:rPr lang="ru-RU" dirty="0" err="1"/>
              <a:t>only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,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points</a:t>
            </a:r>
            <a:r>
              <a:rPr lang="en-US" dirty="0"/>
              <a:t>”</a:t>
            </a:r>
          </a:p>
          <a:p>
            <a:r>
              <a:rPr lang="en-US" b="1" i="1" dirty="0"/>
              <a:t>Serge Morand</a:t>
            </a:r>
            <a:endParaRPr lang="uk-UA" b="1" i="1" dirty="0"/>
          </a:p>
          <a:p>
            <a:r>
              <a:rPr lang="en-US" sz="2800" i="1" dirty="0"/>
              <a:t>Evolutionary ecologist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76700"/>
            <a:ext cx="3429000" cy="42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56C50A-E389-4EB4-9027-3F04910E6ABF}"/>
              </a:ext>
            </a:extLst>
          </p:cNvPr>
          <p:cNvSpPr txBox="1"/>
          <p:nvPr/>
        </p:nvSpPr>
        <p:spPr>
          <a:xfrm>
            <a:off x="533400" y="1333500"/>
            <a:ext cx="8077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Основою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академічного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письма є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металінгвістичні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вміння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навички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тобто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вміння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читати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розуміти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текст,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аналізувати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читати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написане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критично,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формулювати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індивідуальну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авторську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конкретну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позицію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тощо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ru-RU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Академічне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письмо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має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навчити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висловлювати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та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обґрунтовувати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свої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власні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ідеї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за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допомогою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короткого,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переконливого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зручно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організованого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NewRomanPSMT"/>
              </a:rPr>
              <a:t>наукового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NewRomanPSMT"/>
              </a:rPr>
              <a:t> тексту</a:t>
            </a:r>
            <a:r>
              <a:rPr lang="ru-RU" sz="2800" b="1" i="1" dirty="0"/>
              <a:t> </a:t>
            </a:r>
            <a:endParaRPr lang="en-GB" sz="2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0909C-E01E-4AFF-BABC-79C2DFC014B4}"/>
              </a:ext>
            </a:extLst>
          </p:cNvPr>
          <p:cNvSpPr txBox="1"/>
          <p:nvPr/>
        </p:nvSpPr>
        <p:spPr>
          <a:xfrm>
            <a:off x="76200" y="190500"/>
            <a:ext cx="919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ОСНОВНІ ЗАСАДИ АКАДЕМІЧНОГО ПИСЬМ</a:t>
            </a:r>
            <a:r>
              <a:rPr lang="uk-UA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67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/>
              <a:t>Висновки</a:t>
            </a:r>
            <a:r>
              <a:rPr lang="en-US" b="1" dirty="0"/>
              <a:t> - Conclusions</a:t>
            </a:r>
            <a:endParaRPr lang="ru-RU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4900"/>
            <a:ext cx="8458200" cy="7201972"/>
          </a:xfrm>
          <a:prstGeom prst="rect">
            <a:avLst/>
          </a:prstGeom>
        </p:spPr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Коротко охарактеризуйте одержані результати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>
                <a:latin typeface="Times New Roman" pitchFamily="18" charset="0"/>
              </a:rPr>
              <a:t>Висновок</a:t>
            </a:r>
          </a:p>
          <a:p>
            <a:pPr marL="801688" indent="-354013" eaLnBrk="1" hangingPunct="1"/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dirty="0" err="1">
                <a:latin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щось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нове</a:t>
            </a:r>
            <a:r>
              <a:rPr lang="ru-RU" sz="3600" dirty="0">
                <a:latin typeface="Times New Roman" pitchFamily="18" charset="0"/>
              </a:rPr>
              <a:t>, а не </a:t>
            </a:r>
            <a:r>
              <a:rPr lang="uk-UA" sz="3600" dirty="0">
                <a:latin typeface="Times New Roman" pitchFamily="18" charset="0"/>
              </a:rPr>
              <a:t>перефразоване</a:t>
            </a:r>
            <a:r>
              <a:rPr lang="ru-RU" sz="3600" dirty="0">
                <a:latin typeface="Times New Roman" pitchFamily="18" charset="0"/>
              </a:rPr>
              <a:t> «</a:t>
            </a:r>
            <a:r>
              <a:rPr lang="uk-UA" sz="3600" dirty="0">
                <a:latin typeface="Times New Roman" pitchFamily="18" charset="0"/>
              </a:rPr>
              <a:t>Обговорення</a:t>
            </a:r>
            <a:r>
              <a:rPr lang="ru-RU" sz="3600" dirty="0">
                <a:latin typeface="Times New Roman" pitchFamily="18" charset="0"/>
              </a:rPr>
              <a:t>»</a:t>
            </a:r>
          </a:p>
          <a:p>
            <a:pPr marL="801688" indent="-354013" eaLnBrk="1" hangingPunct="1"/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dirty="0" err="1">
                <a:latin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перспективи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подальших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досліджень</a:t>
            </a:r>
            <a:r>
              <a:rPr lang="ru-RU" sz="3600" dirty="0">
                <a:latin typeface="Times New Roman" pitchFamily="18" charset="0"/>
              </a:rPr>
              <a:t>, </a:t>
            </a:r>
          </a:p>
          <a:p>
            <a:pPr marL="801688" indent="-354013" eaLnBrk="1" hangingPunct="1"/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dirty="0" err="1">
                <a:latin typeface="Times New Roman" pitchFamily="18" charset="0"/>
              </a:rPr>
              <a:t>це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Ваші</a:t>
            </a:r>
            <a:r>
              <a:rPr lang="ru-RU" sz="3600" dirty="0">
                <a:latin typeface="Times New Roman" pitchFamily="18" charset="0"/>
              </a:rPr>
              <a:t> думки, </a:t>
            </a:r>
            <a:r>
              <a:rPr lang="ru-RU" sz="3600" dirty="0" err="1">
                <a:latin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повинні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запам'ятатися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читачеві</a:t>
            </a:r>
            <a:r>
              <a:rPr lang="ru-RU" sz="3600" dirty="0">
                <a:latin typeface="Times New Roman" pitchFamily="18" charset="0"/>
              </a:rPr>
              <a:t>.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uk-UA" sz="3600" dirty="0">
                <a:solidFill>
                  <a:srgbClr val="FF0000"/>
                </a:solidFill>
                <a:latin typeface="Times New Roman" pitchFamily="18" charset="0"/>
              </a:rPr>
              <a:t>Не повторюйте Анотацію;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uk-UA" sz="3600" dirty="0">
                <a:solidFill>
                  <a:srgbClr val="FF0000"/>
                </a:solidFill>
                <a:latin typeface="Times New Roman" pitchFamily="18" charset="0"/>
              </a:rPr>
              <a:t>Не змішуйте з Обговоренням;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Не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можна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писати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в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кінці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статті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висновки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за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зразком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</a:rPr>
              <a:t>дисертаційних</a:t>
            </a:r>
            <a:r>
              <a:rPr lang="ru-RU" sz="36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039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spc="-5" dirty="0"/>
              <a:t>Навіщо </a:t>
            </a:r>
            <a:r>
              <a:rPr sz="4000" dirty="0"/>
              <a:t>потрібен</a:t>
            </a:r>
            <a:r>
              <a:rPr sz="4000" spc="-20" dirty="0"/>
              <a:t> </a:t>
            </a:r>
            <a:r>
              <a:rPr sz="4000" spc="-5" dirty="0"/>
              <a:t>список</a:t>
            </a:r>
            <a:endParaRPr sz="4000" dirty="0"/>
          </a:p>
          <a:p>
            <a:pPr marL="1270" algn="ctr">
              <a:lnSpc>
                <a:spcPct val="100000"/>
              </a:lnSpc>
            </a:pPr>
            <a:r>
              <a:rPr sz="4000" spc="-5" dirty="0" err="1"/>
              <a:t>літератури</a:t>
            </a:r>
            <a:r>
              <a:rPr lang="en-US" sz="4000" spc="-5" dirty="0"/>
              <a:t> - References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88744"/>
            <a:ext cx="7578090" cy="3960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Аргументувати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ідею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Співставити з світовими</a:t>
            </a:r>
            <a:r>
              <a:rPr sz="3200" spc="-5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аналогами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Означити місце даного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дослідження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Запобігти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плагіату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Для журналу і вченого =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визнання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Часто вказані </a:t>
            </a:r>
            <a:r>
              <a:rPr sz="3200" spc="-5" dirty="0">
                <a:solidFill>
                  <a:srgbClr val="C00000"/>
                </a:solidFill>
                <a:latin typeface="Georgia"/>
                <a:cs typeface="Georgia"/>
              </a:rPr>
              <a:t>лише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власні роботи</a:t>
            </a:r>
            <a:r>
              <a:rPr sz="3200" spc="-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або  </a:t>
            </a:r>
            <a:r>
              <a:rPr sz="3200" spc="-5" dirty="0">
                <a:solidFill>
                  <a:srgbClr val="C00000"/>
                </a:solidFill>
                <a:latin typeface="Georgia"/>
                <a:cs typeface="Georgia"/>
              </a:rPr>
              <a:t>дуже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“старі” </a:t>
            </a:r>
            <a:r>
              <a:rPr lang="uk-UA" sz="3200" dirty="0">
                <a:solidFill>
                  <a:srgbClr val="C00000"/>
                </a:solidFill>
                <a:latin typeface="Georgia"/>
                <a:cs typeface="Georgia"/>
              </a:rPr>
              <a:t>статті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 з</a:t>
            </a:r>
            <a:r>
              <a:rPr sz="3200" spc="-5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помилками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618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/>
              <a:t>Список літератури</a:t>
            </a:r>
            <a:endParaRPr lang="ru-RU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88" y="876300"/>
            <a:ext cx="9144000" cy="8082213"/>
          </a:xfrm>
          <a:prstGeom prst="rect">
            <a:avLst/>
          </a:prstGeo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Загальні рекомендації: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Обмежуйтеся лише необхідними і достатніми цитуваннями; 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Цитуйте лише ті роботи, які ви прочитали повністю;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Бажано використовувати лише реферовані і рецензовані джерела;</a:t>
            </a:r>
          </a:p>
          <a:p>
            <a:pPr marL="904875" indent="-457200"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latin typeface="Times New Roman" pitchFamily="18" charset="0"/>
              </a:rPr>
              <a:t>«Сіра» література лише у дуже обмеженій кількості. Публікація - це науковий продукт, що має різну якість.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600" dirty="0">
                <a:solidFill>
                  <a:srgbClr val="C00000"/>
                </a:solidFill>
              </a:rPr>
              <a:t>Недопустима практика: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err="1">
                <a:solidFill>
                  <a:srgbClr val="C00000"/>
                </a:solidFill>
              </a:rPr>
              <a:t>Переважне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цитування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власних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праць</a:t>
            </a:r>
            <a:r>
              <a:rPr lang="ru-RU" sz="2800" spc="-60" dirty="0">
                <a:solidFill>
                  <a:srgbClr val="C00000"/>
                </a:solidFill>
              </a:rPr>
              <a:t>;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 err="1">
                <a:solidFill>
                  <a:srgbClr val="C00000"/>
                </a:solidFill>
              </a:rPr>
              <a:t>Перецитування</a:t>
            </a:r>
            <a:r>
              <a:rPr lang="uk-UA" sz="2800" dirty="0">
                <a:solidFill>
                  <a:srgbClr val="C00000"/>
                </a:solidFill>
              </a:rPr>
              <a:t> з інших джерел;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C00000"/>
                </a:solidFill>
              </a:rPr>
              <a:t>Переважання в списку </a:t>
            </a:r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dirty="0" err="1">
                <a:solidFill>
                  <a:srgbClr val="C00000"/>
                </a:solidFill>
              </a:rPr>
              <a:t>застарілих</a:t>
            </a:r>
            <a:r>
              <a:rPr lang="ru-RU" sz="2800" dirty="0">
                <a:solidFill>
                  <a:srgbClr val="C00000"/>
                </a:solidFill>
              </a:rPr>
              <a:t>» </a:t>
            </a:r>
            <a:r>
              <a:rPr lang="ru-RU" sz="2800" dirty="0" err="1">
                <a:solidFill>
                  <a:srgbClr val="C00000"/>
                </a:solidFill>
              </a:rPr>
              <a:t>праць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  <a:r>
              <a:rPr lang="uk-UA" sz="2800" dirty="0">
                <a:solidFill>
                  <a:srgbClr val="C00000"/>
                </a:solidFill>
              </a:rPr>
              <a:t>вторинної та третинної літератури.</a:t>
            </a:r>
          </a:p>
          <a:p>
            <a:pPr marL="571500" indent="-2127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2800" dirty="0">
                <a:solidFill>
                  <a:srgbClr val="FF0000"/>
                </a:solidFill>
              </a:rPr>
              <a:t>Шахрайські або завідомо неточні посилання прирівнюються до неетичної поведінки і є неприйнятними. </a:t>
            </a:r>
            <a:endParaRPr lang="ru-RU" sz="2800" dirty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uk-UA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830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 rot="10800000">
            <a:off x="990600" y="1181100"/>
            <a:ext cx="7239000" cy="2819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10800000">
            <a:off x="1704972" y="4000500"/>
            <a:ext cx="5791203" cy="2286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 rot="10800000">
            <a:off x="2285998" y="6286500"/>
            <a:ext cx="4648202" cy="19050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1174" y="1409700"/>
            <a:ext cx="5762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описує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оригінальне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опублікована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рецензованому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патент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273" y="4000501"/>
            <a:ext cx="5724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оглядові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конференцій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монографії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збірники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4389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Третинна</a:t>
            </a:r>
          </a:p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енциклопедії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підручники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словники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0752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 bwMode="auto">
          <a:xfrm>
            <a:off x="0" y="905492"/>
            <a:ext cx="9144000" cy="75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" y="20171"/>
            <a:ext cx="8988552" cy="1008529"/>
          </a:xfrm>
        </p:spPr>
        <p:txBody>
          <a:bodyPr/>
          <a:lstStyle/>
          <a:p>
            <a:pPr algn="ctr"/>
            <a:r>
              <a:rPr lang="uk-UA" sz="3600" dirty="0"/>
              <a:t>Пріоритетність використання інформаційних джерел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00983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/>
              <a:t>Список літератури</a:t>
            </a:r>
            <a:endParaRPr lang="ru-RU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57300"/>
            <a:ext cx="8229600" cy="6943439"/>
          </a:xfrm>
          <a:prstGeom prst="rect">
            <a:avLst/>
          </a:prstGeo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Обмежуйтеся лише необхідними і достатніми цитуваннями. 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Цитуйте лише ті роботи, які ви прочитали повністю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Цитування повинне бути однозначним і точним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Бажано використовувати лише реферовані і рецензовані джерела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«Сіра» література у дуже обмеженій кількості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Публікація - це науковий продукт що має різну якість </a:t>
            </a:r>
            <a:r>
              <a:rPr lang="uk-UA" sz="2800" dirty="0">
                <a:latin typeface="Times New Roman" pitchFamily="18" charset="0"/>
              </a:rPr>
              <a:t>(порівняти на прикладі авто)</a:t>
            </a:r>
            <a:r>
              <a:rPr lang="uk-UA" sz="3600" dirty="0">
                <a:latin typeface="Times New Roman" pitchFamily="18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>
                <a:latin typeface="Times New Roman" pitchFamily="18" charset="0"/>
              </a:rPr>
              <a:t>Кожен журнал має свій стиль списку!!</a:t>
            </a:r>
            <a:endParaRPr lang="ru-RU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57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100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Оформлення списку літератури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4431983"/>
          </a:xfrm>
        </p:spPr>
        <p:txBody>
          <a:bodyPr/>
          <a:lstStyle/>
          <a:p>
            <a:r>
              <a:rPr lang="uk-UA" dirty="0"/>
              <a:t>Використовуйте менеджери посилань!</a:t>
            </a:r>
          </a:p>
          <a:p>
            <a:endParaRPr lang="uk-UA" dirty="0"/>
          </a:p>
          <a:p>
            <a:pPr marL="457200" indent="-457200">
              <a:buFontTx/>
              <a:buChar char="-"/>
            </a:pPr>
            <a:r>
              <a:rPr lang="en-US" dirty="0" err="1"/>
              <a:t>Mendeley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http://www.mendeley.com/</a:t>
            </a:r>
            <a:r>
              <a:rPr lang="en-US" dirty="0"/>
              <a:t> </a:t>
            </a:r>
          </a:p>
          <a:p>
            <a:pPr marL="457200" indent="-457200">
              <a:buFontTx/>
              <a:buChar char="-"/>
            </a:pPr>
            <a:r>
              <a:rPr lang="en-US" dirty="0"/>
              <a:t>EndNote </a:t>
            </a:r>
            <a:r>
              <a:rPr lang="en-US" dirty="0">
                <a:hlinkClick r:id="rId3"/>
              </a:rPr>
              <a:t>http://endnote.com/</a:t>
            </a:r>
            <a:r>
              <a:rPr lang="en-US" dirty="0"/>
              <a:t> </a:t>
            </a:r>
          </a:p>
          <a:p>
            <a:pPr marL="457200" indent="-457200">
              <a:buFontTx/>
              <a:buChar char="-"/>
            </a:pPr>
            <a:r>
              <a:rPr lang="en-GB" dirty="0" err="1"/>
              <a:t>Grafiati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https://www.grafiati.com/uk/</a:t>
            </a:r>
            <a:r>
              <a:rPr lang="en-GB" dirty="0"/>
              <a:t> </a:t>
            </a:r>
            <a:endParaRPr lang="uk-UA" dirty="0"/>
          </a:p>
          <a:p>
            <a:pPr marL="457200" indent="-457200">
              <a:buFontTx/>
              <a:buChar char="-"/>
            </a:pPr>
            <a:endParaRPr lang="ru-RU" dirty="0"/>
          </a:p>
          <a:p>
            <a:pPr marL="457200" indent="-457200">
              <a:buFontTx/>
              <a:buChar char="-"/>
            </a:pPr>
            <a:r>
              <a:rPr lang="ru-RU" dirty="0" err="1"/>
              <a:t>Посібник</a:t>
            </a:r>
            <a:r>
              <a:rPr lang="ru-RU" dirty="0"/>
              <a:t> по </a:t>
            </a:r>
            <a:r>
              <a:rPr lang="ru-RU" dirty="0" err="1"/>
              <a:t>роботі</a:t>
            </a:r>
            <a:r>
              <a:rPr lang="ru-RU" dirty="0"/>
              <a:t> з менеджером </a:t>
            </a:r>
            <a:r>
              <a:rPr lang="ru-RU" dirty="0" err="1"/>
              <a:t>посилань</a:t>
            </a:r>
            <a:r>
              <a:rPr lang="ru-RU" dirty="0"/>
              <a:t> Mendeley </a:t>
            </a:r>
            <a:r>
              <a:rPr lang="en-GB" dirty="0">
                <a:hlinkClick r:id="rId5"/>
              </a:rPr>
              <a:t>https://lit-review.ru/guides/Mendeley_guide.pdf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027883-6D14-462F-9F6C-2FFCFD58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0923"/>
            <a:ext cx="83629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243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9096695" cy="82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10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6700"/>
            <a:ext cx="90011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075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0"/>
            <a:ext cx="8878277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2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36569-EBE6-4D66-AD71-A4F951C0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66" y="190500"/>
            <a:ext cx="8456675" cy="1477328"/>
          </a:xfrm>
        </p:spPr>
        <p:txBody>
          <a:bodyPr/>
          <a:lstStyle/>
          <a:p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Західні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фахівці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виділяють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три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підгрупи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вмінь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необхідних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для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успішного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оволодіння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навичками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академічного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письма:</a:t>
            </a:r>
            <a:endParaRPr lang="en-GB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33D68-D416-4095-A3A4-9BEBC495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503" y="2781300"/>
            <a:ext cx="8280400" cy="3877985"/>
          </a:xfrm>
        </p:spPr>
        <p:txBody>
          <a:bodyPr/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Wingdings-Regular"/>
              </a:rPr>
              <a:t>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академічна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читання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усна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письмова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мова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з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урахуванням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мети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висловлювання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;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вираження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думок за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допомогою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інструментарію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дискусій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досліджень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);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Wingdings-Regular"/>
              </a:rPr>
              <a:t>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інформаційна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визначення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інформаційних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потреб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пошук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джерел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інформації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;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їх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оцінка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переробка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);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Wingdings-Regular"/>
              </a:rPr>
              <a:t>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міжкультурна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грамотність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знання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про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різні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культури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зокрема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про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традиції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 і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NewRomanPSMT"/>
              </a:rPr>
              <a:t>цінності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NewRomanPSMT"/>
              </a:rPr>
              <a:t>).</a:t>
            </a:r>
            <a:r>
              <a:rPr lang="ru-RU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0856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"/>
            <a:ext cx="8978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7495520"/>
            <a:ext cx="738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linkClick r:id="rId3"/>
              </a:rPr>
              <a:t>https://lit-review.ru/guides/Mendeley_guide.pdf</a:t>
            </a:r>
            <a:r>
              <a:rPr lang="en-GB" sz="2800" dirty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2865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Використано матеріали з російськомовного гіда роботи з менеджером посилань </a:t>
            </a:r>
            <a:r>
              <a:rPr lang="en-US" sz="2800" dirty="0" err="1"/>
              <a:t>Mendeley</a:t>
            </a:r>
            <a:r>
              <a:rPr lang="uk-UA" sz="2800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59485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4253"/>
            <a:ext cx="8228075" cy="677108"/>
          </a:xfrm>
        </p:spPr>
        <p:txBody>
          <a:bodyPr/>
          <a:lstStyle/>
          <a:p>
            <a:r>
              <a:rPr lang="uk-UA" dirty="0"/>
              <a:t>Рекомендована література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80400" cy="56938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err="1"/>
              <a:t>Неворотин</a:t>
            </a:r>
            <a:r>
              <a:rPr lang="ru-RU" sz="2000" dirty="0"/>
              <a:t>, А.И., 2001. Матричный фразеологический сборник. Пособие по написанию научной статьи на английском языке. </a:t>
            </a:r>
            <a:r>
              <a:rPr lang="ru-RU" sz="2000" dirty="0" err="1"/>
              <a:t>СпецЛит</a:t>
            </a:r>
            <a:r>
              <a:rPr lang="ru-RU" sz="2000" dirty="0"/>
              <a:t>, СПб.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Andrade</a:t>
            </a:r>
            <a:r>
              <a:rPr lang="ru-RU" sz="2000" dirty="0"/>
              <a:t>, C., 2011. </a:t>
            </a:r>
            <a:r>
              <a:rPr lang="ru-RU" sz="2000" dirty="0" err="1"/>
              <a:t>How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write</a:t>
            </a:r>
            <a:r>
              <a:rPr lang="ru-RU" sz="2000" dirty="0"/>
              <a:t> a </a:t>
            </a:r>
            <a:r>
              <a:rPr lang="ru-RU" sz="2000" dirty="0" err="1"/>
              <a:t>good</a:t>
            </a:r>
            <a:r>
              <a:rPr lang="ru-RU" sz="2000" dirty="0"/>
              <a:t> </a:t>
            </a:r>
            <a:r>
              <a:rPr lang="ru-RU" sz="2000" dirty="0" err="1"/>
              <a:t>abstract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a </a:t>
            </a:r>
            <a:r>
              <a:rPr lang="ru-RU" sz="2000" dirty="0" err="1"/>
              <a:t>scientific</a:t>
            </a:r>
            <a:r>
              <a:rPr lang="ru-RU" sz="2000" dirty="0"/>
              <a:t> </a:t>
            </a:r>
            <a:r>
              <a:rPr lang="ru-RU" sz="2000" dirty="0" err="1"/>
              <a:t>paper</a:t>
            </a:r>
            <a:r>
              <a:rPr lang="ru-RU" sz="2000" dirty="0"/>
              <a:t> </a:t>
            </a:r>
            <a:r>
              <a:rPr lang="ru-RU" sz="2000" dirty="0" err="1"/>
              <a:t>or</a:t>
            </a:r>
            <a:r>
              <a:rPr lang="ru-RU" sz="2000" dirty="0"/>
              <a:t> </a:t>
            </a:r>
            <a:r>
              <a:rPr lang="ru-RU" sz="2000" dirty="0" err="1"/>
              <a:t>conference</a:t>
            </a:r>
            <a:r>
              <a:rPr lang="ru-RU" sz="2000" dirty="0"/>
              <a:t> </a:t>
            </a:r>
            <a:r>
              <a:rPr lang="ru-RU" sz="2000" dirty="0" err="1"/>
              <a:t>presentation</a:t>
            </a:r>
            <a:r>
              <a:rPr lang="ru-RU" sz="2000" dirty="0"/>
              <a:t>. </a:t>
            </a:r>
            <a:r>
              <a:rPr lang="ru-RU" sz="2000" dirty="0" err="1"/>
              <a:t>Indian</a:t>
            </a:r>
            <a:r>
              <a:rPr lang="ru-RU" sz="2000" dirty="0"/>
              <a:t> J. </a:t>
            </a:r>
            <a:r>
              <a:rPr lang="ru-RU" sz="2000" dirty="0" err="1"/>
              <a:t>Psychiatry</a:t>
            </a:r>
            <a:r>
              <a:rPr lang="ru-RU" sz="2000" dirty="0"/>
              <a:t> 53, 172. doi:10.4103/0019-5545.82558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Bornmann</a:t>
            </a:r>
            <a:r>
              <a:rPr lang="ru-RU" sz="2000" dirty="0"/>
              <a:t>, L., </a:t>
            </a:r>
            <a:r>
              <a:rPr lang="ru-RU" sz="2000" dirty="0" err="1"/>
              <a:t>Adams</a:t>
            </a:r>
            <a:r>
              <a:rPr lang="ru-RU" sz="2000" dirty="0"/>
              <a:t>, J., </a:t>
            </a:r>
            <a:r>
              <a:rPr lang="ru-RU" sz="2000" dirty="0" err="1"/>
              <a:t>Leydesdorff</a:t>
            </a:r>
            <a:r>
              <a:rPr lang="ru-RU" sz="2000" dirty="0"/>
              <a:t>, L., 2018.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negative</a:t>
            </a:r>
            <a:r>
              <a:rPr lang="ru-RU" sz="2000" dirty="0"/>
              <a:t> </a:t>
            </a:r>
            <a:r>
              <a:rPr lang="ru-RU" sz="2000" dirty="0" err="1"/>
              <a:t>effects</a:t>
            </a:r>
            <a:r>
              <a:rPr lang="ru-RU" sz="2000" dirty="0"/>
              <a:t> of </a:t>
            </a:r>
            <a:r>
              <a:rPr lang="ru-RU" sz="2000" dirty="0" err="1"/>
              <a:t>citing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a </a:t>
            </a:r>
            <a:r>
              <a:rPr lang="ru-RU" sz="2000" dirty="0" err="1"/>
              <a:t>national</a:t>
            </a:r>
            <a:r>
              <a:rPr lang="ru-RU" sz="2000" dirty="0"/>
              <a:t> </a:t>
            </a:r>
            <a:r>
              <a:rPr lang="ru-RU" sz="2000" dirty="0" err="1"/>
              <a:t>orientation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terms</a:t>
            </a:r>
            <a:r>
              <a:rPr lang="ru-RU" sz="2000" dirty="0"/>
              <a:t> of </a:t>
            </a:r>
            <a:r>
              <a:rPr lang="ru-RU" sz="2000" dirty="0" err="1"/>
              <a:t>recognition</a:t>
            </a:r>
            <a:r>
              <a:rPr lang="ru-RU" sz="2000" dirty="0"/>
              <a:t>: </a:t>
            </a:r>
            <a:r>
              <a:rPr lang="ru-RU" sz="2000" dirty="0" err="1"/>
              <a:t>national</a:t>
            </a:r>
            <a:r>
              <a:rPr lang="ru-RU" sz="2000" dirty="0"/>
              <a:t> and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citations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papers</a:t>
            </a:r>
            <a:r>
              <a:rPr lang="ru-RU" sz="2000" dirty="0"/>
              <a:t> </a:t>
            </a:r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Germany</a:t>
            </a:r>
            <a:r>
              <a:rPr lang="ru-RU" sz="2000" dirty="0"/>
              <a:t>,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Netherlands</a:t>
            </a:r>
            <a:r>
              <a:rPr lang="ru-RU" sz="2000" dirty="0"/>
              <a:t>, and UK.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Deng</a:t>
            </a:r>
            <a:r>
              <a:rPr lang="ru-RU" sz="2000" dirty="0"/>
              <a:t>, B., 2015. </a:t>
            </a:r>
            <a:r>
              <a:rPr lang="ru-RU" sz="2000" dirty="0" err="1"/>
              <a:t>Papers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shorter</a:t>
            </a:r>
            <a:r>
              <a:rPr lang="ru-RU" sz="2000" dirty="0"/>
              <a:t> </a:t>
            </a:r>
            <a:r>
              <a:rPr lang="ru-RU" sz="2000" dirty="0" err="1"/>
              <a:t>titles</a:t>
            </a:r>
            <a:r>
              <a:rPr lang="ru-RU" sz="2000" dirty="0"/>
              <a:t> </a:t>
            </a:r>
            <a:r>
              <a:rPr lang="ru-RU" sz="2000" dirty="0" err="1"/>
              <a:t>get</a:t>
            </a:r>
            <a:r>
              <a:rPr lang="ru-RU" sz="2000" dirty="0"/>
              <a:t> </a:t>
            </a:r>
            <a:r>
              <a:rPr lang="ru-RU" sz="2000" dirty="0" err="1"/>
              <a:t>more</a:t>
            </a:r>
            <a:r>
              <a:rPr lang="ru-RU" sz="2000" dirty="0"/>
              <a:t> </a:t>
            </a:r>
            <a:r>
              <a:rPr lang="ru-RU" sz="2000" dirty="0" err="1"/>
              <a:t>citations</a:t>
            </a:r>
            <a:r>
              <a:rPr lang="ru-RU" sz="2000" dirty="0"/>
              <a:t>. </a:t>
            </a:r>
            <a:r>
              <a:rPr lang="ru-RU" sz="2000" dirty="0" err="1"/>
              <a:t>Nature</a:t>
            </a:r>
            <a:r>
              <a:rPr lang="ru-RU" sz="2000" dirty="0"/>
              <a:t>. doi:10.1038/nature.2015.18246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Gewin</a:t>
            </a:r>
            <a:r>
              <a:rPr lang="ru-RU" sz="2000" dirty="0"/>
              <a:t>, V., 2018. </a:t>
            </a:r>
            <a:r>
              <a:rPr lang="ru-RU" sz="2000" dirty="0" err="1"/>
              <a:t>How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write</a:t>
            </a:r>
            <a:r>
              <a:rPr lang="ru-RU" sz="2000" dirty="0"/>
              <a:t> a </a:t>
            </a:r>
            <a:r>
              <a:rPr lang="ru-RU" sz="2000" dirty="0" err="1"/>
              <a:t>first-class</a:t>
            </a:r>
            <a:r>
              <a:rPr lang="ru-RU" sz="2000" dirty="0"/>
              <a:t> </a:t>
            </a:r>
            <a:r>
              <a:rPr lang="ru-RU" sz="2000" dirty="0" err="1"/>
              <a:t>paper</a:t>
            </a:r>
            <a:r>
              <a:rPr lang="ru-RU" sz="2000" dirty="0"/>
              <a:t>. </a:t>
            </a:r>
            <a:r>
              <a:rPr lang="ru-RU" sz="2000" dirty="0" err="1"/>
              <a:t>Nature</a:t>
            </a:r>
            <a:r>
              <a:rPr lang="ru-RU" sz="2000" dirty="0"/>
              <a:t> 555, 129–130. doi:10.1038/d41586-018-02404-4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Morley</a:t>
            </a:r>
            <a:r>
              <a:rPr lang="ru-RU" sz="2000" dirty="0"/>
              <a:t>, J., 2014. </a:t>
            </a:r>
            <a:r>
              <a:rPr lang="ru-RU" sz="2000" dirty="0" err="1"/>
              <a:t>Academic</a:t>
            </a:r>
            <a:r>
              <a:rPr lang="ru-RU" sz="2000" dirty="0"/>
              <a:t> </a:t>
            </a:r>
            <a:r>
              <a:rPr lang="ru-RU" sz="2000" dirty="0" err="1"/>
              <a:t>Phrasebank</a:t>
            </a:r>
            <a:r>
              <a:rPr lang="ru-RU" sz="2000" dirty="0"/>
              <a:t>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University</a:t>
            </a:r>
            <a:r>
              <a:rPr lang="ru-RU" sz="2000" dirty="0"/>
              <a:t> of </a:t>
            </a:r>
            <a:r>
              <a:rPr lang="ru-RU" sz="2000" dirty="0" err="1"/>
              <a:t>Manchester</a:t>
            </a:r>
            <a:r>
              <a:rPr lang="ru-RU" sz="2000" dirty="0"/>
              <a:t>, </a:t>
            </a:r>
            <a:r>
              <a:rPr lang="ru-RU" sz="2000" dirty="0" err="1"/>
              <a:t>Manchester</a:t>
            </a:r>
            <a:r>
              <a:rPr lang="ru-RU" sz="2000" dirty="0"/>
              <a:t>.</a:t>
            </a:r>
          </a:p>
          <a:p>
            <a:pPr>
              <a:spcBef>
                <a:spcPts val="60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8972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943100"/>
            <a:ext cx="7607987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0534">
              <a:lnSpc>
                <a:spcPct val="100000"/>
              </a:lnSpc>
            </a:pPr>
            <a:r>
              <a:rPr dirty="0"/>
              <a:t>Дякую за</a:t>
            </a:r>
            <a:r>
              <a:rPr spc="-110" dirty="0"/>
              <a:t> </a:t>
            </a:r>
            <a:r>
              <a:rPr dirty="0"/>
              <a:t>увагу!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1C191-95FB-46A5-9355-99D9ED29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553998"/>
          </a:xfrm>
        </p:spPr>
        <p:txBody>
          <a:bodyPr/>
          <a:lstStyle/>
          <a:p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Сучасне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поняття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академічної</a:t>
            </a:r>
            <a:r>
              <a:rPr lang="ru-RU" sz="3600" b="1" i="0" dirty="0">
                <a:solidFill>
                  <a:srgbClr val="000000"/>
                </a:solidFill>
                <a:effectLst/>
                <a:latin typeface="TimesNewRomanPS-BoldMT"/>
              </a:rPr>
              <a:t> </a:t>
            </a:r>
            <a:r>
              <a:rPr lang="ru-RU" sz="3600" b="1" i="0" dirty="0" err="1">
                <a:solidFill>
                  <a:srgbClr val="000000"/>
                </a:solidFill>
                <a:effectLst/>
                <a:latin typeface="TimesNewRomanPS-BoldMT"/>
              </a:rPr>
              <a:t>грамотності</a:t>
            </a:r>
            <a:endParaRPr lang="en-GB" sz="7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B0BC08-B68B-44E9-9DD7-6A19D42F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78" y="1398386"/>
            <a:ext cx="5627267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85A544-4E61-4877-B859-F0562C2677DD}"/>
              </a:ext>
            </a:extLst>
          </p:cNvPr>
          <p:cNvSpPr txBox="1"/>
          <p:nvPr/>
        </p:nvSpPr>
        <p:spPr>
          <a:xfrm>
            <a:off x="1832678" y="6819900"/>
            <a:ext cx="5658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Тривимірна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модель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Білла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NewRomanPSMT"/>
              </a:rPr>
              <a:t>Гріна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2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91D76-A400-445B-8BCF-8D92C22B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Наукові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статті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виконують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0" dirty="0" err="1">
                <a:solidFill>
                  <a:srgbClr val="242021"/>
                </a:solidFill>
                <a:effectLst/>
                <a:latin typeface="UkrainianPeterburg"/>
              </a:rPr>
              <a:t>такі</a:t>
            </a:r>
            <a:r>
              <a:rPr lang="ru-RU" sz="44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4400" b="0" i="1" dirty="0" err="1">
                <a:solidFill>
                  <a:srgbClr val="242021"/>
                </a:solidFill>
                <a:effectLst/>
                <a:latin typeface="UkrainianPeterburgItalic"/>
              </a:rPr>
              <a:t>функції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410EC-670C-498E-B2E1-7B7465E2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714500"/>
            <a:ext cx="8280400" cy="4343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дослідницьку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містять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результати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та є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джерелом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нового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знання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презентаційну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представляють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дослідника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в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науковому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товаристві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,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показують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його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внесок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у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створення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нового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знання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оцінну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оцінюють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стан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наукових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досліджень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з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тієї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чи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тієї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проблеми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i="1" dirty="0" err="1">
                <a:solidFill>
                  <a:srgbClr val="242021"/>
                </a:solidFill>
                <a:effectLst/>
                <a:latin typeface="UkrainianPeterburgItalic"/>
              </a:rPr>
              <a:t>комунікативну</a:t>
            </a:r>
            <a:r>
              <a:rPr lang="ru-RU" sz="2800" b="0" i="1" dirty="0">
                <a:solidFill>
                  <a:srgbClr val="242021"/>
                </a:solidFill>
                <a:effectLst/>
                <a:latin typeface="UkrainianPeterburgItalic"/>
              </a:rPr>
              <a:t> 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–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слугують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способом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спілкування</a:t>
            </a:r>
            <a:r>
              <a:rPr lang="ru-RU" sz="2800" b="0" i="0" dirty="0">
                <a:solidFill>
                  <a:srgbClr val="242021"/>
                </a:solidFill>
                <a:effectLst/>
                <a:latin typeface="UkrainianPeterburg"/>
              </a:rPr>
              <a:t> </a:t>
            </a:r>
            <a:r>
              <a:rPr lang="ru-RU" sz="2800" b="0" i="0" dirty="0" err="1">
                <a:solidFill>
                  <a:srgbClr val="242021"/>
                </a:solidFill>
                <a:effectLst/>
                <a:latin typeface="UkrainianPeterburg"/>
              </a:rPr>
              <a:t>дослідників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292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21594</TotalTime>
  <Words>3963</Words>
  <Application>Microsoft Office PowerPoint</Application>
  <PresentationFormat>Произвольный</PresentationFormat>
  <Paragraphs>510</Paragraphs>
  <Slides>72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84" baseType="lpstr">
      <vt:lpstr>Arial</vt:lpstr>
      <vt:lpstr>Calibri</vt:lpstr>
      <vt:lpstr>Georgia</vt:lpstr>
      <vt:lpstr>Times New Roman</vt:lpstr>
      <vt:lpstr>TimesNewRomanPS-BoldMT</vt:lpstr>
      <vt:lpstr>TimesNewRomanPSMT</vt:lpstr>
      <vt:lpstr>UkrainianPeterburg</vt:lpstr>
      <vt:lpstr>UkrainianPeterburgBoldItalic</vt:lpstr>
      <vt:lpstr>UkrainianPeterburgItalic</vt:lpstr>
      <vt:lpstr>Wingdings</vt:lpstr>
      <vt:lpstr>Wingdings-Regular</vt:lpstr>
      <vt:lpstr>Office Theme</vt:lpstr>
      <vt:lpstr>Підготовка наукової публікації</vt:lpstr>
      <vt:lpstr>Презентация PowerPoint</vt:lpstr>
      <vt:lpstr>Теж саме, але з гумором</vt:lpstr>
      <vt:lpstr>Замість вступу</vt:lpstr>
      <vt:lpstr>Чому ви плануєте писати статтю?</vt:lpstr>
      <vt:lpstr>Презентация PowerPoint</vt:lpstr>
      <vt:lpstr>Західні фахівці виділяють три підгрупи вмінь, необхідних для успішного оволодіння навичками академічного письма:</vt:lpstr>
      <vt:lpstr>Сучасне поняття академічної грамотності</vt:lpstr>
      <vt:lpstr>Наукові статті виконують такі функції</vt:lpstr>
      <vt:lpstr>Різновиди читання текстів</vt:lpstr>
      <vt:lpstr>Залежно від обсягу викладеного матеріалу та спрямованості дослідження наукові статті поділяють на дослідницькі, оглядові та повідомлення</vt:lpstr>
      <vt:lpstr>Визначитися з форматом публікації</vt:lpstr>
      <vt:lpstr>Визначитися з темою</vt:lpstr>
      <vt:lpstr>Визначитися з журналом</vt:lpstr>
      <vt:lpstr>На шляху до опублікування наукової праці у рейтингових виданнях існує дві головні проблеми:</vt:lpstr>
      <vt:lpstr>Чи достатньо знати англійську на рівні B2-С2 щоб написати статтю на англійській мові? </vt:lpstr>
      <vt:lpstr>Про що думає редактор отримавши рукопис від автора з поганим англійським (poor English)?</vt:lpstr>
      <vt:lpstr>Уникайте поширених проблем</vt:lpstr>
      <vt:lpstr>Спрощуйте вашу мову</vt:lpstr>
      <vt:lpstr>Уникайте довгих речень</vt:lpstr>
      <vt:lpstr>Перед написанням роботи</vt:lpstr>
      <vt:lpstr>Сім кроків до підготовки першої чернетки</vt:lpstr>
      <vt:lpstr>Чотири кроки до підготовки кінцевого варінту рукопису</vt:lpstr>
      <vt:lpstr>Деякі секрети написання якісної роботи</vt:lpstr>
      <vt:lpstr>Презентация PowerPoint</vt:lpstr>
      <vt:lpstr>Структура експериментальної статті</vt:lpstr>
      <vt:lpstr>Як з'явився стандарт IMRAD?</vt:lpstr>
      <vt:lpstr>Організація ідей у науковій статті</vt:lpstr>
      <vt:lpstr>Підготовка рукопису Німецька концепція «червоної стрічки»</vt:lpstr>
      <vt:lpstr>Структура оглядової статті</vt:lpstr>
      <vt:lpstr>Ілюстраційні матеріали до оглядової статті</vt:lpstr>
      <vt:lpstr>Схематична презентація матеріалу оглядової статті</vt:lpstr>
      <vt:lpstr>Приведення літературних джерел у табличну форму</vt:lpstr>
      <vt:lpstr>Таблична та графічна презентація одного й того самого матеріалу</vt:lpstr>
      <vt:lpstr>Структура дисертаційної роботи</vt:lpstr>
      <vt:lpstr>Назва статті – Title </vt:lpstr>
      <vt:lpstr>Автори</vt:lpstr>
      <vt:lpstr>Назва установи!</vt:lpstr>
      <vt:lpstr>Анотація/abstract (1800-2000 знаків)</vt:lpstr>
      <vt:lpstr>Презентация PowerPoint</vt:lpstr>
      <vt:lpstr>Нотатки Highlights</vt:lpstr>
      <vt:lpstr>Highlights - example </vt:lpstr>
      <vt:lpstr>Інфографіка Graphical abstract </vt:lpstr>
      <vt:lpstr>Інфографіка Graphical abstract </vt:lpstr>
      <vt:lpstr>Презентация PowerPoint</vt:lpstr>
      <vt:lpstr>Поради спеціалістів Elsevier щодо створення графічної анотації</vt:lpstr>
      <vt:lpstr>Базовий шаблон для створення графічної анотації від спеціалістів Elsevier</vt:lpstr>
      <vt:lpstr>Як підготувати якісну анотацію англійською мовою</vt:lpstr>
      <vt:lpstr>Презентация PowerPoint</vt:lpstr>
      <vt:lpstr>Вступ - Introduction</vt:lpstr>
      <vt:lpstr>Презентация PowerPoint</vt:lpstr>
      <vt:lpstr>Матеріал та методи Materials and methods </vt:lpstr>
      <vt:lpstr>Методи дослідження</vt:lpstr>
      <vt:lpstr>Методи</vt:lpstr>
      <vt:lpstr>Результати - Resutls</vt:lpstr>
      <vt:lpstr>Результати</vt:lpstr>
      <vt:lpstr>Обговорення –Discussion </vt:lpstr>
      <vt:lpstr>Обговорення –Discussion </vt:lpstr>
      <vt:lpstr>Discussion section</vt:lpstr>
      <vt:lpstr>Висновки - Conclusions</vt:lpstr>
      <vt:lpstr>Навіщо потрібен список літератури - References</vt:lpstr>
      <vt:lpstr>Список літератури</vt:lpstr>
      <vt:lpstr>Класифікації наукових публікацій</vt:lpstr>
      <vt:lpstr>Пріоритетність використання інформаційних джерел</vt:lpstr>
      <vt:lpstr>Список літератури</vt:lpstr>
      <vt:lpstr>Оформлення списку літератури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Рекомендована література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Стаття очима автора і видавця. Як написати так щоб тебе надрукували</dc:title>
  <dc:creator>U6038836</dc:creator>
  <cp:lastModifiedBy>x</cp:lastModifiedBy>
  <cp:revision>204</cp:revision>
  <dcterms:created xsi:type="dcterms:W3CDTF">2017-05-10T19:02:18Z</dcterms:created>
  <dcterms:modified xsi:type="dcterms:W3CDTF">2023-12-02T20:00:54Z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2017-05-10T00:00:00Z</vt:filetime>
  </property>
</Properties>
</file>