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57" r:id="rId3"/>
    <p:sldId id="259" r:id="rId4"/>
    <p:sldId id="327" r:id="rId5"/>
    <p:sldId id="343" r:id="rId6"/>
    <p:sldId id="344" r:id="rId7"/>
    <p:sldId id="345" r:id="rId8"/>
    <p:sldId id="326" r:id="rId9"/>
    <p:sldId id="346" r:id="rId10"/>
    <p:sldId id="347" r:id="rId11"/>
    <p:sldId id="261" r:id="rId12"/>
    <p:sldId id="349" r:id="rId13"/>
    <p:sldId id="348" r:id="rId14"/>
    <p:sldId id="300" r:id="rId15"/>
    <p:sldId id="350" r:id="rId16"/>
    <p:sldId id="351" r:id="rId17"/>
    <p:sldId id="352" r:id="rId18"/>
    <p:sldId id="353" r:id="rId19"/>
    <p:sldId id="354" r:id="rId20"/>
    <p:sldId id="320" r:id="rId21"/>
    <p:sldId id="317" r:id="rId22"/>
  </p:sldIdLst>
  <p:sldSz cx="9144000" cy="5143500" type="screen16x9"/>
  <p:notesSz cx="6858000" cy="9144000"/>
  <p:embeddedFontLst>
    <p:embeddedFont>
      <p:font typeface="Lato" panose="020B0604020202020204" charset="0"/>
      <p:regular r:id="rId24"/>
      <p:bold r:id="rId25"/>
      <p:italic r:id="rId26"/>
      <p:boldItalic r:id="rId27"/>
    </p:embeddedFont>
    <p:embeddedFont>
      <p:font typeface="Raleway" panose="020B0604020202020204" charset="-52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5C5"/>
    <a:srgbClr val="FF9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8676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098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390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683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139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455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233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442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8562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9565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659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30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118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416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51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504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65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0595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1772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4616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504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28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600619" y="591954"/>
            <a:ext cx="7799965" cy="1638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sz="3600" dirty="0" smtClean="0"/>
              <a:t>Лекція. Суспільство як самоорганізована система</a:t>
            </a: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34536" y="230457"/>
            <a:ext cx="8251903" cy="38062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4. У більшості країн світу держава також відповідає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за забезпечення соціального захисту, охорону здоров'я, освіту та інші соціальні послуги для своїх громадян.</a:t>
            </a:r>
          </a:p>
          <a:p>
            <a:pPr marL="114300" indent="0">
              <a:buNone/>
            </a:pP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5. Держава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представляє свої інтереси на міжнародній арені, встановлює зовнішні дипломатичні зв'язки та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бере участь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у міжнародних організаціях.</a:t>
            </a:r>
          </a:p>
          <a:p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В цілому, держава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є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важливим елементом суспільства, який забезпечує його функціонування і розвиток, а також визначає взаємовідносини між індивідами та групами.</a:t>
            </a:r>
          </a:p>
          <a:p>
            <a:pPr marL="114300" lvl="0" indent="0" algn="just">
              <a:buClr>
                <a:srgbClr val="97ABBC"/>
              </a:buClr>
              <a:buNone/>
            </a:pPr>
            <a:endParaRPr lang="uk-UA" sz="20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394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304800"/>
            <a:ext cx="8251903" cy="45488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>
              <a:buNone/>
            </a:pPr>
            <a:r>
              <a:rPr lang="uk-UA" sz="2000" dirty="0" smtClean="0">
                <a:solidFill>
                  <a:srgbClr val="2185C5"/>
                </a:solidFill>
              </a:rPr>
              <a:t>Загалом можна сказати, що людей у суспільство об'єднують головним чином за 3 основними ознаками: </a:t>
            </a:r>
          </a:p>
          <a:p>
            <a:pPr lvl="0" algn="just"/>
            <a:r>
              <a:rPr lang="uk-UA" sz="2000" dirty="0" smtClean="0">
                <a:solidFill>
                  <a:srgbClr val="2185C5"/>
                </a:solidFill>
              </a:rPr>
              <a:t>1) спільна культура, </a:t>
            </a:r>
          </a:p>
          <a:p>
            <a:pPr lvl="0" algn="just"/>
            <a:r>
              <a:rPr lang="uk-UA" sz="2000" dirty="0" smtClean="0">
                <a:solidFill>
                  <a:srgbClr val="2185C5"/>
                </a:solidFill>
              </a:rPr>
              <a:t>2) спільна територія, </a:t>
            </a:r>
          </a:p>
          <a:p>
            <a:pPr lvl="0" algn="just"/>
            <a:r>
              <a:rPr lang="uk-UA" sz="2000" dirty="0" smtClean="0">
                <a:solidFill>
                  <a:srgbClr val="2185C5"/>
                </a:solidFill>
              </a:rPr>
              <a:t>3) спільна ідентичність і діяльність.</a:t>
            </a:r>
          </a:p>
          <a:p>
            <a:pPr marL="114300" lvl="0" indent="0" algn="just">
              <a:buNone/>
            </a:pPr>
            <a:endParaRPr lang="uk-UA" sz="20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304800"/>
            <a:ext cx="8251903" cy="45488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2000" b="1" dirty="0">
                <a:solidFill>
                  <a:srgbClr val="2185C5"/>
                </a:solidFill>
              </a:rPr>
              <a:t>Спільна </a:t>
            </a:r>
            <a:r>
              <a:rPr lang="uk-UA" sz="2000" b="1" dirty="0" smtClean="0">
                <a:solidFill>
                  <a:srgbClr val="2185C5"/>
                </a:solidFill>
              </a:rPr>
              <a:t>культура</a:t>
            </a:r>
            <a:r>
              <a:rPr lang="uk-UA" sz="2000" dirty="0">
                <a:solidFill>
                  <a:srgbClr val="2185C5"/>
                </a:solidFill>
              </a:rPr>
              <a:t>.</a:t>
            </a:r>
            <a:r>
              <a:rPr lang="uk-UA" sz="2000" dirty="0" smtClean="0">
                <a:solidFill>
                  <a:srgbClr val="2185C5"/>
                </a:solidFill>
              </a:rPr>
              <a:t> У суспільстві </a:t>
            </a:r>
            <a:r>
              <a:rPr lang="uk-UA" sz="2000" dirty="0">
                <a:solidFill>
                  <a:srgbClr val="2185C5"/>
                </a:solidFill>
              </a:rPr>
              <a:t>існує </a:t>
            </a:r>
            <a:r>
              <a:rPr lang="uk-UA" sz="2000" dirty="0" smtClean="0">
                <a:solidFill>
                  <a:srgbClr val="2185C5"/>
                </a:solidFill>
              </a:rPr>
              <a:t>набір </a:t>
            </a:r>
            <a:r>
              <a:rPr lang="uk-UA" sz="2000" dirty="0">
                <a:solidFill>
                  <a:srgbClr val="2185C5"/>
                </a:solidFill>
              </a:rPr>
              <a:t>цінностей, переконань, традицій, обрядів, мови, мистецтва, та інші аспекти культури, які є загальноприйнятими для більшості членів </a:t>
            </a:r>
            <a:r>
              <a:rPr lang="uk-UA" sz="2000" dirty="0" smtClean="0">
                <a:solidFill>
                  <a:srgbClr val="2185C5"/>
                </a:solidFill>
              </a:rPr>
              <a:t>суспільства та передаються з покоління у покоління. </a:t>
            </a:r>
            <a:endParaRPr lang="uk-UA" sz="2000" dirty="0">
              <a:solidFill>
                <a:srgbClr val="2185C5"/>
              </a:solidFill>
            </a:endParaRPr>
          </a:p>
          <a:p>
            <a:r>
              <a:rPr lang="uk-UA" sz="2000" b="1" dirty="0">
                <a:solidFill>
                  <a:srgbClr val="2185C5"/>
                </a:solidFill>
              </a:rPr>
              <a:t>Спільна </a:t>
            </a:r>
            <a:r>
              <a:rPr lang="uk-UA" sz="2000" b="1" dirty="0" smtClean="0">
                <a:solidFill>
                  <a:srgbClr val="2185C5"/>
                </a:solidFill>
              </a:rPr>
              <a:t>територія</a:t>
            </a:r>
            <a:r>
              <a:rPr lang="uk-UA" sz="2000" dirty="0">
                <a:solidFill>
                  <a:srgbClr val="2185C5"/>
                </a:solidFill>
              </a:rPr>
              <a:t>.</a:t>
            </a:r>
            <a:r>
              <a:rPr lang="uk-UA" sz="2000" dirty="0" smtClean="0">
                <a:solidFill>
                  <a:srgbClr val="2185C5"/>
                </a:solidFill>
              </a:rPr>
              <a:t> </a:t>
            </a:r>
            <a:r>
              <a:rPr lang="uk-UA" sz="2000" dirty="0">
                <a:solidFill>
                  <a:srgbClr val="2185C5"/>
                </a:solidFill>
              </a:rPr>
              <a:t>Це означає, що члени суспільства мешкають і взаємодіють на одній </a:t>
            </a:r>
            <a:r>
              <a:rPr lang="uk-UA" sz="2000" dirty="0" smtClean="0">
                <a:solidFill>
                  <a:srgbClr val="2185C5"/>
                </a:solidFill>
              </a:rPr>
              <a:t>території, яка дає їм простір для реалізації їхніх потреб та інтересів.</a:t>
            </a:r>
          </a:p>
          <a:p>
            <a:pPr marL="114300" lvl="0" indent="0" algn="just">
              <a:buNone/>
            </a:pPr>
            <a:endParaRPr lang="uk-UA" sz="20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000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304800"/>
            <a:ext cx="8251903" cy="45488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2000" b="1" dirty="0" smtClean="0">
                <a:solidFill>
                  <a:srgbClr val="2185C5"/>
                </a:solidFill>
              </a:rPr>
              <a:t>Спільна </a:t>
            </a:r>
            <a:r>
              <a:rPr lang="uk-UA" sz="2000" b="1" dirty="0">
                <a:solidFill>
                  <a:srgbClr val="2185C5"/>
                </a:solidFill>
              </a:rPr>
              <a:t>ідентичність і </a:t>
            </a:r>
            <a:r>
              <a:rPr lang="uk-UA" sz="2000" b="1" dirty="0" smtClean="0">
                <a:solidFill>
                  <a:srgbClr val="2185C5"/>
                </a:solidFill>
              </a:rPr>
              <a:t>діяльність</a:t>
            </a:r>
            <a:r>
              <a:rPr lang="uk-UA" sz="2000" dirty="0">
                <a:solidFill>
                  <a:srgbClr val="2185C5"/>
                </a:solidFill>
              </a:rPr>
              <a:t>.</a:t>
            </a:r>
            <a:r>
              <a:rPr lang="uk-UA" sz="2000" dirty="0" smtClean="0">
                <a:solidFill>
                  <a:srgbClr val="2185C5"/>
                </a:solidFill>
              </a:rPr>
              <a:t> Члени суспільства </a:t>
            </a:r>
            <a:r>
              <a:rPr lang="uk-UA" sz="2000" dirty="0">
                <a:solidFill>
                  <a:srgbClr val="2185C5"/>
                </a:solidFill>
              </a:rPr>
              <a:t>мають </a:t>
            </a:r>
            <a:r>
              <a:rPr lang="uk-UA" sz="2000" dirty="0" smtClean="0">
                <a:solidFill>
                  <a:srgbClr val="2185C5"/>
                </a:solidFill>
              </a:rPr>
              <a:t>спільне відчуття </a:t>
            </a:r>
            <a:r>
              <a:rPr lang="uk-UA" sz="2000" dirty="0">
                <a:solidFill>
                  <a:srgbClr val="2185C5"/>
                </a:solidFill>
              </a:rPr>
              <a:t>належності </a:t>
            </a:r>
            <a:r>
              <a:rPr lang="uk-UA" sz="2000" dirty="0">
                <a:solidFill>
                  <a:srgbClr val="2185C5"/>
                </a:solidFill>
              </a:rPr>
              <a:t>до цієї </a:t>
            </a:r>
            <a:r>
              <a:rPr lang="uk-UA" sz="2000" dirty="0" smtClean="0">
                <a:solidFill>
                  <a:srgbClr val="2185C5"/>
                </a:solidFill>
              </a:rPr>
              <a:t>великої соціальної групи та ідентифікують себе з нею, </a:t>
            </a:r>
            <a:r>
              <a:rPr lang="uk-UA" sz="2000" dirty="0">
                <a:solidFill>
                  <a:srgbClr val="2185C5"/>
                </a:solidFill>
              </a:rPr>
              <a:t>а також займаються спільною діяльністю для досягнення спільних цілей або задоволення спільних потреб</a:t>
            </a:r>
            <a:r>
              <a:rPr lang="uk-UA" sz="2000" dirty="0" smtClean="0">
                <a:solidFill>
                  <a:srgbClr val="2185C5"/>
                </a:solidFill>
              </a:rPr>
              <a:t>.</a:t>
            </a:r>
          </a:p>
          <a:p>
            <a:r>
              <a:rPr lang="uk-UA" sz="1400" b="1" dirty="0" smtClean="0">
                <a:solidFill>
                  <a:srgbClr val="FF9715"/>
                </a:solidFill>
                <a:latin typeface="Raleway" panose="020B0604020202020204" charset="-52"/>
              </a:rPr>
              <a:t>За даними дослідження, що проводилося соціологічною службою Центру Разумкова з 23 по 31 травня 2023 року, даючи відповідь на питання, до якої культурної традиції вони себе відносять, у травні 2023р. респонденти найчастіше відповідали, що відносять себе до української культурної традиції (81%). </a:t>
            </a:r>
          </a:p>
          <a:p>
            <a:r>
              <a:rPr lang="uk-UA" sz="1400" b="1" dirty="0" smtClean="0">
                <a:solidFill>
                  <a:srgbClr val="FF9715"/>
                </a:solidFill>
                <a:latin typeface="Raleway" panose="020B0604020202020204" charset="-52"/>
              </a:rPr>
              <a:t>Частка таких порівняно з 2006р. істотно зросла (тоді вона становила 56%). З 7% до 10% зросла також частка тих, хто відносить себе до загальноєвропейської культурної традиції, і знизилася — тих, хто відносить себе до російської (з 11% до 0,5%) та радянської (з 16% до 4%) культурних традицій.</a:t>
            </a:r>
            <a:endParaRPr lang="uk-UA" sz="1400" b="1" dirty="0" smtClean="0">
              <a:solidFill>
                <a:srgbClr val="FF9715"/>
              </a:solidFill>
            </a:endParaRPr>
          </a:p>
          <a:p>
            <a:pPr marL="114300" lvl="0" indent="0" algn="just">
              <a:buNone/>
            </a:pPr>
            <a:endParaRPr lang="uk-UA" sz="20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304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 smtClean="0">
                <a:solidFill>
                  <a:srgbClr val="FFC000"/>
                </a:solidFill>
              </a:rPr>
              <a:t>2.</a:t>
            </a:r>
          </a:p>
          <a:p>
            <a:pPr lvl="0"/>
            <a:r>
              <a:rPr lang="uk-UA" sz="3200" dirty="0">
                <a:sym typeface="Lato"/>
              </a:rPr>
              <a:t>Суспільство як система</a:t>
            </a:r>
            <a:endParaRPr lang="uk-UA" sz="3200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613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304800"/>
            <a:ext cx="8251903" cy="45488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uk-UA" sz="2800" dirty="0">
                <a:solidFill>
                  <a:srgbClr val="2185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Суспільство</a:t>
            </a:r>
            <a:r>
              <a:rPr lang="uk-UA" sz="2800" dirty="0">
                <a:solidFill>
                  <a:srgbClr val="2185C5"/>
                </a:solidFill>
              </a:rPr>
              <a:t> </a:t>
            </a:r>
            <a:r>
              <a:rPr lang="uk-UA" sz="2000" dirty="0">
                <a:solidFill>
                  <a:srgbClr val="2185C5"/>
                </a:solidFill>
              </a:rPr>
              <a:t>– це складна соціальна </a:t>
            </a:r>
            <a:r>
              <a:rPr lang="uk-UA" sz="2000" u="sng" dirty="0" smtClean="0">
                <a:solidFill>
                  <a:srgbClr val="2185C5"/>
                </a:solidFill>
              </a:rPr>
              <a:t>система*</a:t>
            </a:r>
            <a:r>
              <a:rPr lang="uk-UA" sz="2000" dirty="0" smtClean="0">
                <a:solidFill>
                  <a:srgbClr val="2185C5"/>
                </a:solidFill>
              </a:rPr>
              <a:t>, </a:t>
            </a:r>
            <a:r>
              <a:rPr lang="uk-UA" sz="2000" dirty="0">
                <a:solidFill>
                  <a:srgbClr val="2185C5"/>
                </a:solidFill>
              </a:rPr>
              <a:t>що представляє собою широку сукупність індивідів, об'єднаних територією, мовою, культурою, способом виробництва, в наслідок чого утворюється велике різноманіття соціальних груп та </a:t>
            </a:r>
            <a:r>
              <a:rPr lang="uk-UA" sz="2000" dirty="0" smtClean="0">
                <a:solidFill>
                  <a:srgbClr val="2185C5"/>
                </a:solidFill>
              </a:rPr>
              <a:t>зв'язків </a:t>
            </a:r>
            <a:r>
              <a:rPr lang="uk-UA" sz="2000" dirty="0">
                <a:solidFill>
                  <a:srgbClr val="2185C5"/>
                </a:solidFill>
              </a:rPr>
              <a:t>і відносин між </a:t>
            </a:r>
            <a:r>
              <a:rPr lang="uk-UA" sz="2000" dirty="0" smtClean="0">
                <a:solidFill>
                  <a:srgbClr val="2185C5"/>
                </a:solidFill>
              </a:rPr>
              <a:t>ними.</a:t>
            </a:r>
          </a:p>
          <a:p>
            <a:pPr algn="just"/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* Система – це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сукупність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взаємопов'язаних елементів, які діють разом для досягнення певних цілей або виконання певних функцій.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Система може бути фізичною, біологічною, технічною, соціальною або будь-якою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іншою.</a:t>
            </a:r>
            <a:endParaRPr lang="uk-UA" sz="20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4056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304800"/>
            <a:ext cx="8251903" cy="45488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uk-UA" sz="2000" dirty="0">
                <a:solidFill>
                  <a:srgbClr val="2185C5"/>
                </a:solidFill>
              </a:rPr>
              <a:t>Основні характеристики системи включають:</a:t>
            </a:r>
          </a:p>
          <a:p>
            <a:r>
              <a:rPr lang="uk-UA" sz="2000" b="1" dirty="0" smtClean="0">
                <a:solidFill>
                  <a:srgbClr val="2185C5"/>
                </a:solidFill>
              </a:rPr>
              <a:t>Елементи</a:t>
            </a:r>
            <a:r>
              <a:rPr lang="uk-UA" sz="2000" dirty="0">
                <a:solidFill>
                  <a:srgbClr val="2185C5"/>
                </a:solidFill>
              </a:rPr>
              <a:t>.</a:t>
            </a:r>
            <a:r>
              <a:rPr lang="uk-UA" sz="2000" dirty="0" smtClean="0">
                <a:solidFill>
                  <a:srgbClr val="2185C5"/>
                </a:solidFill>
              </a:rPr>
              <a:t> </a:t>
            </a:r>
            <a:r>
              <a:rPr lang="uk-UA" sz="2000" dirty="0">
                <a:solidFill>
                  <a:srgbClr val="2185C5"/>
                </a:solidFill>
              </a:rPr>
              <a:t>Основні складові частини або компоненти системи, які спільно діють.</a:t>
            </a:r>
          </a:p>
          <a:p>
            <a:r>
              <a:rPr lang="uk-UA" sz="2000" b="1" dirty="0" smtClean="0">
                <a:solidFill>
                  <a:srgbClr val="2185C5"/>
                </a:solidFill>
              </a:rPr>
              <a:t>Взаємодія</a:t>
            </a:r>
            <a:r>
              <a:rPr lang="uk-UA" sz="2000" dirty="0" smtClean="0">
                <a:solidFill>
                  <a:srgbClr val="2185C5"/>
                </a:solidFill>
              </a:rPr>
              <a:t>. </a:t>
            </a:r>
            <a:r>
              <a:rPr lang="uk-UA" sz="2000" dirty="0">
                <a:solidFill>
                  <a:srgbClr val="2185C5"/>
                </a:solidFill>
              </a:rPr>
              <a:t>Взаємодія між елементами системи, що визначається взаємозалежністю та взаємовпливом.</a:t>
            </a:r>
          </a:p>
          <a:p>
            <a:r>
              <a:rPr lang="uk-UA" sz="2000" b="1" dirty="0">
                <a:solidFill>
                  <a:srgbClr val="2185C5"/>
                </a:solidFill>
              </a:rPr>
              <a:t>Мета або </a:t>
            </a:r>
            <a:r>
              <a:rPr lang="uk-UA" sz="2000" b="1" dirty="0" smtClean="0">
                <a:solidFill>
                  <a:srgbClr val="2185C5"/>
                </a:solidFill>
              </a:rPr>
              <a:t>ціль</a:t>
            </a:r>
            <a:r>
              <a:rPr lang="uk-UA" sz="2000" dirty="0" smtClean="0">
                <a:solidFill>
                  <a:srgbClr val="2185C5"/>
                </a:solidFill>
              </a:rPr>
              <a:t>. </a:t>
            </a:r>
            <a:r>
              <a:rPr lang="uk-UA" sz="2000" dirty="0">
                <a:solidFill>
                  <a:srgbClr val="2185C5"/>
                </a:solidFill>
              </a:rPr>
              <a:t>Основна мета або ціль, яку система створена досягнути.</a:t>
            </a:r>
          </a:p>
          <a:p>
            <a:r>
              <a:rPr lang="uk-UA" sz="2000" b="1" dirty="0">
                <a:solidFill>
                  <a:srgbClr val="2185C5"/>
                </a:solidFill>
              </a:rPr>
              <a:t>Внутрішня </a:t>
            </a:r>
            <a:r>
              <a:rPr lang="uk-UA" sz="2000" b="1" dirty="0" smtClean="0">
                <a:solidFill>
                  <a:srgbClr val="2185C5"/>
                </a:solidFill>
              </a:rPr>
              <a:t>структура</a:t>
            </a:r>
            <a:r>
              <a:rPr lang="uk-UA" sz="2000" dirty="0" smtClean="0">
                <a:solidFill>
                  <a:srgbClr val="2185C5"/>
                </a:solidFill>
              </a:rPr>
              <a:t>. </a:t>
            </a:r>
            <a:r>
              <a:rPr lang="uk-UA" sz="2000" dirty="0">
                <a:solidFill>
                  <a:srgbClr val="2185C5"/>
                </a:solidFill>
              </a:rPr>
              <a:t>Організація та структура системи, включаючи взаємозв'язки та ієрархію між елементами.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4282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304800"/>
            <a:ext cx="8251903" cy="45488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uk-UA" sz="2000" dirty="0">
                <a:solidFill>
                  <a:srgbClr val="2185C5"/>
                </a:solidFill>
              </a:rPr>
              <a:t>Основні характеристики системи включають:</a:t>
            </a:r>
          </a:p>
          <a:p>
            <a:r>
              <a:rPr lang="uk-UA" sz="2000" b="1" dirty="0" smtClean="0">
                <a:solidFill>
                  <a:srgbClr val="2185C5"/>
                </a:solidFill>
              </a:rPr>
              <a:t>Властивості</a:t>
            </a:r>
            <a:r>
              <a:rPr lang="uk-UA" sz="2000" dirty="0" smtClean="0">
                <a:solidFill>
                  <a:srgbClr val="2185C5"/>
                </a:solidFill>
              </a:rPr>
              <a:t>. </a:t>
            </a:r>
            <a:r>
              <a:rPr lang="uk-UA" sz="2000" dirty="0">
                <a:solidFill>
                  <a:srgbClr val="2185C5"/>
                </a:solidFill>
              </a:rPr>
              <a:t>Характеристики або властивості, які визначають, як система поводиться або реагує на зміни.</a:t>
            </a:r>
          </a:p>
          <a:p>
            <a:r>
              <a:rPr lang="uk-UA" sz="2000" b="1" dirty="0" smtClean="0">
                <a:solidFill>
                  <a:srgbClr val="2185C5"/>
                </a:solidFill>
              </a:rPr>
              <a:t>Середовище</a:t>
            </a:r>
            <a:r>
              <a:rPr lang="uk-UA" sz="2000" dirty="0" smtClean="0">
                <a:solidFill>
                  <a:srgbClr val="2185C5"/>
                </a:solidFill>
              </a:rPr>
              <a:t>. </a:t>
            </a:r>
            <a:r>
              <a:rPr lang="uk-UA" sz="2000" dirty="0">
                <a:solidFill>
                  <a:srgbClr val="2185C5"/>
                </a:solidFill>
              </a:rPr>
              <a:t>Зовнішнє середовище, з яким взаємодіє система та яке може впливати на її функціонування.</a:t>
            </a:r>
          </a:p>
          <a:p>
            <a:r>
              <a:rPr lang="uk-UA" sz="2000" b="1" dirty="0">
                <a:solidFill>
                  <a:srgbClr val="2185C5"/>
                </a:solidFill>
              </a:rPr>
              <a:t>Взаємодія з іншими </a:t>
            </a:r>
            <a:r>
              <a:rPr lang="uk-UA" sz="2000" b="1" dirty="0" smtClean="0">
                <a:solidFill>
                  <a:srgbClr val="2185C5"/>
                </a:solidFill>
              </a:rPr>
              <a:t>системами</a:t>
            </a:r>
            <a:r>
              <a:rPr lang="uk-UA" sz="2000" dirty="0" smtClean="0">
                <a:solidFill>
                  <a:srgbClr val="2185C5"/>
                </a:solidFill>
              </a:rPr>
              <a:t>. </a:t>
            </a:r>
            <a:r>
              <a:rPr lang="uk-UA" sz="2000" dirty="0">
                <a:solidFill>
                  <a:srgbClr val="2185C5"/>
                </a:solidFill>
              </a:rPr>
              <a:t>Спосіб, яким система взаємодіє з іншими системами в своєму оточенні.</a:t>
            </a:r>
          </a:p>
          <a:p>
            <a:r>
              <a:rPr lang="uk-UA" sz="2000" dirty="0">
                <a:solidFill>
                  <a:srgbClr val="2185C5"/>
                </a:solidFill>
              </a:rPr>
              <a:t>Ці характеристики допомагають розуміти природу та функціонування систем у різних контекстах, включаючи соціальні, технічні, екологічні та інші.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725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304800"/>
            <a:ext cx="8251903" cy="45488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uk-UA" sz="2000" b="1" dirty="0">
                <a:solidFill>
                  <a:srgbClr val="2185C5"/>
                </a:solidFill>
              </a:rPr>
              <a:t>Суспільство як система, що самоорганізується, може бути описане наступним чином з точки зору соціології:</a:t>
            </a:r>
          </a:p>
          <a:p>
            <a:r>
              <a:rPr lang="uk-UA" sz="2000" b="1" dirty="0" smtClean="0">
                <a:solidFill>
                  <a:srgbClr val="2185C5"/>
                </a:solidFill>
              </a:rPr>
              <a:t>Саморегулювання</a:t>
            </a:r>
            <a:r>
              <a:rPr lang="uk-UA" sz="2000" dirty="0" smtClean="0">
                <a:solidFill>
                  <a:srgbClr val="2185C5"/>
                </a:solidFill>
              </a:rPr>
              <a:t>. Суспільство </a:t>
            </a:r>
            <a:r>
              <a:rPr lang="uk-UA" sz="2000" dirty="0">
                <a:solidFill>
                  <a:srgbClr val="2185C5"/>
                </a:solidFill>
              </a:rPr>
              <a:t>має властивість саморегулюватися, тобто воно має вбудовані механізми, які дозволяють йому зберігати баланс, здійснювати корекції та адаптуватися до змін у внутрішньому і зовнішньому середовищі.</a:t>
            </a:r>
          </a:p>
          <a:p>
            <a:r>
              <a:rPr lang="uk-UA" sz="2000" b="1" dirty="0" smtClean="0">
                <a:solidFill>
                  <a:srgbClr val="2185C5"/>
                </a:solidFill>
              </a:rPr>
              <a:t>Системність</a:t>
            </a:r>
            <a:r>
              <a:rPr lang="uk-UA" sz="2000" dirty="0" smtClean="0">
                <a:solidFill>
                  <a:srgbClr val="2185C5"/>
                </a:solidFill>
              </a:rPr>
              <a:t>. </a:t>
            </a:r>
            <a:r>
              <a:rPr lang="uk-UA" sz="2000" dirty="0">
                <a:solidFill>
                  <a:srgbClr val="2185C5"/>
                </a:solidFill>
              </a:rPr>
              <a:t>Суспільство розглядається як система, що складається з взаємопов'язаних елементів, таких як індивіди, групи, інституції, культурні норми тощо, які взаємодіють між собою і функціонують як цілісна система.</a:t>
            </a:r>
          </a:p>
          <a:p>
            <a:r>
              <a:rPr lang="uk-UA" sz="2000" b="1" dirty="0" smtClean="0">
                <a:solidFill>
                  <a:srgbClr val="2185C5"/>
                </a:solidFill>
              </a:rPr>
              <a:t>Адаптивність</a:t>
            </a:r>
            <a:r>
              <a:rPr lang="uk-UA" sz="2000" dirty="0" smtClean="0">
                <a:solidFill>
                  <a:srgbClr val="2185C5"/>
                </a:solidFill>
              </a:rPr>
              <a:t>. </a:t>
            </a:r>
            <a:r>
              <a:rPr lang="uk-UA" sz="2000" dirty="0">
                <a:solidFill>
                  <a:srgbClr val="2185C5"/>
                </a:solidFill>
              </a:rPr>
              <a:t>Суспільство може адаптуватися до змін у внутрішньому та зовнішньому середовищі, відповідаючи на нові виклики, технології, ідеї та соціальні умови.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9165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304800"/>
            <a:ext cx="8251903" cy="45488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2000" b="1" dirty="0">
                <a:solidFill>
                  <a:srgbClr val="2185C5"/>
                </a:solidFill>
              </a:rPr>
              <a:t>Емерджентність</a:t>
            </a:r>
            <a:r>
              <a:rPr lang="uk-UA" sz="2000" dirty="0">
                <a:solidFill>
                  <a:srgbClr val="2185C5"/>
                </a:solidFill>
              </a:rPr>
              <a:t>: У суспільстві можуть виникати нові властивості та явища на рівні системи, які не можуть бути пояснені або передбачені за допомогою властивостей окремих її складових.</a:t>
            </a:r>
          </a:p>
          <a:p>
            <a:r>
              <a:rPr lang="uk-UA" sz="2000" b="1" dirty="0">
                <a:solidFill>
                  <a:srgbClr val="2185C5"/>
                </a:solidFill>
              </a:rPr>
              <a:t>Соціальне нерівноважне становище</a:t>
            </a:r>
            <a:r>
              <a:rPr lang="uk-UA" sz="2000" dirty="0">
                <a:solidFill>
                  <a:srgbClr val="2185C5"/>
                </a:solidFill>
              </a:rPr>
              <a:t>: Суспільство завжди перебуває у стані нерівноваги, де різноманітні конфлікти, напруження та протиріччя допомагають зберігати рух та розвиток.</a:t>
            </a:r>
          </a:p>
          <a:p>
            <a:r>
              <a:rPr lang="uk-UA" sz="2000" b="1" dirty="0">
                <a:solidFill>
                  <a:srgbClr val="2185C5"/>
                </a:solidFill>
              </a:rPr>
              <a:t>Самоорганізація</a:t>
            </a:r>
            <a:r>
              <a:rPr lang="uk-UA" sz="2000" dirty="0">
                <a:solidFill>
                  <a:srgbClr val="2185C5"/>
                </a:solidFill>
              </a:rPr>
              <a:t>: Суспільство володіє властивістю самоорганізації, тобто здатністю до спонтанного виникнення порядку та структури на основі внутрішніх взаємодій його складових частин.</a:t>
            </a:r>
          </a:p>
          <a:p>
            <a:r>
              <a:rPr lang="uk-UA" sz="2000" dirty="0">
                <a:solidFill>
                  <a:srgbClr val="2185C5"/>
                </a:solidFill>
              </a:rPr>
              <a:t>Ці характеристики допомагають розуміти суспільство як складну систему, яка постійно змінюється та адаптується до нових умов і викликів.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437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434588"/>
            <a:ext cx="7628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rgbClr val="2185C5"/>
                </a:solidFill>
              </a:rPr>
              <a:t>План:</a:t>
            </a:r>
            <a:endParaRPr b="1" dirty="0">
              <a:solidFill>
                <a:srgbClr val="2185C5"/>
              </a:solidFill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893700" y="1716689"/>
            <a:ext cx="6956760" cy="23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uk-UA" sz="1800" b="1" dirty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1. </a:t>
            </a: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Поняття «суспільство»</a:t>
            </a:r>
            <a:endParaRPr lang="uk-UA" sz="1800" b="1" dirty="0" smtClean="0">
              <a:solidFill>
                <a:srgbClr val="2185C5"/>
              </a:solidFill>
              <a:latin typeface="Raleway"/>
              <a:ea typeface="Raleway"/>
              <a:cs typeface="Raleway"/>
              <a:sym typeface="Lato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2</a:t>
            </a:r>
            <a:r>
              <a:rPr lang="uk-UA" sz="1800" b="1" dirty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. </a:t>
            </a: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Суспільство як система</a:t>
            </a:r>
            <a:endParaRPr lang="uk-UA" sz="1800" b="1" dirty="0">
              <a:solidFill>
                <a:srgbClr val="2185C5"/>
              </a:solidFill>
              <a:latin typeface="Raleway"/>
              <a:ea typeface="Raleway"/>
              <a:cs typeface="Raleway"/>
              <a:sym typeface="Lato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uk-UA" sz="1800" b="1" dirty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3</a:t>
            </a: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. </a:t>
            </a: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Типи суспільств</a:t>
            </a:r>
            <a:endParaRPr lang="uk-UA" sz="1800" b="1" dirty="0">
              <a:solidFill>
                <a:srgbClr val="2185C5"/>
              </a:solidFill>
              <a:latin typeface="Raleway"/>
              <a:ea typeface="Raleway"/>
              <a:cs typeface="Raleway"/>
              <a:sym typeface="Lato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>
                <a:solidFill>
                  <a:srgbClr val="FFC000"/>
                </a:solidFill>
              </a:rPr>
              <a:t>3</a:t>
            </a:r>
            <a:r>
              <a:rPr lang="uk-UA" sz="3200" b="1" dirty="0" smtClean="0">
                <a:solidFill>
                  <a:srgbClr val="FFC000"/>
                </a:solidFill>
              </a:rPr>
              <a:t>.</a:t>
            </a:r>
          </a:p>
          <a:p>
            <a:pPr lvl="0"/>
            <a:r>
              <a:rPr lang="uk-UA" sz="3200" dirty="0" smtClean="0"/>
              <a:t>Типи суспільств</a:t>
            </a:r>
            <a:endParaRPr lang="uk-UA" sz="3200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4942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 smtClean="0">
                <a:solidFill>
                  <a:srgbClr val="FFC000"/>
                </a:solidFill>
              </a:rPr>
              <a:t>Дякую за увагу!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221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C000"/>
                </a:solidFill>
              </a:rPr>
              <a:t>1.</a:t>
            </a:r>
            <a:endParaRPr sz="3200" b="1" dirty="0">
              <a:solidFill>
                <a:srgbClr val="FFC000"/>
              </a:solidFill>
            </a:endParaRPr>
          </a:p>
          <a:p>
            <a:pPr lvl="0"/>
            <a:r>
              <a:rPr lang="uk-UA" sz="3200" dirty="0" smtClean="0"/>
              <a:t>Поняття суспільство</a:t>
            </a:r>
            <a:endParaRPr lang="uk-UA" sz="3200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321617"/>
            <a:ext cx="8251903" cy="4532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Суспільство вважається однією з найважливіших категорій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соціологічної науки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. </a:t>
            </a:r>
            <a:endParaRPr lang="uk-UA" sz="20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20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Суспільство </a:t>
            </a:r>
            <a:r>
              <a:rPr lang="uk-UA" sz="2000" b="1" dirty="0">
                <a:solidFill>
                  <a:srgbClr val="FFC000"/>
                </a:solidFill>
                <a:latin typeface="Arial" panose="020B0604020202020204" pitchFamily="34" charset="0"/>
              </a:rPr>
              <a:t>– сукупність усіх засобів взаємодії та </a:t>
            </a:r>
            <a:r>
              <a:rPr lang="uk-UA" sz="20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форм об'єднання </a:t>
            </a:r>
            <a:r>
              <a:rPr lang="uk-UA" sz="2000" b="1" dirty="0">
                <a:solidFill>
                  <a:srgbClr val="FFC000"/>
                </a:solidFill>
                <a:latin typeface="Arial" panose="020B0604020202020204" pitchFamily="34" charset="0"/>
              </a:rPr>
              <a:t>людей, що склалися історично, мають спільну територію, </a:t>
            </a:r>
            <a:r>
              <a:rPr lang="uk-UA" sz="20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загальні культурні цінності </a:t>
            </a:r>
            <a:r>
              <a:rPr lang="uk-UA" sz="2000" b="1" dirty="0">
                <a:solidFill>
                  <a:srgbClr val="FFC000"/>
                </a:solidFill>
                <a:latin typeface="Arial" panose="020B0604020202020204" pitchFamily="34" charset="0"/>
              </a:rPr>
              <a:t>й соціальні норми, характеризуються </a:t>
            </a:r>
            <a:r>
              <a:rPr lang="uk-UA" sz="2000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соціокультурною ідентичністю її членів</a:t>
            </a:r>
            <a:r>
              <a:rPr lang="uk-UA" sz="2000" b="1" dirty="0">
                <a:solidFill>
                  <a:srgbClr val="FFC000"/>
                </a:solidFill>
                <a:latin typeface="Arial" panose="020B0604020202020204" pitchFamily="34" charset="0"/>
              </a:rPr>
              <a:t>. </a:t>
            </a:r>
            <a:endParaRPr lang="uk-UA" sz="2000" b="1" dirty="0" smtClean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Цей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термін вживається і на позначення конкретного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виду суспільства з його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історичними, економічними, культурними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особливостями (наприклад, українське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суспільство). </a:t>
            </a:r>
            <a:endParaRPr lang="uk-UA" sz="20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marL="114300" lvl="0" indent="0" algn="just">
              <a:buNone/>
            </a:pPr>
            <a:endParaRPr lang="uk-UA" sz="20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276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468351"/>
            <a:ext cx="8251903" cy="43853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20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До </a:t>
            </a:r>
            <a:r>
              <a:rPr lang="uk-UA" sz="2000" b="1" dirty="0">
                <a:solidFill>
                  <a:srgbClr val="2185C5"/>
                </a:solidFill>
                <a:latin typeface="Arial" panose="020B0604020202020204" pitchFamily="34" charset="0"/>
              </a:rPr>
              <a:t>характерних рис суспільства належать:</a:t>
            </a:r>
          </a:p>
          <a:p>
            <a:pPr marL="114300" lvl="0" indent="0" algn="just">
              <a:buNone/>
            </a:pPr>
            <a:r>
              <a:rPr lang="uk-UA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- спільність території проживання людей;</a:t>
            </a:r>
          </a:p>
          <a:p>
            <a:pPr marL="114300" lvl="0" indent="0" algn="just">
              <a:buNone/>
            </a:pPr>
            <a:r>
              <a:rPr lang="uk-UA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- </a:t>
            </a:r>
            <a:r>
              <a:rPr lang="uk-UA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здатність підтримувати високу інтенсивність внутрішніх зв'язків;</a:t>
            </a:r>
          </a:p>
          <a:p>
            <a:pPr marL="114300" lvl="0" indent="0" algn="just">
              <a:buNone/>
            </a:pPr>
            <a:r>
              <a:rPr lang="uk-UA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- с</a:t>
            </a:r>
            <a:r>
              <a:rPr lang="uk-UA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пільні культурні норми і цінності;</a:t>
            </a:r>
            <a:endParaRPr lang="uk-UA" sz="1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14300" lvl="0" indent="0" algn="just">
              <a:buNone/>
            </a:pPr>
            <a:r>
              <a:rPr lang="uk-UA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- автономність і самодостатність, саморегулювання й саморозвиток</a:t>
            </a:r>
            <a:r>
              <a:rPr lang="uk-UA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  <a:endParaRPr lang="uk-UA" sz="1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774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94009" y="468351"/>
            <a:ext cx="8251903" cy="43853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20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Поняття </a:t>
            </a:r>
            <a:r>
              <a:rPr lang="uk-UA" sz="2000" b="1" dirty="0">
                <a:solidFill>
                  <a:srgbClr val="2185C5"/>
                </a:solidFill>
                <a:latin typeface="Arial" panose="020B0604020202020204" pitchFamily="34" charset="0"/>
              </a:rPr>
              <a:t>«суспільство» треба відрізняти від понять «країна» </a:t>
            </a:r>
            <a:r>
              <a:rPr lang="uk-UA" sz="20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та «держава</a:t>
            </a:r>
            <a:r>
              <a:rPr lang="uk-UA" sz="2000" b="1" dirty="0">
                <a:solidFill>
                  <a:srgbClr val="2185C5"/>
                </a:solidFill>
                <a:latin typeface="Arial" panose="020B0604020202020204" pitchFamily="34" charset="0"/>
              </a:rPr>
              <a:t>». </a:t>
            </a:r>
            <a:endParaRPr lang="uk-UA" sz="2000" b="1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marL="114300" lvl="0" indent="0" algn="just">
              <a:buNone/>
            </a:pPr>
            <a:r>
              <a:rPr lang="uk-UA" sz="2000" b="1" dirty="0">
                <a:solidFill>
                  <a:srgbClr val="2185C5"/>
                </a:solidFill>
                <a:latin typeface="Arial" panose="020B0604020202020204" pitchFamily="34" charset="0"/>
              </a:rPr>
              <a:t>К</a:t>
            </a:r>
            <a:r>
              <a:rPr lang="uk-UA" sz="20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раїна </a:t>
            </a:r>
            <a:r>
              <a:rPr lang="uk-UA" sz="2000" b="1" dirty="0">
                <a:solidFill>
                  <a:srgbClr val="2185C5"/>
                </a:solidFill>
                <a:latin typeface="Arial" panose="020B0604020202020204" pitchFamily="34" charset="0"/>
              </a:rPr>
              <a:t>–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поняття, яке є переважно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географічною (політико-географічною) характеристикою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частини нашої планети; це відокремлена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територія незалежного проживання даного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суспільства зі своїми кордонами і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суспільним устроєм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. </a:t>
            </a:r>
            <a:endParaRPr lang="uk-UA" sz="20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marL="114300" lvl="0" indent="0" algn="just">
              <a:buNone/>
            </a:pPr>
            <a:r>
              <a:rPr lang="uk-UA" sz="20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Держава </a:t>
            </a:r>
            <a:r>
              <a:rPr lang="uk-UA" sz="2000" b="1" dirty="0">
                <a:solidFill>
                  <a:srgbClr val="2185C5"/>
                </a:solidFill>
                <a:latin typeface="Arial" panose="020B0604020202020204" pitchFamily="34" charset="0"/>
              </a:rPr>
              <a:t>–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це політична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організація даного суспільства (країни)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з певним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режимом влади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і органами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управління.</a:t>
            </a:r>
            <a:endParaRPr lang="uk-UA" sz="20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60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01443" y="215591"/>
            <a:ext cx="8556703" cy="1936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20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Поняття </a:t>
            </a:r>
            <a:r>
              <a:rPr lang="uk-UA" sz="2000" b="1" dirty="0">
                <a:solidFill>
                  <a:srgbClr val="2185C5"/>
                </a:solidFill>
                <a:latin typeface="Arial" panose="020B0604020202020204" pitchFamily="34" charset="0"/>
              </a:rPr>
              <a:t>«суспільство» треба відрізняти від понять «країна» </a:t>
            </a:r>
            <a:r>
              <a:rPr lang="uk-UA" sz="20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та «держава</a:t>
            </a:r>
            <a:r>
              <a:rPr lang="uk-UA" sz="2000" b="1" dirty="0">
                <a:solidFill>
                  <a:srgbClr val="2185C5"/>
                </a:solidFill>
                <a:latin typeface="Arial" panose="020B0604020202020204" pitchFamily="34" charset="0"/>
              </a:rPr>
              <a:t>». </a:t>
            </a:r>
            <a:endParaRPr lang="uk-UA" sz="2000" b="1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marL="114300" lvl="0" indent="0" algn="just">
              <a:buNone/>
            </a:pPr>
            <a:r>
              <a:rPr lang="uk-UA" sz="2000" b="1" dirty="0">
                <a:solidFill>
                  <a:srgbClr val="2185C5"/>
                </a:solidFill>
                <a:latin typeface="Arial" panose="020B0604020202020204" pitchFamily="34" charset="0"/>
              </a:rPr>
              <a:t>К</a:t>
            </a:r>
            <a:r>
              <a:rPr lang="uk-UA" sz="20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раїна </a:t>
            </a:r>
            <a:r>
              <a:rPr lang="uk-UA" sz="2000" b="1" dirty="0">
                <a:solidFill>
                  <a:srgbClr val="2185C5"/>
                </a:solidFill>
                <a:latin typeface="Arial" panose="020B0604020202020204" pitchFamily="34" charset="0"/>
              </a:rPr>
              <a:t>–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поняття, яке є переважно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географічною (політико-географічною) характеристикою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частини нашої планети; це відокремлена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територія незалежного проживання даного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суспільства зі своїми кордонами і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суспільним устроєм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. </a:t>
            </a:r>
            <a:endParaRPr lang="uk-UA" sz="20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855" y="2404447"/>
            <a:ext cx="4750420" cy="25276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40" y="2587083"/>
            <a:ext cx="3394152" cy="20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6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34536" y="230458"/>
            <a:ext cx="8251903" cy="3359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>
              <a:buClr>
                <a:srgbClr val="97ABBC"/>
              </a:buClr>
              <a:buNone/>
            </a:pPr>
            <a:r>
              <a:rPr lang="uk-UA" sz="2000" b="1" dirty="0">
                <a:solidFill>
                  <a:srgbClr val="2185C5"/>
                </a:solidFill>
                <a:latin typeface="Arial" panose="020B0604020202020204" pitchFamily="34" charset="0"/>
              </a:rPr>
              <a:t>Держава –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це політична організація даного суспільства (країни) з певним режимом влади і органами управління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З точки зору соціології, держава є одним з ключових соціальних інститутів, який відображає систему організації суспільства і забезпечує регулювання його функцій.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Держава визначається як політична організація, яка має територію, населення, право, а також владу, яка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зазвичай поділяється на виконавчу, законодавчу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і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судову.</a:t>
            </a:r>
            <a:endParaRPr lang="uk-UA" sz="2000" dirty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marL="114300" lvl="0" indent="0" algn="just">
              <a:buClr>
                <a:srgbClr val="97ABBC"/>
              </a:buClr>
              <a:buNone/>
            </a:pPr>
            <a:endParaRPr lang="uk-UA" sz="20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84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34536" y="230457"/>
            <a:ext cx="8251903" cy="38062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Держава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виконує декілька важливих функцій:</a:t>
            </a:r>
          </a:p>
          <a:p>
            <a:pPr marL="114300" indent="0">
              <a:buNone/>
            </a:pP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1. Держава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організовує суспільство, встановлюючи правила, закони, інституції та установи, які сприяють регулюванню стосунків між людьми.</a:t>
            </a:r>
          </a:p>
          <a:p>
            <a:pPr marL="114300" indent="0">
              <a:buNone/>
            </a:pP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2. Однією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з головних функцій держави є забезпечення правопорядку, безпеки і захисту громадян від зовнішніх і внутрішніх загроз.</a:t>
            </a:r>
          </a:p>
          <a:p>
            <a:pPr marL="114300" indent="0">
              <a:buNone/>
            </a:pP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3. Держава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встановлює норми і правила поведінки, які регулюють взаємодію індивідів у суспільстві. Це допомагає в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підтримувати соціальну стабільність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і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попереджати конфлікти.</a:t>
            </a:r>
            <a:endParaRPr lang="uk-UA" sz="20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0647565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1143</Words>
  <Application>Microsoft Office PowerPoint</Application>
  <PresentationFormat>Екран (16:9)</PresentationFormat>
  <Paragraphs>83</Paragraphs>
  <Slides>21</Slides>
  <Notes>21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5" baseType="lpstr">
      <vt:lpstr>Arial</vt:lpstr>
      <vt:lpstr>Lato</vt:lpstr>
      <vt:lpstr>Raleway</vt:lpstr>
      <vt:lpstr>Antonio template</vt:lpstr>
      <vt:lpstr>Лекція. Суспільство як самоорганізована система</vt:lpstr>
      <vt:lpstr>План:</vt:lpstr>
      <vt:lpstr>1. Поняття суспільство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2. Суспільство як система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3. Типи суспільств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1. Якісна та кількісна стратегії збору соціологічної інформації </dc:title>
  <cp:lastModifiedBy>Taisiia</cp:lastModifiedBy>
  <cp:revision>40</cp:revision>
  <dcterms:modified xsi:type="dcterms:W3CDTF">2024-03-05T09:22:35Z</dcterms:modified>
</cp:coreProperties>
</file>