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77" r:id="rId13"/>
    <p:sldId id="278" r:id="rId14"/>
    <p:sldId id="279" r:id="rId15"/>
    <p:sldId id="274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6968C-DC06-20F3-4778-278FD9F75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F77C6D-CDCA-F058-A0A8-18E86C589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BE0D55-7CB9-8BE1-37A9-D8E650BBD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1A1A08-697B-4A22-9942-E11A2496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2401BE-A692-BEB4-8E47-8FA8D56B2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2594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1B33C-9F09-9B7D-BAF9-C24F03AF9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515D1F-7E15-D979-4185-C420398D7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633D90-DAF1-43A8-C680-12B19509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39792E-D14B-699B-85C2-E7275451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C1965C-1D46-DDD0-6AF6-62D5C875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3264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014AAB0-3E52-0928-84AE-E59C58CA2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D72BEF-611A-B2EB-C17C-4714C3468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FB79E7-2D0B-8EF3-CFF7-38B3505BA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4197E2-414F-089C-57B6-9C89910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ADEFDA-689E-30AA-6BEE-46C203197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725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CF89E-82D9-47EE-E934-3DE3353B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7D530A-4913-BD6A-4AB3-633C3601B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4804E1-78B1-F6AE-ECC8-43907C6AF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B9A82E-18F5-4357-557B-DB91FF83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39584C-8989-FA67-AD4A-3F32E0574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5749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140B8C-1267-085D-FC0A-05FE64B44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2622D3-C7CF-214D-2917-A9A857245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897C6B-2681-D377-F227-5DBF8810A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DE5D45-3156-64BD-E898-AE661EAA9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1BA285-D465-215F-F44D-BE6B2DED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6134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E402C6-0EF2-1330-9A07-40B1C1C5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9E2CE7-B0AE-35FB-8884-3886911EF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8386CC-C0A8-0DE2-C9D9-B8431FBB4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096B4A-8BA5-561F-4941-97439DE7A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931FAB-DFFE-08E4-B451-5CF6F48D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3256C8-602F-EC72-4EAA-B61C6B4B7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808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BD655-9692-1BB0-BDA0-9D924E173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DA4F18-7580-0FE4-CCAF-F2B42A4D8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48E1C3-62A0-F7E2-7BDF-70921BCD4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805D223-B1EB-F803-17AF-75C10455A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A9B999A-7A8C-1652-B759-AD1970EB9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C60A624-73C1-A403-5278-DEA6A018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6E3EC5-6A7E-6113-1AB8-71D50EC09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276C6E-27D4-BD67-59E8-4C4B6BFC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8020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52C8D-0B4C-FF6F-30DA-5760FBBF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562BAB-7BF8-7C57-F1CE-42B32A0B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B58408-A17B-EF4A-98DE-35F406525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A77B59-A82C-D92E-A2A2-A692999B5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8039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54528E-B0CD-88D2-313C-4D09082B1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52DD1F-0765-C7E4-59F2-E05031BB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28B59A-3732-C241-0D8E-13DD9F33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5078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E2E0B-B5D3-818C-8961-488CDC396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7DB4CF-E1FD-2C52-A8DC-EB54234B5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174033-507E-5932-511B-42D5A12DB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6B3812-DA9B-7CE0-5D44-B16CCC69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7A075C-2FC4-E4A9-8905-AC6F2CC3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6B0CBF-3FEA-1EC8-BE69-7B6C57283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0737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0803A-0C70-6F3B-7703-630E4583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73216A3-F26C-E099-DF26-611D456FF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9B85A8-34D0-0C2F-9117-2AE7DC876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8D46BB-883B-3FE5-C66C-C640CDAD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CC177E-3F7B-5F5F-6077-F69738A87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F2128D-E984-BC31-E728-139B186E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706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CD0609-7CF6-10A7-8CF6-716DCF496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E49B25-27D6-163C-8031-8339111F7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CA85C5-B866-DABA-8675-8A4D0E987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C3868-2507-4F95-903F-9711FFE37149}" type="datetimeFigureOut">
              <a:rPr lang="ru-UA" smtClean="0"/>
              <a:t>08.11.2022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F45974-DBCF-C8E1-556E-934380FE0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F04260-19F6-8F7F-86EE-FB9ABB72E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A3A3-D7E8-4569-B3BA-9181E562A70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4882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A9465-B865-B9EB-0B35-592100AC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Лекція 2.</a:t>
            </a:r>
            <a:r>
              <a:rPr lang="uk-UA" sz="4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ПРОБЛЕМИ</a:t>
            </a:r>
            <a:r>
              <a:rPr lang="uk-UA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СУЧАСНОЇ ЕСТЕТИКИ(2 год)</a:t>
            </a:r>
            <a:br>
              <a:rPr lang="ru-U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E3D83E-083E-C419-8F94-BAF0ECA0D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80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План:</a:t>
            </a:r>
            <a:endParaRPr lang="ru-UA" sz="8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uk-UA" sz="8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8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Проблематизація</a:t>
            </a:r>
            <a:r>
              <a:rPr lang="uk-UA" sz="8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сучасного естетичного дискурсу. </a:t>
            </a:r>
            <a:endParaRPr lang="ru-UA" sz="8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uk-UA" sz="8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Кітч і </a:t>
            </a:r>
            <a:r>
              <a:rPr lang="uk-UA" sz="8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кемп</a:t>
            </a:r>
            <a:r>
              <a:rPr lang="uk-UA" sz="8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як провідні категорії некласичної естетики. Актуалізація нового способу освоєння естетичної реальності у категоріях “тривіальне”, “банальне”, “похабне”.</a:t>
            </a:r>
            <a:endParaRPr lang="ru-UA" sz="8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uk-UA" sz="8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Естетизація “потворного” як етико-естетична і правова проблема сучасності.</a:t>
            </a:r>
            <a:endParaRPr lang="ru-UA" sz="8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5000"/>
              </a:lnSpc>
              <a:buNone/>
            </a:pPr>
            <a:r>
              <a:rPr lang="uk-UA" sz="8000" b="1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UA" sz="8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5000"/>
              </a:lnSpc>
            </a:pPr>
            <a:r>
              <a:rPr lang="uk-UA" sz="8000" b="1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Основні поняття</a:t>
            </a:r>
            <a:r>
              <a:rPr lang="uk-UA" sz="8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мистецтво, проблема межі мистецтва, сучасні проблеми естетики, некласична естетика, кітч, </a:t>
            </a:r>
            <a:r>
              <a:rPr lang="uk-UA" sz="8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кемп</a:t>
            </a:r>
            <a:r>
              <a:rPr lang="uk-UA" sz="8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як категорії некласичної естетики, тривіальне, похабне, потворне.</a:t>
            </a:r>
            <a:endParaRPr lang="ru-UA" sz="8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80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UA" sz="8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UA" sz="8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8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UA" sz="8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20584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B551D-7AE3-04DB-F3BC-A0427EED27C8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uk-UA" dirty="0"/>
              <a:t>КІТЧ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7CDA78-71E3-3882-4C6E-CE89E41A85D5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Чеський</a:t>
            </a:r>
            <a:r>
              <a:rPr lang="ru-RU" dirty="0"/>
              <a:t> теоретик </a:t>
            </a:r>
            <a:r>
              <a:rPr lang="ru-RU" dirty="0" err="1"/>
              <a:t>мистецтва</a:t>
            </a:r>
            <a:r>
              <a:rPr lang="ru-RU" dirty="0"/>
              <a:t> Томаш </a:t>
            </a:r>
            <a:r>
              <a:rPr lang="ru-RU" dirty="0" err="1"/>
              <a:t>Кулка</a:t>
            </a:r>
            <a:r>
              <a:rPr lang="ru-RU" dirty="0"/>
              <a:t> </a:t>
            </a:r>
            <a:r>
              <a:rPr lang="ru-RU" dirty="0" err="1"/>
              <a:t>описував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кічеве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наслідує</a:t>
            </a:r>
            <a:r>
              <a:rPr lang="ru-RU" dirty="0"/>
              <a:t> дороге, </a:t>
            </a:r>
            <a:r>
              <a:rPr lang="ru-RU" dirty="0" err="1"/>
              <a:t>нетривале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складне у </a:t>
            </a:r>
            <a:r>
              <a:rPr lang="ru-RU" dirty="0" err="1"/>
              <a:t>виготовленні</a:t>
            </a:r>
            <a:r>
              <a:rPr lang="ru-RU" dirty="0"/>
              <a:t> та </a:t>
            </a:r>
            <a:r>
              <a:rPr lang="ru-RU" dirty="0" err="1"/>
              <a:t>підтриманні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замість</a:t>
            </a:r>
            <a:r>
              <a:rPr lang="ru-RU" dirty="0"/>
              <a:t> букету з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квітів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букети</a:t>
            </a:r>
            <a:r>
              <a:rPr lang="ru-RU" dirty="0"/>
              <a:t>, </a:t>
            </a:r>
            <a:r>
              <a:rPr lang="ru-RU" dirty="0" err="1"/>
              <a:t>виготовлені</a:t>
            </a:r>
            <a:r>
              <a:rPr lang="ru-RU" dirty="0"/>
              <a:t> з пластику;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дорогоцінних</a:t>
            </a:r>
            <a:r>
              <a:rPr lang="ru-RU" dirty="0"/>
              <a:t> прикрас — </a:t>
            </a:r>
            <a:r>
              <a:rPr lang="ru-RU" dirty="0" err="1"/>
              <a:t>дешеву</a:t>
            </a:r>
            <a:r>
              <a:rPr lang="ru-RU" dirty="0"/>
              <a:t> </a:t>
            </a:r>
            <a:r>
              <a:rPr lang="ru-RU" dirty="0" err="1"/>
              <a:t>біжутерію</a:t>
            </a:r>
            <a:r>
              <a:rPr lang="ru-RU" dirty="0"/>
              <a:t>,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подібну</a:t>
            </a:r>
            <a:r>
              <a:rPr lang="ru-RU" dirty="0"/>
              <a:t> </a:t>
            </a:r>
            <a:r>
              <a:rPr lang="ru-RU" dirty="0" err="1"/>
              <a:t>зовні</a:t>
            </a:r>
            <a:r>
              <a:rPr lang="ru-RU" dirty="0"/>
              <a:t>;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виконаних</a:t>
            </a:r>
            <a:r>
              <a:rPr lang="ru-RU" dirty="0"/>
              <a:t> на </a:t>
            </a:r>
            <a:r>
              <a:rPr lang="ru-RU" dirty="0" err="1"/>
              <a:t>індивідуальне</a:t>
            </a:r>
            <a:r>
              <a:rPr lang="ru-RU" dirty="0"/>
              <a:t> </a:t>
            </a:r>
            <a:r>
              <a:rPr lang="ru-RU" dirty="0" err="1"/>
              <a:t>замовлення</a:t>
            </a:r>
            <a:r>
              <a:rPr lang="ru-RU" dirty="0"/>
              <a:t> картин — </a:t>
            </a:r>
            <a:r>
              <a:rPr lang="ru-RU" dirty="0" err="1"/>
              <a:t>копії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продукуються</a:t>
            </a:r>
            <a:r>
              <a:rPr lang="ru-RU" dirty="0"/>
              <a:t> в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примірниках</a:t>
            </a:r>
            <a:r>
              <a:rPr lang="ru-RU" dirty="0"/>
              <a:t>. Головна мета </a:t>
            </a:r>
            <a:r>
              <a:rPr lang="ru-RU" dirty="0" err="1"/>
              <a:t>кічу</a:t>
            </a:r>
            <a:r>
              <a:rPr lang="ru-RU" dirty="0"/>
              <a:t> — </a:t>
            </a:r>
            <a:r>
              <a:rPr lang="ru-RU" dirty="0" err="1"/>
              <a:t>здаватися</a:t>
            </a:r>
            <a:r>
              <a:rPr lang="ru-RU" dirty="0"/>
              <a:t> </a:t>
            </a:r>
            <a:r>
              <a:rPr lang="ru-RU" dirty="0" err="1"/>
              <a:t>дорожчим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якіснішим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є </a:t>
            </a:r>
            <a:r>
              <a:rPr lang="ru-RU" dirty="0" err="1"/>
              <a:t>насправді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Кулкою</a:t>
            </a:r>
            <a:r>
              <a:rPr lang="ru-RU" dirty="0"/>
              <a:t>,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кічу</a:t>
            </a:r>
            <a:r>
              <a:rPr lang="ru-RU" dirty="0"/>
              <a:t>: 1)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схвалення</a:t>
            </a:r>
            <a:r>
              <a:rPr lang="ru-RU" dirty="0"/>
              <a:t> в </a:t>
            </a:r>
            <a:r>
              <a:rPr lang="ru-RU" dirty="0" err="1"/>
              <a:t>загалу</a:t>
            </a:r>
            <a:r>
              <a:rPr lang="ru-RU" dirty="0"/>
              <a:t> та 2) </a:t>
            </a:r>
            <a:r>
              <a:rPr lang="ru-RU" dirty="0" err="1"/>
              <a:t>розглядається</a:t>
            </a:r>
            <a:r>
              <a:rPr lang="ru-RU" dirty="0"/>
              <a:t> (</a:t>
            </a:r>
            <a:r>
              <a:rPr lang="ru-RU" dirty="0" err="1"/>
              <a:t>принаймні</a:t>
            </a:r>
            <a:r>
              <a:rPr lang="ru-RU" dirty="0"/>
              <a:t> </a:t>
            </a:r>
            <a:r>
              <a:rPr lang="ru-RU" dirty="0" err="1"/>
              <a:t>мистецько</a:t>
            </a:r>
            <a:r>
              <a:rPr lang="ru-RU" dirty="0"/>
              <a:t> </a:t>
            </a:r>
            <a:r>
              <a:rPr lang="ru-RU" dirty="0" err="1"/>
              <a:t>освіченою</a:t>
            </a:r>
            <a:r>
              <a:rPr lang="ru-RU" dirty="0"/>
              <a:t> </a:t>
            </a:r>
            <a:r>
              <a:rPr lang="ru-RU" dirty="0" err="1"/>
              <a:t>елітою</a:t>
            </a:r>
            <a:r>
              <a:rPr lang="ru-RU" dirty="0"/>
              <a:t>) як </a:t>
            </a:r>
            <a:r>
              <a:rPr lang="ru-RU" dirty="0" err="1"/>
              <a:t>поганий</a:t>
            </a:r>
            <a:r>
              <a:rPr lang="ru-RU" dirty="0"/>
              <a:t>[2].</a:t>
            </a:r>
          </a:p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правила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кічу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ru-RU" dirty="0" err="1"/>
              <a:t>Кіч</a:t>
            </a:r>
            <a:r>
              <a:rPr lang="ru-RU" dirty="0"/>
              <a:t> </a:t>
            </a:r>
            <a:r>
              <a:rPr lang="ru-RU" dirty="0" err="1"/>
              <a:t>зображає</a:t>
            </a:r>
            <a:r>
              <a:rPr lang="ru-RU" dirty="0"/>
              <a:t> </a:t>
            </a:r>
            <a:r>
              <a:rPr lang="ru-RU" dirty="0" err="1"/>
              <a:t>прекрасний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емоційно</a:t>
            </a:r>
            <a:r>
              <a:rPr lang="ru-RU" dirty="0"/>
              <a:t> </a:t>
            </a:r>
            <a:r>
              <a:rPr lang="ru-RU" dirty="0" err="1"/>
              <a:t>заряджений</a:t>
            </a:r>
            <a:r>
              <a:rPr lang="ru-RU" dirty="0"/>
              <a:t> предмет;</a:t>
            </a:r>
          </a:p>
          <a:p>
            <a:pPr marL="0" indent="0">
              <a:buNone/>
            </a:pPr>
            <a:r>
              <a:rPr lang="ru-RU" dirty="0" err="1"/>
              <a:t>Зображуваний</a:t>
            </a:r>
            <a:r>
              <a:rPr lang="ru-RU" dirty="0"/>
              <a:t> предмет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миттєво</a:t>
            </a:r>
            <a:r>
              <a:rPr lang="ru-RU" dirty="0"/>
              <a:t> та легко </a:t>
            </a:r>
            <a:r>
              <a:rPr lang="ru-RU" dirty="0" err="1"/>
              <a:t>впізнати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err="1"/>
              <a:t>Кіч</a:t>
            </a:r>
            <a:r>
              <a:rPr lang="ru-RU" dirty="0"/>
              <a:t> не </a:t>
            </a:r>
            <a:r>
              <a:rPr lang="ru-RU" dirty="0" err="1"/>
              <a:t>збагачує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зображеним</a:t>
            </a:r>
            <a:r>
              <a:rPr lang="ru-RU" dirty="0"/>
              <a:t> предметом.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1604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A7A3F-9357-46BB-E8F4-483BD16471E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uk-UA" dirty="0"/>
              <a:t>КІТЧ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CC78BA-0890-16CC-F370-918297F5C2BD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Англійський</a:t>
            </a:r>
            <a:r>
              <a:rPr lang="ru-RU" dirty="0"/>
              <a:t> </a:t>
            </a:r>
            <a:r>
              <a:rPr lang="ru-RU" dirty="0" err="1"/>
              <a:t>філософ</a:t>
            </a:r>
            <a:r>
              <a:rPr lang="ru-RU" dirty="0"/>
              <a:t> Роджер </a:t>
            </a:r>
            <a:r>
              <a:rPr lang="ru-RU" dirty="0" err="1"/>
              <a:t>Скрутон</a:t>
            </a:r>
            <a:r>
              <a:rPr lang="ru-RU" dirty="0"/>
              <a:t> </a:t>
            </a:r>
            <a:r>
              <a:rPr lang="ru-RU" dirty="0" err="1"/>
              <a:t>описував</a:t>
            </a:r>
            <a:r>
              <a:rPr lang="ru-RU" dirty="0"/>
              <a:t> </a:t>
            </a:r>
            <a:r>
              <a:rPr lang="ru-RU" dirty="0" err="1"/>
              <a:t>кіч</a:t>
            </a:r>
            <a:r>
              <a:rPr lang="ru-RU" dirty="0"/>
              <a:t>: «</a:t>
            </a:r>
            <a:r>
              <a:rPr lang="ru-RU" dirty="0" err="1"/>
              <a:t>Кіч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фальшиве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виражає</a:t>
            </a:r>
            <a:r>
              <a:rPr lang="ru-RU" dirty="0"/>
              <a:t> </a:t>
            </a:r>
            <a:r>
              <a:rPr lang="ru-RU" dirty="0" err="1"/>
              <a:t>фальшиві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, чия мета — </a:t>
            </a:r>
            <a:r>
              <a:rPr lang="ru-RU" dirty="0" err="1"/>
              <a:t>обманути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в </a:t>
            </a:r>
            <a:r>
              <a:rPr lang="ru-RU" dirty="0" err="1"/>
              <a:t>думці</a:t>
            </a:r>
            <a:r>
              <a:rPr lang="ru-RU" dirty="0"/>
              <a:t>, </a:t>
            </a:r>
            <a:r>
              <a:rPr lang="ru-RU" dirty="0" err="1"/>
              <a:t>ніби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відчуває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глибоке</a:t>
            </a:r>
            <a:r>
              <a:rPr lang="ru-RU" dirty="0"/>
              <a:t> та </a:t>
            </a:r>
            <a:r>
              <a:rPr lang="ru-RU" dirty="0" err="1"/>
              <a:t>серйозне</a:t>
            </a:r>
            <a:r>
              <a:rPr lang="ru-RU" dirty="0"/>
              <a:t>». </a:t>
            </a:r>
            <a:r>
              <a:rPr lang="ru-RU" dirty="0" err="1"/>
              <a:t>Американський</a:t>
            </a:r>
            <a:r>
              <a:rPr lang="ru-RU" dirty="0"/>
              <a:t> </a:t>
            </a:r>
            <a:r>
              <a:rPr lang="ru-RU" dirty="0" err="1"/>
              <a:t>арткритик</a:t>
            </a:r>
            <a:r>
              <a:rPr lang="ru-RU" dirty="0"/>
              <a:t> Клемент </a:t>
            </a:r>
            <a:r>
              <a:rPr lang="ru-RU" dirty="0" err="1"/>
              <a:t>Ґрінберґ</a:t>
            </a:r>
            <a:r>
              <a:rPr lang="ru-RU" dirty="0"/>
              <a:t> писав,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кіч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видимість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підмінює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і </a:t>
            </a:r>
            <a:r>
              <a:rPr lang="ru-RU" dirty="0" err="1"/>
              <a:t>почуття</a:t>
            </a:r>
            <a:r>
              <a:rPr lang="ru-RU" dirty="0"/>
              <a:t>; </a:t>
            </a:r>
            <a:r>
              <a:rPr lang="ru-RU" dirty="0" err="1"/>
              <a:t>кіч</a:t>
            </a:r>
            <a:r>
              <a:rPr lang="ru-RU" dirty="0"/>
              <a:t> </a:t>
            </a:r>
            <a:r>
              <a:rPr lang="ru-RU" dirty="0" err="1"/>
              <a:t>замінює</a:t>
            </a:r>
            <a:r>
              <a:rPr lang="ru-RU" dirty="0"/>
              <a:t> </a:t>
            </a:r>
            <a:r>
              <a:rPr lang="ru-RU" dirty="0" err="1"/>
              <a:t>ремісницькі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r>
              <a:rPr lang="ru-RU" dirty="0"/>
              <a:t> продуктами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знищуючи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народну</a:t>
            </a:r>
            <a:r>
              <a:rPr lang="ru-RU" dirty="0"/>
              <a:t> культуру, </a:t>
            </a:r>
            <a:r>
              <a:rPr lang="ru-RU" dirty="0" err="1"/>
              <a:t>культивує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продукту над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та як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 </a:t>
            </a:r>
            <a:r>
              <a:rPr lang="ru-RU" dirty="0" err="1"/>
              <a:t>спонукає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справжня</a:t>
            </a:r>
            <a:r>
              <a:rPr lang="ru-RU" dirty="0"/>
              <a:t> мета — принести </a:t>
            </a:r>
            <a:r>
              <a:rPr lang="ru-RU" dirty="0" err="1"/>
              <a:t>прибуток</a:t>
            </a:r>
            <a:r>
              <a:rPr lang="ru-RU" dirty="0"/>
              <a:t>, </a:t>
            </a:r>
            <a:r>
              <a:rPr lang="ru-RU" dirty="0" err="1"/>
              <a:t>кіч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форма </a:t>
            </a:r>
            <a:r>
              <a:rPr lang="ru-RU" dirty="0" err="1"/>
              <a:t>капіталу</a:t>
            </a:r>
            <a:r>
              <a:rPr lang="ru-RU" dirty="0"/>
              <a:t> і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величезних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.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кіч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панівне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, </a:t>
            </a:r>
            <a:r>
              <a:rPr lang="ru-RU" dirty="0" err="1"/>
              <a:t>найпопулярніша</a:t>
            </a:r>
            <a:r>
              <a:rPr lang="ru-RU" dirty="0"/>
              <a:t> культура. </a:t>
            </a:r>
            <a:r>
              <a:rPr lang="ru-RU" dirty="0" err="1"/>
              <a:t>Німецький</a:t>
            </a:r>
            <a:r>
              <a:rPr lang="ru-RU" dirty="0"/>
              <a:t> </a:t>
            </a:r>
            <a:r>
              <a:rPr lang="ru-RU" dirty="0" err="1"/>
              <a:t>філософ</a:t>
            </a:r>
            <a:r>
              <a:rPr lang="ru-RU" dirty="0"/>
              <a:t> Теодор </a:t>
            </a:r>
            <a:r>
              <a:rPr lang="ru-RU" dirty="0" err="1"/>
              <a:t>Адорно</a:t>
            </a:r>
            <a:r>
              <a:rPr lang="ru-RU" dirty="0"/>
              <a:t> </a:t>
            </a:r>
            <a:r>
              <a:rPr lang="ru-RU" dirty="0" err="1"/>
              <a:t>стверджував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кіч</a:t>
            </a:r>
            <a:r>
              <a:rPr lang="ru-RU" dirty="0"/>
              <a:t> є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підпорядкування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індустріальним</a:t>
            </a:r>
            <a:r>
              <a:rPr lang="ru-RU" dirty="0"/>
              <a:t> принципам. Але </a:t>
            </a:r>
            <a:r>
              <a:rPr lang="ru-RU" dirty="0" err="1"/>
              <a:t>індустрія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тиражує</a:t>
            </a:r>
            <a:r>
              <a:rPr lang="ru-RU" dirty="0"/>
              <a:t> </a:t>
            </a:r>
            <a:r>
              <a:rPr lang="ru-RU" dirty="0" err="1"/>
              <a:t>мистецькі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</a:t>
            </a:r>
            <a:r>
              <a:rPr lang="ru-RU" dirty="0" err="1"/>
              <a:t>створює</a:t>
            </a:r>
            <a:r>
              <a:rPr lang="ru-RU" dirty="0"/>
              <a:t> попит не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літературу</a:t>
            </a:r>
            <a:r>
              <a:rPr lang="ru-RU" dirty="0"/>
              <a:t>, </a:t>
            </a:r>
            <a:r>
              <a:rPr lang="ru-RU" dirty="0" err="1"/>
              <a:t>живопис</a:t>
            </a:r>
            <a:r>
              <a:rPr lang="ru-RU" dirty="0"/>
              <a:t>, скульптуру, </a:t>
            </a:r>
            <a:r>
              <a:rPr lang="ru-RU" dirty="0" err="1"/>
              <a:t>музику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і на </a:t>
            </a:r>
            <a:r>
              <a:rPr lang="ru-RU" dirty="0" err="1"/>
              <a:t>публіцистику</a:t>
            </a:r>
            <a:r>
              <a:rPr lang="ru-RU" dirty="0"/>
              <a:t>, </a:t>
            </a:r>
            <a:r>
              <a:rPr lang="ru-RU" dirty="0" err="1"/>
              <a:t>політику</a:t>
            </a:r>
            <a:r>
              <a:rPr lang="ru-RU" dirty="0"/>
              <a:t>, риторику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задовільняє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доступних</a:t>
            </a:r>
            <a:r>
              <a:rPr lang="ru-RU" dirty="0"/>
              <a:t> </a:t>
            </a:r>
            <a:r>
              <a:rPr lang="ru-RU" dirty="0" err="1"/>
              <a:t>прийомів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зображуються</a:t>
            </a:r>
            <a:r>
              <a:rPr lang="ru-RU" dirty="0"/>
              <a:t> </a:t>
            </a:r>
            <a:r>
              <a:rPr lang="ru-RU" dirty="0" err="1"/>
              <a:t>привабливі</a:t>
            </a:r>
            <a:r>
              <a:rPr lang="ru-RU" dirty="0"/>
              <a:t> й </a:t>
            </a:r>
            <a:r>
              <a:rPr lang="ru-RU" dirty="0" err="1"/>
              <a:t>зрозумілі</a:t>
            </a:r>
            <a:r>
              <a:rPr lang="ru-RU" dirty="0"/>
              <a:t> для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теми.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2409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4E015-420C-7378-C3EE-E965B46C8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64" y="146761"/>
            <a:ext cx="10515600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dirty="0">
                <a:ea typeface="Calibri" panose="020F0502020204030204" pitchFamily="34" charset="0"/>
                <a:cs typeface="Arial" panose="020B0604020202020204" pitchFamily="34" charset="0"/>
              </a:rPr>
              <a:t>К</a:t>
            </a:r>
            <a:r>
              <a:rPr lang="uk-UA" sz="4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атегорія “тривіальне”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CB0D8C-E203-62A0-4601-C56C2F945FF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Тривіальний</a:t>
            </a:r>
            <a:r>
              <a:rPr lang="ru-RU" dirty="0"/>
              <a:t> — </a:t>
            </a:r>
            <a:r>
              <a:rPr lang="ru-RU" dirty="0" err="1"/>
              <a:t>позбавлений</a:t>
            </a:r>
            <a:r>
              <a:rPr lang="ru-RU" dirty="0"/>
              <a:t> </a:t>
            </a:r>
            <a:r>
              <a:rPr lang="ru-RU" dirty="0" err="1"/>
              <a:t>новизни</a:t>
            </a:r>
            <a:r>
              <a:rPr lang="ru-RU" dirty="0"/>
              <a:t>; </a:t>
            </a:r>
            <a:r>
              <a:rPr lang="ru-RU" dirty="0" err="1"/>
              <a:t>заяложений</a:t>
            </a:r>
            <a:r>
              <a:rPr lang="ru-RU" dirty="0"/>
              <a:t>, не </a:t>
            </a:r>
            <a:r>
              <a:rPr lang="ru-RU" dirty="0" err="1"/>
              <a:t>оригінальний</a:t>
            </a:r>
            <a:r>
              <a:rPr lang="ru-RU" dirty="0"/>
              <a:t>. </a:t>
            </a:r>
            <a:r>
              <a:rPr lang="ru-RU" dirty="0" err="1"/>
              <a:t>Занадто</a:t>
            </a:r>
            <a:r>
              <a:rPr lang="ru-RU" dirty="0"/>
              <a:t> </a:t>
            </a:r>
            <a:r>
              <a:rPr lang="ru-RU" dirty="0" err="1"/>
              <a:t>звичайний</a:t>
            </a:r>
            <a:r>
              <a:rPr lang="ru-RU" dirty="0"/>
              <a:t>, </a:t>
            </a:r>
            <a:r>
              <a:rPr lang="ru-RU" dirty="0" err="1"/>
              <a:t>простий</a:t>
            </a:r>
            <a:r>
              <a:rPr lang="ru-RU" dirty="0"/>
              <a:t>.</a:t>
            </a:r>
          </a:p>
          <a:p>
            <a:r>
              <a:rPr lang="ru-RU" dirty="0"/>
              <a:t>Нема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забивати</a:t>
            </a:r>
            <a:r>
              <a:rPr lang="ru-RU" dirty="0"/>
              <a:t> баки самому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тривіальними</a:t>
            </a:r>
            <a:r>
              <a:rPr lang="ru-RU" dirty="0"/>
              <a:t> фразами та </a:t>
            </a:r>
            <a:r>
              <a:rPr lang="ru-RU" dirty="0" err="1"/>
              <a:t>банальними</a:t>
            </a:r>
            <a:r>
              <a:rPr lang="ru-RU" dirty="0"/>
              <a:t>, </a:t>
            </a:r>
            <a:r>
              <a:rPr lang="ru-RU" dirty="0" err="1"/>
              <a:t>непотрібними</a:t>
            </a:r>
            <a:r>
              <a:rPr lang="ru-RU" dirty="0"/>
              <a:t> думками (Леся </a:t>
            </a:r>
            <a:r>
              <a:rPr lang="ru-RU" dirty="0" err="1"/>
              <a:t>Українка</a:t>
            </a:r>
            <a:r>
              <a:rPr lang="ru-RU" dirty="0"/>
              <a:t>);</a:t>
            </a:r>
          </a:p>
          <a:p>
            <a:r>
              <a:rPr lang="ru-RU" dirty="0"/>
              <a:t>//  </a:t>
            </a:r>
            <a:r>
              <a:rPr lang="ru-RU" dirty="0" err="1"/>
              <a:t>Занадто</a:t>
            </a:r>
            <a:r>
              <a:rPr lang="ru-RU" dirty="0"/>
              <a:t> </a:t>
            </a:r>
            <a:r>
              <a:rPr lang="ru-RU" dirty="0" err="1"/>
              <a:t>звичайний</a:t>
            </a:r>
            <a:r>
              <a:rPr lang="ru-RU" dirty="0"/>
              <a:t>, </a:t>
            </a:r>
            <a:r>
              <a:rPr lang="ru-RU" dirty="0" err="1"/>
              <a:t>простий</a:t>
            </a:r>
            <a:r>
              <a:rPr lang="ru-RU" dirty="0"/>
              <a:t>. </a:t>
            </a:r>
            <a:r>
              <a:rPr lang="ru-RU" dirty="0" err="1"/>
              <a:t>Іти</a:t>
            </a:r>
            <a:r>
              <a:rPr lang="ru-RU" dirty="0"/>
              <a:t> не </a:t>
            </a:r>
            <a:r>
              <a:rPr lang="ru-RU" dirty="0" err="1"/>
              <a:t>хотілося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удався</a:t>
            </a:r>
            <a:r>
              <a:rPr lang="ru-RU" dirty="0"/>
              <a:t> до </a:t>
            </a:r>
            <a:r>
              <a:rPr lang="ru-RU" dirty="0" err="1"/>
              <a:t>тривіальної</a:t>
            </a:r>
            <a:r>
              <a:rPr lang="ru-RU" dirty="0"/>
              <a:t> </a:t>
            </a:r>
            <a:r>
              <a:rPr lang="ru-RU" dirty="0" err="1"/>
              <a:t>хитрості</a:t>
            </a:r>
            <a:r>
              <a:rPr lang="ru-RU" dirty="0"/>
              <a:t>. — Я вам не </a:t>
            </a:r>
            <a:r>
              <a:rPr lang="ru-RU" dirty="0" err="1"/>
              <a:t>заважаю</a:t>
            </a:r>
            <a:r>
              <a:rPr lang="ru-RU" dirty="0"/>
              <a:t>? (</a:t>
            </a:r>
            <a:r>
              <a:rPr lang="ru-RU" dirty="0" err="1"/>
              <a:t>Ігор</a:t>
            </a:r>
            <a:r>
              <a:rPr lang="ru-RU" dirty="0"/>
              <a:t> Муратов, </a:t>
            </a:r>
            <a:r>
              <a:rPr lang="ru-RU" dirty="0" err="1"/>
              <a:t>Свіже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.., 1962, 6); </a:t>
            </a:r>
            <a:r>
              <a:rPr lang="ru-RU" dirty="0" err="1"/>
              <a:t>Найбільше</a:t>
            </a:r>
            <a:r>
              <a:rPr lang="ru-RU" dirty="0"/>
              <a:t> треба </a:t>
            </a:r>
            <a:r>
              <a:rPr lang="ru-RU" dirty="0" err="1"/>
              <a:t>берегтися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допуститись</a:t>
            </a:r>
            <a:r>
              <a:rPr lang="ru-RU" dirty="0"/>
              <a:t> </a:t>
            </a:r>
            <a:r>
              <a:rPr lang="ru-RU" dirty="0" err="1"/>
              <a:t>карикатури</a:t>
            </a:r>
            <a:r>
              <a:rPr lang="ru-RU" dirty="0"/>
              <a:t>. </a:t>
            </a:r>
            <a:r>
              <a:rPr lang="ru-RU" dirty="0" err="1"/>
              <a:t>Нічого</a:t>
            </a:r>
            <a:r>
              <a:rPr lang="ru-RU" dirty="0"/>
              <a:t> не повинно бути </a:t>
            </a:r>
            <a:r>
              <a:rPr lang="ru-RU" dirty="0" err="1"/>
              <a:t>перебільшеного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тривіального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в </a:t>
            </a:r>
            <a:r>
              <a:rPr lang="ru-RU" dirty="0" err="1"/>
              <a:t>останніх</a:t>
            </a:r>
            <a:r>
              <a:rPr lang="ru-RU" dirty="0"/>
              <a:t> ролях (Про </a:t>
            </a:r>
            <a:r>
              <a:rPr lang="ru-RU" dirty="0" err="1"/>
              <a:t>мистецтво</a:t>
            </a:r>
            <a:r>
              <a:rPr lang="ru-RU" dirty="0"/>
              <a:t> театру, 1954, 27).</a:t>
            </a:r>
          </a:p>
          <a:p>
            <a:endParaRPr lang="ru-RU" dirty="0"/>
          </a:p>
          <a:p>
            <a:r>
              <a:rPr lang="ru-RU" dirty="0"/>
              <a:t>Словник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: в 11 томах. — Том 10, 1979. — </a:t>
            </a:r>
            <a:r>
              <a:rPr lang="ru-RU" dirty="0" err="1"/>
              <a:t>Стор</a:t>
            </a:r>
            <a:r>
              <a:rPr lang="ru-RU" dirty="0"/>
              <a:t>. 252.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51329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3B90F-F843-8E09-88E0-5943E8488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9155" y="255943"/>
            <a:ext cx="10515600" cy="13255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Категорія</a:t>
            </a:r>
            <a:r>
              <a:rPr lang="ru-RU" b="1" dirty="0"/>
              <a:t> “</a:t>
            </a:r>
            <a:r>
              <a:rPr lang="ru-RU" b="1" dirty="0" err="1"/>
              <a:t>банальне</a:t>
            </a:r>
            <a:r>
              <a:rPr lang="ru-RU" b="1" dirty="0"/>
              <a:t>”</a:t>
            </a:r>
            <a:br>
              <a:rPr lang="ru-RU" b="1" dirty="0"/>
            </a:b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C7FCE9-5B6E-8789-55E2-2876436EF3D2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/>
              <a:t>БАНА́ЛЬНИЙ, а, е. </a:t>
            </a:r>
            <a:r>
              <a:rPr lang="ru-RU" b="1" dirty="0" err="1"/>
              <a:t>Який</a:t>
            </a:r>
            <a:r>
              <a:rPr lang="ru-RU" b="1" dirty="0"/>
              <a:t> утратив </a:t>
            </a:r>
            <a:r>
              <a:rPr lang="ru-RU" b="1" dirty="0" err="1"/>
              <a:t>виразність</a:t>
            </a:r>
            <a:r>
              <a:rPr lang="ru-RU" b="1" dirty="0"/>
              <a:t> через </a:t>
            </a:r>
            <a:r>
              <a:rPr lang="ru-RU" b="1" dirty="0" err="1"/>
              <a:t>часте</a:t>
            </a:r>
            <a:r>
              <a:rPr lang="ru-RU" b="1" dirty="0"/>
              <a:t> </a:t>
            </a:r>
            <a:r>
              <a:rPr lang="ru-RU" b="1" dirty="0" err="1"/>
              <a:t>повторення</a:t>
            </a:r>
            <a:r>
              <a:rPr lang="ru-RU" b="1" dirty="0"/>
              <a:t>; </a:t>
            </a:r>
            <a:r>
              <a:rPr lang="ru-RU" b="1" dirty="0" err="1"/>
              <a:t>утертий</a:t>
            </a:r>
            <a:r>
              <a:rPr lang="ru-RU" b="1" dirty="0"/>
              <a:t>, </a:t>
            </a:r>
            <a:r>
              <a:rPr lang="ru-RU" b="1" dirty="0" err="1"/>
              <a:t>неоригінальний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танцював</a:t>
            </a:r>
            <a:r>
              <a:rPr lang="ru-RU" dirty="0"/>
              <a:t> з нею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турів</a:t>
            </a:r>
            <a:r>
              <a:rPr lang="ru-RU" dirty="0"/>
              <a:t>, </a:t>
            </a:r>
            <a:r>
              <a:rPr lang="ru-RU" dirty="0" err="1"/>
              <a:t>обмінявся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банальними</a:t>
            </a:r>
            <a:r>
              <a:rPr lang="ru-RU" dirty="0"/>
              <a:t> фразами (</a:t>
            </a:r>
            <a:r>
              <a:rPr lang="ru-RU" dirty="0" err="1"/>
              <a:t>Іван</a:t>
            </a:r>
            <a:r>
              <a:rPr lang="ru-RU" dirty="0"/>
              <a:t> Франко, </a:t>
            </a:r>
            <a:r>
              <a:rPr lang="en-US" dirty="0"/>
              <a:t>VII, 1951, 238); </a:t>
            </a:r>
            <a:r>
              <a:rPr lang="ru-RU" dirty="0"/>
              <a:t>Чижик </a:t>
            </a:r>
            <a:r>
              <a:rPr lang="ru-RU" dirty="0" err="1"/>
              <a:t>підкинув</a:t>
            </a:r>
            <a:r>
              <a:rPr lang="ru-RU" dirty="0"/>
              <a:t> до </a:t>
            </a:r>
            <a:r>
              <a:rPr lang="ru-RU" dirty="0" err="1"/>
              <a:t>підборіддя</a:t>
            </a:r>
            <a:r>
              <a:rPr lang="ru-RU" dirty="0"/>
              <a:t> скрипку.. і </a:t>
            </a:r>
            <a:r>
              <a:rPr lang="ru-RU" dirty="0" err="1"/>
              <a:t>зацигикав</a:t>
            </a:r>
            <a:r>
              <a:rPr lang="ru-RU" dirty="0"/>
              <a:t> </a:t>
            </a:r>
            <a:r>
              <a:rPr lang="ru-RU" dirty="0" err="1"/>
              <a:t>банальну</a:t>
            </a:r>
            <a:r>
              <a:rPr lang="ru-RU" dirty="0"/>
              <a:t> </a:t>
            </a:r>
            <a:r>
              <a:rPr lang="ru-RU" dirty="0" err="1"/>
              <a:t>полечку</a:t>
            </a:r>
            <a:r>
              <a:rPr lang="ru-RU" dirty="0"/>
              <a:t> (Петро Панч, </a:t>
            </a:r>
            <a:r>
              <a:rPr lang="en-US" dirty="0"/>
              <a:t>I, 1956, 197</a:t>
            </a:r>
            <a:r>
              <a:rPr lang="ru-RU" dirty="0"/>
              <a:t>//  </a:t>
            </a:r>
            <a:r>
              <a:rPr lang="ru-RU" dirty="0" err="1"/>
              <a:t>Буденний</a:t>
            </a:r>
            <a:r>
              <a:rPr lang="ru-RU" dirty="0"/>
              <a:t>, </a:t>
            </a:r>
            <a:r>
              <a:rPr lang="ru-RU" dirty="0" err="1"/>
              <a:t>звичайний</a:t>
            </a:r>
            <a:r>
              <a:rPr lang="ru-RU" dirty="0"/>
              <a:t>. </a:t>
            </a:r>
            <a:r>
              <a:rPr lang="ru-RU" dirty="0" err="1"/>
              <a:t>Вже</a:t>
            </a:r>
            <a:r>
              <a:rPr lang="ru-RU" dirty="0"/>
              <a:t> й </a:t>
            </a:r>
            <a:r>
              <a:rPr lang="ru-RU" dirty="0" err="1"/>
              <a:t>черемха</a:t>
            </a:r>
            <a:r>
              <a:rPr lang="ru-RU" dirty="0"/>
              <a:t> </a:t>
            </a:r>
            <a:r>
              <a:rPr lang="ru-RU" dirty="0" err="1"/>
              <a:t>розпускається</a:t>
            </a:r>
            <a:r>
              <a:rPr lang="ru-RU" dirty="0"/>
              <a:t> — </a:t>
            </a:r>
            <a:r>
              <a:rPr lang="ru-RU" dirty="0" err="1"/>
              <a:t>Хоч</a:t>
            </a:r>
            <a:r>
              <a:rPr lang="ru-RU" dirty="0"/>
              <a:t> банальна, а </a:t>
            </a:r>
            <a:r>
              <a:rPr lang="ru-RU" dirty="0" err="1"/>
              <a:t>така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безсило</a:t>
            </a:r>
            <a:r>
              <a:rPr lang="ru-RU" dirty="0"/>
              <a:t> </a:t>
            </a:r>
            <a:r>
              <a:rPr lang="ru-RU" dirty="0" err="1"/>
              <a:t>опускається</a:t>
            </a:r>
            <a:r>
              <a:rPr lang="ru-RU" dirty="0"/>
              <a:t> І в деструктора рука (Максим </a:t>
            </a:r>
            <a:r>
              <a:rPr lang="ru-RU" dirty="0" err="1"/>
              <a:t>Рильський</a:t>
            </a:r>
            <a:r>
              <a:rPr lang="ru-RU" dirty="0"/>
              <a:t>, </a:t>
            </a:r>
            <a:r>
              <a:rPr lang="en-US" dirty="0"/>
              <a:t>I, 1956, 94).</a:t>
            </a:r>
          </a:p>
          <a:p>
            <a:endParaRPr lang="en-US" dirty="0"/>
          </a:p>
          <a:p>
            <a:r>
              <a:rPr lang="ru-RU" dirty="0"/>
              <a:t>Словник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: в 11 томах. — Том 1, 1970. — </a:t>
            </a:r>
            <a:r>
              <a:rPr lang="ru-RU" dirty="0" err="1"/>
              <a:t>Стор</a:t>
            </a:r>
            <a:r>
              <a:rPr lang="ru-RU" dirty="0"/>
              <a:t>. 99.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36682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C0FCE-15C8-9117-B0B3-787C03E13B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Категорія</a:t>
            </a:r>
            <a:r>
              <a:rPr lang="ru-RU" b="1" dirty="0"/>
              <a:t> “</a:t>
            </a:r>
            <a:r>
              <a:rPr lang="ru-RU" b="1" dirty="0" err="1"/>
              <a:t>похабне</a:t>
            </a:r>
            <a:r>
              <a:rPr lang="ru-RU" b="1" dirty="0"/>
              <a:t>”</a:t>
            </a:r>
            <a:br>
              <a:rPr lang="ru-RU" b="1" dirty="0"/>
            </a:b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DE9608-9BF3-72EC-1AD8-6ED6C2B151E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ПОХА́БНИЙ, а, е, </a:t>
            </a:r>
            <a:r>
              <a:rPr lang="ru-RU" dirty="0" err="1"/>
              <a:t>розм</a:t>
            </a:r>
            <a:r>
              <a:rPr lang="ru-RU" dirty="0"/>
              <a:t>., </a:t>
            </a:r>
            <a:r>
              <a:rPr lang="ru-RU" dirty="0" err="1"/>
              <a:t>рідко</a:t>
            </a:r>
            <a:r>
              <a:rPr lang="ru-RU" dirty="0"/>
              <a:t>. </a:t>
            </a:r>
            <a:r>
              <a:rPr lang="ru-RU" dirty="0" err="1"/>
              <a:t>Непристойний</a:t>
            </a:r>
            <a:r>
              <a:rPr lang="ru-RU" dirty="0"/>
              <a:t>, </a:t>
            </a:r>
            <a:r>
              <a:rPr lang="ru-RU" dirty="0" err="1"/>
              <a:t>безсоромний</a:t>
            </a:r>
            <a:r>
              <a:rPr lang="ru-RU" dirty="0"/>
              <a:t>. Упав [Андрюшка] і затих, не </a:t>
            </a:r>
            <a:r>
              <a:rPr lang="ru-RU" dirty="0" err="1"/>
              <a:t>доспівавши</a:t>
            </a:r>
            <a:r>
              <a:rPr lang="ru-RU" dirty="0"/>
              <a:t> похабного куплета (</a:t>
            </a:r>
            <a:r>
              <a:rPr lang="ru-RU" dirty="0" err="1"/>
              <a:t>Іван</a:t>
            </a:r>
            <a:r>
              <a:rPr lang="ru-RU" dirty="0"/>
              <a:t> Микитенко, </a:t>
            </a:r>
            <a:r>
              <a:rPr lang="en-US" dirty="0"/>
              <a:t>I, 1957, 294);</a:t>
            </a:r>
          </a:p>
          <a:p>
            <a:r>
              <a:rPr lang="en-US" dirty="0"/>
              <a:t>// 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виражає</a:t>
            </a:r>
            <a:r>
              <a:rPr lang="ru-RU" dirty="0"/>
              <a:t> </a:t>
            </a:r>
            <a:r>
              <a:rPr lang="ru-RU" dirty="0" err="1"/>
              <a:t>безсоромність</a:t>
            </a:r>
            <a:r>
              <a:rPr lang="ru-RU" dirty="0"/>
              <a:t>. </a:t>
            </a:r>
            <a:r>
              <a:rPr lang="ru-RU" dirty="0" err="1"/>
              <a:t>Підспівують</a:t>
            </a:r>
            <a:r>
              <a:rPr lang="ru-RU" dirty="0"/>
              <a:t> два голоси — </a:t>
            </a:r>
            <a:r>
              <a:rPr lang="ru-RU" dirty="0" err="1"/>
              <a:t>чоловічий</a:t>
            </a:r>
            <a:r>
              <a:rPr lang="ru-RU" dirty="0"/>
              <a:t>, </a:t>
            </a:r>
            <a:r>
              <a:rPr lang="ru-RU" dirty="0" err="1"/>
              <a:t>хрипкий</a:t>
            </a:r>
            <a:r>
              <a:rPr lang="ru-RU" dirty="0"/>
              <a:t>, </a:t>
            </a:r>
            <a:r>
              <a:rPr lang="ru-RU" dirty="0" err="1"/>
              <a:t>прокурений</a:t>
            </a:r>
            <a:r>
              <a:rPr lang="ru-RU" dirty="0"/>
              <a:t>,.. і </a:t>
            </a:r>
            <a:r>
              <a:rPr lang="ru-RU" dirty="0" err="1"/>
              <a:t>жіночий</a:t>
            </a:r>
            <a:r>
              <a:rPr lang="ru-RU" dirty="0"/>
              <a:t>, </a:t>
            </a:r>
            <a:r>
              <a:rPr lang="ru-RU" dirty="0" err="1"/>
              <a:t>вискливий</a:t>
            </a:r>
            <a:r>
              <a:rPr lang="ru-RU" dirty="0"/>
              <a:t>, </a:t>
            </a:r>
            <a:r>
              <a:rPr lang="ru-RU" dirty="0" err="1"/>
              <a:t>розгнузданий</a:t>
            </a:r>
            <a:r>
              <a:rPr lang="ru-RU" dirty="0"/>
              <a:t>, </a:t>
            </a:r>
            <a:r>
              <a:rPr lang="ru-RU" dirty="0" err="1"/>
              <a:t>похабний</a:t>
            </a:r>
            <a:r>
              <a:rPr lang="ru-RU" dirty="0"/>
              <a:t> (</a:t>
            </a:r>
            <a:r>
              <a:rPr lang="ru-RU" dirty="0" err="1"/>
              <a:t>Григорій</a:t>
            </a:r>
            <a:r>
              <a:rPr lang="ru-RU" dirty="0"/>
              <a:t> </a:t>
            </a:r>
            <a:r>
              <a:rPr lang="ru-RU" dirty="0" err="1"/>
              <a:t>Тютюнник</a:t>
            </a:r>
            <a:r>
              <a:rPr lang="ru-RU" dirty="0"/>
              <a:t>, Вир, 1964, 383).</a:t>
            </a:r>
          </a:p>
          <a:p>
            <a:endParaRPr lang="ru-RU" dirty="0"/>
          </a:p>
          <a:p>
            <a:r>
              <a:rPr lang="ru-RU" dirty="0"/>
              <a:t>Словник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: в 11 томах. — Том 7, 1976. — </a:t>
            </a:r>
            <a:r>
              <a:rPr lang="ru-RU" dirty="0" err="1"/>
              <a:t>Стор</a:t>
            </a:r>
            <a:r>
              <a:rPr lang="ru-RU" dirty="0"/>
              <a:t>. 443.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1818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93AEC-113F-DA33-9420-BB4A6CCC1D1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3 питання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7476A2-1759-D2DC-95D1-03ACB6BBFD9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err="1"/>
              <a:t>Естетізація</a:t>
            </a:r>
            <a:r>
              <a:rPr lang="uk-UA" sz="4800" dirty="0"/>
              <a:t> потворного</a:t>
            </a:r>
            <a:endParaRPr lang="ru-UA" sz="4800" dirty="0"/>
          </a:p>
        </p:txBody>
      </p:sp>
    </p:spTree>
    <p:extLst>
      <p:ext uri="{BB962C8B-B14F-4D97-AF65-F5344CB8AC3E}">
        <p14:creationId xmlns:p14="http://schemas.microsoft.com/office/powerpoint/2010/main" val="3725966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A721E-3129-E84A-8D6B-C6B3DCEEB1F8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 err="1"/>
              <a:t>Естетизація</a:t>
            </a:r>
            <a:r>
              <a:rPr lang="ru-RU" dirty="0"/>
              <a:t> “</a:t>
            </a:r>
            <a:r>
              <a:rPr lang="ru-RU" dirty="0" err="1"/>
              <a:t>потворного</a:t>
            </a:r>
            <a:r>
              <a:rPr lang="ru-RU" dirty="0"/>
              <a:t>” як </a:t>
            </a:r>
            <a:r>
              <a:rPr lang="ru-RU" dirty="0" err="1"/>
              <a:t>етико-естетична</a:t>
            </a:r>
            <a:r>
              <a:rPr lang="ru-RU" dirty="0"/>
              <a:t> і </a:t>
            </a:r>
            <a:r>
              <a:rPr lang="ru-RU" dirty="0" err="1"/>
              <a:t>правова</a:t>
            </a:r>
            <a:r>
              <a:rPr lang="ru-RU" dirty="0"/>
              <a:t> проблема </a:t>
            </a:r>
            <a:r>
              <a:rPr lang="ru-RU" dirty="0" err="1"/>
              <a:t>сучасності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0613F5-0F4D-6B63-96DC-1140ECD870F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dirty="0"/>
              <a:t>Картина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вирізняється</a:t>
            </a:r>
            <a:r>
              <a:rPr lang="ru-RU" dirty="0"/>
              <a:t> </a:t>
            </a:r>
            <a:r>
              <a:rPr lang="ru-RU" dirty="0" err="1"/>
              <a:t>глибокими</a:t>
            </a:r>
            <a:r>
              <a:rPr lang="ru-RU" dirty="0"/>
              <a:t> </a:t>
            </a:r>
            <a:r>
              <a:rPr lang="ru-RU" dirty="0" err="1"/>
              <a:t>трансформаціями</a:t>
            </a:r>
            <a:r>
              <a:rPr lang="ru-RU" dirty="0"/>
              <a:t>. Криза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парадигми</a:t>
            </a:r>
            <a:r>
              <a:rPr lang="ru-RU" dirty="0"/>
              <a:t>, </a:t>
            </a:r>
            <a:r>
              <a:rPr lang="ru-RU" dirty="0" err="1"/>
              <a:t>викликана</a:t>
            </a:r>
            <a:r>
              <a:rPr lang="ru-RU" dirty="0"/>
              <a:t> </a:t>
            </a:r>
            <a:r>
              <a:rPr lang="ru-RU" dirty="0" err="1"/>
              <a:t>стрибком</a:t>
            </a:r>
            <a:r>
              <a:rPr lang="ru-RU" dirty="0"/>
              <a:t> </a:t>
            </a:r>
            <a:r>
              <a:rPr lang="ru-RU" dirty="0" err="1"/>
              <a:t>науково-технічної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, </a:t>
            </a:r>
            <a:r>
              <a:rPr lang="ru-RU" dirty="0" err="1"/>
              <a:t>техногенними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та </a:t>
            </a:r>
            <a:r>
              <a:rPr lang="ru-RU" dirty="0" err="1"/>
              <a:t>розширенням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поля, </a:t>
            </a:r>
            <a:r>
              <a:rPr lang="ru-RU" dirty="0" err="1"/>
              <a:t>загострила</a:t>
            </a:r>
            <a:r>
              <a:rPr lang="ru-RU" dirty="0"/>
              <a:t> проблему </a:t>
            </a:r>
            <a:r>
              <a:rPr lang="ru-RU" dirty="0" err="1"/>
              <a:t>естетизації</a:t>
            </a:r>
            <a:r>
              <a:rPr lang="ru-RU" dirty="0"/>
              <a:t> </a:t>
            </a:r>
            <a:r>
              <a:rPr lang="ru-RU" dirty="0" err="1"/>
              <a:t>соціокультурної</a:t>
            </a:r>
            <a:r>
              <a:rPr lang="ru-RU" dirty="0"/>
              <a:t> </a:t>
            </a:r>
            <a:r>
              <a:rPr lang="ru-RU" dirty="0" err="1"/>
              <a:t>реальності</a:t>
            </a:r>
            <a:r>
              <a:rPr lang="ru-RU" dirty="0"/>
              <a:t>.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естетизація</a:t>
            </a:r>
            <a:r>
              <a:rPr lang="ru-RU" dirty="0"/>
              <a:t>»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дійсності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з </a:t>
            </a:r>
            <a:r>
              <a:rPr lang="ru-RU" dirty="0" err="1"/>
              <a:t>естетичної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, і </a:t>
            </a:r>
            <a:r>
              <a:rPr lang="ru-RU" dirty="0" err="1"/>
              <a:t>основним</a:t>
            </a:r>
            <a:r>
              <a:rPr lang="ru-RU" dirty="0"/>
              <a:t> фактором </a:t>
            </a:r>
            <a:r>
              <a:rPr lang="ru-RU" dirty="0" err="1"/>
              <a:t>естетичної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предмета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зменшенням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до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55728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B6229-1F72-6C95-335F-F2981B98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517"/>
            <a:ext cx="10515600" cy="1325563"/>
          </a:xfrm>
          <a:solidFill>
            <a:srgbClr val="FF99FF"/>
          </a:solidFill>
        </p:spPr>
        <p:txBody>
          <a:bodyPr/>
          <a:lstStyle/>
          <a:p>
            <a:pPr algn="ctr"/>
            <a:r>
              <a:rPr lang="uk-UA" dirty="0"/>
              <a:t>ЕСТЕТІЗАЦІЯ ПОТВОРНОГО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96F7AB-5C8E-43F2-15B6-701767C2B09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,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визнаними</a:t>
            </a:r>
            <a:r>
              <a:rPr lang="ru-RU" dirty="0"/>
              <a:t> </a:t>
            </a:r>
            <a:r>
              <a:rPr lang="ru-RU" dirty="0" err="1"/>
              <a:t>позитивними</a:t>
            </a:r>
            <a:r>
              <a:rPr lang="ru-RU" dirty="0"/>
              <a:t> сторонами, такими як </a:t>
            </a:r>
            <a:r>
              <a:rPr lang="ru-RU" dirty="0" err="1"/>
              <a:t>естетизація</a:t>
            </a:r>
            <a:r>
              <a:rPr lang="ru-RU" dirty="0"/>
              <a:t> </a:t>
            </a:r>
            <a:r>
              <a:rPr lang="ru-RU" dirty="0" err="1"/>
              <a:t>міського</a:t>
            </a:r>
            <a:r>
              <a:rPr lang="ru-RU" dirty="0"/>
              <a:t> простору та </a:t>
            </a:r>
            <a:r>
              <a:rPr lang="ru-RU" dirty="0" err="1"/>
              <a:t>промислова</a:t>
            </a:r>
            <a:r>
              <a:rPr lang="ru-RU" dirty="0"/>
              <a:t> </a:t>
            </a:r>
            <a:r>
              <a:rPr lang="ru-RU" dirty="0" err="1"/>
              <a:t>естетизація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і неоднозначно </a:t>
            </a:r>
            <a:r>
              <a:rPr lang="ru-RU" dirty="0" err="1"/>
              <a:t>сприймані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. Одним з таких </a:t>
            </a:r>
            <a:r>
              <a:rPr lang="ru-RU" dirty="0" err="1"/>
              <a:t>аспектів</a:t>
            </a:r>
            <a:r>
              <a:rPr lang="ru-RU" dirty="0"/>
              <a:t> є </a:t>
            </a:r>
            <a:r>
              <a:rPr lang="ru-RU" dirty="0" err="1"/>
              <a:t>включення</a:t>
            </a:r>
            <a:r>
              <a:rPr lang="ru-RU" dirty="0"/>
              <a:t> в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b="1" dirty="0" err="1"/>
              <a:t>естетизації</a:t>
            </a:r>
            <a:r>
              <a:rPr lang="ru-RU" b="1" dirty="0"/>
              <a:t> </a:t>
            </a:r>
            <a:r>
              <a:rPr lang="ru-RU" b="1" dirty="0" err="1"/>
              <a:t>феноменів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з </a:t>
            </a:r>
            <a:r>
              <a:rPr lang="ru-RU" b="1" dirty="0" err="1"/>
              <a:t>позицій</a:t>
            </a:r>
            <a:r>
              <a:rPr lang="ru-RU" b="1" dirty="0"/>
              <a:t> </a:t>
            </a:r>
            <a:r>
              <a:rPr lang="ru-RU" b="1" dirty="0" err="1"/>
              <a:t>класичної</a:t>
            </a:r>
            <a:r>
              <a:rPr lang="ru-RU" b="1" dirty="0"/>
              <a:t> </a:t>
            </a:r>
            <a:r>
              <a:rPr lang="ru-RU" b="1" dirty="0" err="1"/>
              <a:t>естетики</a:t>
            </a:r>
            <a:r>
              <a:rPr lang="ru-RU" b="1" dirty="0"/>
              <a:t> </a:t>
            </a:r>
            <a:r>
              <a:rPr lang="ru-RU" b="1" dirty="0" err="1"/>
              <a:t>розуміються</a:t>
            </a:r>
            <a:r>
              <a:rPr lang="ru-RU" b="1" dirty="0"/>
              <a:t> як </a:t>
            </a:r>
            <a:r>
              <a:rPr lang="ru-RU" b="1" dirty="0" err="1"/>
              <a:t>потворні</a:t>
            </a:r>
            <a:r>
              <a:rPr lang="en-US" dirty="0"/>
              <a:t>.</a:t>
            </a:r>
            <a:r>
              <a:rPr lang="ru-RU" dirty="0"/>
              <a:t> Разом з </a:t>
            </a:r>
            <a:r>
              <a:rPr lang="ru-RU" dirty="0" err="1"/>
              <a:t>подібною</a:t>
            </a:r>
            <a:r>
              <a:rPr lang="ru-RU" dirty="0"/>
              <a:t> </a:t>
            </a:r>
            <a:r>
              <a:rPr lang="ru-RU" dirty="0" err="1"/>
              <a:t>тенденцією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простежується</a:t>
            </a:r>
            <a:r>
              <a:rPr lang="ru-RU" dirty="0"/>
              <a:t> й </a:t>
            </a:r>
            <a:r>
              <a:rPr lang="ru-RU" dirty="0" err="1"/>
              <a:t>інша</a:t>
            </a:r>
            <a:r>
              <a:rPr lang="ru-RU" dirty="0"/>
              <a:t>, коли в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 з </a:t>
            </a:r>
            <a:r>
              <a:rPr lang="ru-RU" dirty="0" err="1"/>
              <a:t>певних</a:t>
            </a:r>
            <a:r>
              <a:rPr lang="ru-RU" dirty="0"/>
              <a:t> причин прямо </a:t>
            </a:r>
            <a:r>
              <a:rPr lang="ru-RU" dirty="0" err="1"/>
              <a:t>звертають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потворні</a:t>
            </a:r>
            <a:r>
              <a:rPr lang="ru-RU" dirty="0"/>
              <a:t>, </a:t>
            </a:r>
            <a:r>
              <a:rPr lang="ru-RU" dirty="0" err="1"/>
              <a:t>жахливі</a:t>
            </a:r>
            <a:r>
              <a:rPr lang="ru-RU" dirty="0"/>
              <a:t> та </a:t>
            </a:r>
            <a:r>
              <a:rPr lang="ru-RU" dirty="0" err="1"/>
              <a:t>огидні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та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предметом </a:t>
            </a:r>
            <a:r>
              <a:rPr lang="ru-RU" dirty="0" err="1"/>
              <a:t>естетичної</a:t>
            </a:r>
            <a:r>
              <a:rPr lang="ru-RU" dirty="0"/>
              <a:t> насолоди.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потворне</a:t>
            </a:r>
            <a:r>
              <a:rPr lang="ru-RU" dirty="0"/>
              <a:t> </a:t>
            </a:r>
            <a:r>
              <a:rPr lang="ru-RU" dirty="0" err="1"/>
              <a:t>посідає</a:t>
            </a:r>
            <a:r>
              <a:rPr lang="ru-RU" dirty="0"/>
              <a:t>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естетиці</a:t>
            </a:r>
            <a:r>
              <a:rPr lang="ru-RU" dirty="0"/>
              <a:t>.</a:t>
            </a:r>
            <a:r>
              <a:rPr lang="en-US" dirty="0"/>
              <a:t> </a:t>
            </a:r>
          </a:p>
          <a:p>
            <a:endParaRPr lang="ru-UA" b="1" dirty="0"/>
          </a:p>
        </p:txBody>
      </p:sp>
    </p:spTree>
    <p:extLst>
      <p:ext uri="{BB962C8B-B14F-4D97-AF65-F5344CB8AC3E}">
        <p14:creationId xmlns:p14="http://schemas.microsoft.com/office/powerpoint/2010/main" val="2605905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F1AA0-8603-F524-E7F6-1347312D360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естетичної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у </a:t>
            </a:r>
            <a:r>
              <a:rPr lang="ru-RU" dirty="0" err="1"/>
              <a:t>реалізації</a:t>
            </a:r>
            <a:r>
              <a:rPr lang="ru-RU" dirty="0"/>
              <a:t> арт-практик постмодерну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59ACCC-BFD7-D4C6-844C-9EFF5DEE025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вбачається</a:t>
            </a:r>
            <a:r>
              <a:rPr lang="ru-RU" dirty="0"/>
              <a:t> </a:t>
            </a:r>
            <a:r>
              <a:rPr lang="ru-RU" b="1" dirty="0"/>
              <a:t>у </a:t>
            </a:r>
            <a:r>
              <a:rPr lang="ru-RU" b="1" dirty="0" err="1"/>
              <a:t>зміні</a:t>
            </a:r>
            <a:r>
              <a:rPr lang="ru-RU" b="1" dirty="0"/>
              <a:t> </a:t>
            </a:r>
            <a:r>
              <a:rPr lang="ru-RU" b="1" dirty="0" err="1"/>
              <a:t>класичної</a:t>
            </a:r>
            <a:r>
              <a:rPr lang="ru-RU" b="1" dirty="0"/>
              <a:t> </a:t>
            </a:r>
            <a:r>
              <a:rPr lang="ru-RU" b="1" dirty="0" err="1"/>
              <a:t>естетичної</a:t>
            </a:r>
            <a:r>
              <a:rPr lang="ru-RU" b="1" dirty="0"/>
              <a:t> </a:t>
            </a:r>
            <a:r>
              <a:rPr lang="ru-RU" b="1" dirty="0" err="1"/>
              <a:t>аксіологічної</a:t>
            </a:r>
            <a:r>
              <a:rPr lang="ru-RU" b="1" dirty="0"/>
              <a:t> </a:t>
            </a:r>
            <a:r>
              <a:rPr lang="ru-RU" b="1" dirty="0" err="1"/>
              <a:t>парадигми</a:t>
            </a:r>
            <a:r>
              <a:rPr lang="ru-RU" b="1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відмові</a:t>
            </a:r>
            <a:r>
              <a:rPr lang="ru-RU" dirty="0"/>
              <a:t> арт-практик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естетичного</a:t>
            </a:r>
            <a:r>
              <a:rPr lang="ru-RU" dirty="0"/>
              <a:t> </a:t>
            </a:r>
            <a:r>
              <a:rPr lang="ru-RU" dirty="0" err="1"/>
              <a:t>ідеалу</a:t>
            </a:r>
            <a:r>
              <a:rPr lang="ru-RU" dirty="0"/>
              <a:t>,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естетичного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</a:t>
            </a:r>
            <a:r>
              <a:rPr lang="ru-RU" dirty="0" err="1"/>
              <a:t>естетичного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нівелюванні</a:t>
            </a:r>
            <a:r>
              <a:rPr lang="ru-RU" dirty="0"/>
              <a:t> </a:t>
            </a:r>
            <a:r>
              <a:rPr lang="ru-RU" dirty="0" err="1"/>
              <a:t>класичних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естетичного</a:t>
            </a:r>
            <a:r>
              <a:rPr lang="ru-RU" dirty="0"/>
              <a:t> смаку та </a:t>
            </a:r>
            <a:r>
              <a:rPr lang="ru-RU" dirty="0" err="1"/>
              <a:t>естетичного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.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естетичної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арт-практик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інституційно</a:t>
            </a:r>
            <a:r>
              <a:rPr lang="ru-RU" dirty="0"/>
              <a:t> (кураторство), вони </a:t>
            </a:r>
            <a:r>
              <a:rPr lang="ru-RU" dirty="0" err="1"/>
              <a:t>комерційно</a:t>
            </a:r>
            <a:r>
              <a:rPr lang="ru-RU" dirty="0"/>
              <a:t> та </a:t>
            </a:r>
            <a:r>
              <a:rPr lang="ru-RU" dirty="0" err="1"/>
              <a:t>конвенційно</a:t>
            </a:r>
            <a:r>
              <a:rPr lang="ru-RU" dirty="0"/>
              <a:t> </a:t>
            </a:r>
            <a:r>
              <a:rPr lang="ru-RU" dirty="0" err="1"/>
              <a:t>обумовлені</a:t>
            </a:r>
            <a:r>
              <a:rPr lang="ru-RU" dirty="0"/>
              <a:t>, </a:t>
            </a:r>
            <a:r>
              <a:rPr lang="ru-RU" dirty="0" err="1"/>
              <a:t>розташовуються</a:t>
            </a:r>
            <a:r>
              <a:rPr lang="ru-RU" dirty="0"/>
              <a:t> в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установок </a:t>
            </a:r>
            <a:r>
              <a:rPr lang="ru-RU" dirty="0" err="1"/>
              <a:t>естетичного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та </a:t>
            </a:r>
            <a:r>
              <a:rPr lang="ru-RU" dirty="0" err="1"/>
              <a:t>естетичної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на арт-</a:t>
            </a:r>
            <a:r>
              <a:rPr lang="ru-RU" dirty="0" err="1"/>
              <a:t>об'єкт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05433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1DD2F-BD48-7C61-801D-68006ECF2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456"/>
            <a:ext cx="10515600" cy="1325563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сучасній</a:t>
            </a:r>
            <a:r>
              <a:rPr lang="ru-RU" dirty="0"/>
              <a:t> арт-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аксіологічна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набувати</a:t>
            </a:r>
            <a:r>
              <a:rPr lang="ru-RU" dirty="0"/>
              <a:t> </a:t>
            </a:r>
            <a:r>
              <a:rPr lang="ru-RU" dirty="0" err="1"/>
              <a:t>очевидних</a:t>
            </a:r>
            <a:r>
              <a:rPr lang="ru-RU" dirty="0"/>
              <a:t> </a:t>
            </a:r>
            <a:r>
              <a:rPr lang="ru-RU" b="1" dirty="0" err="1"/>
              <a:t>економічних</a:t>
            </a:r>
            <a:r>
              <a:rPr lang="ru-RU" b="1" dirty="0"/>
              <a:t> </a:t>
            </a:r>
            <a:r>
              <a:rPr lang="ru-RU" b="1" dirty="0" err="1"/>
              <a:t>орієнтирів</a:t>
            </a:r>
            <a:r>
              <a:rPr lang="ru-RU" b="1" dirty="0"/>
              <a:t>.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CFB279-9ED4-A28A-8461-53F1191D435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C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err="1"/>
              <a:t>Комерційна</a:t>
            </a:r>
            <a:r>
              <a:rPr lang="ru-RU" sz="3200" b="1" dirty="0"/>
              <a:t> </a:t>
            </a:r>
            <a:r>
              <a:rPr lang="ru-RU" sz="3200" b="1" dirty="0" err="1"/>
              <a:t>ціна</a:t>
            </a:r>
            <a:r>
              <a:rPr lang="ru-RU" sz="3200" b="1" dirty="0"/>
              <a:t> </a:t>
            </a:r>
            <a:r>
              <a:rPr lang="ru-RU" sz="3200" dirty="0"/>
              <a:t>арт-</a:t>
            </a:r>
            <a:r>
              <a:rPr lang="ru-RU" sz="3200" dirty="0" err="1"/>
              <a:t>об'єкта</a:t>
            </a:r>
            <a:r>
              <a:rPr lang="ru-RU" sz="3200" dirty="0"/>
              <a:t> </a:t>
            </a:r>
            <a:r>
              <a:rPr lang="ru-RU" sz="3200" dirty="0" err="1"/>
              <a:t>розглядається</a:t>
            </a:r>
            <a:r>
              <a:rPr lang="ru-RU" sz="3200" dirty="0"/>
              <a:t> як перший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/>
              <a:t>критеріїв</a:t>
            </a:r>
            <a:r>
              <a:rPr lang="ru-RU" sz="3200" dirty="0"/>
              <a:t> </a:t>
            </a:r>
            <a:r>
              <a:rPr lang="ru-RU" sz="3200" dirty="0" err="1"/>
              <a:t>оцінки</a:t>
            </a:r>
            <a:r>
              <a:rPr lang="ru-RU" sz="3200" dirty="0"/>
              <a:t> арт-практики,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дозволяє</a:t>
            </a:r>
            <a:r>
              <a:rPr lang="ru-RU" sz="3200" dirty="0"/>
              <a:t> </a:t>
            </a:r>
            <a:r>
              <a:rPr lang="ru-RU" sz="3200" dirty="0" err="1"/>
              <a:t>відокремити</a:t>
            </a:r>
            <a:r>
              <a:rPr lang="ru-RU" sz="3200" dirty="0"/>
              <a:t> арт-</a:t>
            </a:r>
            <a:r>
              <a:rPr lang="ru-RU" sz="3200" dirty="0" err="1"/>
              <a:t>об'єкти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мають</a:t>
            </a:r>
            <a:r>
              <a:rPr lang="ru-RU" sz="3200" dirty="0"/>
              <a:t> </a:t>
            </a:r>
            <a:r>
              <a:rPr lang="ru-RU" sz="3200" dirty="0" err="1"/>
              <a:t>цінність</a:t>
            </a:r>
            <a:r>
              <a:rPr lang="ru-RU" sz="3200" dirty="0"/>
              <a:t> у арт-</a:t>
            </a:r>
            <a:r>
              <a:rPr lang="ru-RU" sz="3200" dirty="0" err="1"/>
              <a:t>діяльності</a:t>
            </a:r>
            <a:r>
              <a:rPr lang="ru-RU" sz="3200" dirty="0"/>
              <a:t>. Другим </a:t>
            </a:r>
            <a:r>
              <a:rPr lang="ru-RU" sz="3200" dirty="0" err="1"/>
              <a:t>критерієм</a:t>
            </a:r>
            <a:r>
              <a:rPr lang="ru-RU" sz="3200" dirty="0"/>
              <a:t> </a:t>
            </a:r>
            <a:r>
              <a:rPr lang="ru-RU" sz="3200" dirty="0" err="1"/>
              <a:t>естетичної</a:t>
            </a:r>
            <a:r>
              <a:rPr lang="ru-RU" sz="3200" dirty="0"/>
              <a:t> точки </a:t>
            </a:r>
            <a:r>
              <a:rPr lang="ru-RU" sz="3200" dirty="0" err="1"/>
              <a:t>зору</a:t>
            </a:r>
            <a:r>
              <a:rPr lang="ru-RU" sz="3200" dirty="0"/>
              <a:t> є </a:t>
            </a:r>
            <a:r>
              <a:rPr lang="ru-RU" sz="3200" dirty="0" err="1"/>
              <a:t>пріоритет</a:t>
            </a:r>
            <a:r>
              <a:rPr lang="ru-RU" sz="3200" dirty="0"/>
              <a:t> </a:t>
            </a:r>
            <a:r>
              <a:rPr lang="ru-RU" sz="3200" dirty="0" err="1"/>
              <a:t>естетичного</a:t>
            </a:r>
            <a:r>
              <a:rPr lang="ru-RU" sz="3200" dirty="0"/>
              <a:t> </a:t>
            </a:r>
            <a:r>
              <a:rPr lang="ru-RU" sz="3200" dirty="0" err="1"/>
              <a:t>судження</a:t>
            </a:r>
            <a:r>
              <a:rPr lang="ru-RU" sz="3200" dirty="0"/>
              <a:t> над </a:t>
            </a:r>
            <a:r>
              <a:rPr lang="ru-RU" sz="3200" dirty="0" err="1"/>
              <a:t>іншими</a:t>
            </a:r>
            <a:r>
              <a:rPr lang="ru-RU" sz="3200" dirty="0"/>
              <a:t>. Причина </a:t>
            </a:r>
            <a:r>
              <a:rPr lang="ru-RU" sz="3200" dirty="0" err="1"/>
              <a:t>подібних</a:t>
            </a:r>
            <a:r>
              <a:rPr lang="ru-RU" sz="3200" dirty="0"/>
              <a:t> </a:t>
            </a:r>
            <a:r>
              <a:rPr lang="ru-RU" sz="3200" dirty="0" err="1"/>
              <a:t>критеріїв</a:t>
            </a:r>
            <a:r>
              <a:rPr lang="ru-RU" sz="3200" dirty="0"/>
              <a:t> </a:t>
            </a:r>
            <a:r>
              <a:rPr lang="ru-RU" sz="3200" dirty="0" err="1"/>
              <a:t>полягає</a:t>
            </a:r>
            <a:r>
              <a:rPr lang="ru-RU" sz="3200" dirty="0"/>
              <a:t> у </a:t>
            </a:r>
            <a:r>
              <a:rPr lang="ru-RU" sz="3200" dirty="0" err="1"/>
              <a:t>збільшенні</a:t>
            </a:r>
            <a:r>
              <a:rPr lang="ru-RU" sz="3200" dirty="0"/>
              <a:t>  </a:t>
            </a:r>
            <a:r>
              <a:rPr lang="ru-RU" sz="3200" dirty="0" err="1"/>
              <a:t>засоб</a:t>
            </a:r>
            <a:r>
              <a:rPr lang="uk-UA" sz="3200" dirty="0" err="1"/>
              <a:t>ів</a:t>
            </a:r>
            <a:r>
              <a:rPr lang="ru-RU" sz="3200" dirty="0"/>
              <a:t> </a:t>
            </a:r>
            <a:r>
              <a:rPr lang="ru-RU" sz="3200" dirty="0" err="1"/>
              <a:t>комунікації</a:t>
            </a:r>
            <a:r>
              <a:rPr lang="ru-RU" sz="3200" dirty="0"/>
              <a:t> - </a:t>
            </a:r>
            <a:r>
              <a:rPr lang="ru-RU" sz="3200" dirty="0" err="1"/>
              <a:t>мережі</a:t>
            </a:r>
            <a:r>
              <a:rPr lang="ru-RU" sz="3200" dirty="0"/>
              <a:t> </a:t>
            </a:r>
            <a:r>
              <a:rPr lang="ru-RU" sz="3200" dirty="0" err="1"/>
              <a:t>конвенційних</a:t>
            </a:r>
            <a:r>
              <a:rPr lang="ru-RU" sz="3200" dirty="0"/>
              <a:t> установок арт-</a:t>
            </a:r>
            <a:r>
              <a:rPr lang="ru-RU" sz="3200" dirty="0" err="1"/>
              <a:t>діяльності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визначають</a:t>
            </a:r>
            <a:r>
              <a:rPr lang="ru-RU" sz="3200" dirty="0"/>
              <a:t> </a:t>
            </a:r>
            <a:r>
              <a:rPr lang="ru-RU" sz="3200" dirty="0" err="1"/>
              <a:t>межі</a:t>
            </a:r>
            <a:r>
              <a:rPr lang="ru-RU" sz="3200" dirty="0"/>
              <a:t>, у </a:t>
            </a:r>
            <a:r>
              <a:rPr lang="ru-RU" sz="3200" dirty="0" err="1"/>
              <a:t>яких</a:t>
            </a:r>
            <a:r>
              <a:rPr lang="ru-RU" sz="3200" dirty="0"/>
              <a:t> </a:t>
            </a:r>
            <a:r>
              <a:rPr lang="ru-RU" sz="3200" dirty="0" err="1"/>
              <a:t>естетичні</a:t>
            </a:r>
            <a:r>
              <a:rPr lang="ru-RU" sz="3200" dirty="0"/>
              <a:t> </a:t>
            </a:r>
            <a:r>
              <a:rPr lang="ru-RU" sz="3200" dirty="0" err="1"/>
              <a:t>якості</a:t>
            </a:r>
            <a:r>
              <a:rPr lang="ru-RU" sz="3200" dirty="0"/>
              <a:t> </a:t>
            </a:r>
            <a:r>
              <a:rPr lang="ru-RU" sz="3200" dirty="0" err="1"/>
              <a:t>детермінуються</a:t>
            </a:r>
            <a:r>
              <a:rPr lang="ru-RU" sz="3200" dirty="0"/>
              <a:t> сферою арт-деятельности.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330749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415DF-9694-9E7B-F186-DE236A8C4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1. </a:t>
            </a:r>
            <a:r>
              <a:rPr lang="uk-UA" sz="4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Проблематизація</a:t>
            </a:r>
            <a:r>
              <a:rPr lang="uk-UA" sz="4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сучасного естетичного дискурсу.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10D837-B2A6-5CDA-352B-7671EC0CF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89573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02474-907E-FEAC-EDB4-E26A8E9B67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Класифікація</a:t>
            </a:r>
            <a:r>
              <a:rPr lang="ru-RU" b="1" dirty="0"/>
              <a:t> </a:t>
            </a:r>
            <a:r>
              <a:rPr lang="ru-RU" b="1" dirty="0" err="1"/>
              <a:t>потворного</a:t>
            </a:r>
            <a:r>
              <a:rPr lang="ru-RU" b="1" dirty="0"/>
              <a:t>:</a:t>
            </a:r>
            <a:br>
              <a:rPr lang="ru-RU" b="1" dirty="0"/>
            </a:b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3E805B-3B97-0CC5-4D5E-65F0063C4C7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ru-RU" dirty="0"/>
              <a:t> </a:t>
            </a:r>
            <a:r>
              <a:rPr lang="ru-RU" sz="3600" b="1" dirty="0" err="1"/>
              <a:t>відсутність</a:t>
            </a:r>
            <a:r>
              <a:rPr lang="ru-RU" sz="3600" b="1" dirty="0"/>
              <a:t> </a:t>
            </a:r>
            <a:r>
              <a:rPr lang="ru-RU" sz="3600" b="1" dirty="0" err="1"/>
              <a:t>форми</a:t>
            </a:r>
            <a:r>
              <a:rPr lang="ru-RU" sz="3600" b="1" dirty="0"/>
              <a:t>: </a:t>
            </a:r>
            <a:r>
              <a:rPr lang="ru-RU" sz="3600" dirty="0" err="1"/>
              <a:t>аморфне</a:t>
            </a:r>
            <a:r>
              <a:rPr lang="ru-RU" sz="3600" dirty="0"/>
              <a:t> (</a:t>
            </a:r>
            <a:r>
              <a:rPr lang="ru-RU" sz="3600" dirty="0" err="1"/>
              <a:t>незавершеність</a:t>
            </a:r>
            <a:r>
              <a:rPr lang="ru-RU" sz="3600" dirty="0"/>
              <a:t> </a:t>
            </a:r>
            <a:r>
              <a:rPr lang="ru-RU" sz="3600" dirty="0" err="1"/>
              <a:t>форми</a:t>
            </a:r>
            <a:r>
              <a:rPr lang="ru-RU" sz="3600" dirty="0"/>
              <a:t>»), </a:t>
            </a:r>
            <a:r>
              <a:rPr lang="ru-RU" sz="3600" dirty="0" err="1"/>
              <a:t>асиметрія</a:t>
            </a:r>
            <a:r>
              <a:rPr lang="ru-RU" sz="3600" dirty="0"/>
              <a:t> (</a:t>
            </a:r>
            <a:r>
              <a:rPr lang="ru-RU" sz="3600" dirty="0" err="1"/>
              <a:t>нарущення</a:t>
            </a:r>
            <a:r>
              <a:rPr lang="ru-RU" sz="3600" dirty="0"/>
              <a:t> порядку, </a:t>
            </a:r>
            <a:r>
              <a:rPr lang="ru-RU" sz="3600" dirty="0" err="1"/>
              <a:t>нерівність</a:t>
            </a:r>
            <a:r>
              <a:rPr lang="ru-RU" sz="3600" dirty="0"/>
              <a:t>) та </a:t>
            </a:r>
            <a:r>
              <a:rPr lang="ru-RU" sz="3600" dirty="0" err="1"/>
              <a:t>дисгармонія</a:t>
            </a:r>
            <a:r>
              <a:rPr lang="ru-RU" sz="3600" dirty="0"/>
              <a:t> (</a:t>
            </a:r>
            <a:r>
              <a:rPr lang="ru-RU" sz="3600" dirty="0" err="1"/>
              <a:t>спотворена</a:t>
            </a:r>
            <a:r>
              <a:rPr lang="ru-RU" sz="3600" dirty="0"/>
              <a:t> </a:t>
            </a:r>
            <a:r>
              <a:rPr lang="ru-RU" sz="3600" dirty="0" err="1"/>
              <a:t>єдність</a:t>
            </a:r>
            <a:r>
              <a:rPr lang="ru-RU" sz="3600" dirty="0"/>
              <a:t>).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b="1" dirty="0"/>
              <a:t>Б) неточна і неправильна форма- </a:t>
            </a:r>
            <a:r>
              <a:rPr lang="ru-RU" sz="3600" dirty="0" err="1"/>
              <a:t>нерівність</a:t>
            </a:r>
            <a:r>
              <a:rPr lang="ru-RU" sz="3600" dirty="0"/>
              <a:t> </a:t>
            </a:r>
            <a:r>
              <a:rPr lang="ru-RU" sz="3600" dirty="0" err="1"/>
              <a:t>естетичної</a:t>
            </a:r>
            <a:r>
              <a:rPr lang="ru-RU" sz="3600" dirty="0"/>
              <a:t> </a:t>
            </a:r>
            <a:r>
              <a:rPr lang="ru-RU" sz="3600" dirty="0" err="1"/>
              <a:t>форми</a:t>
            </a:r>
            <a:r>
              <a:rPr lang="ru-RU" sz="3600" dirty="0"/>
              <a:t> </a:t>
            </a:r>
            <a:r>
              <a:rPr lang="ru-RU" sz="3600" dirty="0" err="1"/>
              <a:t>згідно</a:t>
            </a:r>
            <a:r>
              <a:rPr lang="ru-RU" sz="3600" dirty="0"/>
              <a:t> </a:t>
            </a:r>
            <a:r>
              <a:rPr lang="ru-RU" sz="3600" dirty="0" err="1"/>
              <a:t>зі</a:t>
            </a:r>
            <a:r>
              <a:rPr lang="ru-RU" sz="3600" dirty="0"/>
              <a:t> </a:t>
            </a:r>
            <a:r>
              <a:rPr lang="ru-RU" sz="3600" dirty="0" err="1"/>
              <a:t>змістом</a:t>
            </a:r>
            <a:r>
              <a:rPr lang="ru-RU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B) </a:t>
            </a:r>
            <a:r>
              <a:rPr lang="ru-RU" sz="3600" dirty="0" err="1"/>
              <a:t>Потворне</a:t>
            </a:r>
            <a:r>
              <a:rPr lang="ru-RU" sz="3600" dirty="0"/>
              <a:t> як </a:t>
            </a:r>
            <a:r>
              <a:rPr lang="ru-RU" sz="3600" b="1" dirty="0" err="1"/>
              <a:t>остаточний</a:t>
            </a:r>
            <a:r>
              <a:rPr lang="ru-RU" sz="3600" b="1" dirty="0"/>
              <a:t> </a:t>
            </a:r>
            <a:r>
              <a:rPr lang="ru-RU" sz="3600" b="1" dirty="0" err="1"/>
              <a:t>розпад</a:t>
            </a:r>
            <a:r>
              <a:rPr lang="ru-RU" sz="3600" b="1" dirty="0"/>
              <a:t> </a:t>
            </a:r>
            <a:r>
              <a:rPr lang="ru-RU" sz="3600" b="1" dirty="0" err="1"/>
              <a:t>форми</a:t>
            </a:r>
            <a:r>
              <a:rPr lang="ru-RU" sz="3600" dirty="0"/>
              <a:t> – як </a:t>
            </a:r>
            <a:r>
              <a:rPr lang="ru-RU" sz="3600" dirty="0" err="1"/>
              <a:t>заперечення</a:t>
            </a:r>
            <a:r>
              <a:rPr lang="ru-RU" sz="3600" dirty="0"/>
              <a:t> прекрасного.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3943244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6B92C0-0733-A731-F531-AB9DDBA26DC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В арт-практики </a:t>
            </a:r>
            <a:r>
              <a:rPr lang="ru-RU" b="1" dirty="0" err="1"/>
              <a:t>включені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явища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охарактеризувати</a:t>
            </a:r>
            <a:r>
              <a:rPr lang="ru-RU" b="1" dirty="0"/>
              <a:t> </a:t>
            </a:r>
            <a:r>
              <a:rPr lang="ru-RU" sz="4900" b="1" dirty="0"/>
              <a:t>як </a:t>
            </a:r>
            <a:r>
              <a:rPr lang="ru-RU" sz="4900" b="1" dirty="0" err="1"/>
              <a:t>жахливі</a:t>
            </a:r>
            <a:r>
              <a:rPr lang="ru-RU" sz="4900" b="1" dirty="0"/>
              <a:t>, </a:t>
            </a:r>
            <a:r>
              <a:rPr lang="ru-RU" sz="4900" b="1" dirty="0" err="1"/>
              <a:t>жорстокі</a:t>
            </a:r>
            <a:r>
              <a:rPr lang="ru-RU" sz="4900" b="1" dirty="0"/>
              <a:t>, </a:t>
            </a:r>
            <a:r>
              <a:rPr lang="ru-RU" sz="4900" b="1" dirty="0" err="1"/>
              <a:t>абсурдні</a:t>
            </a:r>
            <a:r>
              <a:rPr lang="ru-RU" sz="4900" b="1" dirty="0"/>
              <a:t>, </a:t>
            </a:r>
            <a:r>
              <a:rPr lang="ru-RU" sz="4900" b="1" dirty="0" err="1"/>
              <a:t>страшні</a:t>
            </a:r>
            <a:r>
              <a:rPr lang="ru-RU" sz="4900" b="1" dirty="0"/>
              <a:t>, </a:t>
            </a:r>
            <a:r>
              <a:rPr lang="ru-RU" sz="4900" b="1" dirty="0" err="1"/>
              <a:t>шокуючі</a:t>
            </a:r>
            <a:r>
              <a:rPr lang="ru-RU" sz="4900" b="1" dirty="0"/>
              <a:t> та </a:t>
            </a:r>
            <a:r>
              <a:rPr lang="ru-RU" sz="4900" b="1" dirty="0" err="1"/>
              <a:t>огидні</a:t>
            </a:r>
            <a:r>
              <a:rPr lang="ru-RU" sz="4900" b="1" dirty="0"/>
              <a:t>.</a:t>
            </a:r>
            <a:endParaRPr lang="ru-UA" sz="49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39C75-FD22-1A3D-559C-66F7C0E2FFF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err="1"/>
              <a:t>Огидне</a:t>
            </a:r>
            <a:r>
              <a:rPr lang="ru-RU" b="1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потворного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 чином: </a:t>
            </a:r>
            <a:r>
              <a:rPr lang="ru-RU" dirty="0" err="1"/>
              <a:t>потворне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формальних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, а </a:t>
            </a:r>
            <a:r>
              <a:rPr lang="ru-RU" dirty="0" err="1"/>
              <a:t>огидне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 </a:t>
            </a:r>
            <a:r>
              <a:rPr lang="ru-RU" dirty="0" err="1"/>
              <a:t>змісту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. </a:t>
            </a:r>
            <a:r>
              <a:rPr lang="ru-RU" dirty="0" err="1"/>
              <a:t>Огида</a:t>
            </a:r>
            <a:r>
              <a:rPr lang="ru-RU" dirty="0"/>
              <a:t> в першу </a:t>
            </a:r>
            <a:r>
              <a:rPr lang="ru-RU" dirty="0" err="1"/>
              <a:t>чергу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захисна</a:t>
            </a:r>
            <a:r>
              <a:rPr lang="ru-RU" dirty="0"/>
              <a:t> </a:t>
            </a:r>
            <a:r>
              <a:rPr lang="ru-RU" dirty="0" err="1"/>
              <a:t>психофізична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на </a:t>
            </a:r>
            <a:r>
              <a:rPr lang="ru-RU" dirty="0" err="1"/>
              <a:t>формальні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предмета.</a:t>
            </a:r>
          </a:p>
          <a:p>
            <a:pPr marL="0" indent="0" algn="just">
              <a:buNone/>
            </a:pPr>
            <a:r>
              <a:rPr lang="uk-UA" dirty="0"/>
              <a:t>Види:1. Огида, викликана почуттями нюху, смаку і зору. Почуття ворожості до об'єкта викликане через асоціацію того, як об'єкт повинен відчуватися смаком, нюхом або дотиком, у тому числі і побачивши огидного об'єкта.</a:t>
            </a:r>
          </a:p>
          <a:p>
            <a:pPr marL="0" indent="0" algn="just">
              <a:buNone/>
            </a:pPr>
            <a:r>
              <a:rPr lang="uk-UA" dirty="0"/>
              <a:t>2) Тваринне-огида, що нагадує людині про її тваринний початок. Воно відноситься до проблем гігієни, сексуальних відхилень, ушкоджень тіла.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67084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20D0C-C0DA-939D-9544-5FBE60F94D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uk-UA" dirty="0"/>
              <a:t>Види огидного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6A3EB6-4099-9664-9B0A-9D7EDB9D2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214200" cy="6398937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3) </a:t>
            </a:r>
            <a:r>
              <a:rPr lang="ru-RU" sz="3200" dirty="0" err="1"/>
              <a:t>Соціально</a:t>
            </a:r>
            <a:r>
              <a:rPr lang="ru-RU" sz="3200" dirty="0"/>
              <a:t>-моральна </a:t>
            </a:r>
            <a:r>
              <a:rPr lang="ru-RU" sz="3200" dirty="0" err="1"/>
              <a:t>огида</a:t>
            </a:r>
            <a:r>
              <a:rPr lang="ru-RU" sz="3200" dirty="0"/>
              <a:t>.</a:t>
            </a:r>
          </a:p>
          <a:p>
            <a:pPr marL="0" indent="0" algn="just">
              <a:buNone/>
            </a:pPr>
            <a:r>
              <a:rPr lang="ru-RU" sz="3200" dirty="0"/>
              <a:t>4) На </a:t>
            </a:r>
            <a:r>
              <a:rPr lang="ru-RU" sz="3200" dirty="0" err="1"/>
              <a:t>підставі</a:t>
            </a:r>
            <a:r>
              <a:rPr lang="ru-RU" sz="3200" dirty="0"/>
              <a:t> </a:t>
            </a:r>
            <a:r>
              <a:rPr lang="ru-RU" sz="3200" dirty="0" err="1"/>
              <a:t>робіт</a:t>
            </a:r>
            <a:r>
              <a:rPr lang="ru-RU" sz="3200" dirty="0"/>
              <a:t> І. Канта </a:t>
            </a:r>
            <a:r>
              <a:rPr lang="ru-RU" sz="3200" dirty="0" err="1"/>
              <a:t>можна</a:t>
            </a:r>
            <a:r>
              <a:rPr lang="ru-RU" sz="3200" dirty="0"/>
              <a:t> </a:t>
            </a:r>
            <a:r>
              <a:rPr lang="ru-RU" sz="3200" dirty="0" err="1"/>
              <a:t>виділити</a:t>
            </a:r>
            <a:r>
              <a:rPr lang="ru-RU" sz="3200" dirty="0"/>
              <a:t> </a:t>
            </a:r>
            <a:r>
              <a:rPr lang="ru-RU" sz="3200" dirty="0" err="1"/>
              <a:t>четвертий</a:t>
            </a:r>
            <a:r>
              <a:rPr lang="ru-RU" sz="3200" dirty="0"/>
              <a:t> тип </a:t>
            </a:r>
            <a:r>
              <a:rPr lang="ru-RU" sz="3200" dirty="0" err="1"/>
              <a:t>огиди</a:t>
            </a:r>
            <a:r>
              <a:rPr lang="ru-RU" sz="3200" dirty="0"/>
              <a:t>, </a:t>
            </a:r>
            <a:r>
              <a:rPr lang="ru-RU" sz="3200" dirty="0" err="1"/>
              <a:t>пов'язаний</a:t>
            </a:r>
            <a:r>
              <a:rPr lang="ru-RU" sz="3200" dirty="0"/>
              <a:t>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b="1" dirty="0" err="1"/>
              <a:t>пересиченням</a:t>
            </a:r>
            <a:r>
              <a:rPr lang="ru-RU" sz="3200" b="1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естетичного</a:t>
            </a:r>
            <a:r>
              <a:rPr lang="ru-RU" sz="3200" dirty="0"/>
              <a:t> </a:t>
            </a:r>
            <a:r>
              <a:rPr lang="ru-RU" sz="3200" dirty="0" err="1"/>
              <a:t>задоволення</a:t>
            </a:r>
            <a:r>
              <a:rPr lang="ru-RU" sz="3200" dirty="0"/>
              <a:t>. </a:t>
            </a:r>
          </a:p>
          <a:p>
            <a:pPr marL="0" indent="0" algn="just">
              <a:buNone/>
            </a:pPr>
            <a:r>
              <a:rPr lang="ru-RU" sz="3200" dirty="0" err="1"/>
              <a:t>Огида</a:t>
            </a:r>
            <a:r>
              <a:rPr lang="ru-RU" sz="3200" dirty="0"/>
              <a:t> </a:t>
            </a:r>
            <a:r>
              <a:rPr lang="ru-RU" sz="3200" dirty="0" err="1"/>
              <a:t>саме</a:t>
            </a:r>
            <a:r>
              <a:rPr lang="ru-RU" sz="3200" dirty="0"/>
              <a:t> собою як </a:t>
            </a:r>
            <a:r>
              <a:rPr lang="ru-RU" sz="3200" dirty="0" err="1"/>
              <a:t>психофізіологічна</a:t>
            </a:r>
            <a:r>
              <a:rPr lang="ru-RU" sz="3200" dirty="0"/>
              <a:t> </a:t>
            </a:r>
            <a:r>
              <a:rPr lang="ru-RU" sz="3200" dirty="0" err="1"/>
              <a:t>реакція</a:t>
            </a:r>
            <a:r>
              <a:rPr lang="ru-RU" sz="3200" dirty="0"/>
              <a:t> </a:t>
            </a:r>
            <a:r>
              <a:rPr lang="ru-RU" sz="3200" dirty="0" err="1"/>
              <a:t>перешкоджає</a:t>
            </a:r>
            <a:r>
              <a:rPr lang="ru-RU" sz="3200" dirty="0"/>
              <a:t> </a:t>
            </a:r>
            <a:r>
              <a:rPr lang="ru-RU" sz="3200" dirty="0" err="1"/>
              <a:t>естетичній</a:t>
            </a:r>
            <a:r>
              <a:rPr lang="ru-RU" sz="3200" dirty="0"/>
              <a:t> </a:t>
            </a:r>
            <a:r>
              <a:rPr lang="ru-RU" sz="3200" dirty="0" err="1"/>
              <a:t>оцінці</a:t>
            </a:r>
            <a:r>
              <a:rPr lang="ru-RU" sz="3200" dirty="0"/>
              <a:t>. </a:t>
            </a:r>
            <a:r>
              <a:rPr lang="ru-RU" sz="3200" dirty="0" err="1"/>
              <a:t>Звертається</a:t>
            </a:r>
            <a:r>
              <a:rPr lang="ru-RU" sz="3200" dirty="0"/>
              <a:t> </a:t>
            </a:r>
            <a:r>
              <a:rPr lang="ru-RU" sz="3200" dirty="0" err="1"/>
              <a:t>увага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у </a:t>
            </a:r>
            <a:r>
              <a:rPr lang="ru-RU" sz="3200" dirty="0" err="1"/>
              <a:t>мистецтві</a:t>
            </a:r>
            <a:r>
              <a:rPr lang="ru-RU" sz="3200" dirty="0"/>
              <a:t> є </a:t>
            </a:r>
            <a:r>
              <a:rPr lang="ru-RU" sz="3200" dirty="0" err="1"/>
              <a:t>приклади</a:t>
            </a:r>
            <a:r>
              <a:rPr lang="ru-RU" sz="3200" dirty="0"/>
              <a:t> </a:t>
            </a:r>
            <a:r>
              <a:rPr lang="ru-RU" sz="3200" dirty="0" err="1"/>
              <a:t>творів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є </a:t>
            </a:r>
            <a:r>
              <a:rPr lang="ru-RU" sz="3200" dirty="0" err="1"/>
              <a:t>естетично</a:t>
            </a:r>
            <a:r>
              <a:rPr lang="ru-RU" sz="3200" dirty="0"/>
              <a:t> </a:t>
            </a:r>
            <a:r>
              <a:rPr lang="ru-RU" sz="3200" dirty="0" err="1"/>
              <a:t>привабливими</a:t>
            </a:r>
            <a:r>
              <a:rPr lang="ru-RU" sz="3200" dirty="0"/>
              <a:t>, </a:t>
            </a:r>
            <a:r>
              <a:rPr lang="ru-RU" sz="3200" dirty="0" err="1"/>
              <a:t>хоча</a:t>
            </a:r>
            <a:r>
              <a:rPr lang="ru-RU" sz="3200" dirty="0"/>
              <a:t> </a:t>
            </a:r>
            <a:r>
              <a:rPr lang="ru-RU" sz="3200" dirty="0" err="1"/>
              <a:t>звертаються</a:t>
            </a:r>
            <a:r>
              <a:rPr lang="ru-RU" sz="3200" dirty="0"/>
              <a:t> до тем </a:t>
            </a:r>
            <a:r>
              <a:rPr lang="ru-RU" sz="3200" dirty="0" err="1"/>
              <a:t>огидного</a:t>
            </a:r>
            <a:r>
              <a:rPr lang="ru-RU" sz="3200" dirty="0"/>
              <a:t> і </a:t>
            </a:r>
            <a:r>
              <a:rPr lang="ru-RU" sz="3200" dirty="0" err="1"/>
              <a:t>потворного</a:t>
            </a:r>
            <a:r>
              <a:rPr lang="ru-RU" sz="3200" dirty="0"/>
              <a:t> - </a:t>
            </a:r>
            <a:r>
              <a:rPr lang="ru-RU" sz="3200" dirty="0" err="1"/>
              <a:t>наприклад</a:t>
            </a:r>
            <a:r>
              <a:rPr lang="ru-RU" sz="3200" dirty="0"/>
              <a:t>, </a:t>
            </a:r>
            <a:r>
              <a:rPr lang="ru-RU" sz="3200" dirty="0" err="1"/>
              <a:t>роботи</a:t>
            </a:r>
            <a:r>
              <a:rPr lang="ru-RU" sz="3200" dirty="0"/>
              <a:t> </a:t>
            </a:r>
            <a:r>
              <a:rPr lang="ru-RU" sz="3200" dirty="0" err="1"/>
              <a:t>Фріди</a:t>
            </a:r>
            <a:r>
              <a:rPr lang="ru-RU" sz="3200" dirty="0"/>
              <a:t> </a:t>
            </a:r>
            <a:r>
              <a:rPr lang="ru-RU" sz="3200" dirty="0" err="1"/>
              <a:t>Кало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Гойи. Робиться </a:t>
            </a:r>
            <a:r>
              <a:rPr lang="ru-RU" sz="3200" dirty="0" err="1"/>
              <a:t>висновок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в </a:t>
            </a:r>
            <a:r>
              <a:rPr lang="ru-RU" sz="3200" dirty="0" err="1"/>
              <a:t>залежності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типу </a:t>
            </a:r>
            <a:r>
              <a:rPr lang="ru-RU" sz="3200" dirty="0" err="1"/>
              <a:t>огиди</a:t>
            </a:r>
            <a:r>
              <a:rPr lang="ru-RU" sz="3200" dirty="0"/>
              <a:t> </a:t>
            </a:r>
            <a:r>
              <a:rPr lang="ru-RU" sz="3200" dirty="0" err="1"/>
              <a:t>огидний</a:t>
            </a:r>
            <a:r>
              <a:rPr lang="ru-RU" sz="3200" dirty="0"/>
              <a:t> </a:t>
            </a:r>
            <a:r>
              <a:rPr lang="ru-RU" sz="3200" dirty="0" err="1"/>
              <a:t>об'єкт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бути </a:t>
            </a:r>
            <a:r>
              <a:rPr lang="ru-RU" sz="3200" dirty="0" err="1"/>
              <a:t>естетично</a:t>
            </a:r>
            <a:r>
              <a:rPr lang="ru-RU" sz="3200" dirty="0"/>
              <a:t> </a:t>
            </a:r>
            <a:r>
              <a:rPr lang="ru-RU" sz="3200" dirty="0" err="1"/>
              <a:t>оцінений</a:t>
            </a:r>
            <a:r>
              <a:rPr lang="ru-RU" sz="3200" dirty="0"/>
              <a:t>, </a:t>
            </a:r>
            <a:r>
              <a:rPr lang="ru-RU" sz="3200" dirty="0" err="1"/>
              <a:t>якщо</a:t>
            </a:r>
            <a:r>
              <a:rPr lang="ru-RU" sz="3200" dirty="0"/>
              <a:t> створено </a:t>
            </a:r>
            <a:r>
              <a:rPr lang="ru-RU" sz="3200" dirty="0" err="1"/>
              <a:t>умови</a:t>
            </a:r>
            <a:r>
              <a:rPr lang="ru-RU" sz="3200" dirty="0"/>
              <a:t> для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сприйняття</a:t>
            </a:r>
            <a:r>
              <a:rPr lang="ru-RU" sz="3200" dirty="0"/>
              <a:t>. Є </a:t>
            </a:r>
            <a:r>
              <a:rPr lang="ru-RU" sz="3200" dirty="0" err="1"/>
              <a:t>межі</a:t>
            </a:r>
            <a:r>
              <a:rPr lang="ru-RU" sz="3200" dirty="0"/>
              <a:t>, </a:t>
            </a:r>
            <a:r>
              <a:rPr lang="ru-RU" sz="3200" dirty="0" err="1"/>
              <a:t>зумовлені</a:t>
            </a:r>
            <a:r>
              <a:rPr lang="ru-RU" sz="3200" dirty="0"/>
              <a:t> </a:t>
            </a:r>
            <a:r>
              <a:rPr lang="ru-RU" sz="3200" dirty="0" err="1"/>
              <a:t>психологією</a:t>
            </a:r>
            <a:r>
              <a:rPr lang="ru-RU" sz="3200" dirty="0"/>
              <a:t> </a:t>
            </a:r>
            <a:r>
              <a:rPr lang="ru-RU" sz="3200" dirty="0" err="1"/>
              <a:t>сприйняття</a:t>
            </a:r>
            <a:r>
              <a:rPr lang="ru-RU" sz="3200" dirty="0"/>
              <a:t> та </a:t>
            </a:r>
            <a:r>
              <a:rPr lang="ru-RU" sz="3200" dirty="0" err="1"/>
              <a:t>культурними</a:t>
            </a:r>
            <a:r>
              <a:rPr lang="ru-RU" sz="3200" dirty="0"/>
              <a:t> </a:t>
            </a:r>
            <a:r>
              <a:rPr lang="ru-RU" sz="3200" dirty="0" err="1"/>
              <a:t>особливостями</a:t>
            </a:r>
            <a:r>
              <a:rPr lang="ru-RU" sz="3200" dirty="0"/>
              <a:t>.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57153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7429B-2081-2F96-8B71-2E4E42277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570" y="345669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/>
              <a:t>Проблеми сучасної естетики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EEF4C1-DFAD-21AF-B298-580F33CAE96C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1.  Специфіка некласичної естетики полягає у зміні інтересу з питань метафізики мистецтва до галузі </a:t>
            </a:r>
            <a:r>
              <a:rPr lang="uk-UA" b="1" dirty="0"/>
              <a:t>арт-практик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2. Усвідомлення взаємозв'язку трьох складових естетичного – історичного, теоретичного та практичного, на які спирається сучасне дослідження естетики.</a:t>
            </a:r>
          </a:p>
          <a:p>
            <a:pPr marL="0" indent="0">
              <a:buNone/>
            </a:pPr>
            <a:r>
              <a:rPr lang="ru-RU" dirty="0"/>
              <a:t>3.	</a:t>
            </a:r>
            <a:r>
              <a:rPr lang="ru-RU" dirty="0" err="1"/>
              <a:t>Естетізація</a:t>
            </a:r>
            <a:r>
              <a:rPr lang="ru-RU" dirty="0"/>
              <a:t> як парадигма </a:t>
            </a:r>
            <a:r>
              <a:rPr lang="ru-RU" dirty="0" err="1"/>
              <a:t>сучасності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	</a:t>
            </a:r>
            <a:r>
              <a:rPr lang="ru-RU" dirty="0" err="1"/>
              <a:t>Інтелектуалізація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мистецьких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при </a:t>
            </a:r>
            <a:r>
              <a:rPr lang="ru-RU" dirty="0" err="1"/>
              <a:t>збереженні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на </a:t>
            </a:r>
            <a:r>
              <a:rPr lang="ru-RU" dirty="0" err="1"/>
              <a:t>елітарне</a:t>
            </a:r>
            <a:r>
              <a:rPr lang="ru-RU" dirty="0"/>
              <a:t> та </a:t>
            </a:r>
            <a:r>
              <a:rPr lang="ru-RU" dirty="0" err="1"/>
              <a:t>масове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5.	</a:t>
            </a:r>
            <a:r>
              <a:rPr lang="ru-RU" dirty="0" err="1"/>
              <a:t>Семантична</a:t>
            </a:r>
            <a:r>
              <a:rPr lang="ru-RU" dirty="0"/>
              <a:t> </a:t>
            </a:r>
            <a:r>
              <a:rPr lang="ru-RU" dirty="0" err="1"/>
              <a:t>насиченість</a:t>
            </a:r>
            <a:r>
              <a:rPr lang="ru-RU" dirty="0"/>
              <a:t>,  складна </a:t>
            </a:r>
            <a:r>
              <a:rPr lang="ru-RU" dirty="0" err="1"/>
              <a:t>компонентність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6.	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складової</a:t>
            </a:r>
            <a:r>
              <a:rPr lang="ru-RU" dirty="0"/>
              <a:t>  в </a:t>
            </a:r>
            <a:r>
              <a:rPr lang="ru-RU" dirty="0" err="1"/>
              <a:t>творах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7.	</a:t>
            </a:r>
            <a:r>
              <a:rPr lang="ru-RU" dirty="0" err="1"/>
              <a:t>Наявність</a:t>
            </a:r>
            <a:r>
              <a:rPr lang="ru-RU" dirty="0"/>
              <a:t> культурного коду в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8.	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інтерпретацій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9.	</a:t>
            </a:r>
            <a:r>
              <a:rPr lang="ru-RU" dirty="0" err="1"/>
              <a:t>Розширення</a:t>
            </a:r>
            <a:r>
              <a:rPr lang="ru-RU" dirty="0"/>
              <a:t> меж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естетичного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endParaRPr lang="ru-RU" dirty="0"/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8486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2DCFB-A3B4-C70B-6C7B-265B3060AC87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uk-UA" dirty="0"/>
              <a:t>Проблеми сучасної естетики</a:t>
            </a:r>
            <a:endParaRPr lang="ru-U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E6AEFC0-5D0E-99C4-B3DB-E5003649C4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66134"/>
            <a:ext cx="34318754" cy="50065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uk-UA" i="1" dirty="0"/>
              <a:t>10.Естетизація потворного</a:t>
            </a:r>
            <a:r>
              <a:rPr lang="uk-UA" dirty="0"/>
              <a:t> в сучасній культурній практиці як етико-естетична і правова проблема сучасності. </a:t>
            </a:r>
            <a:endParaRPr lang="ru-UA" dirty="0"/>
          </a:p>
          <a:p>
            <a:pPr lvl="0"/>
            <a:r>
              <a:rPr lang="uk-UA" i="1" dirty="0"/>
              <a:t> 11.В нових художніх практиках </a:t>
            </a:r>
            <a:r>
              <a:rPr lang="ru-UA" dirty="0"/>
              <a:t>понят</a:t>
            </a:r>
            <a:r>
              <a:rPr lang="uk-UA" dirty="0" err="1"/>
              <a:t>тя</a:t>
            </a:r>
            <a:r>
              <a:rPr lang="ru-UA" dirty="0"/>
              <a:t> </a:t>
            </a:r>
            <a:r>
              <a:rPr lang="ru-UA" u="sng" dirty="0" err="1"/>
              <a:t>крас</a:t>
            </a:r>
            <a:r>
              <a:rPr lang="uk-UA" u="sng" dirty="0"/>
              <a:t>и вже</a:t>
            </a:r>
            <a:r>
              <a:rPr lang="ru-UA" dirty="0"/>
              <a:t> </a:t>
            </a:r>
            <a:r>
              <a:rPr lang="ru-RU" dirty="0"/>
              <a:t>не є </a:t>
            </a:r>
            <a:r>
              <a:rPr lang="ru-RU" dirty="0" err="1"/>
              <a:t>основним</a:t>
            </a:r>
            <a:r>
              <a:rPr lang="uk-UA" dirty="0"/>
              <a:t>.</a:t>
            </a:r>
            <a:endParaRPr lang="ru-UA" dirty="0"/>
          </a:p>
          <a:p>
            <a:pPr lvl="0"/>
            <a:r>
              <a:rPr lang="uk-UA" i="1" dirty="0"/>
              <a:t>12. Поява нових художніх прийомів та нових видів художньої діяльності</a:t>
            </a:r>
            <a:r>
              <a:rPr lang="uk-UA" dirty="0"/>
              <a:t> (інсталяція, </a:t>
            </a:r>
            <a:r>
              <a:rPr lang="uk-UA" dirty="0" err="1"/>
              <a:t>перформанс</a:t>
            </a:r>
            <a:r>
              <a:rPr lang="uk-UA" dirty="0"/>
              <a:t>, </a:t>
            </a:r>
            <a:r>
              <a:rPr lang="uk-UA" dirty="0" err="1"/>
              <a:t>хепенінг</a:t>
            </a:r>
            <a:r>
              <a:rPr lang="uk-UA" dirty="0"/>
              <a:t>, акція, відео-арт тощо), нових соціальних функцій мистецтва.</a:t>
            </a:r>
            <a:endParaRPr lang="ru-UA" dirty="0"/>
          </a:p>
          <a:p>
            <a:pPr lvl="0"/>
            <a:r>
              <a:rPr lang="uk-UA" dirty="0"/>
              <a:t>13. Актуалізація нового способу освоєння реальності у </a:t>
            </a:r>
            <a:r>
              <a:rPr lang="uk-UA" i="1" dirty="0"/>
              <a:t>категоріях “тривіальне”, “банальне”, “похабне”.</a:t>
            </a:r>
            <a:r>
              <a:rPr lang="uk-UA" dirty="0"/>
              <a:t> </a:t>
            </a:r>
            <a:r>
              <a:rPr lang="uk-UA" i="1" dirty="0"/>
              <a:t>Кітч і </a:t>
            </a:r>
            <a:r>
              <a:rPr lang="uk-UA" i="1" dirty="0" err="1"/>
              <a:t>кемп</a:t>
            </a:r>
            <a:r>
              <a:rPr lang="uk-UA" i="1" dirty="0"/>
              <a:t> як провідні категорії некласичної естетики.</a:t>
            </a:r>
            <a:endParaRPr lang="ru-UA" dirty="0"/>
          </a:p>
          <a:p>
            <a:pPr lvl="0"/>
            <a:r>
              <a:rPr lang="uk-UA" dirty="0"/>
              <a:t>14. Найцікавіші творчі роботи не належать до традиційних художніх форм. Це може означати те, що відбувалася криза традиційних форм мистецтва.</a:t>
            </a:r>
          </a:p>
          <a:p>
            <a:pPr lvl="0"/>
            <a:r>
              <a:rPr lang="uk-UA" dirty="0"/>
              <a:t>15. Відбувається радикальне розширення творчих кордонів і через них розрив із традиційними очікуваннями публіки від мистецтва. Якщо Фрейд відкрив несвідоме, М. </a:t>
            </a:r>
            <a:r>
              <a:rPr lang="uk-UA" dirty="0" err="1"/>
              <a:t>Дюшан</a:t>
            </a:r>
            <a:r>
              <a:rPr lang="uk-UA" dirty="0"/>
              <a:t> відкрив «мистецтво» у сфері «не мистецтва». </a:t>
            </a:r>
            <a:endParaRPr lang="ru-UA" dirty="0"/>
          </a:p>
          <a:p>
            <a:pPr marL="0" indent="0">
              <a:buNone/>
            </a:pPr>
            <a:endParaRPr lang="uk-UA" b="1" u="sng" dirty="0"/>
          </a:p>
          <a:p>
            <a:pPr marL="0" indent="0">
              <a:buNone/>
            </a:pPr>
            <a:r>
              <a:rPr lang="uk-UA" b="1" u="sng" dirty="0"/>
              <a:t>Сучасна естетика найбільш обумовлена такими течіями як:</a:t>
            </a:r>
            <a:endParaRPr lang="ru-UA" dirty="0"/>
          </a:p>
          <a:p>
            <a:pPr lvl="0"/>
            <a:r>
              <a:rPr lang="uk-UA" dirty="0"/>
              <a:t>Постмодернізм.</a:t>
            </a:r>
            <a:endParaRPr lang="ru-UA" dirty="0"/>
          </a:p>
          <a:p>
            <a:pPr lvl="0"/>
            <a:r>
              <a:rPr lang="uk-UA" dirty="0"/>
              <a:t>Екзистенціалізм.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7611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8FA7C-D7C7-810F-B779-145319B88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2.</a:t>
            </a:r>
            <a:r>
              <a:rPr lang="uk-UA" sz="4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4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Кітч і </a:t>
            </a:r>
            <a:r>
              <a:rPr lang="uk-UA" sz="4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кемп</a:t>
            </a:r>
            <a:r>
              <a:rPr lang="uk-UA" sz="4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як провідні категорії некласичної естетики. Актуалізація нового способу освоєння естетичної реальності у категоріях “тривіальне”, “банальне”, “похабне”.</a:t>
            </a:r>
            <a:br>
              <a:rPr lang="ru-UA" sz="4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FE93B4-14BB-8319-314A-6530E0C96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3908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5C1D8-6DB0-04E0-B08D-7CEB58BF4E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/>
          <a:lstStyle/>
          <a:p>
            <a:pPr algn="ctr"/>
            <a:r>
              <a:rPr lang="uk-UA" dirty="0"/>
              <a:t>КЕМП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1F75A9-419A-C112-08BB-6EB24088D271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Camp </a:t>
            </a:r>
            <a:r>
              <a:rPr lang="ru-RU" dirty="0"/>
              <a:t>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en-US" dirty="0"/>
              <a:t>se camper,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"</a:t>
            </a:r>
            <a:r>
              <a:rPr lang="ru-RU" dirty="0" err="1"/>
              <a:t>приймати</a:t>
            </a:r>
            <a:r>
              <a:rPr lang="ru-RU" dirty="0"/>
              <a:t> позу </a:t>
            </a:r>
            <a:r>
              <a:rPr lang="ru-RU" dirty="0" err="1"/>
              <a:t>надмірної</a:t>
            </a:r>
            <a:r>
              <a:rPr lang="ru-RU" dirty="0"/>
              <a:t> </a:t>
            </a:r>
            <a:r>
              <a:rPr lang="ru-RU" dirty="0" err="1"/>
              <a:t>манірності</a:t>
            </a:r>
            <a:r>
              <a:rPr lang="ru-RU" dirty="0"/>
              <a:t>". </a:t>
            </a:r>
            <a:r>
              <a:rPr lang="ru-RU" dirty="0" err="1"/>
              <a:t>Оксфордський</a:t>
            </a:r>
            <a:r>
              <a:rPr lang="ru-RU" dirty="0"/>
              <a:t> словник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наводить перше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en-US" dirty="0"/>
              <a:t>camp: «</a:t>
            </a:r>
            <a:r>
              <a:rPr lang="ru-RU" dirty="0" err="1"/>
              <a:t>показний</a:t>
            </a:r>
            <a:r>
              <a:rPr lang="ru-RU" dirty="0"/>
              <a:t>, </a:t>
            </a:r>
            <a:r>
              <a:rPr lang="ru-RU" dirty="0" err="1"/>
              <a:t>перебільшений</a:t>
            </a:r>
            <a:r>
              <a:rPr lang="ru-RU" dirty="0"/>
              <a:t>, </a:t>
            </a:r>
            <a:r>
              <a:rPr lang="ru-RU" dirty="0" err="1"/>
              <a:t>роблений</a:t>
            </a:r>
            <a:r>
              <a:rPr lang="ru-RU" dirty="0"/>
              <a:t>, </a:t>
            </a:r>
            <a:r>
              <a:rPr lang="ru-RU" dirty="0" err="1"/>
              <a:t>театральний</a:t>
            </a:r>
            <a:r>
              <a:rPr lang="ru-RU" dirty="0"/>
              <a:t>; </a:t>
            </a:r>
            <a:r>
              <a:rPr lang="ru-RU" dirty="0" err="1"/>
              <a:t>женоподібний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гомосексуальний</a:t>
            </a:r>
            <a:r>
              <a:rPr lang="ru-RU" dirty="0"/>
              <a:t>; </a:t>
            </a:r>
            <a:r>
              <a:rPr lang="ru-RU" dirty="0" err="1"/>
              <a:t>що</a:t>
            </a:r>
            <a:r>
              <a:rPr lang="ru-RU" dirty="0"/>
              <a:t>  </a:t>
            </a:r>
            <a:r>
              <a:rPr lang="ru-RU" dirty="0" err="1"/>
              <a:t>характерний</a:t>
            </a:r>
            <a:r>
              <a:rPr lang="ru-RU" dirty="0"/>
              <a:t> для </a:t>
            </a:r>
            <a:r>
              <a:rPr lang="ru-RU" dirty="0" err="1"/>
              <a:t>гомосексуалів</a:t>
            </a:r>
            <a:r>
              <a:rPr lang="ru-RU" dirty="0"/>
              <a:t>. Як </a:t>
            </a:r>
            <a:r>
              <a:rPr lang="ru-RU" dirty="0" err="1"/>
              <a:t>іменник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кемп</a:t>
            </a:r>
            <a:r>
              <a:rPr lang="ru-RU" dirty="0"/>
              <a:t> як </a:t>
            </a:r>
            <a:r>
              <a:rPr lang="ru-RU" dirty="0" err="1"/>
              <a:t>поведінка</a:t>
            </a:r>
            <a:r>
              <a:rPr lang="ru-RU" dirty="0"/>
              <a:t>, </a:t>
            </a:r>
            <a:r>
              <a:rPr lang="ru-RU" dirty="0" err="1"/>
              <a:t>манірність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 </a:t>
            </a:r>
            <a:r>
              <a:rPr lang="ru-RU" dirty="0" err="1"/>
              <a:t>людина</a:t>
            </a:r>
            <a:r>
              <a:rPr lang="ru-RU" dirty="0"/>
              <a:t>, яка </a:t>
            </a:r>
            <a:r>
              <a:rPr lang="ru-RU" dirty="0" err="1"/>
              <a:t>демонструє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».</a:t>
            </a:r>
          </a:p>
          <a:p>
            <a:r>
              <a:rPr lang="en-US" dirty="0"/>
              <a:t>C</a:t>
            </a:r>
            <a:r>
              <a:rPr lang="ru-RU" dirty="0" err="1"/>
              <a:t>лово</a:t>
            </a:r>
            <a:r>
              <a:rPr lang="ru-RU" dirty="0"/>
              <a:t> </a:t>
            </a:r>
            <a:r>
              <a:rPr lang="ru-RU" dirty="0" err="1"/>
              <a:t>використовувалося</a:t>
            </a:r>
            <a:r>
              <a:rPr lang="ru-RU" dirty="0"/>
              <a:t> для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естетичних</a:t>
            </a:r>
            <a:r>
              <a:rPr lang="ru-RU" dirty="0"/>
              <a:t> </a:t>
            </a:r>
            <a:r>
              <a:rPr lang="ru-RU" dirty="0" err="1"/>
              <a:t>уподобань</a:t>
            </a:r>
            <a:r>
              <a:rPr lang="ru-RU" dirty="0"/>
              <a:t> та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гомосексуальних</a:t>
            </a:r>
            <a:r>
              <a:rPr lang="ru-RU" dirty="0"/>
              <a:t> </a:t>
            </a:r>
            <a:r>
              <a:rPr lang="ru-RU" dirty="0" err="1"/>
              <a:t>чоловіків</a:t>
            </a:r>
            <a:r>
              <a:rPr lang="ru-RU" dirty="0"/>
              <a:t> </a:t>
            </a:r>
            <a:r>
              <a:rPr lang="ru-RU" dirty="0" err="1"/>
              <a:t>робітничого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6348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56186-2B3C-1716-2E13-51D101E20E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/>
              <a:t>КЕМП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74EA87-CDF7-ACFA-556B-E6758C1507D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err="1"/>
              <a:t>Постмодернізм</a:t>
            </a:r>
            <a:r>
              <a:rPr lang="ru-RU" dirty="0"/>
              <a:t> </a:t>
            </a:r>
            <a:r>
              <a:rPr lang="ru-RU" dirty="0" err="1"/>
              <a:t>перетворив</a:t>
            </a:r>
            <a:r>
              <a:rPr lang="ru-RU" dirty="0"/>
              <a:t> </a:t>
            </a:r>
            <a:r>
              <a:rPr lang="ru-RU" dirty="0" err="1"/>
              <a:t>кемп</a:t>
            </a:r>
            <a:r>
              <a:rPr lang="ru-RU" dirty="0"/>
              <a:t> на </a:t>
            </a:r>
            <a:r>
              <a:rPr lang="ru-RU" dirty="0" err="1"/>
              <a:t>якийсь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тип </a:t>
            </a:r>
            <a:r>
              <a:rPr lang="ru-RU" dirty="0" err="1"/>
              <a:t>чутливості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приписувався</a:t>
            </a:r>
            <a:r>
              <a:rPr lang="ru-RU" dirty="0"/>
              <a:t>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вузькій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ж </a:t>
            </a:r>
            <a:r>
              <a:rPr lang="ru-RU" dirty="0" err="1"/>
              <a:t>кемп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відмінною</a:t>
            </a:r>
            <a:r>
              <a:rPr lang="ru-RU" dirty="0"/>
              <a:t> </a:t>
            </a:r>
            <a:r>
              <a:rPr lang="ru-RU" dirty="0" err="1"/>
              <a:t>рисою</a:t>
            </a:r>
            <a:r>
              <a:rPr lang="ru-RU" dirty="0"/>
              <a:t> </a:t>
            </a:r>
            <a:r>
              <a:rPr lang="ru-RU" dirty="0" err="1"/>
              <a:t>чоловічих</a:t>
            </a:r>
            <a:r>
              <a:rPr lang="ru-RU" dirty="0"/>
              <a:t> гей-</a:t>
            </a:r>
            <a:r>
              <a:rPr lang="ru-RU" dirty="0" err="1"/>
              <a:t>спільнот</a:t>
            </a:r>
            <a:r>
              <a:rPr lang="ru-RU" dirty="0"/>
              <a:t>. У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чутливості</a:t>
            </a:r>
            <a:r>
              <a:rPr lang="ru-RU" dirty="0"/>
              <a:t> —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гомосексуальності</a:t>
            </a:r>
            <a:r>
              <a:rPr lang="ru-RU" dirty="0"/>
              <a:t> як </a:t>
            </a:r>
            <a:r>
              <a:rPr lang="ru-RU" dirty="0" err="1"/>
              <a:t>жіночності</a:t>
            </a:r>
            <a:r>
              <a:rPr lang="ru-RU" dirty="0"/>
              <a:t> (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втілюється</a:t>
            </a:r>
            <a:r>
              <a:rPr lang="en-US" dirty="0"/>
              <a:t> </a:t>
            </a:r>
            <a:r>
              <a:rPr lang="uk-UA" dirty="0"/>
              <a:t> людина). </a:t>
            </a:r>
            <a:r>
              <a:rPr lang="ru-RU" dirty="0"/>
              <a:t>Два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кемпу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патерни</a:t>
            </a:r>
            <a:r>
              <a:rPr lang="ru-RU" dirty="0"/>
              <a:t> </a:t>
            </a:r>
            <a:r>
              <a:rPr lang="ru-RU" dirty="0" err="1"/>
              <a:t>жіночої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позначаються</a:t>
            </a:r>
            <a:r>
              <a:rPr lang="ru-RU" dirty="0"/>
              <a:t> на сленгу </a:t>
            </a:r>
            <a:r>
              <a:rPr lang="en-US" dirty="0"/>
              <a:t>swish (</a:t>
            </a:r>
            <a:r>
              <a:rPr lang="ru-RU" dirty="0"/>
              <a:t>плавна </a:t>
            </a:r>
            <a:r>
              <a:rPr lang="ru-RU" dirty="0" err="1"/>
              <a:t>жіночна</a:t>
            </a:r>
            <a:r>
              <a:rPr lang="ru-RU" dirty="0"/>
              <a:t> хода, </a:t>
            </a:r>
            <a:r>
              <a:rPr lang="ru-RU" dirty="0" err="1"/>
              <a:t>м'які</a:t>
            </a:r>
            <a:r>
              <a:rPr lang="ru-RU" dirty="0"/>
              <a:t> жести, фальцет, характерна лексика) і </a:t>
            </a:r>
            <a:r>
              <a:rPr lang="en-US" dirty="0"/>
              <a:t>drag (</a:t>
            </a:r>
            <a:r>
              <a:rPr lang="ru-RU" dirty="0" err="1"/>
              <a:t>носіння</a:t>
            </a:r>
            <a:r>
              <a:rPr lang="ru-RU" dirty="0"/>
              <a:t> </a:t>
            </a:r>
            <a:r>
              <a:rPr lang="ru-RU" dirty="0" err="1"/>
              <a:t>одягу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стійко</a:t>
            </a:r>
            <a:r>
              <a:rPr lang="ru-RU" dirty="0"/>
              <a:t> </a:t>
            </a:r>
            <a:r>
              <a:rPr lang="ru-RU" dirty="0" err="1"/>
              <a:t>асоціюється</a:t>
            </a:r>
            <a:r>
              <a:rPr lang="ru-RU" dirty="0"/>
              <a:t> з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ґендерною</a:t>
            </a:r>
            <a:r>
              <a:rPr lang="ru-RU" dirty="0"/>
              <a:t> </a:t>
            </a:r>
            <a:r>
              <a:rPr lang="ru-RU" dirty="0" err="1"/>
              <a:t>роллю</a:t>
            </a:r>
            <a:r>
              <a:rPr lang="ru-RU" dirty="0"/>
              <a:t>, </a:t>
            </a:r>
            <a:r>
              <a:rPr lang="ru-RU" dirty="0" err="1"/>
              <a:t>обличчям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ґендера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03583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7AF82-C1D5-5ACA-50C5-B6C4CF63464D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uk-UA" dirty="0"/>
              <a:t>СПЕЦИФІКА КЕМП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ABDD9E-6D0F-30F6-2AB0-49BAC923E26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Кемп як </a:t>
            </a:r>
            <a:r>
              <a:rPr lang="ru-RU" dirty="0" err="1"/>
              <a:t>особливий</a:t>
            </a:r>
            <a:r>
              <a:rPr lang="ru-RU" dirty="0"/>
              <a:t> тип </a:t>
            </a:r>
            <a:r>
              <a:rPr lang="ru-RU" dirty="0" err="1"/>
              <a:t>чутливості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співвідношенням</a:t>
            </a:r>
            <a:r>
              <a:rPr lang="ru-RU" dirty="0"/>
              <a:t> </a:t>
            </a:r>
            <a:r>
              <a:rPr lang="ru-RU" dirty="0" err="1"/>
              <a:t>естетичних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краси</a:t>
            </a:r>
            <a:r>
              <a:rPr lang="ru-RU" dirty="0"/>
              <a:t> та </a:t>
            </a:r>
            <a:r>
              <a:rPr lang="ru-RU" dirty="0" err="1"/>
              <a:t>каліцтва</a:t>
            </a:r>
            <a:r>
              <a:rPr lang="ru-RU" dirty="0"/>
              <a:t>, </a:t>
            </a:r>
            <a:r>
              <a:rPr lang="ru-RU" dirty="0" err="1"/>
              <a:t>серйозного</a:t>
            </a:r>
            <a:r>
              <a:rPr lang="ru-RU" dirty="0"/>
              <a:t> та фривольного, </a:t>
            </a:r>
            <a:r>
              <a:rPr lang="ru-RU" dirty="0" err="1"/>
              <a:t>наївності</a:t>
            </a:r>
            <a:r>
              <a:rPr lang="ru-RU" dirty="0"/>
              <a:t> та </a:t>
            </a:r>
            <a:r>
              <a:rPr lang="ru-RU" dirty="0" err="1"/>
              <a:t>маньєризму</a:t>
            </a:r>
            <a:r>
              <a:rPr lang="ru-RU" dirty="0"/>
              <a:t>, стилю та </a:t>
            </a:r>
            <a:r>
              <a:rPr lang="ru-RU" dirty="0" err="1"/>
              <a:t>змісту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err="1"/>
              <a:t>Домінанти</a:t>
            </a:r>
            <a:r>
              <a:rPr lang="ru-RU" dirty="0"/>
              <a:t> </a:t>
            </a:r>
            <a:r>
              <a:rPr lang="ru-RU" dirty="0" err="1"/>
              <a:t>кемпа</a:t>
            </a:r>
            <a:r>
              <a:rPr lang="ru-RU" dirty="0"/>
              <a:t> - </a:t>
            </a:r>
            <a:r>
              <a:rPr lang="ru-RU" dirty="0" err="1"/>
              <a:t>фривольність</a:t>
            </a:r>
            <a:r>
              <a:rPr lang="ru-RU" dirty="0"/>
              <a:t> (</a:t>
            </a:r>
            <a:r>
              <a:rPr lang="ru-RU" dirty="0" err="1"/>
              <a:t>гра</a:t>
            </a:r>
            <a:r>
              <a:rPr lang="ru-RU" dirty="0"/>
              <a:t>), </a:t>
            </a:r>
            <a:r>
              <a:rPr lang="ru-RU" dirty="0" err="1"/>
              <a:t>надмірність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підкреслена</a:t>
            </a:r>
            <a:r>
              <a:rPr lang="ru-RU" dirty="0"/>
              <a:t> </a:t>
            </a:r>
            <a:r>
              <a:rPr lang="ru-RU" dirty="0" err="1"/>
              <a:t>свідома</a:t>
            </a:r>
            <a:r>
              <a:rPr lang="ru-RU" dirty="0"/>
              <a:t> </a:t>
            </a:r>
            <a:r>
              <a:rPr lang="ru-RU" dirty="0" err="1"/>
              <a:t>орієнтація</a:t>
            </a:r>
            <a:r>
              <a:rPr lang="ru-RU" dirty="0"/>
              <a:t> на </a:t>
            </a:r>
            <a:r>
              <a:rPr lang="ru-RU" dirty="0" err="1"/>
              <a:t>штучність</a:t>
            </a:r>
            <a:r>
              <a:rPr lang="ru-RU" dirty="0"/>
              <a:t> та </a:t>
            </a:r>
            <a:r>
              <a:rPr lang="ru-RU" dirty="0" err="1"/>
              <a:t>естетизм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відсуває</a:t>
            </a:r>
            <a:r>
              <a:rPr lang="ru-RU" dirty="0"/>
              <a:t>, </a:t>
            </a:r>
            <a:r>
              <a:rPr lang="ru-RU" dirty="0" err="1"/>
              <a:t>затемняє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03061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ECA22-6A26-47B9-7782-A0A2B959234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/>
              <a:t>КІТЧ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2BFA16-0B61-E302-A3C6-DE43FA05D47E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err="1"/>
              <a:t>Кіч</a:t>
            </a:r>
            <a:r>
              <a:rPr lang="ru-RU" sz="3600" dirty="0"/>
              <a:t>,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Кітч</a:t>
            </a:r>
            <a:r>
              <a:rPr lang="ru-RU" sz="3600" dirty="0"/>
              <a:t> (</a:t>
            </a:r>
            <a:r>
              <a:rPr lang="ru-RU" sz="3600" dirty="0" err="1"/>
              <a:t>нім</a:t>
            </a:r>
            <a:r>
              <a:rPr lang="ru-RU" sz="3600" dirty="0"/>
              <a:t>. </a:t>
            </a:r>
            <a:r>
              <a:rPr lang="en-US" sz="3600" dirty="0"/>
              <a:t>Kitsch — </a:t>
            </a:r>
            <a:r>
              <a:rPr lang="ru-RU" sz="3600" dirty="0" err="1"/>
              <a:t>ницість</a:t>
            </a:r>
            <a:r>
              <a:rPr lang="ru-RU" sz="3600" dirty="0"/>
              <a:t>, халтура, </a:t>
            </a:r>
            <a:r>
              <a:rPr lang="ru-RU" sz="3600" dirty="0" err="1"/>
              <a:t>несмак</a:t>
            </a:r>
            <a:r>
              <a:rPr lang="ru-RU" sz="3600" dirty="0"/>
              <a:t>) — </a:t>
            </a:r>
            <a:r>
              <a:rPr lang="ru-RU" sz="3600" dirty="0" err="1"/>
              <a:t>категорія</a:t>
            </a:r>
            <a:r>
              <a:rPr lang="ru-RU" sz="3600" dirty="0"/>
              <a:t> </a:t>
            </a:r>
            <a:r>
              <a:rPr lang="ru-RU" sz="3600" dirty="0" err="1"/>
              <a:t>мистецтва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характеризується</a:t>
            </a:r>
            <a:r>
              <a:rPr lang="ru-RU" sz="3600" dirty="0"/>
              <a:t> </a:t>
            </a:r>
            <a:r>
              <a:rPr lang="ru-RU" sz="3600" dirty="0" err="1"/>
              <a:t>спрямуванням</a:t>
            </a:r>
            <a:r>
              <a:rPr lang="ru-RU" sz="3600" dirty="0"/>
              <a:t> на те, </a:t>
            </a:r>
            <a:r>
              <a:rPr lang="ru-RU" sz="3600" dirty="0" err="1"/>
              <a:t>аби</a:t>
            </a:r>
            <a:r>
              <a:rPr lang="ru-RU" sz="3600" dirty="0"/>
              <a:t> </a:t>
            </a:r>
            <a:r>
              <a:rPr lang="ru-RU" sz="3600" dirty="0" err="1"/>
              <a:t>виглядати</a:t>
            </a:r>
            <a:r>
              <a:rPr lang="ru-RU" sz="3600" dirty="0"/>
              <a:t>, як «</a:t>
            </a:r>
            <a:r>
              <a:rPr lang="ru-RU" sz="3600" dirty="0" err="1"/>
              <a:t>високе</a:t>
            </a:r>
            <a:r>
              <a:rPr lang="ru-RU" sz="3600" dirty="0"/>
              <a:t>» </a:t>
            </a:r>
            <a:r>
              <a:rPr lang="ru-RU" sz="3600" dirty="0" err="1"/>
              <a:t>мистецтво</a:t>
            </a:r>
            <a:r>
              <a:rPr lang="ru-RU" sz="3600" dirty="0"/>
              <a:t>, </a:t>
            </a:r>
            <a:r>
              <a:rPr lang="ru-RU" sz="3600" dirty="0" err="1"/>
              <a:t>наслідуючи</a:t>
            </a:r>
            <a:r>
              <a:rPr lang="ru-RU" sz="3600" dirty="0"/>
              <a:t> </a:t>
            </a:r>
            <a:r>
              <a:rPr lang="ru-RU" sz="3600" dirty="0" err="1"/>
              <a:t>його</a:t>
            </a:r>
            <a:r>
              <a:rPr lang="ru-RU" sz="3600" dirty="0"/>
              <a:t> </a:t>
            </a:r>
            <a:r>
              <a:rPr lang="ru-RU" sz="3600" dirty="0" err="1"/>
              <a:t>зовнішні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, але </a:t>
            </a:r>
            <a:r>
              <a:rPr lang="ru-RU" sz="3600" dirty="0" err="1"/>
              <a:t>використовуючи</a:t>
            </a:r>
            <a:r>
              <a:rPr lang="ru-RU" sz="3600" dirty="0"/>
              <a:t> </a:t>
            </a:r>
            <a:r>
              <a:rPr lang="ru-RU" sz="3600" dirty="0" err="1"/>
              <a:t>дешеві</a:t>
            </a:r>
            <a:r>
              <a:rPr lang="ru-RU" sz="3600" dirty="0"/>
              <a:t> </a:t>
            </a:r>
            <a:r>
              <a:rPr lang="ru-RU" sz="3600" dirty="0" err="1"/>
              <a:t>матеріали</a:t>
            </a:r>
            <a:r>
              <a:rPr lang="ru-RU" sz="3600" dirty="0"/>
              <a:t> і </a:t>
            </a:r>
            <a:r>
              <a:rPr lang="ru-RU" sz="3600" dirty="0" err="1"/>
              <a:t>методи</a:t>
            </a:r>
            <a:r>
              <a:rPr lang="ru-RU" sz="3600" dirty="0"/>
              <a:t> </a:t>
            </a:r>
            <a:r>
              <a:rPr lang="ru-RU" sz="3600" dirty="0" err="1"/>
              <a:t>виготовлення</a:t>
            </a:r>
            <a:r>
              <a:rPr lang="ru-RU" sz="3600" dirty="0"/>
              <a:t>. </a:t>
            </a:r>
            <a:r>
              <a:rPr lang="ru-RU" sz="3600" dirty="0" err="1"/>
              <a:t>Кіч</a:t>
            </a:r>
            <a:r>
              <a:rPr lang="ru-RU" sz="3600" dirty="0"/>
              <a:t> —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переважно</a:t>
            </a:r>
            <a:r>
              <a:rPr lang="ru-RU" sz="3600" dirty="0"/>
              <a:t> </a:t>
            </a:r>
            <a:r>
              <a:rPr lang="ru-RU" sz="3600" dirty="0" err="1"/>
              <a:t>масове</a:t>
            </a:r>
            <a:r>
              <a:rPr lang="ru-RU" sz="3600" dirty="0"/>
              <a:t> </a:t>
            </a:r>
            <a:r>
              <a:rPr lang="ru-RU" sz="3600" dirty="0" err="1"/>
              <a:t>мистецтво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робить </a:t>
            </a:r>
            <a:r>
              <a:rPr lang="ru-RU" sz="3600" dirty="0" err="1"/>
              <a:t>ознаки</a:t>
            </a:r>
            <a:r>
              <a:rPr lang="ru-RU" sz="3600" dirty="0"/>
              <a:t> дорогого, </a:t>
            </a:r>
            <a:r>
              <a:rPr lang="ru-RU" sz="3600" dirty="0" err="1"/>
              <a:t>елітарного</a:t>
            </a:r>
            <a:r>
              <a:rPr lang="ru-RU" sz="3600" dirty="0"/>
              <a:t> </a:t>
            </a:r>
            <a:r>
              <a:rPr lang="ru-RU" sz="3600" dirty="0" err="1"/>
              <a:t>мистецтва</a:t>
            </a:r>
            <a:r>
              <a:rPr lang="ru-RU" sz="3600" dirty="0"/>
              <a:t> </a:t>
            </a:r>
            <a:r>
              <a:rPr lang="ru-RU" sz="3600" dirty="0" err="1"/>
              <a:t>доступними</a:t>
            </a:r>
            <a:r>
              <a:rPr lang="ru-RU" sz="3600" dirty="0"/>
              <a:t> для </a:t>
            </a:r>
            <a:r>
              <a:rPr lang="ru-RU" sz="3600" dirty="0" err="1"/>
              <a:t>загалу</a:t>
            </a:r>
            <a:r>
              <a:rPr lang="ru-RU" sz="3600" dirty="0"/>
              <a:t>.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948781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1938</Words>
  <Application>Microsoft Office PowerPoint</Application>
  <PresentationFormat>Широкоэкранный</PresentationFormat>
  <Paragraphs>92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Лекція 2. ПРОБЛЕМИ СУЧАСНОЇ ЕСТЕТИКИ(2 год) </vt:lpstr>
      <vt:lpstr>1. Проблематизація сучасного естетичного дискурсу. </vt:lpstr>
      <vt:lpstr>Проблеми сучасної естетики</vt:lpstr>
      <vt:lpstr>Проблеми сучасної естетики</vt:lpstr>
      <vt:lpstr>2. Кітч і кемп як провідні категорії некласичної естетики. Актуалізація нового способу освоєння естетичної реальності у категоріях “тривіальне”, “банальне”, “похабне”. </vt:lpstr>
      <vt:lpstr>КЕМП</vt:lpstr>
      <vt:lpstr>КЕМП</vt:lpstr>
      <vt:lpstr>СПЕЦИФІКА КЕМП</vt:lpstr>
      <vt:lpstr>КІТЧ</vt:lpstr>
      <vt:lpstr>КІТЧ</vt:lpstr>
      <vt:lpstr>КІТЧ</vt:lpstr>
      <vt:lpstr>Категорія “тривіальне”</vt:lpstr>
      <vt:lpstr>Категорія “банальне” </vt:lpstr>
      <vt:lpstr>Категорія “похабне” </vt:lpstr>
      <vt:lpstr>3 питання</vt:lpstr>
      <vt:lpstr> Естетизація “потворного” як етико-естетична і правова проблема сучасності.   </vt:lpstr>
      <vt:lpstr>ЕСТЕТІЗАЦІЯ ПОТВОРНОГО</vt:lpstr>
      <vt:lpstr>Сутність естетичної оцінки у реалізації арт-практик постмодерну</vt:lpstr>
      <vt:lpstr>У сучасній арт-практиці аксіологічна складова починає набувати очевидних економічних орієнтирів.</vt:lpstr>
      <vt:lpstr>Класифікація потворного: </vt:lpstr>
      <vt:lpstr>В арт-практики включені такі явища, які можна охарактеризувати як жахливі, жорстокі, абсурдні, страшні, шокуючі та огидні.</vt:lpstr>
      <vt:lpstr>Види огидного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Кривега</dc:creator>
  <cp:lastModifiedBy>Людмила Кривега</cp:lastModifiedBy>
  <cp:revision>5</cp:revision>
  <dcterms:created xsi:type="dcterms:W3CDTF">2022-09-13T20:41:51Z</dcterms:created>
  <dcterms:modified xsi:type="dcterms:W3CDTF">2022-11-08T21:26:06Z</dcterms:modified>
</cp:coreProperties>
</file>