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73" r:id="rId4"/>
    <p:sldId id="276" r:id="rId5"/>
    <p:sldId id="274" r:id="rId6"/>
    <p:sldId id="261" r:id="rId7"/>
    <p:sldId id="277" r:id="rId8"/>
    <p:sldId id="278" r:id="rId9"/>
    <p:sldId id="279" r:id="rId10"/>
    <p:sldId id="280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FDB80B"/>
    <a:srgbClr val="FF9900"/>
    <a:srgbClr val="6C0CB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4B4B10-1BB2-47AD-9085-A5DE6F549A19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3C82F38-3460-4E98-80E2-4A86714FD833}">
      <dgm:prSet/>
      <dgm:spPr/>
      <dgm:t>
        <a:bodyPr/>
        <a:lstStyle/>
        <a:p>
          <a:pPr rtl="0"/>
          <a:r>
            <a:rPr lang="uk-UA" dirty="0" smtClean="0"/>
            <a:t>Контроль якості на підготовчому етапі </a:t>
          </a:r>
          <a:endParaRPr lang="ru-RU" dirty="0"/>
        </a:p>
      </dgm:t>
    </dgm:pt>
    <dgm:pt modelId="{B57BC97D-4557-4654-B2AE-3BFB990762D7}" type="parTrans" cxnId="{B46EBF6D-20EA-4D53-A01E-CC62FC28A0A4}">
      <dgm:prSet/>
      <dgm:spPr/>
      <dgm:t>
        <a:bodyPr/>
        <a:lstStyle/>
        <a:p>
          <a:endParaRPr lang="ru-RU"/>
        </a:p>
      </dgm:t>
    </dgm:pt>
    <dgm:pt modelId="{19EDDF09-3777-4166-8390-5BD72E25CE03}" type="sibTrans" cxnId="{B46EBF6D-20EA-4D53-A01E-CC62FC28A0A4}">
      <dgm:prSet/>
      <dgm:spPr/>
      <dgm:t>
        <a:bodyPr/>
        <a:lstStyle/>
        <a:p>
          <a:endParaRPr lang="ru-RU"/>
        </a:p>
      </dgm:t>
    </dgm:pt>
    <dgm:pt modelId="{80D963DA-0E3C-420D-9C2B-5DCA4AF7BB3E}">
      <dgm:prSet/>
      <dgm:spPr/>
      <dgm:t>
        <a:bodyPr/>
        <a:lstStyle/>
        <a:p>
          <a:pPr rtl="0"/>
          <a:r>
            <a:rPr lang="uk-UA" dirty="0" smtClean="0"/>
            <a:t>Контроль якості в процесі збору інформації</a:t>
          </a:r>
          <a:endParaRPr lang="uk-UA" dirty="0"/>
        </a:p>
      </dgm:t>
    </dgm:pt>
    <dgm:pt modelId="{5CCC08D1-EFD0-4499-9ACB-CF66D07BD571}" type="parTrans" cxnId="{F046AB1B-72A1-4453-B7AA-329689D1365A}">
      <dgm:prSet/>
      <dgm:spPr/>
      <dgm:t>
        <a:bodyPr/>
        <a:lstStyle/>
        <a:p>
          <a:endParaRPr lang="ru-RU"/>
        </a:p>
      </dgm:t>
    </dgm:pt>
    <dgm:pt modelId="{D5A811D8-481D-4629-B89B-EBECBFF7931F}" type="sibTrans" cxnId="{F046AB1B-72A1-4453-B7AA-329689D1365A}">
      <dgm:prSet/>
      <dgm:spPr/>
      <dgm:t>
        <a:bodyPr/>
        <a:lstStyle/>
        <a:p>
          <a:endParaRPr lang="ru-RU"/>
        </a:p>
      </dgm:t>
    </dgm:pt>
    <dgm:pt modelId="{916028DA-C58F-448E-81D6-58751F0C7A78}">
      <dgm:prSet/>
      <dgm:spPr/>
      <dgm:t>
        <a:bodyPr/>
        <a:lstStyle/>
        <a:p>
          <a:pPr rtl="0"/>
          <a:r>
            <a:rPr lang="uk-UA" dirty="0" smtClean="0"/>
            <a:t>Контроль якості на етапі аналізу та інтерпретації даних</a:t>
          </a:r>
          <a:endParaRPr lang="ru-RU" dirty="0"/>
        </a:p>
      </dgm:t>
    </dgm:pt>
    <dgm:pt modelId="{8869A38D-865D-4C59-BF00-1924B41491BC}" type="parTrans" cxnId="{2E3327A6-0F8C-40DB-AFC6-85A31A153DD7}">
      <dgm:prSet/>
      <dgm:spPr/>
      <dgm:t>
        <a:bodyPr/>
        <a:lstStyle/>
        <a:p>
          <a:endParaRPr lang="ru-RU"/>
        </a:p>
      </dgm:t>
    </dgm:pt>
    <dgm:pt modelId="{5C0EF2FD-7243-4F6D-9752-069B3615232D}" type="sibTrans" cxnId="{2E3327A6-0F8C-40DB-AFC6-85A31A153DD7}">
      <dgm:prSet/>
      <dgm:spPr/>
      <dgm:t>
        <a:bodyPr/>
        <a:lstStyle/>
        <a:p>
          <a:endParaRPr lang="ru-RU"/>
        </a:p>
      </dgm:t>
    </dgm:pt>
    <dgm:pt modelId="{86618B5F-E58A-4D09-B37E-88BCAA5332AF}" type="pres">
      <dgm:prSet presAssocID="{DF4B4B10-1BB2-47AD-9085-A5DE6F549A19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171DB7E-7EC3-426F-9E87-CBFAA7D4C9BC}" type="pres">
      <dgm:prSet presAssocID="{DF4B4B10-1BB2-47AD-9085-A5DE6F549A19}" presName="arrow" presStyleLbl="bgShp" presStyleIdx="0" presStyleCnt="1"/>
      <dgm:spPr/>
    </dgm:pt>
    <dgm:pt modelId="{90EF736A-731A-4804-9DA8-9CA35058DEAA}" type="pres">
      <dgm:prSet presAssocID="{DF4B4B10-1BB2-47AD-9085-A5DE6F549A19}" presName="linearProcess" presStyleCnt="0"/>
      <dgm:spPr/>
    </dgm:pt>
    <dgm:pt modelId="{162977EA-8F9B-4E6E-8457-46E99AE81442}" type="pres">
      <dgm:prSet presAssocID="{03C82F38-3460-4E98-80E2-4A86714FD833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6AC2FE-6CEA-42D6-9686-0952D3907EA0}" type="pres">
      <dgm:prSet presAssocID="{19EDDF09-3777-4166-8390-5BD72E25CE03}" presName="sibTrans" presStyleCnt="0"/>
      <dgm:spPr/>
    </dgm:pt>
    <dgm:pt modelId="{D57B6FDA-D04C-4ECA-A601-981FDD385622}" type="pres">
      <dgm:prSet presAssocID="{80D963DA-0E3C-420D-9C2B-5DCA4AF7BB3E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6A2D5D-FB4F-402C-8552-06BC7581FAAD}" type="pres">
      <dgm:prSet presAssocID="{D5A811D8-481D-4629-B89B-EBECBFF7931F}" presName="sibTrans" presStyleCnt="0"/>
      <dgm:spPr/>
    </dgm:pt>
    <dgm:pt modelId="{54A5B3D4-B0D3-4469-8E4C-D1A685330B76}" type="pres">
      <dgm:prSet presAssocID="{916028DA-C58F-448E-81D6-58751F0C7A78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46EBF6D-20EA-4D53-A01E-CC62FC28A0A4}" srcId="{DF4B4B10-1BB2-47AD-9085-A5DE6F549A19}" destId="{03C82F38-3460-4E98-80E2-4A86714FD833}" srcOrd="0" destOrd="0" parTransId="{B57BC97D-4557-4654-B2AE-3BFB990762D7}" sibTransId="{19EDDF09-3777-4166-8390-5BD72E25CE03}"/>
    <dgm:cxn modelId="{F280AD0A-8FAC-4433-ABBD-AD8012219BA2}" type="presOf" srcId="{03C82F38-3460-4E98-80E2-4A86714FD833}" destId="{162977EA-8F9B-4E6E-8457-46E99AE81442}" srcOrd="0" destOrd="0" presId="urn:microsoft.com/office/officeart/2005/8/layout/hProcess9"/>
    <dgm:cxn modelId="{2E3327A6-0F8C-40DB-AFC6-85A31A153DD7}" srcId="{DF4B4B10-1BB2-47AD-9085-A5DE6F549A19}" destId="{916028DA-C58F-448E-81D6-58751F0C7A78}" srcOrd="2" destOrd="0" parTransId="{8869A38D-865D-4C59-BF00-1924B41491BC}" sibTransId="{5C0EF2FD-7243-4F6D-9752-069B3615232D}"/>
    <dgm:cxn modelId="{F046AB1B-72A1-4453-B7AA-329689D1365A}" srcId="{DF4B4B10-1BB2-47AD-9085-A5DE6F549A19}" destId="{80D963DA-0E3C-420D-9C2B-5DCA4AF7BB3E}" srcOrd="1" destOrd="0" parTransId="{5CCC08D1-EFD0-4499-9ACB-CF66D07BD571}" sibTransId="{D5A811D8-481D-4629-B89B-EBECBFF7931F}"/>
    <dgm:cxn modelId="{8D26C6AC-6ACB-40EF-BB6C-F875118460D9}" type="presOf" srcId="{80D963DA-0E3C-420D-9C2B-5DCA4AF7BB3E}" destId="{D57B6FDA-D04C-4ECA-A601-981FDD385622}" srcOrd="0" destOrd="0" presId="urn:microsoft.com/office/officeart/2005/8/layout/hProcess9"/>
    <dgm:cxn modelId="{720D2054-8B31-4563-8CAA-794C28A7BE88}" type="presOf" srcId="{916028DA-C58F-448E-81D6-58751F0C7A78}" destId="{54A5B3D4-B0D3-4469-8E4C-D1A685330B76}" srcOrd="0" destOrd="0" presId="urn:microsoft.com/office/officeart/2005/8/layout/hProcess9"/>
    <dgm:cxn modelId="{3A08A2C2-E04B-4C11-A3FD-47B0B08A064B}" type="presOf" srcId="{DF4B4B10-1BB2-47AD-9085-A5DE6F549A19}" destId="{86618B5F-E58A-4D09-B37E-88BCAA5332AF}" srcOrd="0" destOrd="0" presId="urn:microsoft.com/office/officeart/2005/8/layout/hProcess9"/>
    <dgm:cxn modelId="{6F12D7A5-A1DD-4794-88F9-54B80E9C8210}" type="presParOf" srcId="{86618B5F-E58A-4D09-B37E-88BCAA5332AF}" destId="{1171DB7E-7EC3-426F-9E87-CBFAA7D4C9BC}" srcOrd="0" destOrd="0" presId="urn:microsoft.com/office/officeart/2005/8/layout/hProcess9"/>
    <dgm:cxn modelId="{AB1C6D86-7942-4C87-B4B6-691F6A4212E6}" type="presParOf" srcId="{86618B5F-E58A-4D09-B37E-88BCAA5332AF}" destId="{90EF736A-731A-4804-9DA8-9CA35058DEAA}" srcOrd="1" destOrd="0" presId="urn:microsoft.com/office/officeart/2005/8/layout/hProcess9"/>
    <dgm:cxn modelId="{2A216ED6-3B76-4E51-8239-C3BA742564ED}" type="presParOf" srcId="{90EF736A-731A-4804-9DA8-9CA35058DEAA}" destId="{162977EA-8F9B-4E6E-8457-46E99AE81442}" srcOrd="0" destOrd="0" presId="urn:microsoft.com/office/officeart/2005/8/layout/hProcess9"/>
    <dgm:cxn modelId="{6E6719F2-9F8B-462F-BE57-F550EB16924E}" type="presParOf" srcId="{90EF736A-731A-4804-9DA8-9CA35058DEAA}" destId="{FE6AC2FE-6CEA-42D6-9686-0952D3907EA0}" srcOrd="1" destOrd="0" presId="urn:microsoft.com/office/officeart/2005/8/layout/hProcess9"/>
    <dgm:cxn modelId="{EF114FAC-9A61-4F6A-B918-B95D2BA05A43}" type="presParOf" srcId="{90EF736A-731A-4804-9DA8-9CA35058DEAA}" destId="{D57B6FDA-D04C-4ECA-A601-981FDD385622}" srcOrd="2" destOrd="0" presId="urn:microsoft.com/office/officeart/2005/8/layout/hProcess9"/>
    <dgm:cxn modelId="{4B91AD7E-752E-4066-A92E-96111FB57B63}" type="presParOf" srcId="{90EF736A-731A-4804-9DA8-9CA35058DEAA}" destId="{1C6A2D5D-FB4F-402C-8552-06BC7581FAAD}" srcOrd="3" destOrd="0" presId="urn:microsoft.com/office/officeart/2005/8/layout/hProcess9"/>
    <dgm:cxn modelId="{1B05F2C2-6984-4D9D-B095-EA135FD50BA5}" type="presParOf" srcId="{90EF736A-731A-4804-9DA8-9CA35058DEAA}" destId="{54A5B3D4-B0D3-4469-8E4C-D1A685330B76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171DB7E-7EC3-426F-9E87-CBFAA7D4C9BC}">
      <dsp:nvSpPr>
        <dsp:cNvPr id="0" name=""/>
        <dsp:cNvSpPr/>
      </dsp:nvSpPr>
      <dsp:spPr>
        <a:xfrm>
          <a:off x="617219" y="0"/>
          <a:ext cx="6995160" cy="45720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2977EA-8F9B-4E6E-8457-46E99AE81442}">
      <dsp:nvSpPr>
        <dsp:cNvPr id="0" name=""/>
        <dsp:cNvSpPr/>
      </dsp:nvSpPr>
      <dsp:spPr>
        <a:xfrm>
          <a:off x="8840" y="1371599"/>
          <a:ext cx="2648902" cy="1828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Контроль якості на підготовчому етапі </a:t>
          </a:r>
          <a:endParaRPr lang="ru-RU" sz="2400" kern="1200" dirty="0"/>
        </a:p>
      </dsp:txBody>
      <dsp:txXfrm>
        <a:off x="8840" y="1371599"/>
        <a:ext cx="2648902" cy="1828800"/>
      </dsp:txXfrm>
    </dsp:sp>
    <dsp:sp modelId="{D57B6FDA-D04C-4ECA-A601-981FDD385622}">
      <dsp:nvSpPr>
        <dsp:cNvPr id="0" name=""/>
        <dsp:cNvSpPr/>
      </dsp:nvSpPr>
      <dsp:spPr>
        <a:xfrm>
          <a:off x="2790348" y="1371599"/>
          <a:ext cx="2648902" cy="1828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Контроль якості в процесі збору інформації</a:t>
          </a:r>
          <a:endParaRPr lang="uk-UA" sz="2400" kern="1200" dirty="0"/>
        </a:p>
      </dsp:txBody>
      <dsp:txXfrm>
        <a:off x="2790348" y="1371599"/>
        <a:ext cx="2648902" cy="1828800"/>
      </dsp:txXfrm>
    </dsp:sp>
    <dsp:sp modelId="{54A5B3D4-B0D3-4469-8E4C-D1A685330B76}">
      <dsp:nvSpPr>
        <dsp:cNvPr id="0" name=""/>
        <dsp:cNvSpPr/>
      </dsp:nvSpPr>
      <dsp:spPr>
        <a:xfrm>
          <a:off x="5571857" y="1371599"/>
          <a:ext cx="2648902" cy="1828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Контроль якості на етапі аналізу та інтерпретації даних</a:t>
          </a:r>
          <a:endParaRPr lang="ru-RU" sz="2400" kern="1200" dirty="0"/>
        </a:p>
      </dsp:txBody>
      <dsp:txXfrm>
        <a:off x="5571857" y="1371599"/>
        <a:ext cx="2648902" cy="18288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2220664"/>
          </a:xfrm>
        </p:spPr>
        <p:txBody>
          <a:bodyPr>
            <a:normAutofit/>
          </a:bodyPr>
          <a:lstStyle/>
          <a:p>
            <a:r>
              <a:rPr lang="uk-UA" u="sng" dirty="0" smtClean="0">
                <a:latin typeface="Arial Black" pitchFamily="34" charset="0"/>
              </a:rPr>
              <a:t>Якість емпіричного дослідження</a:t>
            </a:r>
            <a:endParaRPr lang="uk-UA" b="1" u="sng" dirty="0">
              <a:ln w="6350"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r>
              <a:rPr lang="uk-UA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Impact" pitchFamily="34" charset="0"/>
              </a:rPr>
              <a:t>Автор: доцент кафедри соціології, к.соц.н., Ратушна Таісія Олександрівна</a:t>
            </a:r>
            <a:endParaRPr lang="ru-RU" dirty="0">
              <a:solidFill>
                <a:schemeClr val="accent2">
                  <a:lumMod val="20000"/>
                  <a:lumOff val="80000"/>
                </a:schemeClr>
              </a:solidFill>
              <a:latin typeface="Impac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399032"/>
          </a:xfrm>
        </p:spPr>
        <p:txBody>
          <a:bodyPr>
            <a:noAutofit/>
          </a:bodyPr>
          <a:lstStyle/>
          <a:p>
            <a:pPr algn="ctr"/>
            <a:r>
              <a:rPr lang="uk-UA" sz="2800" dirty="0" smtClean="0">
                <a:latin typeface="Arial Black" pitchFamily="34" charset="0"/>
              </a:rPr>
              <a:t>Забезпечення якості емпіричного дослідження на всіх </a:t>
            </a:r>
            <a:r>
              <a:rPr lang="uk-UA" sz="2800" dirty="0" smtClean="0">
                <a:latin typeface="Arial Black" pitchFamily="34" charset="0"/>
              </a:rPr>
              <a:t>етапах</a:t>
            </a:r>
            <a:endParaRPr lang="ru-RU" sz="2800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uk-UA" dirty="0" smtClean="0">
                <a:latin typeface="Arial Black" pitchFamily="34" charset="0"/>
              </a:rPr>
              <a:t>Загальна якість роботи соціолога та </a:t>
            </a:r>
            <a:r>
              <a:rPr lang="uk-UA" dirty="0" smtClean="0">
                <a:latin typeface="Arial Black" pitchFamily="34" charset="0"/>
              </a:rPr>
              <a:t>дотримання стандартів професійної етики.</a:t>
            </a:r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11560" y="2996952"/>
            <a:ext cx="8229600" cy="1399032"/>
          </a:xfrm>
        </p:spPr>
        <p:txBody>
          <a:bodyPr/>
          <a:lstStyle/>
          <a:p>
            <a:pPr algn="ctr"/>
            <a:r>
              <a:rPr lang="uk-UA" dirty="0" smtClean="0">
                <a:latin typeface="Arial Black" pitchFamily="34" charset="0"/>
              </a:rPr>
              <a:t>Дякую за увагу!</a:t>
            </a:r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latin typeface="Arial Black" pitchFamily="34" charset="0"/>
              </a:rPr>
              <a:t>Мета дисципліни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latin typeface="Arial Black" pitchFamily="34" charset="0"/>
              </a:rPr>
              <a:t>Здобути теоретичні знання </a:t>
            </a:r>
            <a:r>
              <a:rPr lang="uk-UA" dirty="0" smtClean="0">
                <a:latin typeface="Arial Black" pitchFamily="34" charset="0"/>
              </a:rPr>
              <a:t>та </a:t>
            </a:r>
            <a:r>
              <a:rPr lang="uk-UA" dirty="0" smtClean="0">
                <a:latin typeface="Arial Black" pitchFamily="34" charset="0"/>
              </a:rPr>
              <a:t>практичні навички з </a:t>
            </a:r>
            <a:r>
              <a:rPr lang="uk-UA" dirty="0" smtClean="0">
                <a:latin typeface="Arial Black" pitchFamily="34" charset="0"/>
              </a:rPr>
              <a:t>забезпечення якості емпіричного соціологічного дослідження на всіх </a:t>
            </a:r>
            <a:r>
              <a:rPr lang="uk-UA" dirty="0" smtClean="0">
                <a:latin typeface="Arial Black" pitchFamily="34" charset="0"/>
              </a:rPr>
              <a:t>етапах його проведення</a:t>
            </a:r>
            <a:r>
              <a:rPr lang="uk-UA" dirty="0" smtClean="0">
                <a:latin typeface="Arial Black" pitchFamily="34" charset="0"/>
              </a:rPr>
              <a:t>.</a:t>
            </a:r>
            <a:endParaRPr lang="ru-RU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latin typeface="Arial Black" pitchFamily="34" charset="0"/>
              </a:rPr>
              <a:t>В чому специфіка курсу?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 smtClean="0">
                <a:latin typeface="Arial Black" pitchFamily="34" charset="0"/>
              </a:rPr>
              <a:t>Курс направлений на аналіз шляхів підвищення якості складових соціологічного дослідження. Якість емпіричного дослідження в соціології залежить від цілого спектру чинників, починаючи від правильного розуміння проблеми і постановки мети, закінчуючи – загальним рівнем кваліфікації та професіоналізму дослідника. Тож можна сказати, що якість емпіричного дослідження необхідно контролювати на усіх етапах його підготовки та реалізації.</a:t>
            </a:r>
            <a:endParaRPr lang="ru-RU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latin typeface="Arial Black" pitchFamily="34" charset="0"/>
              </a:rPr>
              <a:t>В чому специфіка курсу?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latin typeface="Arial Black" pitchFamily="34" charset="0"/>
              </a:rPr>
              <a:t>У даному курсі будуть розкриті такі питання забезпечення якості проведення емпіричного соціологічного дослідження, що дозволять здобувачам розуміти джерела помилок при проведенні досліджень та дадуть інструменти, що допоможуть їх уникати. </a:t>
            </a:r>
            <a:endParaRPr lang="ru-RU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latin typeface="Arial Black" pitchFamily="34" charset="0"/>
              </a:rPr>
              <a:t>Засвоївши цей курс ви зможете: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uk-UA" dirty="0" smtClean="0">
                <a:latin typeface="Arial Black" pitchFamily="34" charset="0"/>
              </a:rPr>
              <a:t>Розуміти особливості та специфіку проведення емпіричних соціологічних </a:t>
            </a:r>
            <a:r>
              <a:rPr lang="uk-UA" dirty="0" smtClean="0">
                <a:latin typeface="Arial Black" pitchFamily="34" charset="0"/>
              </a:rPr>
              <a:t>досліджень.</a:t>
            </a:r>
            <a:endParaRPr lang="ru-RU" dirty="0" smtClean="0">
              <a:latin typeface="Arial Black" pitchFamily="34" charset="0"/>
            </a:endParaRPr>
          </a:p>
          <a:p>
            <a:pPr lvl="0"/>
            <a:r>
              <a:rPr lang="uk-UA" dirty="0" smtClean="0">
                <a:latin typeface="Arial Black" pitchFamily="34" charset="0"/>
              </a:rPr>
              <a:t>Забезпечувати якість підготовки та організації емпіричного соціологічного дослідження</a:t>
            </a:r>
            <a:r>
              <a:rPr lang="ru-RU" dirty="0" smtClean="0">
                <a:latin typeface="Arial Black" pitchFamily="34" charset="0"/>
              </a:rPr>
              <a:t>.</a:t>
            </a:r>
          </a:p>
          <a:p>
            <a:pPr lvl="0"/>
            <a:r>
              <a:rPr lang="uk-UA" dirty="0" smtClean="0">
                <a:latin typeface="Arial Black" pitchFamily="34" charset="0"/>
              </a:rPr>
              <a:t>Оцінювати якість та надійність зібраної соціологічної інформації.</a:t>
            </a:r>
            <a:endParaRPr lang="ru-RU" dirty="0" smtClean="0">
              <a:latin typeface="Arial Black" pitchFamily="34" charset="0"/>
            </a:endParaRPr>
          </a:p>
          <a:p>
            <a:pPr lvl="0"/>
            <a:r>
              <a:rPr lang="uk-UA" dirty="0" smtClean="0">
                <a:latin typeface="Arial Black" pitchFamily="34" charset="0"/>
              </a:rPr>
              <a:t>Розуміти основні джерела помилок в процесі здійснення практичної діяльності соціолога та вміти їх виправляти.</a:t>
            </a:r>
            <a:endParaRPr lang="ru-RU" dirty="0" smtClean="0">
              <a:latin typeface="Arial Black" pitchFamily="34" charset="0"/>
            </a:endParaRPr>
          </a:p>
          <a:p>
            <a:pPr lvl="0"/>
            <a:r>
              <a:rPr lang="uk-UA" dirty="0" smtClean="0">
                <a:latin typeface="Arial Black" pitchFamily="34" charset="0"/>
              </a:rPr>
              <a:t>Організовувати та/або забезпечувати підтримку комунікації в процесі виконання групових завдань з забезпечення якості проведення емпіричного соціологічного дослідження.</a:t>
            </a:r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3600" dirty="0" smtClean="0">
                <a:latin typeface="Arial Black" pitchFamily="34" charset="0"/>
              </a:rPr>
              <a:t>Забезпечення якості емпіричного дослідження на всіх етапах</a:t>
            </a:r>
            <a:endParaRPr lang="ru-RU" sz="3600" dirty="0">
              <a:latin typeface="Arial Black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882808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200" dirty="0" smtClean="0">
                <a:latin typeface="Arial Black" pitchFamily="34" charset="0"/>
              </a:rPr>
              <a:t>Забезпечення якості емпіричного дослідження на всіх </a:t>
            </a:r>
            <a:r>
              <a:rPr lang="uk-UA" sz="3200" dirty="0" smtClean="0">
                <a:latin typeface="Arial Black" pitchFamily="34" charset="0"/>
              </a:rPr>
              <a:t>етапах (підготовчий етап)</a:t>
            </a:r>
            <a:endParaRPr lang="ru-RU" sz="3200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uk-UA" dirty="0" smtClean="0">
                <a:latin typeface="Arial Black" pitchFamily="34" charset="0"/>
              </a:rPr>
              <a:t>1. Якість формулювання проблеми емпіричного дослідження.</a:t>
            </a:r>
          </a:p>
          <a:p>
            <a:pPr lvl="0"/>
            <a:r>
              <a:rPr lang="uk-UA" dirty="0" smtClean="0">
                <a:latin typeface="Arial Black" pitchFamily="34" charset="0"/>
              </a:rPr>
              <a:t>2. Якість мети та завдань дослідження.</a:t>
            </a:r>
          </a:p>
          <a:p>
            <a:pPr lvl="0"/>
            <a:r>
              <a:rPr lang="uk-UA" dirty="0" smtClean="0">
                <a:latin typeface="Arial Black" pitchFamily="34" charset="0"/>
              </a:rPr>
              <a:t>3. Якість програми </a:t>
            </a:r>
            <a:r>
              <a:rPr lang="uk-UA" dirty="0" smtClean="0">
                <a:latin typeface="Arial Black" pitchFamily="34" charset="0"/>
              </a:rPr>
              <a:t>та </a:t>
            </a:r>
            <a:r>
              <a:rPr lang="uk-UA" dirty="0" smtClean="0">
                <a:latin typeface="Arial Black" pitchFamily="34" charset="0"/>
              </a:rPr>
              <a:t>інструментарію.</a:t>
            </a:r>
          </a:p>
          <a:p>
            <a:pPr lvl="0"/>
            <a:r>
              <a:rPr lang="uk-UA" dirty="0" smtClean="0">
                <a:latin typeface="Arial Black" pitchFamily="34" charset="0"/>
              </a:rPr>
              <a:t>4. Проблема </a:t>
            </a:r>
            <a:r>
              <a:rPr lang="uk-UA" dirty="0" smtClean="0">
                <a:latin typeface="Arial Black" pitchFamily="34" charset="0"/>
              </a:rPr>
              <a:t>вибору методу збору соціологічної інформації, відповідно до мети і завдань дослідження</a:t>
            </a:r>
            <a:r>
              <a:rPr lang="uk-UA" dirty="0" smtClean="0">
                <a:latin typeface="Arial Black" pitchFamily="34" charset="0"/>
              </a:rPr>
              <a:t>.</a:t>
            </a:r>
          </a:p>
          <a:p>
            <a:pPr lvl="0"/>
            <a:r>
              <a:rPr lang="uk-UA" dirty="0" smtClean="0">
                <a:latin typeface="Arial Black" pitchFamily="34" charset="0"/>
              </a:rPr>
              <a:t>5. Забезпечення якості вибіркового дослідження.</a:t>
            </a:r>
          </a:p>
          <a:p>
            <a:pPr lvl="0"/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800" dirty="0" smtClean="0">
                <a:latin typeface="Arial Black" pitchFamily="34" charset="0"/>
              </a:rPr>
              <a:t>Забезпечення якості емпіричного дослідження на всіх </a:t>
            </a:r>
            <a:r>
              <a:rPr lang="uk-UA" sz="2800" dirty="0" smtClean="0">
                <a:latin typeface="Arial Black" pitchFamily="34" charset="0"/>
              </a:rPr>
              <a:t>етапах (етап збору інформації)</a:t>
            </a:r>
            <a:endParaRPr lang="ru-RU" sz="2800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uk-UA" dirty="0" smtClean="0">
                <a:latin typeface="Arial Black" pitchFamily="34" charset="0"/>
              </a:rPr>
              <a:t>1. Якість організації збору інформації. </a:t>
            </a:r>
          </a:p>
          <a:p>
            <a:pPr lvl="0"/>
            <a:r>
              <a:rPr lang="uk-UA" dirty="0" smtClean="0">
                <a:latin typeface="Arial Black" pitchFamily="34" charset="0"/>
              </a:rPr>
              <a:t>2. Перевірка зібраної інформації.</a:t>
            </a:r>
          </a:p>
          <a:p>
            <a:pPr lvl="0"/>
            <a:endParaRPr lang="uk-UA" dirty="0" smtClean="0">
              <a:latin typeface="Arial Black" pitchFamily="34" charset="0"/>
            </a:endParaRPr>
          </a:p>
          <a:p>
            <a:pPr lvl="0"/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399032"/>
          </a:xfrm>
        </p:spPr>
        <p:txBody>
          <a:bodyPr>
            <a:noAutofit/>
          </a:bodyPr>
          <a:lstStyle/>
          <a:p>
            <a:pPr algn="ctr"/>
            <a:r>
              <a:rPr lang="uk-UA" sz="2800" dirty="0" smtClean="0">
                <a:latin typeface="Arial Black" pitchFamily="34" charset="0"/>
              </a:rPr>
              <a:t>Забезпечення якості емпіричного дослідження на всіх </a:t>
            </a:r>
            <a:r>
              <a:rPr lang="uk-UA" sz="2800" dirty="0" smtClean="0">
                <a:latin typeface="Arial Black" pitchFamily="34" charset="0"/>
              </a:rPr>
              <a:t>етапах (аналіз та інтерпретація даних)</a:t>
            </a:r>
            <a:endParaRPr lang="ru-RU" sz="2800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uk-UA" dirty="0" smtClean="0">
                <a:latin typeface="Arial Black" pitchFamily="34" charset="0"/>
              </a:rPr>
              <a:t>1. </a:t>
            </a:r>
            <a:r>
              <a:rPr lang="uk-UA" dirty="0" smtClean="0">
                <a:latin typeface="Arial Black" pitchFamily="34" charset="0"/>
              </a:rPr>
              <a:t>Якість аналізу та інтерпретації емпіричних даних в соціології</a:t>
            </a:r>
            <a:r>
              <a:rPr lang="uk-UA" dirty="0" smtClean="0">
                <a:latin typeface="Arial Black" pitchFamily="34" charset="0"/>
              </a:rPr>
              <a:t>.</a:t>
            </a:r>
          </a:p>
          <a:p>
            <a:pPr lvl="0"/>
            <a:r>
              <a:rPr lang="uk-UA" dirty="0" smtClean="0">
                <a:latin typeface="Arial Black" pitchFamily="34" charset="0"/>
              </a:rPr>
              <a:t>2. </a:t>
            </a:r>
            <a:r>
              <a:rPr lang="uk-UA" dirty="0" smtClean="0">
                <a:latin typeface="Arial Black" pitchFamily="34" charset="0"/>
              </a:rPr>
              <a:t>Якість підготовки підсумкових документів емпіричного соціологічного дослідження</a:t>
            </a:r>
            <a:r>
              <a:rPr lang="uk-UA" dirty="0" smtClean="0">
                <a:latin typeface="Arial Black" pitchFamily="34" charset="0"/>
              </a:rPr>
              <a:t>.</a:t>
            </a:r>
          </a:p>
          <a:p>
            <a:pPr lvl="0"/>
            <a:r>
              <a:rPr lang="uk-UA" dirty="0" smtClean="0">
                <a:latin typeface="Arial Black" pitchFamily="34" charset="0"/>
              </a:rPr>
              <a:t>3. </a:t>
            </a:r>
            <a:r>
              <a:rPr lang="uk-UA" dirty="0" smtClean="0">
                <a:latin typeface="Arial Black" pitchFamily="34" charset="0"/>
              </a:rPr>
              <a:t>Забезпечення якості презентації даних емпіричних соціологічних </a:t>
            </a:r>
            <a:r>
              <a:rPr lang="uk-UA" dirty="0" smtClean="0">
                <a:latin typeface="Arial Black" pitchFamily="34" charset="0"/>
              </a:rPr>
              <a:t>досліджень.</a:t>
            </a:r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323</TotalTime>
  <Words>372</Words>
  <Application>Microsoft Office PowerPoint</Application>
  <PresentationFormat>Экран (4:3)</PresentationFormat>
  <Paragraphs>37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Яркая</vt:lpstr>
      <vt:lpstr>Якість емпіричного дослідження</vt:lpstr>
      <vt:lpstr>Мета дисципліни</vt:lpstr>
      <vt:lpstr>В чому специфіка курсу?</vt:lpstr>
      <vt:lpstr>В чому специфіка курсу?</vt:lpstr>
      <vt:lpstr>Засвоївши цей курс ви зможете:</vt:lpstr>
      <vt:lpstr>Забезпечення якості емпіричного дослідження на всіх етапах</vt:lpstr>
      <vt:lpstr>Забезпечення якості емпіричного дослідження на всіх етапах (підготовчий етап)</vt:lpstr>
      <vt:lpstr>Забезпечення якості емпіричного дослідження на всіх етапах (етап збору інформації)</vt:lpstr>
      <vt:lpstr>Забезпечення якості емпіричного дослідження на всіх етапах (аналіз та інтерпретація даних)</vt:lpstr>
      <vt:lpstr>Забезпечення якості емпіричного дослідження на всіх етапах</vt:lpstr>
      <vt:lpstr>Дякую за увагу!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ЕМПІРИЧНІ ДОСЛІДЖЕННЯ В СОЦІОЛОГІЇ УПРАВЛІННЯ</dc:title>
  <dc:creator>Таисия</dc:creator>
  <cp:lastModifiedBy> </cp:lastModifiedBy>
  <cp:revision>16</cp:revision>
  <dcterms:created xsi:type="dcterms:W3CDTF">2016-01-21T19:55:15Z</dcterms:created>
  <dcterms:modified xsi:type="dcterms:W3CDTF">2020-09-02T20:51:36Z</dcterms:modified>
</cp:coreProperties>
</file>