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22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973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467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9985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601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4949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393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983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67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95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9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42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007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75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652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667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7AC1A-01DA-4C7C-8D2F-921A0D0E72B1}" type="datetimeFigureOut">
              <a:rPr lang="uk-UA" smtClean="0"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EB3EE6-6052-4DC7-8A29-863149AE63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253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ra.com/u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esident.gov.ua/" TargetMode="External"/><Relationship Id="rId13" Type="http://schemas.openxmlformats.org/officeDocument/2006/relationships/hyperlink" Target="https://www.sinsay.com/" TargetMode="External"/><Relationship Id="rId3" Type="http://schemas.openxmlformats.org/officeDocument/2006/relationships/hyperlink" Target="https://jysk.ua/" TargetMode="External"/><Relationship Id="rId7" Type="http://schemas.openxmlformats.org/officeDocument/2006/relationships/hyperlink" Target="https://www.atbmarket.com/" TargetMode="External"/><Relationship Id="rId12" Type="http://schemas.openxmlformats.org/officeDocument/2006/relationships/hyperlink" Target="https://eva.ua/" TargetMode="External"/><Relationship Id="rId2" Type="http://schemas.openxmlformats.org/officeDocument/2006/relationships/hyperlink" Target="https://www.pravda.com.u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n.ua/" TargetMode="External"/><Relationship Id="rId11" Type="http://schemas.openxmlformats.org/officeDocument/2006/relationships/hyperlink" Target="https://vidbudova.zp.ua/" TargetMode="External"/><Relationship Id="rId5" Type="http://schemas.openxmlformats.org/officeDocument/2006/relationships/hyperlink" Target="https://www.unian.net/" TargetMode="External"/><Relationship Id="rId10" Type="http://schemas.openxmlformats.org/officeDocument/2006/relationships/hyperlink" Target="https://comfy.ua/" TargetMode="External"/><Relationship Id="rId4" Type="http://schemas.openxmlformats.org/officeDocument/2006/relationships/hyperlink" Target="https://www.znu.edu.ua/" TargetMode="External"/><Relationship Id="rId9" Type="http://schemas.openxmlformats.org/officeDocument/2006/relationships/hyperlink" Target="https://www.dcz.gov.ua/" TargetMode="External"/><Relationship Id="rId14" Type="http://schemas.openxmlformats.org/officeDocument/2006/relationships/hyperlink" Target="https://babel.u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11D68-9FF4-4933-9680-52BFC8D7F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Базові форми та жанри візуального контенту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344119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66FA5-5121-42DF-92C9-6B5362DC5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732129"/>
            <a:ext cx="10515600" cy="1325563"/>
          </a:xfrm>
        </p:spPr>
        <p:txBody>
          <a:bodyPr/>
          <a:lstStyle/>
          <a:p>
            <a: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  <a:t>2. Колірне оформлення</a:t>
            </a:r>
            <a:b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2BF2B2-FB46-4587-848D-3A06EFD37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жовтий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– асоціюється з теплом та сонцем, підвищує настрій та зігріває. Його та його відтінки актуально використовувати для оформлення сайту </a:t>
            </a:r>
            <a:r>
              <a:rPr lang="uk-UA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турагентства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червоний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- колір лідерства та високої енергетики. Добре підходить для оформлення сайтів тренерів особистісного зростання та медійних осіб, фітнес-додатків;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зелений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- колір захищеності та заспокоєння. Його можна використовувати для оформлення сайту студії масажу та медичного центру.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85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E4182-3D93-49E1-B39C-4270D906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3. </a:t>
            </a:r>
            <a: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  <a:t>Ієрархія елементів</a:t>
            </a:r>
            <a:b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D819D87-BB14-40B7-A6FC-945D7EF05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Щоб сформувати правильне сприйняття, потрібно шикувати ієрархію елементів. Регулювати рівні сприйняття можна рахунок розмірів візуальних елементів і колірного виділення.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1890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0D504-46C3-4759-8352-35C5467E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4. </a:t>
            </a:r>
            <a: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  <a:t>Вільний простір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6363AD0-811C-4719-8999-8038B10D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Є таке поняття - "повітряний" або "легкий" дизайн, а дизайнери іноді кажуть - "не вистачає повітря".</a:t>
            </a:r>
          </a:p>
          <a:p>
            <a:pPr algn="just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Нестача повітря у веб-дизайні – це перевантаження елементами. Гарний дизайн - це не про безліч кнопок та елементів, а про грамотне використання площі сайту.</a:t>
            </a:r>
          </a:p>
          <a:p>
            <a:pPr algn="l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Якщо всі елементи розташовані </a:t>
            </a:r>
            <a:r>
              <a:rPr lang="uk-UA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грамотно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, між ними витримані відстані та акценти розставлені правильно, сайт буде корисним, навіть якщо на ньому лише дві кнопки та одна картинка.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1513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DBB8F-CA5D-4BAD-9801-F77F5038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5. </a:t>
            </a:r>
            <a: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  <a:t>Акценти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228C1F-1828-48ED-992B-823AD594B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Гарний дизайн передбачає використання якорів. Це головні елементи, які є найбільш цінними для користувача. Сформуйте правильне сприйняття, </a:t>
            </a:r>
            <a:r>
              <a:rPr lang="uk-UA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розмістіть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 основні елементи у потрібних місцях.</a:t>
            </a:r>
          </a:p>
          <a:p>
            <a:pPr algn="just"/>
            <a:r>
              <a:rPr lang="uk-UA" dirty="0">
                <a:solidFill>
                  <a:srgbClr val="313131"/>
                </a:solidFill>
                <a:latin typeface="Lora" pitchFamily="2" charset="-52"/>
              </a:rPr>
              <a:t>Максимум 3 акценти на сторінці</a:t>
            </a:r>
            <a:endParaRPr lang="uk-UA" b="0" i="0" dirty="0">
              <a:solidFill>
                <a:srgbClr val="313131"/>
              </a:solidFill>
              <a:effectLst/>
              <a:latin typeface="Lora" pitchFamily="2" charset="-52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93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5E919-47B1-4127-9E43-46B833AF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Групова робота</a:t>
            </a:r>
            <a:br>
              <a:rPr lang="uk-UA" dirty="0"/>
            </a:br>
            <a:r>
              <a:rPr lang="uk-UA" dirty="0"/>
              <a:t>Оцініть використання представлених елементів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6A6D41-93FF-45B5-BF58-97C009B10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7932" y="2346960"/>
            <a:ext cx="8915400" cy="377762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https://www.zara.com/ua/</a:t>
            </a:r>
            <a:endParaRPr lang="uk-UA" dirty="0"/>
          </a:p>
          <a:p>
            <a:r>
              <a:rPr lang="en-US" dirty="0"/>
              <a:t>https://rozetka.com.ua/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2906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CDB5CB-28A4-4343-8B2A-03B9FE11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Меми як окремий жанр візуального контенту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85BB941-3DEF-4DEB-B88D-A437EEA78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2133599"/>
            <a:ext cx="9806441" cy="458444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Явище</a:t>
            </a:r>
            <a:r>
              <a:rPr lang="ru-RU" dirty="0"/>
              <a:t> спонтанного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інтернетом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можливими</a:t>
            </a:r>
            <a:r>
              <a:rPr lang="ru-RU" dirty="0"/>
              <a:t> способами (</a:t>
            </a:r>
            <a:r>
              <a:rPr lang="ru-RU" dirty="0" err="1"/>
              <a:t>електронною</a:t>
            </a:r>
            <a:r>
              <a:rPr lang="ru-RU" dirty="0"/>
              <a:t> </a:t>
            </a:r>
            <a:r>
              <a:rPr lang="ru-RU" dirty="0" err="1"/>
              <a:t>поштою</a:t>
            </a:r>
            <a:r>
              <a:rPr lang="ru-RU" dirty="0"/>
              <a:t>, в </a:t>
            </a:r>
            <a:r>
              <a:rPr lang="ru-RU" dirty="0" err="1"/>
              <a:t>месенджерах</a:t>
            </a:r>
            <a:r>
              <a:rPr lang="ru-RU" dirty="0"/>
              <a:t>, форумах, блогах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Воно</a:t>
            </a:r>
            <a:r>
              <a:rPr lang="ru-RU" dirty="0"/>
              <a:t> почало </a:t>
            </a:r>
            <a:r>
              <a:rPr lang="ru-RU" dirty="0" err="1"/>
              <a:t>використовуватись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десятиліття</a:t>
            </a:r>
            <a:r>
              <a:rPr lang="ru-RU" dirty="0"/>
              <a:t> XXI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uk-UA" dirty="0"/>
              <a:t>Простота</a:t>
            </a:r>
          </a:p>
          <a:p>
            <a:pPr marL="0" indent="0">
              <a:buNone/>
            </a:pPr>
            <a:r>
              <a:rPr lang="uk-UA" dirty="0"/>
              <a:t>Лаконічність</a:t>
            </a:r>
          </a:p>
          <a:p>
            <a:pPr marL="0" indent="0">
              <a:buNone/>
            </a:pPr>
            <a:r>
              <a:rPr lang="uk-UA" dirty="0"/>
              <a:t>Чітке сприйняття змісту</a:t>
            </a:r>
          </a:p>
          <a:p>
            <a:pPr marL="0" indent="0">
              <a:buNone/>
            </a:pPr>
            <a:r>
              <a:rPr lang="uk-UA" dirty="0"/>
              <a:t>Швидке поширення</a:t>
            </a:r>
          </a:p>
          <a:p>
            <a:pPr marL="0" indent="0">
              <a:buNone/>
            </a:pPr>
            <a:r>
              <a:rPr lang="uk-UA" dirty="0"/>
              <a:t>Гумор, інколи іронія, сарказм</a:t>
            </a:r>
          </a:p>
          <a:p>
            <a:pPr marL="0" indent="0">
              <a:buNone/>
            </a:pPr>
            <a:r>
              <a:rPr lang="uk-UA" b="1" dirty="0"/>
              <a:t>Групова робота: </a:t>
            </a:r>
          </a:p>
          <a:p>
            <a:pPr marL="0" indent="0">
              <a:buNone/>
            </a:pPr>
            <a:r>
              <a:rPr lang="uk-UA" dirty="0"/>
              <a:t>Плюси і мінуси та знайдіть по 3-5 прикладів мемів та продемонструйте групі</a:t>
            </a:r>
          </a:p>
          <a:p>
            <a:pPr marL="0" indent="0">
              <a:buNone/>
            </a:pPr>
            <a:r>
              <a:rPr lang="en-US" dirty="0"/>
              <a:t>https://jamboard.google.com/d/1nJniKbO_k6ixtvv2kZFpo7hVGA9lKOoVmfEbC7iCPQ8/viewer?f=1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9466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світній тренд: використання інтернет-мемів на уроках — Журнал «На Урок»">
            <a:extLst>
              <a:ext uri="{FF2B5EF4-FFF2-40B4-BE49-F238E27FC236}">
                <a16:creationId xmlns:a16="http://schemas.microsoft.com/office/drawing/2014/main" id="{B7887345-BB34-42FD-A14A-FB42A4356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32" y="85531"/>
            <a:ext cx="5290457" cy="349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66B45A-5228-42B1-9443-1FA312050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575" y="169021"/>
            <a:ext cx="42672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Найпопулярніші меми в інтернеті — Цікaвинки">
            <a:extLst>
              <a:ext uri="{FF2B5EF4-FFF2-40B4-BE49-F238E27FC236}">
                <a16:creationId xmlns:a16="http://schemas.microsoft.com/office/drawing/2014/main" id="{A4651CE4-2C1E-4FF1-95B1-17C5D97AF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780" y="3724466"/>
            <a:ext cx="3133533" cy="313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6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1D7FF-0E0B-4F97-8090-9F59AC3F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 існує візуальний контент?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F8AB98-9C1F-4D7A-AEBB-2AE5F2DDE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Сторінки в соціальних мережах</a:t>
            </a:r>
          </a:p>
          <a:p>
            <a:r>
              <a:rPr lang="uk-UA" dirty="0"/>
              <a:t>Сайти</a:t>
            </a:r>
          </a:p>
          <a:p>
            <a:r>
              <a:rPr lang="uk-UA" dirty="0"/>
              <a:t>Електронна розсилка</a:t>
            </a:r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Друкована продукція (паперові ЗМІ)</a:t>
            </a:r>
          </a:p>
          <a:p>
            <a:r>
              <a:rPr lang="uk-UA" dirty="0"/>
              <a:t>Зовнішня реклама</a:t>
            </a:r>
          </a:p>
          <a:p>
            <a:r>
              <a:rPr lang="uk-UA" dirty="0"/>
              <a:t>Реклама на ТБ</a:t>
            </a:r>
          </a:p>
        </p:txBody>
      </p:sp>
    </p:spTree>
    <p:extLst>
      <p:ext uri="{BB962C8B-B14F-4D97-AF65-F5344CB8AC3E}">
        <p14:creationId xmlns:p14="http://schemas.microsoft.com/office/powerpoint/2010/main" val="340224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DB982-0FCD-4E38-8214-A5451E60B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входить у візуальний контент?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D3B4EC-10F5-4A9B-A9B2-EE8F6F00E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Фон</a:t>
            </a:r>
          </a:p>
          <a:p>
            <a:r>
              <a:rPr lang="uk-UA" dirty="0"/>
              <a:t>Зображення</a:t>
            </a:r>
          </a:p>
          <a:p>
            <a:r>
              <a:rPr lang="uk-UA" dirty="0"/>
              <a:t>Обкладинка відео</a:t>
            </a:r>
          </a:p>
          <a:p>
            <a:r>
              <a:rPr lang="uk-UA" dirty="0"/>
              <a:t>Графіки / схеми / діаграми / таблиці</a:t>
            </a:r>
          </a:p>
          <a:p>
            <a:r>
              <a:rPr lang="uk-UA" dirty="0"/>
              <a:t>Текст та його архітектоніка</a:t>
            </a:r>
          </a:p>
          <a:p>
            <a:r>
              <a:rPr lang="uk-UA" dirty="0" err="1"/>
              <a:t>Смайли</a:t>
            </a:r>
            <a:r>
              <a:rPr lang="uk-UA" dirty="0"/>
              <a:t> / </a:t>
            </a:r>
            <a:r>
              <a:rPr lang="uk-UA" dirty="0" err="1"/>
              <a:t>емодзі</a:t>
            </a:r>
            <a:endParaRPr lang="uk-UA" dirty="0"/>
          </a:p>
          <a:p>
            <a:r>
              <a:rPr lang="uk-UA" dirty="0"/>
              <a:t>Інтерактивні форми</a:t>
            </a:r>
          </a:p>
        </p:txBody>
      </p:sp>
    </p:spTree>
    <p:extLst>
      <p:ext uri="{BB962C8B-B14F-4D97-AF65-F5344CB8AC3E}">
        <p14:creationId xmlns:p14="http://schemas.microsoft.com/office/powerpoint/2010/main" val="211129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151BC-E580-40F8-9D4A-BD7C43D5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дає гарний дизайн?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E3B981-ACB7-4574-8517-010593373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Підвищує </a:t>
            </a:r>
            <a:r>
              <a:rPr lang="uk-UA" b="1" i="0" dirty="0" err="1">
                <a:solidFill>
                  <a:srgbClr val="313131"/>
                </a:solidFill>
                <a:effectLst/>
                <a:latin typeface="Lora" pitchFamily="2" charset="-52"/>
              </a:rPr>
              <a:t>впізнаваність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- якщо сайт зроблений у фірмових кольорах, користувач несвідомо співвідносить його з компанією.</a:t>
            </a:r>
          </a:p>
          <a:p>
            <a:pPr algn="just"/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Утримує увагу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– якісний дизайн виділяє сайт на тлі конкурентів. Користувач при виборі переглядає багато сторінок, гарний дизайн утримає увагу та змусить повернутися.</a:t>
            </a:r>
          </a:p>
          <a:p>
            <a:pPr algn="l"/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Допомагає продавати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- зрозумілий інтерфейс, можливість замовлення в пару </a:t>
            </a:r>
            <a:r>
              <a:rPr lang="uk-UA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кліків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, зручний каталог, проста логічна структура - все це про дизайн і все це збільшує можливість оформлення замовлення.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261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740C2E1-BBE2-4E92-A4F0-F5DEDB5A2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Веб-дизайн - це весь </a:t>
            </a:r>
            <a:r>
              <a:rPr lang="uk-UA" sz="3600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візуал</a:t>
            </a:r>
            <a:r>
              <a:rPr lang="uk-UA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 сайту (сторінки в </a:t>
            </a:r>
            <a:r>
              <a:rPr lang="uk-UA" sz="3600" b="0" i="0" dirty="0" err="1">
                <a:solidFill>
                  <a:srgbClr val="313131"/>
                </a:solidFill>
                <a:effectLst/>
                <a:latin typeface="Lora" pitchFamily="2" charset="-52"/>
              </a:rPr>
              <a:t>соц</a:t>
            </a:r>
            <a:r>
              <a:rPr lang="uk-UA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. мережі) або програми, що підкріплений функціональною частиною. Взаємодія та оформлення цих елементів будується на двох парах букв – </a:t>
            </a:r>
            <a:r>
              <a:rPr lang="en-US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UX </a:t>
            </a:r>
            <a:r>
              <a:rPr lang="uk-UA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та </a:t>
            </a:r>
            <a:r>
              <a:rPr lang="en-US" sz="3600" b="0" i="0" dirty="0">
                <a:solidFill>
                  <a:srgbClr val="313131"/>
                </a:solidFill>
                <a:effectLst/>
                <a:latin typeface="Lora" pitchFamily="2" charset="-52"/>
              </a:rPr>
              <a:t>UI.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93067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AB8B049-77C8-4F40-8E4D-9A033733F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37350"/>
            <a:ext cx="5157787" cy="823912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Lora" pitchFamily="2" charset="-52"/>
              </a:rPr>
              <a:t>UX-</a:t>
            </a:r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дизайн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 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F29068C-D599-4789-82A0-DE71F65DF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9159" y="1861262"/>
            <a:ext cx="5157787" cy="3684588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UX 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або </a:t>
            </a:r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user experience 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перекладається як досвід користувача.</a:t>
            </a:r>
          </a:p>
          <a:p>
            <a:endParaRPr lang="uk-UA" dirty="0">
              <a:solidFill>
                <a:srgbClr val="313131"/>
              </a:solidFill>
              <a:latin typeface="Lora" pitchFamily="2" charset="-52"/>
            </a:endParaRPr>
          </a:p>
          <a:p>
            <a:pPr marL="0" indent="0">
              <a:buNone/>
            </a:pPr>
            <a:endParaRPr lang="uk-UA" b="0" i="0" dirty="0">
              <a:solidFill>
                <a:srgbClr val="313131"/>
              </a:solidFill>
              <a:effectLst/>
              <a:latin typeface="Lora" pitchFamily="2" charset="-52"/>
            </a:endParaRPr>
          </a:p>
          <a:p>
            <a:pPr algn="just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Щоб створити позитивне враження від роботи з інтерфейсом, </a:t>
            </a:r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UX-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дизайнер аналізує поведінку користувачів та підлаштовує архітектуру сайту та графічні елементи під нього.</a:t>
            </a:r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9641A31-B6F1-4B96-B895-732E7FE8C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781713"/>
            <a:ext cx="5183188" cy="823912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Lora" pitchFamily="2" charset="-52"/>
              </a:rPr>
              <a:t>UI-</a:t>
            </a:r>
            <a:r>
              <a:rPr lang="uk-UA" b="1" i="0" dirty="0">
                <a:solidFill>
                  <a:srgbClr val="313131"/>
                </a:solidFill>
                <a:effectLst/>
                <a:latin typeface="Lora" pitchFamily="2" charset="-52"/>
              </a:rPr>
              <a:t>дизайн</a:t>
            </a: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9FCB581-A813-43D2-985D-D435CAEA9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1861262"/>
            <a:ext cx="5183188" cy="3916445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UI 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або </a:t>
            </a:r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user interface 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перекладається як «інтерфейс користувача» інтерфейс користувача.</a:t>
            </a:r>
          </a:p>
          <a:p>
            <a:endParaRPr lang="uk-UA" dirty="0">
              <a:solidFill>
                <a:srgbClr val="313131"/>
              </a:solidFill>
              <a:latin typeface="Lora" pitchFamily="2" charset="-52"/>
            </a:endParaRPr>
          </a:p>
          <a:p>
            <a:pPr marL="0" indent="0">
              <a:buNone/>
            </a:pPr>
            <a:endParaRPr lang="uk-UA" b="0" i="0" dirty="0">
              <a:solidFill>
                <a:srgbClr val="313131"/>
              </a:solidFill>
              <a:effectLst/>
              <a:latin typeface="Lora" pitchFamily="2" charset="-52"/>
            </a:endParaRPr>
          </a:p>
          <a:p>
            <a:pPr algn="just"/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Щоб сформувати позитивне враження від користування сайтом, </a:t>
            </a:r>
            <a:r>
              <a:rPr lang="en-US" b="0" i="0" dirty="0">
                <a:solidFill>
                  <a:srgbClr val="313131"/>
                </a:solidFill>
                <a:effectLst/>
                <a:latin typeface="Lora" pitchFamily="2" charset="-52"/>
              </a:rPr>
              <a:t>UI-</a:t>
            </a:r>
            <a:r>
              <a:rPr lang="uk-UA" b="0" i="0" dirty="0">
                <a:solidFill>
                  <a:srgbClr val="313131"/>
                </a:solidFill>
                <a:effectLst/>
                <a:latin typeface="Lora" pitchFamily="2" charset="-52"/>
              </a:rPr>
              <a:t>дизайнер підбирає відповідну палітру кольорів і працює над розташуванням елементів інтерфейсу.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04281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зято із сайту компанії SEILWERWEB">
            <a:extLst>
              <a:ext uri="{FF2B5EF4-FFF2-40B4-BE49-F238E27FC236}">
                <a16:creationId xmlns:a16="http://schemas.microsoft.com/office/drawing/2014/main" id="{E98F3B40-24B3-4F6A-ABEB-EE84E1F36F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32" y="904240"/>
            <a:ext cx="8290767" cy="527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8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F5773-3FE5-48B8-AF9B-BCA64191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Групова робота</a:t>
            </a:r>
            <a:br>
              <a:rPr lang="uk-UA" dirty="0"/>
            </a:br>
            <a:r>
              <a:rPr lang="uk-UA" dirty="0"/>
              <a:t>Який тип дизайну використовується на сайтах?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F4EF33-5CFC-4F5C-9628-C0589E4F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2960"/>
            <a:ext cx="10619792" cy="4158550"/>
          </a:xfrm>
        </p:spPr>
        <p:txBody>
          <a:bodyPr numCol="1">
            <a:normAutofit fontScale="77500" lnSpcReduction="20000"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pravda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r>
              <a:rPr lang="uk-UA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https://jysk.ua/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znu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r>
              <a:rPr lang="uk-UA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https://comfortcity.zp.ua/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https://www.unian.net/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https://tsn.ua/</a:t>
            </a:r>
            <a:endParaRPr lang="uk-UA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https://www.atbmarket.com/</a:t>
            </a:r>
            <a:endParaRPr lang="uk-UA" sz="1800" u="sng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president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r>
              <a:rPr lang="uk-UA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dcz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</a:t>
            </a:r>
            <a:r>
              <a:rPr lang="uk-UA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r>
              <a:rPr lang="uk-UA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https://comfy.ua/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https://vidbudova.zp.ua/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https://eva.ua/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https://www.sinsay.com/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https://babel.ua/</a:t>
            </a:r>
            <a:endParaRPr lang="uk-UA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430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FA276-90DF-403A-A5AF-7C93395D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  <a:t>5 ознак гарного дизайну</a:t>
            </a:r>
            <a:br>
              <a:rPr lang="uk-UA" b="1" i="0" dirty="0">
                <a:solidFill>
                  <a:srgbClr val="313131"/>
                </a:solidFill>
                <a:effectLst/>
                <a:latin typeface="Fira Sans" panose="020B05030500000200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FC4F19-4CFD-4A9E-AE8D-0AA104A0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1. Композиція</a:t>
            </a:r>
          </a:p>
          <a:p>
            <a:pPr marL="0" indent="0">
              <a:buNone/>
            </a:pPr>
            <a:endParaRPr lang="uk-UA" dirty="0"/>
          </a:p>
          <a:p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Спочатку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привертають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увагу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зображення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,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тільки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потім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текст.</a:t>
            </a:r>
          </a:p>
          <a:p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Сторінка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вивчається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зліва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направо, </a:t>
            </a:r>
            <a:r>
              <a:rPr lang="ru-RU" i="0" dirty="0" err="1">
                <a:solidFill>
                  <a:srgbClr val="313131"/>
                </a:solidFill>
                <a:effectLst/>
                <a:latin typeface="Lora" pitchFamily="2" charset="-52"/>
              </a:rPr>
              <a:t>зверху</a:t>
            </a:r>
            <a:r>
              <a:rPr lang="ru-RU" i="0" dirty="0">
                <a:solidFill>
                  <a:srgbClr val="313131"/>
                </a:solidFill>
                <a:effectLst/>
                <a:latin typeface="Lora" pitchFamily="2" charset="-52"/>
              </a:rPr>
              <a:t> донизу.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136621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716</Words>
  <Application>Microsoft Office PowerPoint</Application>
  <PresentationFormat>Широкий екран</PresentationFormat>
  <Paragraphs>81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Fira Sans</vt:lpstr>
      <vt:lpstr>Lora</vt:lpstr>
      <vt:lpstr>Times New Roman</vt:lpstr>
      <vt:lpstr>Wingdings 3</vt:lpstr>
      <vt:lpstr>Віхоть</vt:lpstr>
      <vt:lpstr>Базові форми та жанри візуального контенту</vt:lpstr>
      <vt:lpstr>Де існує візуальний контент?</vt:lpstr>
      <vt:lpstr>Що входить у візуальний контент?</vt:lpstr>
      <vt:lpstr>Що дає гарний дизайн?</vt:lpstr>
      <vt:lpstr>Презентація PowerPoint</vt:lpstr>
      <vt:lpstr>Презентація PowerPoint</vt:lpstr>
      <vt:lpstr>Презентація PowerPoint</vt:lpstr>
      <vt:lpstr>Групова робота Який тип дизайну використовується на сайтах?</vt:lpstr>
      <vt:lpstr>5 ознак гарного дизайну </vt:lpstr>
      <vt:lpstr>2. Колірне оформлення </vt:lpstr>
      <vt:lpstr>3. Ієрархія елементів </vt:lpstr>
      <vt:lpstr>4. Вільний простір</vt:lpstr>
      <vt:lpstr>5. Акценти</vt:lpstr>
      <vt:lpstr>Групова робота Оцініть використання представлених елементів</vt:lpstr>
      <vt:lpstr>Меми як окремий жанр візуального контенту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7</cp:revision>
  <dcterms:created xsi:type="dcterms:W3CDTF">2023-11-03T10:22:35Z</dcterms:created>
  <dcterms:modified xsi:type="dcterms:W3CDTF">2024-01-29T16:05:28Z</dcterms:modified>
</cp:coreProperties>
</file>