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Oregano" panose="020B0604020202020204" charset="0"/>
      <p:regular r:id="rId14"/>
    </p:embeddedFont>
    <p:embeddedFont>
      <p:font typeface="TT Masters"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82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grpSp>
        <p:nvGrpSpPr>
          <p:cNvPr id="3" name="Group 3"/>
          <p:cNvGrpSpPr/>
          <p:nvPr/>
        </p:nvGrpSpPr>
        <p:grpSpPr>
          <a:xfrm>
            <a:off x="3249405" y="1589892"/>
            <a:ext cx="11789189" cy="7107217"/>
            <a:chOff x="0" y="0"/>
            <a:chExt cx="3104972" cy="1871860"/>
          </a:xfrm>
        </p:grpSpPr>
        <p:sp>
          <p:nvSpPr>
            <p:cNvPr id="4" name="Freeform 4"/>
            <p:cNvSpPr/>
            <p:nvPr/>
          </p:nvSpPr>
          <p:spPr>
            <a:xfrm>
              <a:off x="0" y="0"/>
              <a:ext cx="3104972" cy="1871860"/>
            </a:xfrm>
            <a:custGeom>
              <a:avLst/>
              <a:gdLst/>
              <a:ahLst/>
              <a:cxnLst/>
              <a:rect l="l" t="t" r="r" b="b"/>
              <a:pathLst>
                <a:path w="3104972" h="1871860">
                  <a:moveTo>
                    <a:pt x="33492" y="0"/>
                  </a:moveTo>
                  <a:lnTo>
                    <a:pt x="3071480" y="0"/>
                  </a:lnTo>
                  <a:cubicBezTo>
                    <a:pt x="3080363" y="0"/>
                    <a:pt x="3088881" y="3529"/>
                    <a:pt x="3095162" y="9809"/>
                  </a:cubicBezTo>
                  <a:cubicBezTo>
                    <a:pt x="3101443" y="16090"/>
                    <a:pt x="3104972" y="24609"/>
                    <a:pt x="3104972" y="33492"/>
                  </a:cubicBezTo>
                  <a:lnTo>
                    <a:pt x="3104972" y="1838368"/>
                  </a:lnTo>
                  <a:cubicBezTo>
                    <a:pt x="3104972" y="1847251"/>
                    <a:pt x="3101443" y="1855769"/>
                    <a:pt x="3095162" y="1862050"/>
                  </a:cubicBezTo>
                  <a:cubicBezTo>
                    <a:pt x="3088881" y="1868331"/>
                    <a:pt x="3080363" y="1871860"/>
                    <a:pt x="3071480" y="1871860"/>
                  </a:cubicBezTo>
                  <a:lnTo>
                    <a:pt x="33492" y="1871860"/>
                  </a:lnTo>
                  <a:cubicBezTo>
                    <a:pt x="24609" y="1871860"/>
                    <a:pt x="16090" y="1868331"/>
                    <a:pt x="9809" y="1862050"/>
                  </a:cubicBezTo>
                  <a:cubicBezTo>
                    <a:pt x="3529" y="1855769"/>
                    <a:pt x="0" y="1847251"/>
                    <a:pt x="0" y="1838368"/>
                  </a:cubicBezTo>
                  <a:lnTo>
                    <a:pt x="0" y="33492"/>
                  </a:lnTo>
                  <a:cubicBezTo>
                    <a:pt x="0" y="24609"/>
                    <a:pt x="3529" y="16090"/>
                    <a:pt x="9809" y="9809"/>
                  </a:cubicBezTo>
                  <a:cubicBezTo>
                    <a:pt x="16090" y="3529"/>
                    <a:pt x="24609" y="0"/>
                    <a:pt x="33492" y="0"/>
                  </a:cubicBezTo>
                  <a:close/>
                </a:path>
              </a:pathLst>
            </a:custGeom>
            <a:solidFill>
              <a:srgbClr val="F8F8F8"/>
            </a:solidFill>
          </p:spPr>
        </p:sp>
        <p:sp>
          <p:nvSpPr>
            <p:cNvPr id="5" name="TextBox 5"/>
            <p:cNvSpPr txBox="1"/>
            <p:nvPr/>
          </p:nvSpPr>
          <p:spPr>
            <a:xfrm>
              <a:off x="0" y="-47625"/>
              <a:ext cx="3104972" cy="191948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524255" y="3552974"/>
            <a:ext cx="9239489" cy="1685925"/>
          </a:xfrm>
          <a:prstGeom prst="rect">
            <a:avLst/>
          </a:prstGeom>
        </p:spPr>
        <p:txBody>
          <a:bodyPr lIns="0" tIns="0" rIns="0" bIns="0" rtlCol="0" anchor="t">
            <a:spAutoFit/>
          </a:bodyPr>
          <a:lstStyle/>
          <a:p>
            <a:pPr algn="ctr">
              <a:lnSpc>
                <a:spcPts val="6614"/>
              </a:lnSpc>
            </a:pPr>
            <a:r>
              <a:rPr lang="en-US" sz="5511">
                <a:solidFill>
                  <a:srgbClr val="002379"/>
                </a:solidFill>
                <a:latin typeface="TT Masters"/>
                <a:ea typeface="TT Masters"/>
                <a:cs typeface="TT Masters"/>
                <a:sym typeface="TT Masters"/>
              </a:rPr>
              <a:t>НЕТРАДИЦІЙНІ ТЕХНІКИ МАЛЮВАННЯ</a:t>
            </a:r>
          </a:p>
        </p:txBody>
      </p:sp>
      <p:sp>
        <p:nvSpPr>
          <p:cNvPr id="7" name="TextBox 7"/>
          <p:cNvSpPr txBox="1"/>
          <p:nvPr/>
        </p:nvSpPr>
        <p:spPr>
          <a:xfrm>
            <a:off x="5348396" y="5460644"/>
            <a:ext cx="7591207" cy="612628"/>
          </a:xfrm>
          <a:prstGeom prst="rect">
            <a:avLst/>
          </a:prstGeom>
        </p:spPr>
        <p:txBody>
          <a:bodyPr lIns="0" tIns="0" rIns="0" bIns="0" rtlCol="0" anchor="t">
            <a:spAutoFit/>
          </a:bodyPr>
          <a:lstStyle/>
          <a:p>
            <a:pPr algn="ctr">
              <a:lnSpc>
                <a:spcPts val="5083"/>
              </a:lnSpc>
            </a:pPr>
            <a:r>
              <a:rPr lang="en-US" sz="3630" spc="399">
                <a:solidFill>
                  <a:srgbClr val="002379"/>
                </a:solidFill>
                <a:latin typeface="Oregano"/>
                <a:ea typeface="Oregano"/>
                <a:cs typeface="Oregano"/>
                <a:sym typeface="Oregano"/>
              </a:rPr>
              <a:t>За технікою виконання</a:t>
            </a:r>
          </a:p>
        </p:txBody>
      </p:sp>
      <p:sp>
        <p:nvSpPr>
          <p:cNvPr id="8" name="TextBox 8"/>
          <p:cNvSpPr txBox="1"/>
          <p:nvPr/>
        </p:nvSpPr>
        <p:spPr>
          <a:xfrm>
            <a:off x="5749511" y="6760852"/>
            <a:ext cx="6788978" cy="2203245"/>
          </a:xfrm>
          <a:prstGeom prst="rect">
            <a:avLst/>
          </a:prstGeom>
        </p:spPr>
        <p:txBody>
          <a:bodyPr lIns="0" tIns="0" rIns="0" bIns="0" rtlCol="0" anchor="t">
            <a:spAutoFit/>
          </a:bodyPr>
          <a:lstStyle/>
          <a:p>
            <a:pPr algn="ctr">
              <a:lnSpc>
                <a:spcPts val="2983"/>
              </a:lnSpc>
            </a:pPr>
            <a:r>
              <a:rPr lang="en-US" sz="2130">
                <a:solidFill>
                  <a:srgbClr val="002379"/>
                </a:solidFill>
                <a:latin typeface="Oregano"/>
                <a:ea typeface="Oregano"/>
                <a:cs typeface="Oregano"/>
                <a:sym typeface="Oregano"/>
              </a:rPr>
              <a:t>ВИКОНАЛИ СТУДЕНТКИ 4 КУРСУ</a:t>
            </a:r>
          </a:p>
          <a:p>
            <a:pPr algn="ctr">
              <a:lnSpc>
                <a:spcPts val="2983"/>
              </a:lnSpc>
            </a:pPr>
            <a:r>
              <a:rPr lang="en-US" sz="2130">
                <a:solidFill>
                  <a:srgbClr val="002379"/>
                </a:solidFill>
                <a:latin typeface="Oregano"/>
                <a:ea typeface="Oregano"/>
                <a:cs typeface="Oregano"/>
                <a:sym typeface="Oregano"/>
              </a:rPr>
              <a:t>ЛЮДМИЛА ОВДІЄНКО </a:t>
            </a:r>
          </a:p>
          <a:p>
            <a:pPr algn="ctr">
              <a:lnSpc>
                <a:spcPts val="2983"/>
              </a:lnSpc>
            </a:pPr>
            <a:r>
              <a:rPr lang="en-US" sz="2130">
                <a:solidFill>
                  <a:srgbClr val="002379"/>
                </a:solidFill>
                <a:latin typeface="Oregano"/>
                <a:ea typeface="Oregano"/>
                <a:cs typeface="Oregano"/>
                <a:sym typeface="Oregano"/>
              </a:rPr>
              <a:t>ОЛЬГА СТРУТИНСЬКА</a:t>
            </a:r>
          </a:p>
          <a:p>
            <a:pPr algn="ctr">
              <a:lnSpc>
                <a:spcPts val="2983"/>
              </a:lnSpc>
            </a:pPr>
            <a:r>
              <a:rPr lang="en-US" sz="2130">
                <a:solidFill>
                  <a:srgbClr val="002379"/>
                </a:solidFill>
                <a:latin typeface="Oregano"/>
                <a:ea typeface="Oregano"/>
                <a:cs typeface="Oregano"/>
                <a:sym typeface="Oregano"/>
              </a:rPr>
              <a:t>ВІКТОРІЯ ХАЛАВКА</a:t>
            </a:r>
          </a:p>
          <a:p>
            <a:pPr algn="ctr">
              <a:lnSpc>
                <a:spcPts val="2983"/>
              </a:lnSpc>
            </a:pPr>
            <a:r>
              <a:rPr lang="en-US" sz="2130">
                <a:solidFill>
                  <a:srgbClr val="002379"/>
                </a:solidFill>
                <a:latin typeface="Oregano"/>
                <a:ea typeface="Oregano"/>
                <a:cs typeface="Oregano"/>
                <a:sym typeface="Oregano"/>
              </a:rPr>
              <a:t>ГАЛИНА СТРІЛЕЦЬ</a:t>
            </a:r>
          </a:p>
          <a:p>
            <a:pPr algn="ctr">
              <a:lnSpc>
                <a:spcPts val="2834"/>
              </a:lnSpc>
              <a:spcBef>
                <a:spcPct val="0"/>
              </a:spcBef>
            </a:pPr>
            <a:endParaRPr lang="en-US" sz="2130">
              <a:solidFill>
                <a:srgbClr val="002379"/>
              </a:solidFill>
              <a:latin typeface="Oregano"/>
              <a:ea typeface="Oregano"/>
              <a:cs typeface="Oregano"/>
              <a:sym typeface="Oregan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flipH="1">
            <a:off x="9144000" y="0"/>
            <a:ext cx="9038338" cy="10303143"/>
          </a:xfrm>
          <a:custGeom>
            <a:avLst/>
            <a:gdLst/>
            <a:ahLst/>
            <a:cxnLst/>
            <a:rect l="l" t="t" r="r" b="b"/>
            <a:pathLst>
              <a:path w="9038338" h="10303143">
                <a:moveTo>
                  <a:pt x="9038338" y="0"/>
                </a:moveTo>
                <a:lnTo>
                  <a:pt x="0" y="0"/>
                </a:lnTo>
                <a:lnTo>
                  <a:pt x="0" y="10303143"/>
                </a:lnTo>
                <a:lnTo>
                  <a:pt x="9038338" y="10303143"/>
                </a:lnTo>
                <a:lnTo>
                  <a:pt x="9038338" y="0"/>
                </a:lnTo>
                <a:close/>
              </a:path>
            </a:pathLst>
          </a:custGeom>
          <a:blipFill>
            <a:blip r:embed="rId2" cstate="email">
              <a:alphaModFix amt="2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r="-64985" b="-44731"/>
            </a:stretch>
          </a:blipFill>
        </p:spPr>
      </p:sp>
      <p:sp>
        <p:nvSpPr>
          <p:cNvPr id="3" name="Freeform 3"/>
          <p:cNvSpPr/>
          <p:nvPr/>
        </p:nvSpPr>
        <p:spPr>
          <a:xfrm>
            <a:off x="-1" y="0"/>
            <a:ext cx="2473351" cy="2470200"/>
          </a:xfrm>
          <a:custGeom>
            <a:avLst/>
            <a:gdLst/>
            <a:ahLst/>
            <a:cxnLst/>
            <a:rect l="l" t="t" r="r" b="b"/>
            <a:pathLst>
              <a:path w="3159454" h="2883001">
                <a:moveTo>
                  <a:pt x="0" y="0"/>
                </a:moveTo>
                <a:lnTo>
                  <a:pt x="3159454" y="0"/>
                </a:lnTo>
                <a:lnTo>
                  <a:pt x="3159454" y="2883002"/>
                </a:lnTo>
                <a:lnTo>
                  <a:pt x="0" y="2883002"/>
                </a:lnTo>
                <a:lnTo>
                  <a:pt x="0" y="0"/>
                </a:lnTo>
                <a:close/>
              </a:path>
            </a:pathLst>
          </a:custGeom>
          <a:blipFill>
            <a:blip r:embed="rId4" cstate="email">
              <a:extLst>
                <a:ext uri="{28A0092B-C50C-407E-A947-70E740481C1C}">
                  <a14:useLocalDpi xmlns:a14="http://schemas.microsoft.com/office/drawing/2010/main"/>
                </a:ext>
              </a:extLst>
            </a:blip>
            <a:stretch>
              <a:fillRect l="-22279" t="-16712" r="-5461" b="1"/>
            </a:stretch>
          </a:blipFill>
        </p:spPr>
      </p:sp>
      <p:sp>
        <p:nvSpPr>
          <p:cNvPr id="4" name="Freeform 4"/>
          <p:cNvSpPr/>
          <p:nvPr/>
        </p:nvSpPr>
        <p:spPr>
          <a:xfrm>
            <a:off x="0" y="7200900"/>
            <a:ext cx="3024378" cy="3086100"/>
          </a:xfrm>
          <a:custGeom>
            <a:avLst/>
            <a:gdLst/>
            <a:ahLst/>
            <a:cxnLst/>
            <a:rect l="l" t="t" r="r" b="b"/>
            <a:pathLst>
              <a:path w="3991356" h="4114800">
                <a:moveTo>
                  <a:pt x="0" y="0"/>
                </a:moveTo>
                <a:lnTo>
                  <a:pt x="3991356" y="0"/>
                </a:lnTo>
                <a:lnTo>
                  <a:pt x="399135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31972" b="-33334"/>
            </a:stretch>
          </a:blipFill>
        </p:spPr>
      </p:sp>
      <p:grpSp>
        <p:nvGrpSpPr>
          <p:cNvPr id="5" name="Group 5"/>
          <p:cNvGrpSpPr/>
          <p:nvPr/>
        </p:nvGrpSpPr>
        <p:grpSpPr>
          <a:xfrm>
            <a:off x="9724955" y="1332322"/>
            <a:ext cx="8457383" cy="8261631"/>
            <a:chOff x="0" y="0"/>
            <a:chExt cx="4828540" cy="4716780"/>
          </a:xfrm>
        </p:grpSpPr>
        <p:sp>
          <p:nvSpPr>
            <p:cNvPr id="6" name="Freeform 6"/>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7" cstate="email">
                <a:extLst>
                  <a:ext uri="{28A0092B-C50C-407E-A947-70E740481C1C}">
                    <a14:useLocalDpi xmlns:a14="http://schemas.microsoft.com/office/drawing/2010/main"/>
                  </a:ext>
                </a:extLst>
              </a:blip>
              <a:stretch>
                <a:fillRect/>
              </a:stretch>
            </a:blipFill>
          </p:spPr>
        </p:sp>
      </p:grpSp>
      <p:sp>
        <p:nvSpPr>
          <p:cNvPr id="8" name="TextBox 8"/>
          <p:cNvSpPr txBox="1"/>
          <p:nvPr/>
        </p:nvSpPr>
        <p:spPr>
          <a:xfrm>
            <a:off x="580955" y="2673375"/>
            <a:ext cx="9144000" cy="4324350"/>
          </a:xfrm>
          <a:prstGeom prst="rect">
            <a:avLst/>
          </a:prstGeom>
        </p:spPr>
        <p:txBody>
          <a:bodyPr lIns="0" tIns="0" rIns="0" bIns="0" rtlCol="0" anchor="t">
            <a:spAutoFit/>
          </a:bodyPr>
          <a:lstStyle/>
          <a:p>
            <a:pPr algn="ctr">
              <a:lnSpc>
                <a:spcPts val="3186"/>
              </a:lnSpc>
              <a:spcBef>
                <a:spcPct val="0"/>
              </a:spcBef>
            </a:pPr>
            <a:r>
              <a:rPr lang="en-US" sz="2655" dirty="0">
                <a:solidFill>
                  <a:srgbClr val="002379"/>
                </a:solidFill>
                <a:latin typeface="Oregano"/>
                <a:ea typeface="Oregano"/>
                <a:cs typeface="Oregano"/>
                <a:sym typeface="Oregano"/>
              </a:rPr>
              <a:t>ВПЛИВ НА ДІТЕЙ</a:t>
            </a:r>
          </a:p>
          <a:p>
            <a:pPr algn="ctr">
              <a:lnSpc>
                <a:spcPts val="2466"/>
              </a:lnSpc>
              <a:spcBef>
                <a:spcPct val="0"/>
              </a:spcBef>
            </a:pPr>
            <a:endParaRPr lang="en-US" sz="2655" dirty="0">
              <a:solidFill>
                <a:srgbClr val="002379"/>
              </a:solidFill>
              <a:latin typeface="Oregano"/>
              <a:ea typeface="Oregano"/>
              <a:cs typeface="Oregano"/>
              <a:sym typeface="Oregano"/>
            </a:endParaRPr>
          </a:p>
          <a:p>
            <a:pPr algn="ctr">
              <a:lnSpc>
                <a:spcPts val="1986"/>
              </a:lnSpc>
              <a:spcBef>
                <a:spcPct val="0"/>
              </a:spcBef>
            </a:pPr>
            <a:r>
              <a:rPr lang="en-US" sz="1655" dirty="0">
                <a:solidFill>
                  <a:srgbClr val="002379"/>
                </a:solidFill>
                <a:latin typeface="Oregano"/>
                <a:ea typeface="Oregano"/>
                <a:cs typeface="Oregano"/>
                <a:sym typeface="Oregano"/>
              </a:rPr>
              <a:t>ОСЬ ДЕЯКІ КОНКРЕТНІ АСПЕКТИ ВПЛИВУ МОНОТИПІЇ:</a:t>
            </a:r>
          </a:p>
          <a:p>
            <a:pPr algn="ctr">
              <a:lnSpc>
                <a:spcPts val="1986"/>
              </a:lnSpc>
              <a:spcBef>
                <a:spcPct val="0"/>
              </a:spcBef>
            </a:pPr>
            <a:endParaRPr lang="en-US" sz="1655" dirty="0">
              <a:solidFill>
                <a:srgbClr val="002379"/>
              </a:solidFill>
              <a:latin typeface="Oregano"/>
              <a:ea typeface="Oregano"/>
              <a:cs typeface="Oregano"/>
              <a:sym typeface="Oregano"/>
            </a:endParaRPr>
          </a:p>
          <a:p>
            <a:pPr algn="ctr">
              <a:lnSpc>
                <a:spcPts val="1986"/>
              </a:lnSpc>
              <a:spcBef>
                <a:spcPct val="0"/>
              </a:spcBef>
            </a:pPr>
            <a:r>
              <a:rPr lang="en-US" sz="1655" dirty="0">
                <a:solidFill>
                  <a:srgbClr val="002379"/>
                </a:solidFill>
                <a:latin typeface="Oregano"/>
                <a:ea typeface="Oregano"/>
                <a:cs typeface="Oregano"/>
                <a:sym typeface="Oregano"/>
              </a:rPr>
              <a:t>РОЗВИТОК ТВОРЧОГО МИСЛЕННЯ: МОНОТИПІЯ СПРИЯЄ РОЗВИТКУ УЯВИ ТА КРЕАТИВНОСТІ, ОСКІЛЬКИ КОЖЕН МАЛЮНОК Є УНІКАЛЬНИМ ТА НЕПЕРЕДБАЧУВАНИМ.</a:t>
            </a:r>
          </a:p>
          <a:p>
            <a:pPr algn="ctr">
              <a:lnSpc>
                <a:spcPts val="1986"/>
              </a:lnSpc>
              <a:spcBef>
                <a:spcPct val="0"/>
              </a:spcBef>
            </a:pPr>
            <a:endParaRPr lang="en-US" sz="1655" dirty="0">
              <a:solidFill>
                <a:srgbClr val="002379"/>
              </a:solidFill>
              <a:latin typeface="Oregano"/>
              <a:ea typeface="Oregano"/>
              <a:cs typeface="Oregano"/>
              <a:sym typeface="Oregano"/>
            </a:endParaRPr>
          </a:p>
          <a:p>
            <a:pPr algn="ctr">
              <a:lnSpc>
                <a:spcPts val="1986"/>
              </a:lnSpc>
              <a:spcBef>
                <a:spcPct val="0"/>
              </a:spcBef>
            </a:pPr>
            <a:r>
              <a:rPr lang="en-US" sz="1655" dirty="0">
                <a:solidFill>
                  <a:srgbClr val="002379"/>
                </a:solidFill>
                <a:latin typeface="Oregano"/>
                <a:ea typeface="Oregano"/>
                <a:cs typeface="Oregano"/>
                <a:sym typeface="Oregano"/>
              </a:rPr>
              <a:t>РОЗВИТОК МОТОРИКИ: ПРОЦЕС СТВОРЕННЯ МОНОТИПІЇ ВИМАГАЄ ТОЧНОСТІ РУХІВ ТА КООРДИНАЦІЇ, ЩО СПРИЯЄ РОЗВИТКУ ДРІБНОЇ МОТОРИКИ.</a:t>
            </a:r>
          </a:p>
          <a:p>
            <a:pPr algn="ctr">
              <a:lnSpc>
                <a:spcPts val="1986"/>
              </a:lnSpc>
              <a:spcBef>
                <a:spcPct val="0"/>
              </a:spcBef>
            </a:pPr>
            <a:endParaRPr lang="en-US" sz="1655" dirty="0">
              <a:solidFill>
                <a:srgbClr val="002379"/>
              </a:solidFill>
              <a:latin typeface="Oregano"/>
              <a:ea typeface="Oregano"/>
              <a:cs typeface="Oregano"/>
              <a:sym typeface="Oregano"/>
            </a:endParaRPr>
          </a:p>
          <a:p>
            <a:pPr algn="ctr">
              <a:lnSpc>
                <a:spcPts val="1986"/>
              </a:lnSpc>
              <a:spcBef>
                <a:spcPct val="0"/>
              </a:spcBef>
            </a:pPr>
            <a:r>
              <a:rPr lang="en-US" sz="1655" dirty="0">
                <a:solidFill>
                  <a:srgbClr val="002379"/>
                </a:solidFill>
                <a:latin typeface="Oregano"/>
                <a:ea typeface="Oregano"/>
                <a:cs typeface="Oregano"/>
                <a:sym typeface="Oregano"/>
              </a:rPr>
              <a:t>ЕМОЦІЙНЕ РОЗВАНТАЖЕННЯ: МОНОТИПІЯ МОЖЕ БУТИ ВИКОРИСТАНА ЯК ЗАСІБ АРТ-ТЕРАПІЇ ДЛЯ ЗНЯТТЯ СТРЕСУ ТА ЕМОЦІЙНОГО НАПРУЖЕННЯ.</a:t>
            </a:r>
          </a:p>
          <a:p>
            <a:pPr algn="ctr">
              <a:lnSpc>
                <a:spcPts val="1986"/>
              </a:lnSpc>
              <a:spcBef>
                <a:spcPct val="0"/>
              </a:spcBef>
            </a:pPr>
            <a:endParaRPr lang="en-US" sz="1655" dirty="0">
              <a:solidFill>
                <a:srgbClr val="002379"/>
              </a:solidFill>
              <a:latin typeface="Oregano"/>
              <a:ea typeface="Oregano"/>
              <a:cs typeface="Oregano"/>
              <a:sym typeface="Oregano"/>
            </a:endParaRPr>
          </a:p>
          <a:p>
            <a:pPr algn="ctr">
              <a:lnSpc>
                <a:spcPts val="1986"/>
              </a:lnSpc>
              <a:spcBef>
                <a:spcPct val="0"/>
              </a:spcBef>
            </a:pPr>
            <a:r>
              <a:rPr lang="en-US" sz="1655" dirty="0">
                <a:solidFill>
                  <a:srgbClr val="002379"/>
                </a:solidFill>
                <a:latin typeface="Oregano"/>
                <a:ea typeface="Oregano"/>
                <a:cs typeface="Oregano"/>
                <a:sym typeface="Oregano"/>
              </a:rPr>
              <a:t>ВІДКРИТТЯ НОВОГО: КОЖЕН МАЛЮНОК, СТВОРЕНИЙ ЗА ДОПОМОГОЮ МОНОТИПІЇ, Є УНІКАЛЬНИМ ТА МОЖЕ ВІДКРИТИ ДЛЯ ХУДОЖНИКА НОВІ ФОРМИ ТА ОБРАЗИ.</a:t>
            </a:r>
          </a:p>
          <a:p>
            <a:pPr algn="ctr">
              <a:lnSpc>
                <a:spcPts val="3186"/>
              </a:lnSpc>
              <a:spcBef>
                <a:spcPct val="0"/>
              </a:spcBef>
            </a:pPr>
            <a:endParaRPr lang="en-US" sz="1655" dirty="0">
              <a:solidFill>
                <a:srgbClr val="002379"/>
              </a:solidFill>
              <a:latin typeface="Oregano"/>
              <a:ea typeface="Oregano"/>
              <a:cs typeface="Oregano"/>
              <a:sym typeface="Oregano"/>
            </a:endParaRPr>
          </a:p>
        </p:txBody>
      </p:sp>
      <p:sp>
        <p:nvSpPr>
          <p:cNvPr id="9" name="TextBox 9"/>
          <p:cNvSpPr txBox="1"/>
          <p:nvPr/>
        </p:nvSpPr>
        <p:spPr>
          <a:xfrm>
            <a:off x="3024378" y="652103"/>
            <a:ext cx="9495803" cy="1255664"/>
          </a:xfrm>
          <a:prstGeom prst="rect">
            <a:avLst/>
          </a:prstGeom>
        </p:spPr>
        <p:txBody>
          <a:bodyPr lIns="0" tIns="0" rIns="0" bIns="0" rtlCol="0" anchor="t">
            <a:spAutoFit/>
          </a:bodyPr>
          <a:lstStyle/>
          <a:p>
            <a:pPr algn="l">
              <a:lnSpc>
                <a:spcPts val="10106"/>
              </a:lnSpc>
            </a:pPr>
            <a:r>
              <a:rPr lang="en-US" sz="7599">
                <a:solidFill>
                  <a:srgbClr val="002379"/>
                </a:solidFill>
                <a:latin typeface="TT Masters"/>
                <a:ea typeface="TT Masters"/>
                <a:cs typeface="TT Masters"/>
                <a:sym typeface="TT Masters"/>
              </a:rPr>
              <a:t>МОНОТИПІЯ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341252" y="-184284"/>
            <a:ext cx="9038338" cy="10303143"/>
          </a:xfrm>
          <a:custGeom>
            <a:avLst/>
            <a:gdLst/>
            <a:ahLst/>
            <a:cxnLst/>
            <a:rect l="l" t="t" r="r" b="b"/>
            <a:pathLst>
              <a:path w="9038338" h="10303143">
                <a:moveTo>
                  <a:pt x="0" y="0"/>
                </a:moveTo>
                <a:lnTo>
                  <a:pt x="9038337" y="0"/>
                </a:lnTo>
                <a:lnTo>
                  <a:pt x="9038337" y="10303143"/>
                </a:lnTo>
                <a:lnTo>
                  <a:pt x="0" y="10303143"/>
                </a:lnTo>
                <a:lnTo>
                  <a:pt x="0" y="0"/>
                </a:lnTo>
                <a:close/>
              </a:path>
            </a:pathLst>
          </a:custGeom>
          <a:blipFill>
            <a:blip r:embed="rId2" cstate="email">
              <a:alphaModFix amt="2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r="-64985" b="-44731"/>
            </a:stretch>
          </a:blipFill>
        </p:spPr>
      </p:sp>
      <p:sp>
        <p:nvSpPr>
          <p:cNvPr id="3" name="Freeform 3"/>
          <p:cNvSpPr/>
          <p:nvPr/>
        </p:nvSpPr>
        <p:spPr>
          <a:xfrm flipH="1">
            <a:off x="9956431" y="-412223"/>
            <a:ext cx="9038338" cy="10303143"/>
          </a:xfrm>
          <a:custGeom>
            <a:avLst/>
            <a:gdLst/>
            <a:ahLst/>
            <a:cxnLst/>
            <a:rect l="l" t="t" r="r" b="b"/>
            <a:pathLst>
              <a:path w="9038338" h="10303143">
                <a:moveTo>
                  <a:pt x="9038337" y="0"/>
                </a:moveTo>
                <a:lnTo>
                  <a:pt x="0" y="0"/>
                </a:lnTo>
                <a:lnTo>
                  <a:pt x="0" y="10303143"/>
                </a:lnTo>
                <a:lnTo>
                  <a:pt x="9038337" y="10303143"/>
                </a:lnTo>
                <a:lnTo>
                  <a:pt x="9038337" y="0"/>
                </a:lnTo>
                <a:close/>
              </a:path>
            </a:pathLst>
          </a:custGeom>
          <a:blipFill>
            <a:blip r:embed="rId2" cstate="email">
              <a:alphaModFix amt="2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r="-64985" b="-44731"/>
            </a:stretch>
          </a:blipFill>
        </p:spPr>
      </p:sp>
      <p:sp>
        <p:nvSpPr>
          <p:cNvPr id="4" name="Freeform 4"/>
          <p:cNvSpPr/>
          <p:nvPr/>
        </p:nvSpPr>
        <p:spPr>
          <a:xfrm>
            <a:off x="708233" y="706627"/>
            <a:ext cx="6877411" cy="9184293"/>
          </a:xfrm>
          <a:custGeom>
            <a:avLst/>
            <a:gdLst/>
            <a:ahLst/>
            <a:cxnLst/>
            <a:rect l="l" t="t" r="r" b="b"/>
            <a:pathLst>
              <a:path w="6877411" h="9184293">
                <a:moveTo>
                  <a:pt x="0" y="0"/>
                </a:moveTo>
                <a:lnTo>
                  <a:pt x="6877411" y="0"/>
                </a:lnTo>
                <a:lnTo>
                  <a:pt x="6877411" y="9184293"/>
                </a:lnTo>
                <a:lnTo>
                  <a:pt x="0" y="9184293"/>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
        <p:nvSpPr>
          <p:cNvPr id="5" name="Freeform 5"/>
          <p:cNvSpPr/>
          <p:nvPr/>
        </p:nvSpPr>
        <p:spPr>
          <a:xfrm rot="-5875359">
            <a:off x="16324901" y="7574736"/>
            <a:ext cx="1385696" cy="1264448"/>
          </a:xfrm>
          <a:custGeom>
            <a:avLst/>
            <a:gdLst/>
            <a:ahLst/>
            <a:cxnLst/>
            <a:rect l="l" t="t" r="r" b="b"/>
            <a:pathLst>
              <a:path w="1385696" h="1264448">
                <a:moveTo>
                  <a:pt x="0" y="0"/>
                </a:moveTo>
                <a:lnTo>
                  <a:pt x="1385697" y="0"/>
                </a:lnTo>
                <a:lnTo>
                  <a:pt x="1385697" y="1264448"/>
                </a:lnTo>
                <a:lnTo>
                  <a:pt x="0" y="126444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6" name="TextBox 6"/>
          <p:cNvSpPr txBox="1"/>
          <p:nvPr/>
        </p:nvSpPr>
        <p:spPr>
          <a:xfrm>
            <a:off x="5933317" y="1514308"/>
            <a:ext cx="10511747" cy="1324713"/>
          </a:xfrm>
          <a:prstGeom prst="rect">
            <a:avLst/>
          </a:prstGeom>
        </p:spPr>
        <p:txBody>
          <a:bodyPr lIns="0" tIns="0" rIns="0" bIns="0" rtlCol="0" anchor="t">
            <a:spAutoFit/>
          </a:bodyPr>
          <a:lstStyle/>
          <a:p>
            <a:pPr algn="r">
              <a:lnSpc>
                <a:spcPts val="10682"/>
              </a:lnSpc>
            </a:pPr>
            <a:r>
              <a:rPr lang="en-US" sz="8032">
                <a:solidFill>
                  <a:srgbClr val="002379"/>
                </a:solidFill>
                <a:latin typeface="TT Masters"/>
                <a:ea typeface="TT Masters"/>
                <a:cs typeface="TT Masters"/>
                <a:sym typeface="TT Masters"/>
              </a:rPr>
              <a:t>ШТАМПОГРАФІЯ</a:t>
            </a:r>
          </a:p>
        </p:txBody>
      </p:sp>
      <p:sp>
        <p:nvSpPr>
          <p:cNvPr id="7" name="TextBox 7"/>
          <p:cNvSpPr txBox="1"/>
          <p:nvPr/>
        </p:nvSpPr>
        <p:spPr>
          <a:xfrm>
            <a:off x="8684663" y="4220734"/>
            <a:ext cx="8994449" cy="2213610"/>
          </a:xfrm>
          <a:prstGeom prst="rect">
            <a:avLst/>
          </a:prstGeom>
        </p:spPr>
        <p:txBody>
          <a:bodyPr lIns="0" tIns="0" rIns="0" bIns="0" rtlCol="0" anchor="t">
            <a:spAutoFit/>
          </a:bodyPr>
          <a:lstStyle/>
          <a:p>
            <a:pPr algn="ctr">
              <a:lnSpc>
                <a:spcPts val="2940"/>
              </a:lnSpc>
            </a:pPr>
            <a:r>
              <a:rPr lang="en-US" sz="2100">
                <a:solidFill>
                  <a:srgbClr val="002379"/>
                </a:solidFill>
                <a:latin typeface="Oregano"/>
                <a:ea typeface="Oregano"/>
                <a:cs typeface="Oregano"/>
                <a:sym typeface="Oregano"/>
              </a:rPr>
              <a:t>ШТАМПУВАННЯ МАЄ ПОЗИТИВНИЙ ВПЛИВ НА ДІТЕЙ РІЗНОГО ВІКУ. </a:t>
            </a:r>
          </a:p>
          <a:p>
            <a:pPr algn="ctr">
              <a:lnSpc>
                <a:spcPts val="2940"/>
              </a:lnSpc>
            </a:pPr>
            <a:r>
              <a:rPr lang="en-US" sz="2100">
                <a:solidFill>
                  <a:srgbClr val="002379"/>
                </a:solidFill>
                <a:latin typeface="Oregano"/>
                <a:ea typeface="Oregano"/>
                <a:cs typeface="Oregano"/>
                <a:sym typeface="Oregano"/>
              </a:rPr>
              <a:t>ЦЕЙ ВИД ТВОРЧОЇ ДІЯЛЬНОСТІ СПРИЯЄ РОЗВИТКУ УЯВИ, ДРІБНОЇ МОТОРИКИ ТА ТЕРПІННЯ. ДІТИ ВЧАТЬСЯ ЕКСПЕРИМЕНТУВАТИ З РІЗНИМИ МАТЕРІАЛАМИ ТА СТВОРЮВАТИ ОРИГІНАЛЬНІ ВИРОБИ. </a:t>
            </a:r>
          </a:p>
          <a:p>
            <a:pPr algn="ctr">
              <a:lnSpc>
                <a:spcPts val="2940"/>
              </a:lnSpc>
            </a:pPr>
            <a:r>
              <a:rPr lang="en-US" sz="2100">
                <a:solidFill>
                  <a:srgbClr val="002379"/>
                </a:solidFill>
                <a:latin typeface="Oregano"/>
                <a:ea typeface="Oregano"/>
                <a:cs typeface="Oregano"/>
                <a:sym typeface="Oregano"/>
              </a:rPr>
              <a:t>КРІМ ТОГО, ШТАМПУВАННЯ Є ВІДМІННИМ СПОСОБОМ ДЛЯ ВИВЧЕННЯ КОЛЬОРІВ І ФОРМ.</a:t>
            </a:r>
          </a:p>
        </p:txBody>
      </p:sp>
      <p:sp>
        <p:nvSpPr>
          <p:cNvPr id="8" name="Freeform 8"/>
          <p:cNvSpPr/>
          <p:nvPr/>
        </p:nvSpPr>
        <p:spPr>
          <a:xfrm rot="-5875359">
            <a:off x="14504440" y="7994723"/>
            <a:ext cx="1385696" cy="1264448"/>
          </a:xfrm>
          <a:custGeom>
            <a:avLst/>
            <a:gdLst/>
            <a:ahLst/>
            <a:cxnLst/>
            <a:rect l="l" t="t" r="r" b="b"/>
            <a:pathLst>
              <a:path w="1385696" h="1264448">
                <a:moveTo>
                  <a:pt x="0" y="0"/>
                </a:moveTo>
                <a:lnTo>
                  <a:pt x="1385697" y="0"/>
                </a:lnTo>
                <a:lnTo>
                  <a:pt x="1385697" y="1264448"/>
                </a:lnTo>
                <a:lnTo>
                  <a:pt x="0" y="126444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9" name="Freeform 9"/>
          <p:cNvSpPr/>
          <p:nvPr/>
        </p:nvSpPr>
        <p:spPr>
          <a:xfrm rot="-5875359">
            <a:off x="12683979" y="8414711"/>
            <a:ext cx="1385696" cy="1264448"/>
          </a:xfrm>
          <a:custGeom>
            <a:avLst/>
            <a:gdLst/>
            <a:ahLst/>
            <a:cxnLst/>
            <a:rect l="l" t="t" r="r" b="b"/>
            <a:pathLst>
              <a:path w="1385696" h="1264448">
                <a:moveTo>
                  <a:pt x="0" y="0"/>
                </a:moveTo>
                <a:lnTo>
                  <a:pt x="1385697" y="0"/>
                </a:lnTo>
                <a:lnTo>
                  <a:pt x="1385697" y="1264448"/>
                </a:lnTo>
                <a:lnTo>
                  <a:pt x="0" y="126444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10" name="Freeform 10"/>
          <p:cNvSpPr/>
          <p:nvPr/>
        </p:nvSpPr>
        <p:spPr>
          <a:xfrm rot="-5875359">
            <a:off x="10859601" y="8626076"/>
            <a:ext cx="1385696" cy="1264448"/>
          </a:xfrm>
          <a:custGeom>
            <a:avLst/>
            <a:gdLst/>
            <a:ahLst/>
            <a:cxnLst/>
            <a:rect l="l" t="t" r="r" b="b"/>
            <a:pathLst>
              <a:path w="1385696" h="1264448">
                <a:moveTo>
                  <a:pt x="0" y="0"/>
                </a:moveTo>
                <a:lnTo>
                  <a:pt x="1385697" y="0"/>
                </a:lnTo>
                <a:lnTo>
                  <a:pt x="1385697" y="1264448"/>
                </a:lnTo>
                <a:lnTo>
                  <a:pt x="0" y="126444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52831" y="0"/>
            <a:ext cx="9038338" cy="10303143"/>
          </a:xfrm>
          <a:custGeom>
            <a:avLst/>
            <a:gdLst/>
            <a:ahLst/>
            <a:cxnLst/>
            <a:rect l="l" t="t" r="r" b="b"/>
            <a:pathLst>
              <a:path w="9038338" h="10303143">
                <a:moveTo>
                  <a:pt x="0" y="0"/>
                </a:moveTo>
                <a:lnTo>
                  <a:pt x="9038338" y="0"/>
                </a:lnTo>
                <a:lnTo>
                  <a:pt x="9038338" y="10303143"/>
                </a:lnTo>
                <a:lnTo>
                  <a:pt x="0" y="10303143"/>
                </a:lnTo>
                <a:lnTo>
                  <a:pt x="0" y="0"/>
                </a:lnTo>
                <a:close/>
              </a:path>
            </a:pathLst>
          </a:custGeom>
          <a:blipFill>
            <a:blip r:embed="rId2" cstate="email">
              <a:alphaModFix amt="2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r="-64985" b="-44731"/>
            </a:stretch>
          </a:blipFill>
        </p:spPr>
      </p:sp>
      <p:sp>
        <p:nvSpPr>
          <p:cNvPr id="3" name="Freeform 3"/>
          <p:cNvSpPr/>
          <p:nvPr/>
        </p:nvSpPr>
        <p:spPr>
          <a:xfrm flipH="1">
            <a:off x="9645485" y="0"/>
            <a:ext cx="9038338" cy="10303143"/>
          </a:xfrm>
          <a:custGeom>
            <a:avLst/>
            <a:gdLst/>
            <a:ahLst/>
            <a:cxnLst/>
            <a:rect l="l" t="t" r="r" b="b"/>
            <a:pathLst>
              <a:path w="9038338" h="10303143">
                <a:moveTo>
                  <a:pt x="9038338" y="0"/>
                </a:moveTo>
                <a:lnTo>
                  <a:pt x="0" y="0"/>
                </a:lnTo>
                <a:lnTo>
                  <a:pt x="0" y="10303143"/>
                </a:lnTo>
                <a:lnTo>
                  <a:pt x="9038338" y="10303143"/>
                </a:lnTo>
                <a:lnTo>
                  <a:pt x="9038338" y="0"/>
                </a:lnTo>
                <a:close/>
              </a:path>
            </a:pathLst>
          </a:custGeom>
          <a:blipFill>
            <a:blip r:embed="rId2" cstate="email">
              <a:alphaModFix amt="2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r="-64985" b="-44731"/>
            </a:stretch>
          </a:blipFill>
        </p:spPr>
      </p:sp>
      <p:sp>
        <p:nvSpPr>
          <p:cNvPr id="4" name="Freeform 4"/>
          <p:cNvSpPr/>
          <p:nvPr/>
        </p:nvSpPr>
        <p:spPr>
          <a:xfrm rot="-1567023">
            <a:off x="30139" y="-1762171"/>
            <a:ext cx="1211492" cy="3524341"/>
          </a:xfrm>
          <a:custGeom>
            <a:avLst/>
            <a:gdLst/>
            <a:ahLst/>
            <a:cxnLst/>
            <a:rect l="l" t="t" r="r" b="b"/>
            <a:pathLst>
              <a:path w="1211492" h="3524341">
                <a:moveTo>
                  <a:pt x="0" y="0"/>
                </a:moveTo>
                <a:lnTo>
                  <a:pt x="1211493" y="0"/>
                </a:lnTo>
                <a:lnTo>
                  <a:pt x="1211493" y="3524342"/>
                </a:lnTo>
                <a:lnTo>
                  <a:pt x="0" y="352434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
        <p:nvSpPr>
          <p:cNvPr id="5" name="Freeform 5"/>
          <p:cNvSpPr/>
          <p:nvPr/>
        </p:nvSpPr>
        <p:spPr>
          <a:xfrm rot="7880363">
            <a:off x="528739" y="-2155966"/>
            <a:ext cx="1297604" cy="3816481"/>
          </a:xfrm>
          <a:custGeom>
            <a:avLst/>
            <a:gdLst/>
            <a:ahLst/>
            <a:cxnLst/>
            <a:rect l="l" t="t" r="r" b="b"/>
            <a:pathLst>
              <a:path w="1297604" h="3816481">
                <a:moveTo>
                  <a:pt x="0" y="0"/>
                </a:moveTo>
                <a:lnTo>
                  <a:pt x="1297604" y="0"/>
                </a:lnTo>
                <a:lnTo>
                  <a:pt x="1297604" y="3816481"/>
                </a:lnTo>
                <a:lnTo>
                  <a:pt x="0" y="3816481"/>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6" name="Freeform 6"/>
          <p:cNvSpPr/>
          <p:nvPr/>
        </p:nvSpPr>
        <p:spPr>
          <a:xfrm rot="-430723">
            <a:off x="-309180" y="1001410"/>
            <a:ext cx="10086459" cy="6627204"/>
          </a:xfrm>
          <a:custGeom>
            <a:avLst/>
            <a:gdLst/>
            <a:ahLst/>
            <a:cxnLst/>
            <a:rect l="l" t="t" r="r" b="b"/>
            <a:pathLst>
              <a:path w="10086459" h="6627204">
                <a:moveTo>
                  <a:pt x="0" y="0"/>
                </a:moveTo>
                <a:lnTo>
                  <a:pt x="10086459" y="0"/>
                </a:lnTo>
                <a:lnTo>
                  <a:pt x="10086459" y="6627204"/>
                </a:lnTo>
                <a:lnTo>
                  <a:pt x="0" y="6627204"/>
                </a:lnTo>
                <a:lnTo>
                  <a:pt x="0" y="0"/>
                </a:lnTo>
                <a:close/>
              </a:path>
            </a:pathLst>
          </a:custGeom>
          <a:blipFill>
            <a:blip r:embed="rId6"/>
            <a:stretch>
              <a:fillRect/>
            </a:stretch>
          </a:blipFill>
        </p:spPr>
      </p:sp>
      <p:sp>
        <p:nvSpPr>
          <p:cNvPr id="7" name="Freeform 7"/>
          <p:cNvSpPr/>
          <p:nvPr/>
        </p:nvSpPr>
        <p:spPr>
          <a:xfrm>
            <a:off x="15096463" y="0"/>
            <a:ext cx="3191538" cy="3086100"/>
          </a:xfrm>
          <a:custGeom>
            <a:avLst/>
            <a:gdLst/>
            <a:ahLst/>
            <a:cxnLst/>
            <a:rect l="l" t="t" r="r" b="b"/>
            <a:pathLst>
              <a:path w="4325677" h="4114800">
                <a:moveTo>
                  <a:pt x="0" y="0"/>
                </a:moveTo>
                <a:lnTo>
                  <a:pt x="4325676" y="0"/>
                </a:lnTo>
                <a:lnTo>
                  <a:pt x="432567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t="-33333" r="-35536"/>
            </a:stretch>
          </a:blipFill>
        </p:spPr>
      </p:sp>
      <p:sp>
        <p:nvSpPr>
          <p:cNvPr id="8" name="Freeform 8"/>
          <p:cNvSpPr/>
          <p:nvPr/>
        </p:nvSpPr>
        <p:spPr>
          <a:xfrm>
            <a:off x="0" y="7630326"/>
            <a:ext cx="5365540" cy="2656674"/>
          </a:xfrm>
          <a:custGeom>
            <a:avLst/>
            <a:gdLst/>
            <a:ahLst/>
            <a:cxnLst/>
            <a:rect l="l" t="t" r="r" b="b"/>
            <a:pathLst>
              <a:path w="9459310" h="8229600">
                <a:moveTo>
                  <a:pt x="0" y="0"/>
                </a:moveTo>
                <a:lnTo>
                  <a:pt x="9459311" y="0"/>
                </a:lnTo>
                <a:lnTo>
                  <a:pt x="9459311" y="8229600"/>
                </a:lnTo>
                <a:lnTo>
                  <a:pt x="0" y="8229600"/>
                </a:lnTo>
                <a:lnTo>
                  <a:pt x="0" y="0"/>
                </a:lnTo>
                <a:close/>
              </a:path>
            </a:pathLst>
          </a:custGeom>
          <a:blipFill>
            <a:blip r:embed="rId9" cstate="email">
              <a:extLst>
                <a:ext uri="{28A0092B-C50C-407E-A947-70E740481C1C}">
                  <a14:useLocalDpi xmlns:a14="http://schemas.microsoft.com/office/drawing/2010/main"/>
                </a:ext>
              </a:extLst>
            </a:blip>
            <a:stretch>
              <a:fillRect l="-76296" r="-1" b="-209771"/>
            </a:stretch>
          </a:blipFill>
        </p:spPr>
      </p:sp>
      <p:sp>
        <p:nvSpPr>
          <p:cNvPr id="9" name="Freeform 9"/>
          <p:cNvSpPr/>
          <p:nvPr/>
        </p:nvSpPr>
        <p:spPr>
          <a:xfrm>
            <a:off x="7998857" y="8026834"/>
            <a:ext cx="9260443" cy="2054135"/>
          </a:xfrm>
          <a:custGeom>
            <a:avLst/>
            <a:gdLst/>
            <a:ahLst/>
            <a:cxnLst/>
            <a:rect l="l" t="t" r="r" b="b"/>
            <a:pathLst>
              <a:path w="9260443" h="2054135">
                <a:moveTo>
                  <a:pt x="0" y="0"/>
                </a:moveTo>
                <a:lnTo>
                  <a:pt x="9260443" y="0"/>
                </a:lnTo>
                <a:lnTo>
                  <a:pt x="9260443" y="2054135"/>
                </a:lnTo>
                <a:lnTo>
                  <a:pt x="0" y="205413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5162927" y="2061952"/>
            <a:ext cx="10740417" cy="1255722"/>
          </a:xfrm>
          <a:prstGeom prst="rect">
            <a:avLst/>
          </a:prstGeom>
        </p:spPr>
        <p:txBody>
          <a:bodyPr lIns="0" tIns="0" rIns="0" bIns="0" rtlCol="0" anchor="t">
            <a:spAutoFit/>
          </a:bodyPr>
          <a:lstStyle/>
          <a:p>
            <a:pPr algn="r">
              <a:lnSpc>
                <a:spcPts val="10102"/>
              </a:lnSpc>
            </a:pPr>
            <a:r>
              <a:rPr lang="en-US" sz="7595">
                <a:solidFill>
                  <a:srgbClr val="002379"/>
                </a:solidFill>
                <a:latin typeface="TT Masters"/>
                <a:ea typeface="TT Masters"/>
                <a:cs typeface="TT Masters"/>
                <a:sym typeface="TT Masters"/>
              </a:rPr>
              <a:t>НИТКОГРАФІЯ</a:t>
            </a:r>
          </a:p>
        </p:txBody>
      </p:sp>
      <p:sp>
        <p:nvSpPr>
          <p:cNvPr id="11" name="TextBox 11"/>
          <p:cNvSpPr txBox="1"/>
          <p:nvPr/>
        </p:nvSpPr>
        <p:spPr>
          <a:xfrm>
            <a:off x="9421738" y="3689149"/>
            <a:ext cx="8161234" cy="3699510"/>
          </a:xfrm>
          <a:prstGeom prst="rect">
            <a:avLst/>
          </a:prstGeom>
        </p:spPr>
        <p:txBody>
          <a:bodyPr lIns="0" tIns="0" rIns="0" bIns="0" rtlCol="0" anchor="t">
            <a:spAutoFit/>
          </a:bodyPr>
          <a:lstStyle/>
          <a:p>
            <a:pPr algn="ctr">
              <a:lnSpc>
                <a:spcPts val="2940"/>
              </a:lnSpc>
            </a:pPr>
            <a:r>
              <a:rPr lang="en-US" sz="2100">
                <a:solidFill>
                  <a:srgbClr val="002379"/>
                </a:solidFill>
                <a:latin typeface="Oregano"/>
                <a:ea typeface="Oregano"/>
                <a:cs typeface="Oregano"/>
                <a:sym typeface="Oregano"/>
              </a:rPr>
              <a:t>НИТКОГРАФІЯ – ЦЕ ТЕХНІКА МАЛЮВАННЯ НИТКОЮ, ЯКА ПОЗИТИВНО ВПЛИВАЄ НА РОЗВИТОК ДІТЕЙ. ВОНА СПРИЯЄ РОЗВИТКУ ДРІБНОЇ МОТОРИКИ, ОСКІЛЬКИ ВИМАГАЄ ТОЧНОСТІ ТА КООРДИНАЦІЇ РУХІВ ПАЛЬЦІВ. ЦЯ ТЕХНІКА ТАКОЖ СТИМУЛЮЄ УЯВУ ТА ТВОРЧІСТЬ, ДОЗВОЛЯЮЧИ ДІТЯМ ЕКСПЕРИМЕНТУВАТИ З ВІЗЕРУНКАМИ. КРІМ ТОГО, МАЛЮВАННЯ НИТКОЮ РОЗВИВАЄ КОНЦЕНТРАЦІЮ ТА УВАГУ, ЩО Є ВАЖЛИВИМИ ДЛЯ НАВЧАННЯ. ПРОЦЕС СТВОРЕННЯ МАЛЮНКІВ МАЄ ЗАСПОКІЙЛИВИЙ ЕФЕКТ, ДОПОМАГАЮЧИ ЗНЯТИ СТРЕС І НАПРУГУ.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52831" y="0"/>
            <a:ext cx="9038338" cy="10303143"/>
          </a:xfrm>
          <a:custGeom>
            <a:avLst/>
            <a:gdLst/>
            <a:ahLst/>
            <a:cxnLst/>
            <a:rect l="l" t="t" r="r" b="b"/>
            <a:pathLst>
              <a:path w="9038338" h="10303143">
                <a:moveTo>
                  <a:pt x="0" y="0"/>
                </a:moveTo>
                <a:lnTo>
                  <a:pt x="9038338" y="0"/>
                </a:lnTo>
                <a:lnTo>
                  <a:pt x="9038338" y="10303143"/>
                </a:lnTo>
                <a:lnTo>
                  <a:pt x="0" y="10303143"/>
                </a:lnTo>
                <a:lnTo>
                  <a:pt x="0" y="0"/>
                </a:lnTo>
                <a:close/>
              </a:path>
            </a:pathLst>
          </a:custGeom>
          <a:blipFill>
            <a:blip r:embed="rId2" cstate="email">
              <a:alphaModFix amt="2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r="-64985" b="-44731"/>
            </a:stretch>
          </a:blipFill>
        </p:spPr>
      </p:sp>
      <p:sp>
        <p:nvSpPr>
          <p:cNvPr id="3" name="Freeform 3"/>
          <p:cNvSpPr/>
          <p:nvPr/>
        </p:nvSpPr>
        <p:spPr>
          <a:xfrm flipH="1">
            <a:off x="9196831" y="0"/>
            <a:ext cx="9038338" cy="10303143"/>
          </a:xfrm>
          <a:custGeom>
            <a:avLst/>
            <a:gdLst/>
            <a:ahLst/>
            <a:cxnLst/>
            <a:rect l="l" t="t" r="r" b="b"/>
            <a:pathLst>
              <a:path w="9038338" h="10303143">
                <a:moveTo>
                  <a:pt x="9038338" y="0"/>
                </a:moveTo>
                <a:lnTo>
                  <a:pt x="0" y="0"/>
                </a:lnTo>
                <a:lnTo>
                  <a:pt x="0" y="10303143"/>
                </a:lnTo>
                <a:lnTo>
                  <a:pt x="9038338" y="10303143"/>
                </a:lnTo>
                <a:lnTo>
                  <a:pt x="9038338" y="0"/>
                </a:lnTo>
                <a:close/>
              </a:path>
            </a:pathLst>
          </a:custGeom>
          <a:blipFill>
            <a:blip r:embed="rId2" cstate="email">
              <a:alphaModFix amt="2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r="-64985" b="-44731"/>
            </a:stretch>
          </a:blipFill>
        </p:spPr>
      </p:sp>
      <p:sp>
        <p:nvSpPr>
          <p:cNvPr id="4" name="Freeform 4"/>
          <p:cNvSpPr/>
          <p:nvPr/>
        </p:nvSpPr>
        <p:spPr>
          <a:xfrm rot="859941">
            <a:off x="9844216" y="1438290"/>
            <a:ext cx="7796396" cy="5997253"/>
          </a:xfrm>
          <a:custGeom>
            <a:avLst/>
            <a:gdLst/>
            <a:ahLst/>
            <a:cxnLst/>
            <a:rect l="l" t="t" r="r" b="b"/>
            <a:pathLst>
              <a:path w="8492267" h="6649037">
                <a:moveTo>
                  <a:pt x="0" y="0"/>
                </a:moveTo>
                <a:lnTo>
                  <a:pt x="8492267" y="0"/>
                </a:lnTo>
                <a:lnTo>
                  <a:pt x="8492267" y="6649036"/>
                </a:lnTo>
                <a:lnTo>
                  <a:pt x="0" y="6649036"/>
                </a:lnTo>
                <a:lnTo>
                  <a:pt x="0" y="0"/>
                </a:lnTo>
                <a:close/>
              </a:path>
            </a:pathLst>
          </a:custGeom>
          <a:blipFill>
            <a:blip r:embed="rId4" cstate="email">
              <a:extLst>
                <a:ext uri="{28A0092B-C50C-407E-A947-70E740481C1C}">
                  <a14:useLocalDpi xmlns:a14="http://schemas.microsoft.com/office/drawing/2010/main"/>
                </a:ext>
              </a:extLst>
            </a:blip>
            <a:stretch>
              <a:fillRect t="-549" b="-549"/>
            </a:stretch>
          </a:blipFill>
        </p:spPr>
      </p:sp>
      <p:sp>
        <p:nvSpPr>
          <p:cNvPr id="5" name="Freeform 5"/>
          <p:cNvSpPr/>
          <p:nvPr/>
        </p:nvSpPr>
        <p:spPr>
          <a:xfrm>
            <a:off x="14536884" y="7663295"/>
            <a:ext cx="3751116" cy="2639848"/>
          </a:xfrm>
          <a:custGeom>
            <a:avLst/>
            <a:gdLst/>
            <a:ahLst/>
            <a:cxnLst/>
            <a:rect l="l" t="t" r="r" b="b"/>
            <a:pathLst>
              <a:path w="3751116" h="2639848">
                <a:moveTo>
                  <a:pt x="0" y="0"/>
                </a:moveTo>
                <a:lnTo>
                  <a:pt x="3751116" y="0"/>
                </a:lnTo>
                <a:lnTo>
                  <a:pt x="3751116" y="2639848"/>
                </a:lnTo>
                <a:lnTo>
                  <a:pt x="0" y="263984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6" name="TextBox 6"/>
          <p:cNvSpPr txBox="1"/>
          <p:nvPr/>
        </p:nvSpPr>
        <p:spPr>
          <a:xfrm>
            <a:off x="865193" y="566636"/>
            <a:ext cx="10638492" cy="2677263"/>
          </a:xfrm>
          <a:prstGeom prst="rect">
            <a:avLst/>
          </a:prstGeom>
        </p:spPr>
        <p:txBody>
          <a:bodyPr lIns="0" tIns="0" rIns="0" bIns="0" rtlCol="0" anchor="t">
            <a:spAutoFit/>
          </a:bodyPr>
          <a:lstStyle/>
          <a:p>
            <a:pPr algn="l">
              <a:lnSpc>
                <a:spcPts val="10682"/>
              </a:lnSpc>
            </a:pPr>
            <a:r>
              <a:rPr lang="en-US" sz="8032">
                <a:solidFill>
                  <a:srgbClr val="002379"/>
                </a:solidFill>
                <a:latin typeface="TT Masters"/>
                <a:ea typeface="TT Masters"/>
                <a:cs typeface="TT Masters"/>
                <a:sym typeface="TT Masters"/>
              </a:rPr>
              <a:t>ПАЛЬЧИКОВИЙ ЖИВОПИС</a:t>
            </a:r>
          </a:p>
        </p:txBody>
      </p:sp>
      <p:sp>
        <p:nvSpPr>
          <p:cNvPr id="7" name="TextBox 7"/>
          <p:cNvSpPr txBox="1"/>
          <p:nvPr/>
        </p:nvSpPr>
        <p:spPr>
          <a:xfrm>
            <a:off x="432596" y="3847284"/>
            <a:ext cx="8278807" cy="3699510"/>
          </a:xfrm>
          <a:prstGeom prst="rect">
            <a:avLst/>
          </a:prstGeom>
        </p:spPr>
        <p:txBody>
          <a:bodyPr lIns="0" tIns="0" rIns="0" bIns="0" rtlCol="0" anchor="t">
            <a:spAutoFit/>
          </a:bodyPr>
          <a:lstStyle/>
          <a:p>
            <a:pPr algn="ctr">
              <a:lnSpc>
                <a:spcPts val="2940"/>
              </a:lnSpc>
            </a:pPr>
            <a:r>
              <a:rPr lang="en-US" sz="2100">
                <a:solidFill>
                  <a:srgbClr val="002379"/>
                </a:solidFill>
                <a:latin typeface="Oregano"/>
                <a:ea typeface="Oregano"/>
                <a:cs typeface="Oregano"/>
                <a:sym typeface="Oregano"/>
              </a:rPr>
              <a:t>МАЛЮВАННЯ ПАЛЬЦЯМИ ПОЗИТИВНО ВПЛИВАЄ НА ДІТЕЙ, СПРИЯЮЧИ РОЗВИТКУ ДРІБНОЇ МОТОРИКИ, СЕНСОРНИХ НАВИЧОК, ТВОРЧОСТІ ТА ЕМОЦІЙНОГО ВИРАЖЕННЯ. ЦЕЙ ПРОЦЕС ЗМІЦНЮЄ М'ЯЗИ РУК, ПОКРАЩУЄ КООРДИНАЦІЮ РУХІВ, РОЗШИРЮЄ ТАКТИЛЬНІ ВІДЧУТТЯ, ДОЗВОЛЯЄ ЕКСПЕРИМЕНТУВАТИ З КОЛЬОРАМИ ТА ФОРМАМИ, А ТАКОЖ ДОПОМАГАЄ ДІТЯМ ВИРАЖАТИ СВОЇ ЕМОЦІЇ ТА ПЕРЕЖИВАННЯ. У ПРОЦЕСІ МАЛЮВАННЯ ДИТИНА ЗНАЙОМИТЬСЯ З КОЛЬОРАМИ, ФОРМАМИ, РОЗМІРАМИ, ЩО СПРИЯЄ РОЗВИТКУ ЇЇ КОГНІТИВНИХ ЗДІБНОСТЕЙ.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58493" y="0"/>
            <a:ext cx="9038338" cy="10303143"/>
          </a:xfrm>
          <a:custGeom>
            <a:avLst/>
            <a:gdLst/>
            <a:ahLst/>
            <a:cxnLst/>
            <a:rect l="l" t="t" r="r" b="b"/>
            <a:pathLst>
              <a:path w="9038338" h="10303143">
                <a:moveTo>
                  <a:pt x="0" y="0"/>
                </a:moveTo>
                <a:lnTo>
                  <a:pt x="9038338" y="0"/>
                </a:lnTo>
                <a:lnTo>
                  <a:pt x="9038338" y="10303143"/>
                </a:lnTo>
                <a:lnTo>
                  <a:pt x="0" y="10303143"/>
                </a:lnTo>
                <a:lnTo>
                  <a:pt x="0" y="0"/>
                </a:lnTo>
                <a:close/>
              </a:path>
            </a:pathLst>
          </a:custGeom>
          <a:blipFill>
            <a:blip r:embed="rId2" cstate="email">
              <a:alphaModFix amt="2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r="-64985" b="-44731"/>
            </a:stretch>
          </a:blipFill>
        </p:spPr>
      </p:sp>
      <p:sp>
        <p:nvSpPr>
          <p:cNvPr id="3" name="Freeform 3"/>
          <p:cNvSpPr/>
          <p:nvPr/>
        </p:nvSpPr>
        <p:spPr>
          <a:xfrm flipH="1">
            <a:off x="9196831" y="0"/>
            <a:ext cx="9038338" cy="10303143"/>
          </a:xfrm>
          <a:custGeom>
            <a:avLst/>
            <a:gdLst/>
            <a:ahLst/>
            <a:cxnLst/>
            <a:rect l="l" t="t" r="r" b="b"/>
            <a:pathLst>
              <a:path w="9038338" h="10303143">
                <a:moveTo>
                  <a:pt x="9038338" y="0"/>
                </a:moveTo>
                <a:lnTo>
                  <a:pt x="0" y="0"/>
                </a:lnTo>
                <a:lnTo>
                  <a:pt x="0" y="10303143"/>
                </a:lnTo>
                <a:lnTo>
                  <a:pt x="9038338" y="10303143"/>
                </a:lnTo>
                <a:lnTo>
                  <a:pt x="9038338" y="0"/>
                </a:lnTo>
                <a:close/>
              </a:path>
            </a:pathLst>
          </a:custGeom>
          <a:blipFill>
            <a:blip r:embed="rId2" cstate="email">
              <a:alphaModFix amt="2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r="-64985" b="-44731"/>
            </a:stretch>
          </a:blipFill>
        </p:spPr>
      </p:sp>
      <p:grpSp>
        <p:nvGrpSpPr>
          <p:cNvPr id="4" name="Group 4"/>
          <p:cNvGrpSpPr/>
          <p:nvPr/>
        </p:nvGrpSpPr>
        <p:grpSpPr>
          <a:xfrm>
            <a:off x="9858339" y="1075357"/>
            <a:ext cx="8376830" cy="81829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4" cstate="email">
                <a:extLst>
                  <a:ext uri="{28A0092B-C50C-407E-A947-70E740481C1C}">
                    <a14:useLocalDpi xmlns:a14="http://schemas.microsoft.com/office/drawing/2010/main"/>
                  </a:ext>
                </a:extLst>
              </a:blip>
              <a:stretch>
                <a:fillRect/>
              </a:stretch>
            </a:blipFill>
          </p:spPr>
        </p:sp>
      </p:grpSp>
      <p:sp>
        <p:nvSpPr>
          <p:cNvPr id="6" name="Freeform 6"/>
          <p:cNvSpPr/>
          <p:nvPr/>
        </p:nvSpPr>
        <p:spPr>
          <a:xfrm>
            <a:off x="44018" y="7200900"/>
            <a:ext cx="2763510" cy="3102243"/>
          </a:xfrm>
          <a:custGeom>
            <a:avLst/>
            <a:gdLst/>
            <a:ahLst/>
            <a:cxnLst/>
            <a:rect l="l" t="t" r="r" b="b"/>
            <a:pathLst>
              <a:path w="3991356" h="4114800">
                <a:moveTo>
                  <a:pt x="0" y="0"/>
                </a:moveTo>
                <a:lnTo>
                  <a:pt x="3991356" y="0"/>
                </a:lnTo>
                <a:lnTo>
                  <a:pt x="399135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42954" t="-746" r="-1478" b="-31894"/>
            </a:stretch>
          </a:blipFill>
        </p:spPr>
      </p:sp>
      <p:sp>
        <p:nvSpPr>
          <p:cNvPr id="7" name="TextBox 7"/>
          <p:cNvSpPr txBox="1"/>
          <p:nvPr/>
        </p:nvSpPr>
        <p:spPr>
          <a:xfrm>
            <a:off x="1986897" y="970582"/>
            <a:ext cx="10638492" cy="2677263"/>
          </a:xfrm>
          <a:prstGeom prst="rect">
            <a:avLst/>
          </a:prstGeom>
        </p:spPr>
        <p:txBody>
          <a:bodyPr lIns="0" tIns="0" rIns="0" bIns="0" rtlCol="0" anchor="t">
            <a:spAutoFit/>
          </a:bodyPr>
          <a:lstStyle/>
          <a:p>
            <a:pPr algn="l">
              <a:lnSpc>
                <a:spcPts val="10682"/>
              </a:lnSpc>
            </a:pPr>
            <a:r>
              <a:rPr lang="en-US" sz="8032">
                <a:solidFill>
                  <a:srgbClr val="002379"/>
                </a:solidFill>
                <a:latin typeface="TT Masters"/>
                <a:ea typeface="TT Masters"/>
                <a:cs typeface="TT Masters"/>
                <a:sym typeface="TT Masters"/>
              </a:rPr>
              <a:t>СКРЕБКОВА</a:t>
            </a:r>
          </a:p>
          <a:p>
            <a:pPr algn="l">
              <a:lnSpc>
                <a:spcPts val="10682"/>
              </a:lnSpc>
            </a:pPr>
            <a:r>
              <a:rPr lang="en-US" sz="8032">
                <a:solidFill>
                  <a:srgbClr val="002379"/>
                </a:solidFill>
                <a:latin typeface="TT Masters"/>
                <a:ea typeface="TT Masters"/>
                <a:cs typeface="TT Masters"/>
                <a:sym typeface="TT Masters"/>
              </a:rPr>
              <a:t> ТЕХНІКА</a:t>
            </a:r>
          </a:p>
        </p:txBody>
      </p:sp>
      <p:sp>
        <p:nvSpPr>
          <p:cNvPr id="8" name="TextBox 8"/>
          <p:cNvSpPr txBox="1"/>
          <p:nvPr/>
        </p:nvSpPr>
        <p:spPr>
          <a:xfrm>
            <a:off x="420115" y="4592673"/>
            <a:ext cx="8515094" cy="2585085"/>
          </a:xfrm>
          <a:prstGeom prst="rect">
            <a:avLst/>
          </a:prstGeom>
        </p:spPr>
        <p:txBody>
          <a:bodyPr lIns="0" tIns="0" rIns="0" bIns="0" rtlCol="0" anchor="t">
            <a:spAutoFit/>
          </a:bodyPr>
          <a:lstStyle/>
          <a:p>
            <a:pPr algn="ctr">
              <a:lnSpc>
                <a:spcPts val="2940"/>
              </a:lnSpc>
            </a:pPr>
            <a:r>
              <a:rPr lang="en-US" sz="2100">
                <a:solidFill>
                  <a:srgbClr val="002379"/>
                </a:solidFill>
                <a:latin typeface="Oregano"/>
                <a:ea typeface="Oregano"/>
                <a:cs typeface="Oregano"/>
                <a:sym typeface="Oregano"/>
              </a:rPr>
              <a:t>СКРЕБКОВА ТЕХНІКА МАЄ ПОЗИТИВНИЙ ВПЛИВ НА ДІТЕЙ, СПРИЯЮЧИ РОЗВИТКУ ДРІБНОЇ МОТОРИКИ, ТВОРЧОГО МИСЛЕННЯ ТА УЯВИ. ВОНА НАДАЄ МОЖЛИВІСТЬ ЕКСПЕРИМЕНТУВАТИ З ІНСТРУМЕНТАМИ ТА СТВОРЮВАТИ ОРИГІНАЛЬНІ МАЛЮНКИ, А ТАКОЖ СПРИЯЄ РОЗВИТКУ ТЕРПІННЯ І КОНЦЕНТРАЦІЇ, ОСКІЛЬКИ ПРОЦЕС МАЛЮВАННЯ ПОТРЕБУЄ ПЕВНОГО ЧАСУ.</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9887212" y="1756852"/>
            <a:ext cx="8135861" cy="7947551"/>
            <a:chOff x="0" y="0"/>
            <a:chExt cx="4828540" cy="4716780"/>
          </a:xfrm>
        </p:grpSpPr>
        <p:sp>
          <p:nvSpPr>
            <p:cNvPr id="3" name="Freeform 3"/>
            <p:cNvSpPr/>
            <p:nvPr/>
          </p:nvSpPr>
          <p:spPr>
            <a:xfrm rot="578447" flipH="1">
              <a:off x="-125330" y="-148203"/>
              <a:ext cx="5161057" cy="4936270"/>
            </a:xfrm>
            <a:custGeom>
              <a:avLst/>
              <a:gdLst/>
              <a:ahLst/>
              <a:cxnLst/>
              <a:rect l="l" t="t" r="r" b="b"/>
              <a:pathLst>
                <a:path w="5161057" h="4936270">
                  <a:moveTo>
                    <a:pt x="1171640" y="4602890"/>
                  </a:moveTo>
                  <a:cubicBezTo>
                    <a:pt x="1197909" y="4615081"/>
                    <a:pt x="1217492" y="4628713"/>
                    <a:pt x="1238352" y="4634833"/>
                  </a:cubicBezTo>
                  <a:cubicBezTo>
                    <a:pt x="1356849" y="4665268"/>
                    <a:pt x="1474093" y="4695490"/>
                    <a:pt x="1592803" y="4724672"/>
                  </a:cubicBezTo>
                  <a:cubicBezTo>
                    <a:pt x="1653516" y="4738850"/>
                    <a:pt x="1714229" y="4753028"/>
                    <a:pt x="1775367" y="4764702"/>
                  </a:cubicBezTo>
                  <a:cubicBezTo>
                    <a:pt x="1841301" y="4778478"/>
                    <a:pt x="1907023" y="4793507"/>
                    <a:pt x="1972555" y="4802062"/>
                  </a:cubicBezTo>
                  <a:cubicBezTo>
                    <a:pt x="2035371" y="4811445"/>
                    <a:pt x="2098612" y="4818323"/>
                    <a:pt x="2160626" y="4817264"/>
                  </a:cubicBezTo>
                  <a:cubicBezTo>
                    <a:pt x="2240593" y="4816677"/>
                    <a:pt x="2319473" y="4830077"/>
                    <a:pt x="2397976" y="4830530"/>
                  </a:cubicBezTo>
                  <a:cubicBezTo>
                    <a:pt x="2602584" y="4831794"/>
                    <a:pt x="2803930" y="4875014"/>
                    <a:pt x="3006599" y="4895271"/>
                  </a:cubicBezTo>
                  <a:cubicBezTo>
                    <a:pt x="3120561" y="4906900"/>
                    <a:pt x="3236224" y="4908513"/>
                    <a:pt x="3351463" y="4912630"/>
                  </a:cubicBezTo>
                  <a:cubicBezTo>
                    <a:pt x="3481938" y="4918048"/>
                    <a:pt x="3612839" y="4920961"/>
                    <a:pt x="3744779" y="4925339"/>
                  </a:cubicBezTo>
                  <a:cubicBezTo>
                    <a:pt x="3840811" y="4928770"/>
                    <a:pt x="3938094" y="4932414"/>
                    <a:pt x="4034126" y="4935845"/>
                  </a:cubicBezTo>
                  <a:cubicBezTo>
                    <a:pt x="4036630" y="4936270"/>
                    <a:pt x="4039347" y="4935443"/>
                    <a:pt x="4041851" y="4935869"/>
                  </a:cubicBezTo>
                  <a:cubicBezTo>
                    <a:pt x="4126474" y="4915462"/>
                    <a:pt x="4214828" y="4903419"/>
                    <a:pt x="4294892" y="4871933"/>
                  </a:cubicBezTo>
                  <a:cubicBezTo>
                    <a:pt x="4430356" y="4817652"/>
                    <a:pt x="4503360" y="4706387"/>
                    <a:pt x="4532402" y="4565754"/>
                  </a:cubicBezTo>
                  <a:cubicBezTo>
                    <a:pt x="4541949" y="4517136"/>
                    <a:pt x="4556292" y="4470622"/>
                    <a:pt x="4564587" y="4421791"/>
                  </a:cubicBezTo>
                  <a:cubicBezTo>
                    <a:pt x="4574820" y="4353967"/>
                    <a:pt x="4581084" y="4286757"/>
                    <a:pt x="4588600" y="4219760"/>
                  </a:cubicBezTo>
                  <a:cubicBezTo>
                    <a:pt x="4612188" y="4020232"/>
                    <a:pt x="4640785" y="3821555"/>
                    <a:pt x="4689414" y="3626281"/>
                  </a:cubicBezTo>
                  <a:cubicBezTo>
                    <a:pt x="4733388" y="3450828"/>
                    <a:pt x="4775898" y="3276413"/>
                    <a:pt x="4819872" y="3100960"/>
                  </a:cubicBezTo>
                  <a:cubicBezTo>
                    <a:pt x="4847991" y="2988511"/>
                    <a:pt x="4878402" y="2877739"/>
                    <a:pt x="4905269" y="2765078"/>
                  </a:cubicBezTo>
                  <a:cubicBezTo>
                    <a:pt x="4923038" y="2690804"/>
                    <a:pt x="4934760" y="2614216"/>
                    <a:pt x="4952530" y="2539943"/>
                  </a:cubicBezTo>
                  <a:cubicBezTo>
                    <a:pt x="4962265" y="2497798"/>
                    <a:pt x="4983057" y="2458820"/>
                    <a:pt x="4991540" y="2416462"/>
                  </a:cubicBezTo>
                  <a:cubicBezTo>
                    <a:pt x="5013989" y="2314644"/>
                    <a:pt x="5032894" y="2210935"/>
                    <a:pt x="5053051" y="2107439"/>
                  </a:cubicBezTo>
                  <a:cubicBezTo>
                    <a:pt x="5061109" y="2067586"/>
                    <a:pt x="5074175" y="2028583"/>
                    <a:pt x="5079729" y="1988304"/>
                  </a:cubicBezTo>
                  <a:cubicBezTo>
                    <a:pt x="5089112" y="1925489"/>
                    <a:pt x="5092234" y="1861609"/>
                    <a:pt x="5101616" y="1798793"/>
                  </a:cubicBezTo>
                  <a:cubicBezTo>
                    <a:pt x="5112700" y="1725961"/>
                    <a:pt x="5132548" y="1654617"/>
                    <a:pt x="5142167" y="1582824"/>
                  </a:cubicBezTo>
                  <a:cubicBezTo>
                    <a:pt x="5153865" y="1513961"/>
                    <a:pt x="5156586" y="1444860"/>
                    <a:pt x="5159519" y="1374508"/>
                  </a:cubicBezTo>
                  <a:cubicBezTo>
                    <a:pt x="5161056" y="1350294"/>
                    <a:pt x="5147143" y="1326031"/>
                    <a:pt x="5146176" y="1301391"/>
                  </a:cubicBezTo>
                  <a:cubicBezTo>
                    <a:pt x="5144883" y="1180081"/>
                    <a:pt x="5142339" y="1058559"/>
                    <a:pt x="5105752" y="940271"/>
                  </a:cubicBezTo>
                  <a:cubicBezTo>
                    <a:pt x="5097272" y="914355"/>
                    <a:pt x="5080855" y="889667"/>
                    <a:pt x="5065264" y="867696"/>
                  </a:cubicBezTo>
                  <a:cubicBezTo>
                    <a:pt x="5060067" y="860372"/>
                    <a:pt x="5044404" y="861576"/>
                    <a:pt x="5040648" y="860938"/>
                  </a:cubicBezTo>
                  <a:cubicBezTo>
                    <a:pt x="5034649" y="843172"/>
                    <a:pt x="5032405" y="826044"/>
                    <a:pt x="5023665" y="816831"/>
                  </a:cubicBezTo>
                  <a:cubicBezTo>
                    <a:pt x="4976845" y="766367"/>
                    <a:pt x="4925607" y="726746"/>
                    <a:pt x="4856767" y="707324"/>
                  </a:cubicBezTo>
                  <a:cubicBezTo>
                    <a:pt x="4805244" y="692130"/>
                    <a:pt x="4757738" y="660873"/>
                    <a:pt x="4707278" y="639419"/>
                  </a:cubicBezTo>
                  <a:cubicBezTo>
                    <a:pt x="4645975" y="613548"/>
                    <a:pt x="4585097" y="585172"/>
                    <a:pt x="4520227" y="565135"/>
                  </a:cubicBezTo>
                  <a:cubicBezTo>
                    <a:pt x="4461404" y="547413"/>
                    <a:pt x="4406574" y="521353"/>
                    <a:pt x="4346073" y="505923"/>
                  </a:cubicBezTo>
                  <a:cubicBezTo>
                    <a:pt x="4284321" y="490280"/>
                    <a:pt x="4224270" y="464621"/>
                    <a:pt x="4161266" y="448766"/>
                  </a:cubicBezTo>
                  <a:cubicBezTo>
                    <a:pt x="3990608" y="406894"/>
                    <a:pt x="3818059" y="368566"/>
                    <a:pt x="3646976" y="329199"/>
                  </a:cubicBezTo>
                  <a:cubicBezTo>
                    <a:pt x="3604831" y="319463"/>
                    <a:pt x="3561836" y="314736"/>
                    <a:pt x="3519053" y="308757"/>
                  </a:cubicBezTo>
                  <a:cubicBezTo>
                    <a:pt x="3497555" y="306393"/>
                    <a:pt x="3475419" y="307786"/>
                    <a:pt x="3452457" y="306461"/>
                  </a:cubicBezTo>
                  <a:cubicBezTo>
                    <a:pt x="3442228" y="306012"/>
                    <a:pt x="3432849" y="300554"/>
                    <a:pt x="3422833" y="298853"/>
                  </a:cubicBezTo>
                  <a:cubicBezTo>
                    <a:pt x="3392783" y="293748"/>
                    <a:pt x="3361482" y="288431"/>
                    <a:pt x="3331645" y="282075"/>
                  </a:cubicBezTo>
                  <a:cubicBezTo>
                    <a:pt x="3274475" y="269787"/>
                    <a:pt x="3216691" y="253530"/>
                    <a:pt x="3159097" y="243747"/>
                  </a:cubicBezTo>
                  <a:cubicBezTo>
                    <a:pt x="3102754" y="234176"/>
                    <a:pt x="3045773" y="228361"/>
                    <a:pt x="2989005" y="221294"/>
                  </a:cubicBezTo>
                  <a:lnTo>
                    <a:pt x="2943930" y="213637"/>
                  </a:lnTo>
                  <a:cubicBezTo>
                    <a:pt x="2875492" y="199435"/>
                    <a:pt x="2807881" y="187950"/>
                    <a:pt x="2739655" y="172496"/>
                  </a:cubicBezTo>
                  <a:cubicBezTo>
                    <a:pt x="2673934" y="157468"/>
                    <a:pt x="2610315" y="137643"/>
                    <a:pt x="2544594" y="122615"/>
                  </a:cubicBezTo>
                  <a:cubicBezTo>
                    <a:pt x="2513718" y="114793"/>
                    <a:pt x="2481164" y="109264"/>
                    <a:pt x="2448799" y="110207"/>
                  </a:cubicBezTo>
                  <a:cubicBezTo>
                    <a:pt x="2399732" y="110889"/>
                    <a:pt x="2353807" y="108240"/>
                    <a:pt x="2308568" y="86386"/>
                  </a:cubicBezTo>
                  <a:cubicBezTo>
                    <a:pt x="2291890" y="78400"/>
                    <a:pt x="2267864" y="83336"/>
                    <a:pt x="2247405" y="82437"/>
                  </a:cubicBezTo>
                  <a:cubicBezTo>
                    <a:pt x="2238428" y="82200"/>
                    <a:pt x="2227986" y="83003"/>
                    <a:pt x="2223616" y="78396"/>
                  </a:cubicBezTo>
                  <a:cubicBezTo>
                    <a:pt x="2194064" y="47612"/>
                    <a:pt x="2161699" y="48555"/>
                    <a:pt x="2125530" y="64310"/>
                  </a:cubicBezTo>
                  <a:cubicBezTo>
                    <a:pt x="2121348" y="66176"/>
                    <a:pt x="2112395" y="58215"/>
                    <a:pt x="2104883" y="56938"/>
                  </a:cubicBezTo>
                  <a:cubicBezTo>
                    <a:pt x="2074833" y="51834"/>
                    <a:pt x="2044784" y="46729"/>
                    <a:pt x="2013270" y="42664"/>
                  </a:cubicBezTo>
                  <a:cubicBezTo>
                    <a:pt x="1990520" y="40088"/>
                    <a:pt x="1967959" y="43985"/>
                    <a:pt x="1944996" y="42660"/>
                  </a:cubicBezTo>
                  <a:cubicBezTo>
                    <a:pt x="1895102" y="40626"/>
                    <a:pt x="1843318" y="42135"/>
                    <a:pt x="1793235" y="33627"/>
                  </a:cubicBezTo>
                  <a:cubicBezTo>
                    <a:pt x="1699118" y="18928"/>
                    <a:pt x="1604575" y="6733"/>
                    <a:pt x="1508519" y="11027"/>
                  </a:cubicBezTo>
                  <a:cubicBezTo>
                    <a:pt x="1418937" y="15132"/>
                    <a:pt x="1330040" y="31"/>
                    <a:pt x="1239843" y="168"/>
                  </a:cubicBezTo>
                  <a:cubicBezTo>
                    <a:pt x="1185768" y="0"/>
                    <a:pt x="1129164" y="7131"/>
                    <a:pt x="1079623" y="25767"/>
                  </a:cubicBezTo>
                  <a:cubicBezTo>
                    <a:pt x="1026114" y="45018"/>
                    <a:pt x="980895" y="83712"/>
                    <a:pt x="930692" y="113830"/>
                  </a:cubicBezTo>
                  <a:cubicBezTo>
                    <a:pt x="912076" y="124837"/>
                    <a:pt x="886585" y="130813"/>
                    <a:pt x="872339" y="146427"/>
                  </a:cubicBezTo>
                  <a:cubicBezTo>
                    <a:pt x="831703" y="188476"/>
                    <a:pt x="794398" y="233667"/>
                    <a:pt x="757093" y="278857"/>
                  </a:cubicBezTo>
                  <a:cubicBezTo>
                    <a:pt x="729640" y="311552"/>
                    <a:pt x="701974" y="345498"/>
                    <a:pt x="679317" y="380295"/>
                  </a:cubicBezTo>
                  <a:cubicBezTo>
                    <a:pt x="654344" y="421139"/>
                    <a:pt x="632915" y="463874"/>
                    <a:pt x="611272" y="507861"/>
                  </a:cubicBezTo>
                  <a:cubicBezTo>
                    <a:pt x="577651" y="576865"/>
                    <a:pt x="540274" y="645231"/>
                    <a:pt x="513741" y="718015"/>
                  </a:cubicBezTo>
                  <a:cubicBezTo>
                    <a:pt x="475842" y="819786"/>
                    <a:pt x="447534" y="925762"/>
                    <a:pt x="414431" y="1029635"/>
                  </a:cubicBezTo>
                  <a:cubicBezTo>
                    <a:pt x="403467" y="1063842"/>
                    <a:pt x="391252" y="1097836"/>
                    <a:pt x="382792" y="1132469"/>
                  </a:cubicBezTo>
                  <a:cubicBezTo>
                    <a:pt x="358265" y="1231358"/>
                    <a:pt x="336454" y="1329420"/>
                    <a:pt x="313179" y="1428521"/>
                  </a:cubicBezTo>
                  <a:cubicBezTo>
                    <a:pt x="283358" y="1550987"/>
                    <a:pt x="249994" y="1671562"/>
                    <a:pt x="222678" y="1794453"/>
                  </a:cubicBezTo>
                  <a:cubicBezTo>
                    <a:pt x="196212" y="1912336"/>
                    <a:pt x="170786" y="2031683"/>
                    <a:pt x="152872" y="2152307"/>
                  </a:cubicBezTo>
                  <a:cubicBezTo>
                    <a:pt x="122598" y="2353275"/>
                    <a:pt x="98798" y="2554055"/>
                    <a:pt x="74784" y="2756087"/>
                  </a:cubicBezTo>
                  <a:cubicBezTo>
                    <a:pt x="59988" y="2881104"/>
                    <a:pt x="47909" y="3005295"/>
                    <a:pt x="39587" y="3130125"/>
                  </a:cubicBezTo>
                  <a:cubicBezTo>
                    <a:pt x="31264" y="3254954"/>
                    <a:pt x="29414" y="3379594"/>
                    <a:pt x="22343" y="3504636"/>
                  </a:cubicBezTo>
                  <a:cubicBezTo>
                    <a:pt x="17897" y="3591478"/>
                    <a:pt x="5938" y="3677043"/>
                    <a:pt x="2957" y="3762846"/>
                  </a:cubicBezTo>
                  <a:cubicBezTo>
                    <a:pt x="0" y="3840923"/>
                    <a:pt x="26076" y="3914916"/>
                    <a:pt x="66588" y="3979766"/>
                  </a:cubicBezTo>
                  <a:cubicBezTo>
                    <a:pt x="99824" y="4034363"/>
                    <a:pt x="123232" y="4093731"/>
                    <a:pt x="157933" y="4147289"/>
                  </a:cubicBezTo>
                  <a:cubicBezTo>
                    <a:pt x="188476" y="4194988"/>
                    <a:pt x="222775" y="4243325"/>
                    <a:pt x="287670" y="4255637"/>
                  </a:cubicBezTo>
                  <a:cubicBezTo>
                    <a:pt x="302695" y="4258189"/>
                    <a:pt x="313915" y="4275553"/>
                    <a:pt x="327664" y="4285618"/>
                  </a:cubicBezTo>
                  <a:cubicBezTo>
                    <a:pt x="386840" y="4324010"/>
                    <a:pt x="449158" y="4359072"/>
                    <a:pt x="506657" y="4399756"/>
                  </a:cubicBezTo>
                  <a:cubicBezTo>
                    <a:pt x="612489" y="4474414"/>
                    <a:pt x="734954" y="4504235"/>
                    <a:pt x="858058" y="4530299"/>
                  </a:cubicBezTo>
                  <a:cubicBezTo>
                    <a:pt x="905211" y="4540885"/>
                    <a:pt x="954679" y="4545424"/>
                    <a:pt x="1001620" y="4557262"/>
                  </a:cubicBezTo>
                  <a:cubicBezTo>
                    <a:pt x="1025196" y="4562555"/>
                    <a:pt x="1045819" y="4577652"/>
                    <a:pt x="1067506" y="4586489"/>
                  </a:cubicBezTo>
                  <a:cubicBezTo>
                    <a:pt x="1077097" y="4590694"/>
                    <a:pt x="1087326" y="4591144"/>
                    <a:pt x="1098382" y="4594310"/>
                  </a:cubicBezTo>
                  <a:cubicBezTo>
                    <a:pt x="1113194" y="4598114"/>
                    <a:pt x="1127581" y="4604423"/>
                    <a:pt x="1142818" y="4605723"/>
                  </a:cubicBezTo>
                  <a:cubicBezTo>
                    <a:pt x="1158268" y="4605771"/>
                    <a:pt x="1169135" y="4602464"/>
                    <a:pt x="1171640" y="4602890"/>
                  </a:cubicBezTo>
                  <a:close/>
                </a:path>
              </a:pathLst>
            </a:custGeom>
            <a:blipFill>
              <a:blip r:embed="rId2" cstate="email">
                <a:extLst>
                  <a:ext uri="{28A0092B-C50C-407E-A947-70E740481C1C}">
                    <a14:useLocalDpi xmlns:a14="http://schemas.microsoft.com/office/drawing/2010/main"/>
                  </a:ext>
                </a:extLst>
              </a:blip>
              <a:stretch>
                <a:fillRect/>
              </a:stretch>
            </a:blipFill>
          </p:spPr>
        </p:sp>
      </p:grpSp>
      <p:sp>
        <p:nvSpPr>
          <p:cNvPr id="4" name="Freeform 4"/>
          <p:cNvSpPr/>
          <p:nvPr/>
        </p:nvSpPr>
        <p:spPr>
          <a:xfrm flipH="1">
            <a:off x="451859" y="7338060"/>
            <a:ext cx="5423338" cy="2948940"/>
          </a:xfrm>
          <a:custGeom>
            <a:avLst/>
            <a:gdLst/>
            <a:ahLst/>
            <a:cxnLst/>
            <a:rect l="l" t="t" r="r" b="b"/>
            <a:pathLst>
              <a:path w="5423338" h="2948940">
                <a:moveTo>
                  <a:pt x="5423338" y="0"/>
                </a:moveTo>
                <a:lnTo>
                  <a:pt x="0" y="0"/>
                </a:lnTo>
                <a:lnTo>
                  <a:pt x="0" y="2948940"/>
                </a:lnTo>
                <a:lnTo>
                  <a:pt x="5423338" y="2948940"/>
                </a:lnTo>
                <a:lnTo>
                  <a:pt x="5423338"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sp>
      <p:sp>
        <p:nvSpPr>
          <p:cNvPr id="5" name="TextBox 5"/>
          <p:cNvSpPr txBox="1"/>
          <p:nvPr/>
        </p:nvSpPr>
        <p:spPr>
          <a:xfrm>
            <a:off x="2438756" y="1042108"/>
            <a:ext cx="10638492" cy="1324713"/>
          </a:xfrm>
          <a:prstGeom prst="rect">
            <a:avLst/>
          </a:prstGeom>
        </p:spPr>
        <p:txBody>
          <a:bodyPr lIns="0" tIns="0" rIns="0" bIns="0" rtlCol="0" anchor="t">
            <a:spAutoFit/>
          </a:bodyPr>
          <a:lstStyle/>
          <a:p>
            <a:pPr algn="l">
              <a:lnSpc>
                <a:spcPts val="10682"/>
              </a:lnSpc>
            </a:pPr>
            <a:r>
              <a:rPr lang="en-US" sz="8032">
                <a:solidFill>
                  <a:srgbClr val="002379"/>
                </a:solidFill>
                <a:latin typeface="TT Masters"/>
                <a:ea typeface="TT Masters"/>
                <a:cs typeface="TT Masters"/>
                <a:sym typeface="TT Masters"/>
              </a:rPr>
              <a:t>АЕРОГРАФІЯ</a:t>
            </a:r>
          </a:p>
        </p:txBody>
      </p:sp>
      <p:sp>
        <p:nvSpPr>
          <p:cNvPr id="6" name="TextBox 6"/>
          <p:cNvSpPr txBox="1"/>
          <p:nvPr/>
        </p:nvSpPr>
        <p:spPr>
          <a:xfrm>
            <a:off x="1028700" y="3412602"/>
            <a:ext cx="8499861" cy="2585085"/>
          </a:xfrm>
          <a:prstGeom prst="rect">
            <a:avLst/>
          </a:prstGeom>
        </p:spPr>
        <p:txBody>
          <a:bodyPr lIns="0" tIns="0" rIns="0" bIns="0" rtlCol="0" anchor="t">
            <a:spAutoFit/>
          </a:bodyPr>
          <a:lstStyle/>
          <a:p>
            <a:pPr algn="ctr">
              <a:lnSpc>
                <a:spcPts val="2940"/>
              </a:lnSpc>
            </a:pPr>
            <a:r>
              <a:rPr lang="en-US" sz="2100">
                <a:solidFill>
                  <a:srgbClr val="002379"/>
                </a:solidFill>
                <a:latin typeface="Oregano"/>
                <a:ea typeface="Oregano"/>
                <a:cs typeface="Oregano"/>
                <a:sym typeface="Oregano"/>
              </a:rPr>
              <a:t>АЕРОГРАФІЯ Є КОРИСНИМ І ЗАХОПЛЮЮЧИМ ВИДОМ ТВОРЧОСТІ ДЛЯ ДІТЕЙ, ЯКИЙ СПРИЯЄ РОЗВИТКУ УЯВИ, ДРІБНОЇ МОТОРИКИ, КООРДИНАЦІЇ РУХІВ, ЕМОЦІЙНОГО ВИРАЖЕННЯ, ЗОСЕРЕДЖЕНОСТІ ТА ПОСИДЮЧОСТІ. ЦЯ ТЕХНІКА ДОЗВОЛЯЄ ДІТЯМ СТВОРЮВАТИ ЯСКРАВІ МАЛЮНКИ, ЩО ПОЗИТИВНО ВПЛИВАЄ НА ЇХНІЙ ТВОРЧИЙ ПОТЕНЦІАЛ. СПРОБУЙТЕ РАЗОМ З ДИТИНОЮ СТВОРИТИ ВЛАСНИЙ ШЕДЕВР У ЦІЙ ЦІКАВІЙ ТЕХНІЦІ!</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grpSp>
        <p:nvGrpSpPr>
          <p:cNvPr id="3" name="Group 3"/>
          <p:cNvGrpSpPr/>
          <p:nvPr/>
        </p:nvGrpSpPr>
        <p:grpSpPr>
          <a:xfrm>
            <a:off x="3249405" y="1589892"/>
            <a:ext cx="11789189" cy="7107217"/>
            <a:chOff x="0" y="0"/>
            <a:chExt cx="3104972" cy="1871860"/>
          </a:xfrm>
        </p:grpSpPr>
        <p:sp>
          <p:nvSpPr>
            <p:cNvPr id="4" name="Freeform 4"/>
            <p:cNvSpPr/>
            <p:nvPr/>
          </p:nvSpPr>
          <p:spPr>
            <a:xfrm>
              <a:off x="0" y="0"/>
              <a:ext cx="3104972" cy="1871860"/>
            </a:xfrm>
            <a:custGeom>
              <a:avLst/>
              <a:gdLst/>
              <a:ahLst/>
              <a:cxnLst/>
              <a:rect l="l" t="t" r="r" b="b"/>
              <a:pathLst>
                <a:path w="3104972" h="1871860">
                  <a:moveTo>
                    <a:pt x="33492" y="0"/>
                  </a:moveTo>
                  <a:lnTo>
                    <a:pt x="3071480" y="0"/>
                  </a:lnTo>
                  <a:cubicBezTo>
                    <a:pt x="3080363" y="0"/>
                    <a:pt x="3088881" y="3529"/>
                    <a:pt x="3095162" y="9809"/>
                  </a:cubicBezTo>
                  <a:cubicBezTo>
                    <a:pt x="3101443" y="16090"/>
                    <a:pt x="3104972" y="24609"/>
                    <a:pt x="3104972" y="33492"/>
                  </a:cubicBezTo>
                  <a:lnTo>
                    <a:pt x="3104972" y="1838368"/>
                  </a:lnTo>
                  <a:cubicBezTo>
                    <a:pt x="3104972" y="1847251"/>
                    <a:pt x="3101443" y="1855769"/>
                    <a:pt x="3095162" y="1862050"/>
                  </a:cubicBezTo>
                  <a:cubicBezTo>
                    <a:pt x="3088881" y="1868331"/>
                    <a:pt x="3080363" y="1871860"/>
                    <a:pt x="3071480" y="1871860"/>
                  </a:cubicBezTo>
                  <a:lnTo>
                    <a:pt x="33492" y="1871860"/>
                  </a:lnTo>
                  <a:cubicBezTo>
                    <a:pt x="24609" y="1871860"/>
                    <a:pt x="16090" y="1868331"/>
                    <a:pt x="9809" y="1862050"/>
                  </a:cubicBezTo>
                  <a:cubicBezTo>
                    <a:pt x="3529" y="1855769"/>
                    <a:pt x="0" y="1847251"/>
                    <a:pt x="0" y="1838368"/>
                  </a:cubicBezTo>
                  <a:lnTo>
                    <a:pt x="0" y="33492"/>
                  </a:lnTo>
                  <a:cubicBezTo>
                    <a:pt x="0" y="24609"/>
                    <a:pt x="3529" y="16090"/>
                    <a:pt x="9809" y="9809"/>
                  </a:cubicBezTo>
                  <a:cubicBezTo>
                    <a:pt x="16090" y="3529"/>
                    <a:pt x="24609" y="0"/>
                    <a:pt x="33492" y="0"/>
                  </a:cubicBezTo>
                  <a:close/>
                </a:path>
              </a:pathLst>
            </a:custGeom>
            <a:solidFill>
              <a:srgbClr val="F8F8F8"/>
            </a:solidFill>
          </p:spPr>
        </p:sp>
        <p:sp>
          <p:nvSpPr>
            <p:cNvPr id="5" name="TextBox 5"/>
            <p:cNvSpPr txBox="1"/>
            <p:nvPr/>
          </p:nvSpPr>
          <p:spPr>
            <a:xfrm>
              <a:off x="0" y="-47625"/>
              <a:ext cx="3104972" cy="191948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812676" y="2472910"/>
            <a:ext cx="9239489" cy="1581150"/>
          </a:xfrm>
          <a:prstGeom prst="rect">
            <a:avLst/>
          </a:prstGeom>
        </p:spPr>
        <p:txBody>
          <a:bodyPr lIns="0" tIns="0" rIns="0" bIns="0" rtlCol="0" anchor="t">
            <a:spAutoFit/>
          </a:bodyPr>
          <a:lstStyle/>
          <a:p>
            <a:pPr algn="ctr">
              <a:lnSpc>
                <a:spcPts val="12493"/>
              </a:lnSpc>
            </a:pPr>
            <a:r>
              <a:rPr lang="en-US" sz="10410">
                <a:solidFill>
                  <a:srgbClr val="002379"/>
                </a:solidFill>
                <a:latin typeface="TT Masters"/>
                <a:ea typeface="TT Masters"/>
                <a:cs typeface="TT Masters"/>
                <a:sym typeface="TT Masters"/>
              </a:rPr>
              <a:t>ВИСНОВОК</a:t>
            </a:r>
          </a:p>
        </p:txBody>
      </p:sp>
      <p:sp>
        <p:nvSpPr>
          <p:cNvPr id="7" name="TextBox 7"/>
          <p:cNvSpPr txBox="1"/>
          <p:nvPr/>
        </p:nvSpPr>
        <p:spPr>
          <a:xfrm>
            <a:off x="3957771" y="4484961"/>
            <a:ext cx="10949299" cy="1746504"/>
          </a:xfrm>
          <a:prstGeom prst="rect">
            <a:avLst/>
          </a:prstGeom>
        </p:spPr>
        <p:txBody>
          <a:bodyPr lIns="0" tIns="0" rIns="0" bIns="0" rtlCol="0" anchor="t">
            <a:spAutoFit/>
          </a:bodyPr>
          <a:lstStyle/>
          <a:p>
            <a:pPr algn="ctr">
              <a:lnSpc>
                <a:spcPts val="2793"/>
              </a:lnSpc>
              <a:spcBef>
                <a:spcPct val="0"/>
              </a:spcBef>
            </a:pPr>
            <a:r>
              <a:rPr lang="en-US" sz="2100">
                <a:solidFill>
                  <a:srgbClr val="002379"/>
                </a:solidFill>
                <a:latin typeface="Oregano"/>
                <a:ea typeface="Oregano"/>
                <a:cs typeface="Oregano"/>
                <a:sym typeface="Oregano"/>
              </a:rPr>
              <a:t>НЕТРАДИЦІЙНІ ТЕХНІКИ МАЛЮВАННЯ – ЦЕ ПОТУЖНИЙ ЗАСІБ ДЛЯ РОЗВИТКУ ТВОРЧИХ ЗДІБНОСТЕЙ ДОШКІЛЬНЯТ, ЩО СТИМУЛЮЄ ЇХНЮ УЯВУ, ДРІБНУ МОТОРИКУ ТА ІНТЕРЕС ДО МИСТЕЦТВА. ЇХ ВИКОРИСТАННЯ РОБИТЬ ПРОЦЕС МАЛЮВАННЯ ЦІКАВИМ І РІЗНОМАНІТНИМ, ЗАОХОЧУЮЧИ ДІТЕЙ ДО САМОВИРАЖЕННЯ.</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441</Words>
  <Application>Microsoft Office PowerPoint</Application>
  <PresentationFormat>Произвольный</PresentationFormat>
  <Paragraphs>34</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Calibri</vt:lpstr>
      <vt:lpstr>Arial</vt:lpstr>
      <vt:lpstr>TT Masters</vt:lpstr>
      <vt:lpstr>Oregano</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Нетрадиційні техніки малювання</dc:title>
  <dc:creator>Lenovo</dc:creator>
  <cp:lastModifiedBy>Галина Стрилец</cp:lastModifiedBy>
  <cp:revision>3</cp:revision>
  <dcterms:created xsi:type="dcterms:W3CDTF">2006-08-16T00:00:00Z</dcterms:created>
  <dcterms:modified xsi:type="dcterms:W3CDTF">2025-01-30T12:40:00Z</dcterms:modified>
  <dc:identifier>DAGdq-LIgZY</dc:identifier>
</cp:coreProperties>
</file>