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75" r:id="rId4"/>
    <p:sldId id="259" r:id="rId5"/>
    <p:sldId id="260" r:id="rId6"/>
    <p:sldId id="261" r:id="rId7"/>
    <p:sldId id="262" r:id="rId8"/>
    <p:sldId id="263" r:id="rId9"/>
    <p:sldId id="276" r:id="rId10"/>
    <p:sldId id="277" r:id="rId11"/>
    <p:sldId id="278" r:id="rId12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7690C012-8312-417F-9F95-192BC06F5925}">
          <p14:sldIdLst>
            <p14:sldId id="257"/>
            <p14:sldId id="258"/>
            <p14:sldId id="275"/>
            <p14:sldId id="259"/>
            <p14:sldId id="260"/>
            <p14:sldId id="261"/>
            <p14:sldId id="262"/>
            <p14:sldId id="263"/>
            <p14:sldId id="276"/>
            <p14:sldId id="277"/>
            <p14:sldId id="278"/>
          </p14:sldIdLst>
        </p14:section>
        <p14:section name="Раздел без заголовка" id="{A41FAB46-23CF-41B5-863B-691ADA42EA44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66"/>
    <a:srgbClr val="FF0000"/>
    <a:srgbClr val="FFFF66"/>
    <a:srgbClr val="9933FF"/>
    <a:srgbClr val="3366FF"/>
    <a:srgbClr val="009900"/>
    <a:srgbClr val="00CC99"/>
    <a:srgbClr val="FF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E08B031-2440-4784-991B-624ACFF23B9B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CB55C8E-C61D-4F98-97B1-AA364DE1D2F9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8BBF5AD-E7D9-432D-A783-6B21DCB611E2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661DD45B-AF27-43D1-92C6-14867D148AB9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0612176-9633-42E1-AC88-FB93B583B186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EC50D6C-2909-4CE8-9AE6-2F1D838792F6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14040C8-04DB-4D7D-A34F-B59709DB0F1F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390274A-68B4-41F6-A620-ED30DBCFF1BB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BAFF242-ABBB-4574-8CA9-0433E21FED47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70EC27F-3341-4127-BE77-C7ED14A0AE28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49E0EC3-F25B-4880-8B70-974DAC3FAFFE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E195995-5AA5-4C6F-BD82-9DF6DEDD1629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C510CB05-A7E7-4EDB-8F65-B099625BDD27}" type="slidenum">
              <a:rPr lang="ru-RU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iming>
    <p:tnLst>
      <p:par>
        <p:cTn id="1" dur="indefinite" restart="never" nodeType="tmRoot"/>
      </p:par>
    </p:tnLst>
  </p:timing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www.culture.ru/storage/images/f8c3ac2aef6d655dcb677f58553661ac/4e7e0cdf75135be6a1e9086f2ef616d8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7064" y="-99393"/>
            <a:ext cx="9221063" cy="7230851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43808" y="-232476"/>
            <a:ext cx="6008121" cy="2794322"/>
          </a:xfrm>
        </p:spPr>
        <p:txBody>
          <a:bodyPr/>
          <a:lstStyle/>
          <a:p>
            <a:r>
              <a:rPr lang="ru-RU" sz="3200" b="1" dirty="0" err="1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Стилістика</a:t>
            </a:r>
            <a:r>
              <a:rPr lang="ru-RU" sz="32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і культура </a:t>
            </a:r>
            <a:r>
              <a:rPr lang="ru-RU" sz="3200" b="1" dirty="0" err="1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мовлення</a:t>
            </a:r>
            <a:r>
              <a:rPr lang="ru-RU" sz="32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endParaRPr lang="ru-RU" sz="32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067944" y="3516032"/>
            <a:ext cx="6707088" cy="4569371"/>
          </a:xfrm>
        </p:spPr>
        <p:txBody>
          <a:bodyPr/>
          <a:lstStyle/>
          <a:p>
            <a:pPr marL="0" indent="0">
              <a:buNone/>
            </a:pPr>
            <a:r>
              <a:rPr lang="uk-UA" sz="1800" dirty="0" smtClean="0"/>
              <a:t>Презентація навчальної дисципліни</a:t>
            </a:r>
          </a:p>
        </p:txBody>
      </p:sp>
    </p:spTree>
    <p:extLst>
      <p:ext uri="{BB962C8B-B14F-4D97-AF65-F5344CB8AC3E}">
        <p14:creationId xmlns:p14="http://schemas.microsoft.com/office/powerpoint/2010/main" val="1293108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467544" y="548680"/>
            <a:ext cx="8229600" cy="4525963"/>
          </a:xfrm>
        </p:spPr>
        <p:txBody>
          <a:bodyPr/>
          <a:lstStyle/>
          <a:p>
            <a:pPr marL="0" indent="0" algn="just">
              <a:buNone/>
            </a:pP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«2» (35–59 / 1–34) – студент не демонструє знання  лінгвістичних засад стилістики, не простежує зв’язки  стилістики з іншими розділами мовознавства й іншими нелінгвістичними дисциплінами; не оперує стилістичними категоріями, не диференціює стилі  української мови. Не розуміє стилістики мовних одиниць, труднощі виникають при засвоєнні комунікативно-стилістичних якостей мовлення та опануванні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мовними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й позамовними основами мовленнєвої культури. Не застосовує норми української мови в практичній площині; не вміє аналізувати тексти різних стилів, не в змозі  виявити  мовленнєві стилістичні відхилення і шляхи їх виправлення.</a:t>
            </a:r>
          </a:p>
          <a:p>
            <a:pPr marL="0" lvl="0" indent="0" algn="just">
              <a:buNone/>
            </a:pPr>
            <a:endParaRPr lang="uk-UA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4"/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9138462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467544" y="548680"/>
            <a:ext cx="8229600" cy="4525963"/>
          </a:xfrm>
        </p:spPr>
        <p:txBody>
          <a:bodyPr/>
          <a:lstStyle/>
          <a:p>
            <a:pPr marL="1828800" lvl="4" indent="0" algn="ctr">
              <a:buNone/>
            </a:pPr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Дисципліна розрахована на один семестр</a:t>
            </a:r>
            <a:endParaRPr lang="uk-UA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82007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ttp://www.playcast.ru/uploads/2014/10/04/10076293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275420"/>
            <a:ext cx="7398965" cy="71940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3608" y="275420"/>
            <a:ext cx="7283152" cy="2145467"/>
          </a:xfrm>
        </p:spPr>
        <p:txBody>
          <a:bodyPr/>
          <a:lstStyle/>
          <a:p>
            <a:r>
              <a:rPr lang="uk-UA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800" dirty="0" smtClean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Викладач – </a:t>
            </a:r>
            <a:r>
              <a:rPr lang="uk-UA" sz="2800" dirty="0" err="1" smtClean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Сабліна</a:t>
            </a:r>
            <a:r>
              <a:rPr lang="uk-UA" sz="2800" dirty="0" smtClean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Світлана Володимирівна, </a:t>
            </a:r>
            <a:r>
              <a:rPr lang="uk-UA" sz="2800" dirty="0" smtClean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кандидат філологічних наук, доцент</a:t>
            </a:r>
            <a:endParaRPr lang="ru-RU" sz="2800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093443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16" presetClass="emph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1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8" y="0"/>
            <a:ext cx="8003232" cy="1417638"/>
          </a:xfrm>
        </p:spPr>
        <p:txBody>
          <a:bodyPr/>
          <a:lstStyle/>
          <a:p>
            <a:r>
              <a:rPr lang="uk-UA" dirty="0" smtClean="0"/>
              <a:t>Мета навчального курсу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Мета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курсу –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ознайомлення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студентів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засадами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української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стилістики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стилями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мовлення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їх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ознаками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функціями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сферою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як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усному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так і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писемному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мовленні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також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вироблення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навичок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культури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мовлення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Дисципліна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розрахована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один семестр.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196815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5865515"/>
          </a:xfrm>
        </p:spPr>
        <p:txBody>
          <a:bodyPr/>
          <a:lstStyle/>
          <a:p>
            <a:pPr marL="111760" marR="151765" indent="0" algn="just">
              <a:lnSpc>
                <a:spcPct val="115000"/>
              </a:lnSpc>
              <a:spcAft>
                <a:spcPts val="25"/>
              </a:spcAft>
              <a:buNone/>
            </a:pPr>
            <a:r>
              <a:rPr lang="ru-RU" sz="1600" i="1" dirty="0"/>
              <a:t> </a:t>
            </a:r>
            <a:r>
              <a:rPr lang="ru-RU" sz="1600" i="1" dirty="0" smtClean="0"/>
              <a:t> </a:t>
            </a:r>
            <a:r>
              <a:rPr lang="uk-UA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Основні </a:t>
            </a:r>
            <a:r>
              <a:rPr lang="uk-UA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завдання</a:t>
            </a:r>
            <a:r>
              <a:rPr lang="uk-UA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дисципліни </a:t>
            </a:r>
            <a:r>
              <a:rPr lang="uk-UA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«Стилістика і культура мовлення»  </a:t>
            </a:r>
            <a:r>
              <a:rPr lang="uk-UA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такі: сформувати сталі вміння й навички аналізувати і конструювати тексти різних стилів, використовуючи в них багатство виражальних засобів рідної мови, характеризувати найтиповіші стилістичні мовленнєві недоліки, способи і засоби їх усунення,  що сприятиме піднесенню рівня стилістичної грамотності студентів. У результаті вивчення навчальної дисципліни студент повинен  </a:t>
            </a:r>
          </a:p>
        </p:txBody>
      </p:sp>
    </p:spTree>
    <p:extLst>
      <p:ext uri="{BB962C8B-B14F-4D97-AF65-F5344CB8AC3E}">
        <p14:creationId xmlns:p14="http://schemas.microsoft.com/office/powerpoint/2010/main" val="25686972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6" name="Picture 4" descr="https://avatars.mds.yandex.net/get-pdb/1630946/19fd9c0d-cd3e-4120-81f2-09c6473278a9/s120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274254" cy="72454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2915816" y="332656"/>
            <a:ext cx="7704856" cy="5400600"/>
          </a:xfrm>
        </p:spPr>
        <p:txBody>
          <a:bodyPr/>
          <a:lstStyle/>
          <a:p>
            <a:pPr marL="0" indent="0">
              <a:buNone/>
            </a:pPr>
            <a:r>
              <a:rPr lang="ru-RU" sz="2000" dirty="0" smtClean="0"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endParaRPr lang="ru-RU" sz="2000" dirty="0"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2915816" y="620688"/>
            <a:ext cx="5760640" cy="44466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20370" indent="-6350" algn="just">
              <a:lnSpc>
                <a:spcPct val="115000"/>
              </a:lnSpc>
              <a:spcAft>
                <a:spcPts val="500"/>
              </a:spcAft>
            </a:pPr>
            <a:r>
              <a:rPr lang="uk-UA" sz="24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знати</a:t>
            </a:r>
            <a:r>
              <a:rPr lang="uk-UA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 </a:t>
            </a:r>
          </a:p>
          <a:p>
            <a:pPr marL="342900" marR="151765" lvl="0" indent="-342900" algn="just">
              <a:lnSpc>
                <a:spcPct val="115000"/>
              </a:lnSpc>
              <a:spcAft>
                <a:spcPts val="190"/>
              </a:spcAft>
              <a:buClr>
                <a:srgbClr val="000000"/>
              </a:buClr>
              <a:buSzPts val="1400"/>
              <a:buFont typeface="Arial" panose="020B0604020202020204" pitchFamily="34" charset="0"/>
              <a:buChar char="•"/>
            </a:pPr>
            <a:r>
              <a:rPr lang="uk-UA" sz="2400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теоретичне підґрунтя формування стилів української мови; </a:t>
            </a:r>
          </a:p>
          <a:p>
            <a:pPr marL="342900" marR="151765" lvl="0" indent="-342900" algn="just">
              <a:lnSpc>
                <a:spcPct val="115000"/>
              </a:lnSpc>
              <a:spcAft>
                <a:spcPts val="205"/>
              </a:spcAft>
              <a:buClr>
                <a:srgbClr val="000000"/>
              </a:buClr>
              <a:buSzPts val="1400"/>
              <a:buFont typeface="Arial" panose="020B0604020202020204" pitchFamily="34" charset="0"/>
              <a:buChar char="•"/>
            </a:pPr>
            <a:r>
              <a:rPr lang="uk-UA" sz="2400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диференціацію української мови на стилі й </a:t>
            </a:r>
            <a:r>
              <a:rPr lang="uk-UA" sz="2400" dirty="0" err="1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підстилі</a:t>
            </a:r>
            <a:r>
              <a:rPr lang="uk-UA" sz="2400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; </a:t>
            </a:r>
          </a:p>
          <a:p>
            <a:pPr marL="342900" marR="151765" lvl="0" indent="-342900" algn="just">
              <a:lnSpc>
                <a:spcPct val="115000"/>
              </a:lnSpc>
              <a:spcAft>
                <a:spcPts val="210"/>
              </a:spcAft>
              <a:buClr>
                <a:srgbClr val="000000"/>
              </a:buClr>
              <a:buSzPts val="1400"/>
              <a:buFont typeface="Arial" panose="020B0604020202020204" pitchFamily="34" charset="0"/>
              <a:buChar char="•"/>
            </a:pPr>
            <a:r>
              <a:rPr lang="uk-UA" sz="2400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критерії розмежування стилів; </a:t>
            </a:r>
          </a:p>
          <a:p>
            <a:pPr marL="342900" marR="151765" lvl="0" indent="-342900" algn="just">
              <a:lnSpc>
                <a:spcPct val="115000"/>
              </a:lnSpc>
              <a:spcAft>
                <a:spcPts val="140"/>
              </a:spcAft>
              <a:buClr>
                <a:srgbClr val="000000"/>
              </a:buClr>
              <a:buSzPts val="1400"/>
              <a:buFont typeface="Arial" panose="020B0604020202020204" pitchFamily="34" charset="0"/>
              <a:buChar char="•"/>
            </a:pPr>
            <a:r>
              <a:rPr lang="uk-UA" sz="2400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основні стилістичні засоби української мови;  комунікативно-стилістичні якості мовлення;  стилістичний потенціал української мови. </a:t>
            </a:r>
          </a:p>
        </p:txBody>
      </p:sp>
    </p:spTree>
    <p:extLst>
      <p:ext uri="{BB962C8B-B14F-4D97-AF65-F5344CB8AC3E}">
        <p14:creationId xmlns:p14="http://schemas.microsoft.com/office/powerpoint/2010/main" val="40346712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332656"/>
            <a:ext cx="8229600" cy="706090"/>
          </a:xfrm>
        </p:spPr>
        <p:txBody>
          <a:bodyPr/>
          <a:lstStyle/>
          <a:p>
            <a:r>
              <a:rPr lang="ru-RU" sz="36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</a:t>
            </a:r>
            <a:endParaRPr lang="ru-RU" sz="3600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uk-UA" b="1" dirty="0"/>
              <a:t> </a:t>
            </a: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вміти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 </a:t>
            </a:r>
          </a:p>
          <a:p>
            <a:pPr lvl="0" algn="just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аналізувати тексти різних стилів, виявляти мовленнєві стилістичні відхилення; </a:t>
            </a:r>
          </a:p>
          <a:p>
            <a:pPr lvl="0" algn="just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здійснювати стилістичну правку текстів різних стилів і жанрів; </a:t>
            </a:r>
          </a:p>
          <a:p>
            <a:pPr lvl="0" algn="just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принатурити стилістичний аналіз до частиномовних розборів; </a:t>
            </a:r>
          </a:p>
          <a:p>
            <a:pPr lvl="0" algn="just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витлумачувати мовні явища через призму стилістики; </a:t>
            </a:r>
          </a:p>
          <a:p>
            <a:pPr lvl="0" algn="just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виконувати повноцінний стилістичний розбір різностильових текстів української мови.   </a:t>
            </a:r>
          </a:p>
          <a:p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33008822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12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721499"/>
          </a:xfrm>
        </p:spPr>
        <p:txBody>
          <a:bodyPr/>
          <a:lstStyle/>
          <a:p>
            <a:pPr lvl="0"/>
            <a:r>
              <a:rPr lang="uk-UA" b="1" dirty="0">
                <a:solidFill>
                  <a:srgbClr val="000000"/>
                </a:solidFill>
              </a:rPr>
              <a:t>Види контролю і система накопичення балів  </a:t>
            </a:r>
          </a:p>
          <a:p>
            <a:pPr lvl="0"/>
            <a:r>
              <a:rPr lang="uk-UA" dirty="0">
                <a:solidFill>
                  <a:srgbClr val="000000"/>
                </a:solidFill>
              </a:rPr>
              <a:t>  </a:t>
            </a:r>
          </a:p>
          <a:p>
            <a:pPr lvl="0" algn="just"/>
            <a:r>
              <a:rPr lang="uk-UA" dirty="0">
                <a:solidFill>
                  <a:srgbClr val="000000"/>
                </a:solidFill>
              </a:rPr>
              <a:t> </a:t>
            </a:r>
            <a:r>
              <a:rPr lang="uk-UA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«5» (90–100) – студент демонструє чітке знання лінгвістичних засад стилістики, простежує зв’язки  стилістики з іншими розділами мовознавства й іншими нелінгвістичними дисциплінами; оперує стилістичними категоріями, диференціює стилі  української мови, розуміє стилістику мовних одиниць, засвоїв комунікативно-стилістичні якості мовлення; опанував </a:t>
            </a:r>
            <a:r>
              <a:rPr lang="uk-UA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мовні</a:t>
            </a:r>
            <a:r>
              <a:rPr lang="uk-UA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й позамовні основи мовленнєвої культури;  застосовує норми української мови в практичній площині; вміє аналізувати тексти різних стилів, виявляти мовленнєві стилістичні відхилення і знаходити шляхи їх виправлення.  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5273712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467544" y="548680"/>
            <a:ext cx="8229600" cy="4525963"/>
          </a:xfrm>
        </p:spPr>
        <p:txBody>
          <a:bodyPr/>
          <a:lstStyle/>
          <a:p>
            <a:pPr marL="0" lvl="0" indent="0" algn="just">
              <a:buNone/>
            </a:pPr>
            <a:r>
              <a:rPr lang="uk-UA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«4» (85–89 / 75–84) – студент демонструє знання лінгвістичних засад стилістики, простежує зв’язки стилістики з іншими розділами мовознавства й іншими нелінгвістичними дисциплінами; оперує стилістичними категоріями, диференціює стилі  української мови. Не зовсім чітко розуміє стилістику мовних одиниць, труднощі виникають при засвоєнні комунікативно-стилістичних якостей мовлення та опануванні </a:t>
            </a:r>
            <a:r>
              <a:rPr lang="uk-UA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мовними</a:t>
            </a:r>
            <a:r>
              <a:rPr lang="uk-UA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й позамовними основами мовленнєвої культури. Не завжди доречно застосовує норми української мови в практичній площині; вміє аналізувати тексти різних стилів, однак не повністю виявляє мовленнєві стилістичні відхилення і знаходить шляхи їх виправлення.  </a:t>
            </a:r>
          </a:p>
          <a:p>
            <a:pPr lvl="4"/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7482632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467544" y="548680"/>
            <a:ext cx="8229600" cy="4525963"/>
          </a:xfrm>
        </p:spPr>
        <p:txBody>
          <a:bodyPr/>
          <a:lstStyle/>
          <a:p>
            <a:pPr marL="0" indent="0" algn="just">
              <a:buNone/>
            </a:pPr>
            <a:r>
              <a:rPr lang="uk-UA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«3» (70–74 / 60–69) – студент демонструє лише часткове, непослідовне знання  лінгвістичних засад стилістики, простежує зв’язки  стилістики з іншими розділами мовознавства й іншими нелінгвістичними дисциплінами; невпевнено оперує стилістичними категоріями, невміло диференціює стилі  української мови. Нечітко розуміє стилістику мовних одиниць, труднощі виникають при засвоєнні комунікативно-стилістичних якостей мовлення та опануванні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мовними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й позамовними основами мовленнєвої культури. Недоречно застосовує норми української мови в практичній площині; вміє аналізувати тексти різних стилів, однак виявляє не всі мовленнєві стилістичні відхилення і знаходить не всі шляхи їх виправлення.  </a:t>
            </a:r>
          </a:p>
          <a:p>
            <a:pPr marL="0" lvl="0" indent="0" algn="just">
              <a:buNone/>
            </a:pPr>
            <a:endParaRPr lang="uk-UA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4"/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1892321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5">
      <a:dk1>
        <a:srgbClr val="000000"/>
      </a:dk1>
      <a:lt1>
        <a:srgbClr val="FFFFD9"/>
      </a:lt1>
      <a:dk2>
        <a:srgbClr val="000000"/>
      </a:dk2>
      <a:lt2>
        <a:srgbClr val="777777"/>
      </a:lt2>
      <a:accent1>
        <a:srgbClr val="FFFFF7"/>
      </a:accent1>
      <a:accent2>
        <a:srgbClr val="33CCCC"/>
      </a:accent2>
      <a:accent3>
        <a:srgbClr val="FFFFE9"/>
      </a:accent3>
      <a:accent4>
        <a:srgbClr val="000000"/>
      </a:accent4>
      <a:accent5>
        <a:srgbClr val="FFFFFA"/>
      </a:accent5>
      <a:accent6>
        <a:srgbClr val="2DB9B9"/>
      </a:accent6>
      <a:hlink>
        <a:srgbClr val="FF5050"/>
      </a:hlink>
      <a:folHlink>
        <a:srgbClr val="FF99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700</TotalTime>
  <Words>578</Words>
  <Application>Microsoft Office PowerPoint</Application>
  <PresentationFormat>Экран (4:3)</PresentationFormat>
  <Paragraphs>26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4" baseType="lpstr">
      <vt:lpstr>Arial</vt:lpstr>
      <vt:lpstr>Times New Roman</vt:lpstr>
      <vt:lpstr>Оформление по умолчанию</vt:lpstr>
      <vt:lpstr>Стилістика і культура мовлення </vt:lpstr>
      <vt:lpstr> Викладач – Сабліна Світлана Володимирівна, кандидат філологічних наук, доцент</vt:lpstr>
      <vt:lpstr>Мета навчального курсу</vt:lpstr>
      <vt:lpstr>Презентация PowerPoint</vt:lpstr>
      <vt:lpstr>Презентация PowerPoint</vt:lpstr>
      <vt:lpstr>  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WareZ Provider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www.PHILka.RU</dc:creator>
  <cp:lastModifiedBy>admin</cp:lastModifiedBy>
  <cp:revision>24</cp:revision>
  <dcterms:created xsi:type="dcterms:W3CDTF">2010-03-17T16:23:26Z</dcterms:created>
  <dcterms:modified xsi:type="dcterms:W3CDTF">2025-01-30T11:13:20Z</dcterms:modified>
</cp:coreProperties>
</file>