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43" r:id="rId3"/>
    <p:sldId id="362" r:id="rId4"/>
    <p:sldId id="363" r:id="rId5"/>
    <p:sldId id="360" r:id="rId6"/>
    <p:sldId id="361" r:id="rId7"/>
    <p:sldId id="358" r:id="rId8"/>
    <p:sldId id="346" r:id="rId9"/>
    <p:sldId id="258" r:id="rId10"/>
    <p:sldId id="327" r:id="rId11"/>
    <p:sldId id="261" r:id="rId12"/>
    <p:sldId id="262" r:id="rId13"/>
    <p:sldId id="347" r:id="rId14"/>
    <p:sldId id="264" r:id="rId15"/>
    <p:sldId id="348" r:id="rId16"/>
    <p:sldId id="350" r:id="rId17"/>
    <p:sldId id="352" r:id="rId18"/>
    <p:sldId id="351" r:id="rId19"/>
    <p:sldId id="364" r:id="rId20"/>
    <p:sldId id="349" r:id="rId21"/>
    <p:sldId id="365" r:id="rId22"/>
    <p:sldId id="267" r:id="rId23"/>
    <p:sldId id="268" r:id="rId24"/>
    <p:sldId id="340" r:id="rId25"/>
    <p:sldId id="269" r:id="rId26"/>
    <p:sldId id="271" r:id="rId27"/>
    <p:sldId id="270" r:id="rId28"/>
    <p:sldId id="272" r:id="rId29"/>
    <p:sldId id="274" r:id="rId30"/>
    <p:sldId id="341" r:id="rId31"/>
    <p:sldId id="275" r:id="rId32"/>
    <p:sldId id="353" r:id="rId33"/>
    <p:sldId id="277" r:id="rId34"/>
    <p:sldId id="366" r:id="rId35"/>
    <p:sldId id="278" r:id="rId36"/>
    <p:sldId id="279" r:id="rId37"/>
    <p:sldId id="281" r:id="rId38"/>
    <p:sldId id="354" r:id="rId39"/>
    <p:sldId id="282" r:id="rId40"/>
    <p:sldId id="355" r:id="rId41"/>
    <p:sldId id="284" r:id="rId42"/>
    <p:sldId id="292" r:id="rId43"/>
    <p:sldId id="291" r:id="rId44"/>
    <p:sldId id="357" r:id="rId45"/>
    <p:sldId id="294" r:id="rId46"/>
    <p:sldId id="295" r:id="rId47"/>
    <p:sldId id="296" r:id="rId48"/>
    <p:sldId id="285" r:id="rId49"/>
    <p:sldId id="297" r:id="rId50"/>
    <p:sldId id="367" r:id="rId51"/>
    <p:sldId id="298" r:id="rId52"/>
    <p:sldId id="30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161" autoAdjust="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1146-8AD5-45EB-A726-49BF96B58A6E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2BFF-5586-4F3E-9E13-9D7A1DDDF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2BFF-5586-4F3E-9E13-9D7A1DDDFC1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2BFF-5586-4F3E-9E13-9D7A1DDDFC1E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CE5B-E744-4EB2-BD88-B5C3C97B5E1F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546A-D3A0-4BAA-A9F3-AED65388B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928670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uk-UA" dirty="0" smtClean="0"/>
              <a:t>ЛЕКЦІЯ </a:t>
            </a:r>
            <a:r>
              <a:rPr lang="uk-UA" dirty="0" smtClean="0"/>
              <a:t>2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uk-UA" dirty="0" smtClean="0"/>
              <a:t>МОЛЕКУЛЯРНІ </a:t>
            </a:r>
            <a:r>
              <a:rPr lang="uk-UA" dirty="0" smtClean="0"/>
              <a:t>МЕХАНІЗМИ ВРОДЖЕНОГО ІМУННОГО ВІДПОВІДУ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00042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Клітини вродженого імунітету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Дендритні </a:t>
            </a:r>
            <a:r>
              <a:rPr lang="uk-UA" dirty="0" smtClean="0"/>
              <a:t>клітини</a:t>
            </a:r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Моноцити/макрофаги </a:t>
            </a:r>
            <a:r>
              <a:rPr lang="en-US" dirty="0" smtClean="0"/>
              <a:t>		</a:t>
            </a:r>
            <a:r>
              <a:rPr lang="uk-UA" dirty="0" smtClean="0"/>
              <a:t>фагоцити</a:t>
            </a:r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Гранулоцити</a:t>
            </a:r>
            <a:endParaRPr lang="ru-RU" dirty="0" smtClean="0"/>
          </a:p>
          <a:p>
            <a:endParaRPr lang="en-US" dirty="0" smtClean="0"/>
          </a:p>
          <a:p>
            <a:r>
              <a:rPr lang="uk-UA" dirty="0" err="1" smtClean="0"/>
              <a:t>Лімфоїдні</a:t>
            </a:r>
            <a:r>
              <a:rPr lang="uk-UA" dirty="0" smtClean="0"/>
              <a:t> клітини вродженого імунітету – NK клітини</a:t>
            </a:r>
            <a:r>
              <a:rPr lang="ru-RU" dirty="0" smtClean="0"/>
              <a:t>, </a:t>
            </a:r>
            <a:r>
              <a:rPr lang="ru-RU" dirty="0" smtClean="0">
                <a:sym typeface="Symbol"/>
              </a:rPr>
              <a:t></a:t>
            </a:r>
            <a:r>
              <a:rPr lang="el-GR" dirty="0" smtClean="0">
                <a:sym typeface="Symbol"/>
              </a:rPr>
              <a:t>δ</a:t>
            </a:r>
            <a:r>
              <a:rPr lang="ru-RU" dirty="0" smtClean="0"/>
              <a:t>Т </a:t>
            </a:r>
            <a:r>
              <a:rPr lang="uk-UA" dirty="0" smtClean="0"/>
              <a:t>клітини</a:t>
            </a:r>
            <a:r>
              <a:rPr lang="ru-RU" dirty="0" smtClean="0"/>
              <a:t>, </a:t>
            </a:r>
            <a:r>
              <a:rPr lang="ru-RU" dirty="0" smtClean="0"/>
              <a:t>В-1 </a:t>
            </a:r>
            <a:r>
              <a:rPr lang="uk-UA" dirty="0" smtClean="0"/>
              <a:t>клітини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786182" y="1785926"/>
            <a:ext cx="571504" cy="1200152"/>
          </a:xfrm>
          <a:prstGeom prst="rightBrace">
            <a:avLst>
              <a:gd name="adj1" fmla="val 51111"/>
              <a:gd name="adj2" fmla="val 4662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52" y="571480"/>
            <a:ext cx="6643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Епітеліальна тканина - перший бар'єр на шляху </a:t>
            </a:r>
            <a:r>
              <a:rPr lang="uk-UA" dirty="0" err="1" smtClean="0"/>
              <a:t>патогенів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Шкіра + Слизовий епітелій (дихальні шляхи, шлунково-кишковий тракт, статеві шляхи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Ушкодження епітелію – ворота інфекції. За відсутності пошкоджень - </a:t>
            </a:r>
            <a:r>
              <a:rPr lang="uk-UA" dirty="0" err="1" smtClean="0"/>
              <a:t>патоген</a:t>
            </a:r>
            <a:r>
              <a:rPr lang="uk-UA" dirty="0" smtClean="0"/>
              <a:t> проникає всередину, адсорбуючись, колонізуючи і руйнуючи поверхневі шари епітелію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Епітеліальний бар'єр: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uk-UA" dirty="0" smtClean="0"/>
              <a:t>Фізичний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хімічний </a:t>
            </a:r>
            <a:endParaRPr lang="en-US" dirty="0" smtClean="0"/>
          </a:p>
          <a:p>
            <a:pPr>
              <a:buFontTx/>
              <a:buChar char="-"/>
            </a:pPr>
            <a:r>
              <a:rPr lang="uk-UA" dirty="0" smtClean="0"/>
              <a:t>Мікробіологічний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Епітеліальна тканина - Фізичний бар'єр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3147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57686" y="714356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Епітеліальна тканина завдяки утворенню </a:t>
            </a:r>
            <a:r>
              <a:rPr lang="uk-UA" dirty="0" err="1" smtClean="0"/>
              <a:t>десмосом</a:t>
            </a:r>
            <a:r>
              <a:rPr lang="uk-UA" dirty="0" smtClean="0"/>
              <a:t>, що забезпечують тісне прилягання клітин, не дозволяє бактеріям, найпростішим та паразитам проникнути всередину клітини.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60" name="AutoShape 4" descr="https://upload.wikimedia.org/wikipedia/commons/8/80/Desmosome_-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385762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Desmosome_-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3814773" cy="30003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0562" y="2214554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Десмосома</a:t>
            </a:r>
            <a:r>
              <a:rPr lang="uk-UA" dirty="0" smtClean="0"/>
              <a:t> (від </a:t>
            </a:r>
            <a:r>
              <a:rPr lang="uk-UA" dirty="0" err="1" smtClean="0"/>
              <a:t>desmos</a:t>
            </a:r>
            <a:r>
              <a:rPr lang="uk-UA" dirty="0" smtClean="0"/>
              <a:t> - зв'язок) - тип клітинного контакту, що забезпечує міцне з'єднання клітин. Білки клітинної адгезії, що формують </a:t>
            </a:r>
            <a:r>
              <a:rPr lang="uk-UA" dirty="0" err="1" smtClean="0"/>
              <a:t>десмосоми</a:t>
            </a:r>
            <a:r>
              <a:rPr lang="uk-UA" dirty="0" smtClean="0"/>
              <a:t> - </a:t>
            </a:r>
            <a:r>
              <a:rPr lang="uk-UA" dirty="0" err="1" smtClean="0"/>
              <a:t>десмоглеїн</a:t>
            </a:r>
            <a:r>
              <a:rPr lang="uk-UA" dirty="0" smtClean="0"/>
              <a:t> або </a:t>
            </a:r>
            <a:r>
              <a:rPr lang="uk-UA" dirty="0" err="1" smtClean="0"/>
              <a:t>десмоколлін</a:t>
            </a:r>
            <a:r>
              <a:rPr lang="uk-UA" dirty="0" smtClean="0"/>
              <a:t> (родина </a:t>
            </a:r>
            <a:r>
              <a:rPr lang="uk-UA" dirty="0" err="1" smtClean="0"/>
              <a:t>кадгеринів</a:t>
            </a:r>
            <a:r>
              <a:rPr lang="uk-UA" dirty="0" smtClean="0"/>
              <a:t>), взаємодіють один з одним (</a:t>
            </a:r>
            <a:r>
              <a:rPr lang="uk-UA" dirty="0" err="1" smtClean="0"/>
              <a:t>гомофільна</a:t>
            </a:r>
            <a:r>
              <a:rPr lang="uk-UA" dirty="0" smtClean="0"/>
              <a:t> сполука) і через внутрішньоклітинний білок </a:t>
            </a:r>
            <a:r>
              <a:rPr lang="uk-UA" dirty="0" err="1" smtClean="0"/>
              <a:t>десмоплакін</a:t>
            </a:r>
            <a:r>
              <a:rPr lang="uk-UA" dirty="0" smtClean="0"/>
              <a:t> з'єднуються з проміжними </a:t>
            </a:r>
            <a:r>
              <a:rPr lang="uk-UA" dirty="0" err="1" smtClean="0"/>
              <a:t>філаментами</a:t>
            </a:r>
            <a:r>
              <a:rPr lang="uk-UA" dirty="0" smtClean="0"/>
              <a:t> цитоплазми клітини. Через </a:t>
            </a:r>
            <a:r>
              <a:rPr lang="uk-UA" dirty="0" err="1" smtClean="0"/>
              <a:t>десмосоми</a:t>
            </a:r>
            <a:r>
              <a:rPr lang="uk-UA" dirty="0" smtClean="0"/>
              <a:t> </a:t>
            </a:r>
            <a:r>
              <a:rPr lang="uk-UA" dirty="0" err="1" smtClean="0"/>
              <a:t>кератинова</a:t>
            </a:r>
            <a:r>
              <a:rPr lang="uk-UA" dirty="0" smtClean="0"/>
              <a:t> мережа окремих клітин шкіри поєднується в єдину міцну структуру.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ru-RU" dirty="0" smtClean="0"/>
              <a:t> </a:t>
            </a:r>
            <a:r>
              <a:rPr lang="uk-UA" dirty="0" err="1" smtClean="0"/>
              <a:t>Аутоантитіла</a:t>
            </a:r>
            <a:r>
              <a:rPr lang="uk-UA" dirty="0" smtClean="0"/>
              <a:t> до </a:t>
            </a:r>
            <a:r>
              <a:rPr lang="uk-UA" dirty="0" err="1" smtClean="0"/>
              <a:t>десмоглєїну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Захворювання «</a:t>
            </a:r>
            <a:r>
              <a:rPr lang="uk-UA" dirty="0" err="1" smtClean="0"/>
              <a:t>пемфігус</a:t>
            </a:r>
            <a:r>
              <a:rPr lang="uk-UA" dirty="0" smtClean="0"/>
              <a:t>» або «бульбашка» – порушення цілісності шкіри, інфікування ран прогноз несприятливий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428992" y="785794"/>
            <a:ext cx="214314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пузырчатка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14620"/>
            <a:ext cx="3886200" cy="2870200"/>
          </a:xfrm>
          <a:prstGeom prst="rect">
            <a:avLst/>
          </a:prstGeom>
        </p:spPr>
      </p:pic>
      <p:pic>
        <p:nvPicPr>
          <p:cNvPr id="5" name="Рисунок 4" descr="пузырчатка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14620"/>
            <a:ext cx="416964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8572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Епітеліальна тканина - Фізичний бар'єр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77867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Шкіра - суха, найбільш важко подолати епітеліальний бар'єр</a:t>
            </a:r>
            <a:r>
              <a:rPr lang="uk-UA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Епітелій слизових оболонок (слизовий епітелій) </a:t>
            </a:r>
            <a:r>
              <a:rPr lang="uk-UA" dirty="0" err="1" smtClean="0"/>
              <a:t>секретує</a:t>
            </a:r>
            <a:r>
              <a:rPr lang="uk-UA" dirty="0" smtClean="0"/>
              <a:t> слиз (</a:t>
            </a:r>
            <a:r>
              <a:rPr lang="uk-UA" dirty="0" err="1" smtClean="0"/>
              <a:t>mucus</a:t>
            </a:r>
            <a:r>
              <a:rPr lang="uk-UA" dirty="0" smtClean="0"/>
              <a:t>), який містить </a:t>
            </a:r>
            <a:r>
              <a:rPr lang="uk-UA" dirty="0" err="1" smtClean="0"/>
              <a:t>глікопротеїни</a:t>
            </a:r>
            <a:r>
              <a:rPr lang="uk-UA" dirty="0" smtClean="0"/>
              <a:t>, звані муцини (</a:t>
            </a:r>
            <a:r>
              <a:rPr lang="uk-UA" dirty="0" err="1" smtClean="0"/>
              <a:t>mucins</a:t>
            </a:r>
            <a:r>
              <a:rPr lang="uk-UA" dirty="0" smtClean="0"/>
              <a:t>). Мікроорганізми, занурені в слиз, підхоплюються її потоком, що запобігає їх взаємодії клітинами епітелію</a:t>
            </a:r>
            <a:r>
              <a:rPr lang="ru-RU" dirty="0" smtClean="0"/>
              <a:t>.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Недолік слизу в дихальних шляхах </a:t>
            </a:r>
            <a:r>
              <a:rPr lang="en-US" dirty="0" smtClean="0"/>
              <a:t>		</a:t>
            </a:r>
            <a:r>
              <a:rPr lang="uk-UA" dirty="0" smtClean="0"/>
              <a:t>Часті </a:t>
            </a:r>
            <a:r>
              <a:rPr lang="uk-UA" dirty="0" smtClean="0"/>
              <a:t>легеневі інфекції</a:t>
            </a:r>
            <a:r>
              <a:rPr lang="uk-UA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uk-UA" dirty="0" smtClean="0"/>
              <a:t>Нестача перистальтики кишечника </a:t>
            </a:r>
            <a:r>
              <a:rPr lang="en-US" dirty="0" smtClean="0"/>
              <a:t>		</a:t>
            </a:r>
            <a:r>
              <a:rPr lang="uk-UA" dirty="0" smtClean="0"/>
              <a:t>Часті </a:t>
            </a:r>
            <a:r>
              <a:rPr lang="uk-UA" dirty="0" smtClean="0"/>
              <a:t>кишкові інфекції через розмноження бактерій у просвіті кишечника</a:t>
            </a:r>
            <a:endParaRPr lang="ru-RU" dirty="0" smtClean="0"/>
          </a:p>
        </p:txBody>
      </p:sp>
      <p:sp>
        <p:nvSpPr>
          <p:cNvPr id="8" name="Стрелка вправо 7"/>
          <p:cNvSpPr/>
          <p:nvPr/>
        </p:nvSpPr>
        <p:spPr>
          <a:xfrm>
            <a:off x="4572000" y="328612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00562" y="3857628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0" name="AutoShape 4" descr="https://upload.wikimedia.org/wikipedia/commons/8/80/Desmosome_-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785794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Епітеліальна тканина - мікробіологічний бар'єр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>
              <a:sym typeface="Symbol"/>
            </a:endParaRPr>
          </a:p>
          <a:p>
            <a:pPr>
              <a:buFontTx/>
              <a:buChar char="-"/>
            </a:pPr>
            <a:r>
              <a:rPr lang="uk-UA" dirty="0" smtClean="0"/>
              <a:t>Нормальна флора епітеліальних поверхонь (</a:t>
            </a:r>
            <a:r>
              <a:rPr lang="uk-UA" dirty="0" err="1" smtClean="0"/>
              <a:t>мікробіота</a:t>
            </a:r>
            <a:r>
              <a:rPr lang="uk-UA" dirty="0" smtClean="0"/>
              <a:t>): конкурує з патогенною флорою за їжу та поверхню + може продукувати антимікробні речовини (</a:t>
            </a:r>
            <a:r>
              <a:rPr lang="uk-UA" dirty="0" err="1" smtClean="0"/>
              <a:t>коліцин</a:t>
            </a:r>
            <a:r>
              <a:rPr lang="uk-UA" dirty="0" smtClean="0"/>
              <a:t>, що виробляється </a:t>
            </a:r>
            <a:r>
              <a:rPr lang="uk-UA" dirty="0" err="1" smtClean="0"/>
              <a:t>Escherichia</a:t>
            </a:r>
            <a:r>
              <a:rPr lang="uk-UA" dirty="0" smtClean="0"/>
              <a:t> </a:t>
            </a:r>
            <a:r>
              <a:rPr lang="uk-UA" dirty="0" err="1" smtClean="0"/>
              <a:t>coli</a:t>
            </a:r>
            <a:r>
              <a:rPr lang="uk-UA" dirty="0" smtClean="0"/>
              <a:t> або молочна кислота вагінальних </a:t>
            </a:r>
            <a:r>
              <a:rPr lang="uk-UA" dirty="0" err="1" smtClean="0"/>
              <a:t>лактобактерій</a:t>
            </a:r>
            <a:r>
              <a:rPr lang="uk-UA" dirty="0" smtClean="0"/>
              <a:t>).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>
              <a:sym typeface="Symbol"/>
            </a:endParaRPr>
          </a:p>
          <a:p>
            <a:pPr>
              <a:buFontTx/>
              <a:buChar char="-"/>
            </a:pPr>
            <a:endParaRPr lang="en-US" dirty="0" smtClean="0">
              <a:sym typeface="Symbol"/>
            </a:endParaRPr>
          </a:p>
          <a:p>
            <a:pPr>
              <a:buFontTx/>
              <a:buChar char="-"/>
            </a:pPr>
            <a:endParaRPr lang="ru-RU" dirty="0" smtClean="0">
              <a:sym typeface="Symbol"/>
            </a:endParaRPr>
          </a:p>
          <a:p>
            <a:pPr>
              <a:buFontTx/>
              <a:buChar char="-"/>
            </a:pPr>
            <a:endParaRPr lang="ru-RU" dirty="0" smtClean="0">
              <a:sym typeface="Symbol"/>
            </a:endParaRPr>
          </a:p>
          <a:p>
            <a:r>
              <a:rPr lang="uk-UA" dirty="0" smtClean="0"/>
              <a:t>Антибіотик </a:t>
            </a:r>
            <a:r>
              <a:rPr lang="en-US" dirty="0" smtClean="0"/>
              <a:t>	</a:t>
            </a:r>
            <a:r>
              <a:rPr lang="uk-UA" dirty="0" smtClean="0"/>
              <a:t>Вбиваємо </a:t>
            </a:r>
            <a:r>
              <a:rPr lang="uk-UA" dirty="0" smtClean="0"/>
              <a:t>нормальну флору </a:t>
            </a:r>
            <a:r>
              <a:rPr lang="en-US" dirty="0" smtClean="0"/>
              <a:t>	</a:t>
            </a:r>
            <a:r>
              <a:rPr lang="uk-UA" dirty="0" smtClean="0"/>
              <a:t>Перевага </a:t>
            </a:r>
            <a:r>
              <a:rPr lang="uk-UA" dirty="0" smtClean="0"/>
              <a:t>для патогенної флори</a:t>
            </a:r>
            <a:endParaRPr lang="ru-RU" dirty="0" smtClean="0">
              <a:sym typeface="Symbol"/>
            </a:endParaRPr>
          </a:p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214546" y="335756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715008" y="335756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/>
              <a:t>Епітеліальна тканина - ХІМІЧНИЙ БАР'ЄР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uk-UA" dirty="0" smtClean="0"/>
              <a:t>Низькі значення </a:t>
            </a:r>
            <a:r>
              <a:rPr lang="uk-UA" dirty="0" err="1" smtClean="0"/>
              <a:t>pH</a:t>
            </a:r>
            <a:r>
              <a:rPr lang="uk-UA" dirty="0" smtClean="0"/>
              <a:t> шлунка та травні ферменти верхніх відділів кишечника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Антимікробні білки епітеліальних клітин та фагоцитів: лізоцим та секреторна </a:t>
            </a:r>
            <a:r>
              <a:rPr lang="uk-UA" dirty="0" err="1" smtClean="0"/>
              <a:t>фофоліпаза</a:t>
            </a:r>
            <a:r>
              <a:rPr lang="uk-UA" dirty="0" smtClean="0"/>
              <a:t> А2 (</a:t>
            </a:r>
            <a:r>
              <a:rPr lang="uk-UA" dirty="0" err="1" smtClean="0"/>
              <a:t>секретовані</a:t>
            </a:r>
            <a:r>
              <a:rPr lang="uk-UA" dirty="0" smtClean="0"/>
              <a:t> білки слини та сліз, фагоцитів, клітин </a:t>
            </a:r>
            <a:r>
              <a:rPr lang="uk-UA" dirty="0" err="1" smtClean="0"/>
              <a:t>Панета</a:t>
            </a:r>
            <a:r>
              <a:rPr lang="uk-UA" dirty="0" smtClean="0"/>
              <a:t> в кишечнику). Лізоцим - фермент </a:t>
            </a:r>
            <a:r>
              <a:rPr lang="uk-UA" dirty="0" err="1" smtClean="0"/>
              <a:t>глікозидазу</a:t>
            </a:r>
            <a:r>
              <a:rPr lang="uk-UA" dirty="0" smtClean="0"/>
              <a:t>, що специфічно руйнує хімічний зв'язок між </a:t>
            </a:r>
            <a:r>
              <a:rPr lang="uk-UA" dirty="0" err="1" smtClean="0"/>
              <a:t>цукрами</a:t>
            </a:r>
            <a:r>
              <a:rPr lang="uk-UA" dirty="0" smtClean="0"/>
              <a:t> в </a:t>
            </a:r>
            <a:r>
              <a:rPr lang="uk-UA" dirty="0" err="1" smtClean="0"/>
              <a:t>пептидоглікані</a:t>
            </a:r>
            <a:r>
              <a:rPr lang="uk-UA" dirty="0" smtClean="0"/>
              <a:t>, компоненті бактеріальної стінки.</a:t>
            </a:r>
            <a:endParaRPr lang="ru-RU" dirty="0"/>
          </a:p>
        </p:txBody>
      </p:sp>
      <p:pic>
        <p:nvPicPr>
          <p:cNvPr id="5" name="Рисунок 4" descr="the_organization_of_bacterial_cell_walls-1444EBA4DDA105D42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6715172" cy="3237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607220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якими бактеріями (</a:t>
            </a:r>
            <a:r>
              <a:rPr lang="uk-UA" dirty="0" err="1" smtClean="0"/>
              <a:t>Gram+</a:t>
            </a:r>
            <a:r>
              <a:rPr lang="uk-UA" dirty="0" smtClean="0"/>
              <a:t> чи Gram-) краще справляється Лізоцим?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000504"/>
            <a:ext cx="150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лізоцим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Секреторна </a:t>
            </a:r>
            <a:r>
              <a:rPr lang="uk-UA" dirty="0" err="1" smtClean="0"/>
              <a:t>фосфоліпаза</a:t>
            </a:r>
            <a:r>
              <a:rPr lang="ru-RU" dirty="0" smtClean="0"/>
              <a:t>А</a:t>
            </a:r>
            <a:r>
              <a:rPr lang="ru-RU" baseline="-25000" dirty="0" smtClean="0"/>
              <a:t>2</a:t>
            </a:r>
            <a:endParaRPr lang="ru-RU" baseline="-250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06832" y="3965276"/>
            <a:ext cx="268282" cy="4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06833" y="4893969"/>
            <a:ext cx="268281" cy="4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50017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</a:t>
            </a:r>
            <a:r>
              <a:rPr lang="uk-UA" dirty="0" smtClean="0"/>
              <a:t>Секреторна </a:t>
            </a:r>
            <a:r>
              <a:rPr lang="uk-UA" dirty="0" err="1" smtClean="0"/>
              <a:t>фосфоліпаза</a:t>
            </a:r>
            <a:r>
              <a:rPr lang="uk-UA" dirty="0" smtClean="0"/>
              <a:t> А2 </a:t>
            </a:r>
            <a:endParaRPr lang="en-US" dirty="0" smtClean="0"/>
          </a:p>
          <a:p>
            <a:r>
              <a:rPr lang="uk-UA" dirty="0" smtClean="0"/>
              <a:t>Фермент </a:t>
            </a:r>
            <a:r>
              <a:rPr lang="uk-UA" dirty="0" err="1" smtClean="0"/>
              <a:t>гідролізує</a:t>
            </a:r>
            <a:r>
              <a:rPr lang="uk-UA" dirty="0" smtClean="0"/>
              <a:t> фосфоліпіди клітинної мембрани бактерій.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Епітеліальна тканина - ХІМІЧНИЙ БАР'ЄР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Антимікробні пептиди - найдавніша форма захисту від інфекцій, </a:t>
            </a:r>
            <a:r>
              <a:rPr lang="uk-UA" dirty="0" err="1" smtClean="0"/>
              <a:t>еволюційно</a:t>
            </a:r>
            <a:r>
              <a:rPr lang="uk-UA" dirty="0" smtClean="0"/>
              <a:t> консервативні. </a:t>
            </a:r>
            <a:r>
              <a:rPr lang="uk-UA" dirty="0" err="1" smtClean="0"/>
              <a:t>Дефензини</a:t>
            </a:r>
            <a:r>
              <a:rPr lang="uk-UA" dirty="0" smtClean="0"/>
              <a:t> (англ. «</a:t>
            </a:r>
            <a:r>
              <a:rPr lang="uk-UA" dirty="0" err="1" smtClean="0"/>
              <a:t>defense</a:t>
            </a:r>
            <a:r>
              <a:rPr lang="uk-UA" dirty="0" smtClean="0"/>
              <a:t>»), короткі пептиди 18-45 </a:t>
            </a:r>
            <a:r>
              <a:rPr lang="uk-UA" dirty="0" err="1" smtClean="0"/>
              <a:t>а.к</a:t>
            </a:r>
            <a:r>
              <a:rPr lang="uk-UA" dirty="0" smtClean="0"/>
              <a:t>., позитивно заряджені білки, що вбивають бактерій, руйнують їх негативно заряджену клітинну мембрану. </a:t>
            </a:r>
            <a:r>
              <a:rPr lang="uk-UA" dirty="0" err="1" smtClean="0"/>
              <a:t>Дефензини</a:t>
            </a:r>
            <a:r>
              <a:rPr lang="uk-UA" dirty="0" smtClean="0"/>
              <a:t> діють швидко (хвилини), руйнують клітинну мембрану бактерій, грибів, оболонку деяких вірусів</a:t>
            </a:r>
            <a:r>
              <a:rPr lang="ru-RU" dirty="0" smtClean="0">
                <a:sym typeface="Symbol"/>
              </a:rPr>
              <a:t>.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uk-UA" dirty="0" smtClean="0"/>
              <a:t> </a:t>
            </a:r>
            <a:r>
              <a:rPr lang="uk-UA" dirty="0" err="1" smtClean="0"/>
              <a:t>дефензини</a:t>
            </a:r>
            <a:r>
              <a:rPr lang="uk-UA" dirty="0" smtClean="0"/>
              <a:t> виробляються </a:t>
            </a:r>
            <a:r>
              <a:rPr lang="uk-UA" dirty="0" err="1" smtClean="0"/>
              <a:t>конститутивно</a:t>
            </a:r>
            <a:r>
              <a:rPr lang="uk-UA" dirty="0" smtClean="0"/>
              <a:t> клітинами </a:t>
            </a:r>
            <a:r>
              <a:rPr lang="uk-UA" dirty="0" err="1" smtClean="0"/>
              <a:t>Панета</a:t>
            </a:r>
            <a:r>
              <a:rPr lang="uk-UA" dirty="0" smtClean="0"/>
              <a:t> (</a:t>
            </a:r>
            <a:r>
              <a:rPr lang="uk-UA" dirty="0" err="1" smtClean="0"/>
              <a:t>криптидини</a:t>
            </a:r>
            <a:r>
              <a:rPr lang="uk-UA" dirty="0" smtClean="0"/>
              <a:t>) в кишечнику та </a:t>
            </a:r>
            <a:r>
              <a:rPr lang="uk-UA" dirty="0" err="1" smtClean="0"/>
              <a:t>нейтрофілами</a:t>
            </a:r>
            <a:r>
              <a:rPr lang="ru-RU" dirty="0" smtClean="0">
                <a:sym typeface="Symbol"/>
              </a:rPr>
              <a:t>,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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uk-UA" dirty="0" err="1" smtClean="0"/>
              <a:t>дефензини</a:t>
            </a:r>
            <a:r>
              <a:rPr lang="uk-UA" dirty="0" smtClean="0"/>
              <a:t> (шкіра та респіраторний тракт, лейкоцити)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4025426" cy="33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4876" y="285749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ym typeface="Symbol"/>
              </a:rPr>
              <a:t></a:t>
            </a:r>
            <a:r>
              <a:rPr lang="ru-RU" sz="1600" b="1" dirty="0" smtClean="0">
                <a:sym typeface="Symbol"/>
              </a:rPr>
              <a:t>-</a:t>
            </a:r>
            <a:r>
              <a:rPr lang="uk-UA" sz="1600" dirty="0" smtClean="0"/>
              <a:t> </a:t>
            </a:r>
            <a:r>
              <a:rPr lang="uk-UA" sz="1600" dirty="0" err="1" smtClean="0"/>
              <a:t>дефензин</a:t>
            </a:r>
            <a:r>
              <a:rPr lang="uk-UA" sz="1600" dirty="0" smtClean="0"/>
              <a:t>: a) у клітинах </a:t>
            </a:r>
            <a:r>
              <a:rPr lang="uk-UA" sz="1600" dirty="0" err="1" smtClean="0"/>
              <a:t>Панета</a:t>
            </a:r>
            <a:r>
              <a:rPr lang="uk-UA" sz="1600" dirty="0" smtClean="0"/>
              <a:t> крипти кишечника; b) та c) в апікальних гранулах, готових до секреції в люмен кишечника; d) у гранулах </a:t>
            </a:r>
            <a:r>
              <a:rPr lang="uk-UA" sz="1600" dirty="0" err="1" smtClean="0"/>
              <a:t>нейтрофілу</a:t>
            </a:r>
            <a:r>
              <a:rPr lang="ru-RU" sz="1600" b="1" dirty="0" smtClean="0">
                <a:sym typeface="Symbol"/>
              </a:rPr>
              <a:t>. </a:t>
            </a:r>
            <a:r>
              <a:rPr lang="ru-RU" sz="1600" b="1" dirty="0" smtClean="0">
                <a:sym typeface="Symbol"/>
              </a:rPr>
              <a:t></a:t>
            </a:r>
            <a:r>
              <a:rPr lang="ru-RU" sz="1600" b="1" dirty="0" smtClean="0">
                <a:sym typeface="Symbol"/>
              </a:rPr>
              <a:t>-</a:t>
            </a:r>
            <a:r>
              <a:rPr lang="uk-UA" sz="1600" dirty="0" smtClean="0"/>
              <a:t> </a:t>
            </a:r>
            <a:r>
              <a:rPr lang="uk-UA" sz="1600" dirty="0" err="1" smtClean="0"/>
              <a:t>дефензин</a:t>
            </a:r>
            <a:r>
              <a:rPr lang="uk-UA" sz="1600" dirty="0" smtClean="0"/>
              <a:t>: e) у ниркових </a:t>
            </a:r>
            <a:r>
              <a:rPr lang="uk-UA" sz="1600" dirty="0" err="1" smtClean="0"/>
              <a:t>канальцях</a:t>
            </a:r>
            <a:r>
              <a:rPr lang="uk-UA" sz="1600" dirty="0" smtClean="0"/>
              <a:t>, f) у бронхах, видно фарбування слизу, що містить </a:t>
            </a:r>
            <a:r>
              <a:rPr lang="ru-RU" sz="1600" b="1" dirty="0" smtClean="0">
                <a:sym typeface="Symbol"/>
              </a:rPr>
              <a:t></a:t>
            </a:r>
            <a:r>
              <a:rPr lang="en-US" sz="1600" b="1" dirty="0" smtClean="0">
                <a:sym typeface="Symbol"/>
              </a:rPr>
              <a:t>-</a:t>
            </a:r>
            <a:r>
              <a:rPr lang="uk-UA" sz="1600" dirty="0" smtClean="0"/>
              <a:t> </a:t>
            </a:r>
            <a:r>
              <a:rPr lang="uk-UA" sz="1600" dirty="0" err="1" smtClean="0"/>
              <a:t>дефензин</a:t>
            </a:r>
            <a:endParaRPr lang="ru-RU" sz="1600" b="1" dirty="0" smtClean="0">
              <a:sym typeface="Symbol"/>
            </a:endParaRPr>
          </a:p>
          <a:p>
            <a:endParaRPr lang="ru-RU" sz="1600" b="1" dirty="0" smtClean="0">
              <a:sym typeface="Symbol"/>
            </a:endParaRPr>
          </a:p>
          <a:p>
            <a:endParaRPr lang="en-US" sz="1600" b="1" i="1" dirty="0" smtClean="0"/>
          </a:p>
          <a:p>
            <a:r>
              <a:rPr lang="en-US" sz="1600" b="1" i="1" dirty="0" smtClean="0"/>
              <a:t>Michael E </a:t>
            </a:r>
            <a:r>
              <a:rPr lang="en-US" sz="1600" b="1" i="1" dirty="0" err="1" smtClean="0"/>
              <a:t>Selsted</a:t>
            </a:r>
            <a:r>
              <a:rPr lang="en-US" sz="1600" b="1" i="1" dirty="0" smtClean="0"/>
              <a:t> &amp; Andre J Ouellette</a:t>
            </a:r>
            <a:r>
              <a:rPr lang="ru-RU" sz="1600" b="1" i="1" dirty="0" smtClean="0"/>
              <a:t>, </a:t>
            </a:r>
            <a:r>
              <a:rPr lang="en-US" sz="1600" b="1" i="1" dirty="0" smtClean="0"/>
              <a:t>Nature Immunology, 2005</a:t>
            </a:r>
            <a:endParaRPr lang="ru-RU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5715016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Arabidopsis</a:t>
            </a:r>
            <a:r>
              <a:rPr lang="en-US" sz="1600" b="1" dirty="0" smtClean="0"/>
              <a:t> – </a:t>
            </a:r>
            <a:r>
              <a:rPr lang="uk-UA" sz="1600" dirty="0" smtClean="0"/>
              <a:t>13 різних </a:t>
            </a:r>
            <a:r>
              <a:rPr lang="uk-UA" sz="1600" dirty="0" err="1" smtClean="0"/>
              <a:t>дефензинів</a:t>
            </a:r>
            <a:endParaRPr lang="ru-RU" sz="1600" b="1" dirty="0" smtClean="0"/>
          </a:p>
          <a:p>
            <a:r>
              <a:rPr lang="en-US" sz="1600" b="1" i="1" dirty="0" smtClean="0"/>
              <a:t>Drosophila</a:t>
            </a:r>
            <a:r>
              <a:rPr lang="en-US" sz="1600" b="1" dirty="0" smtClean="0"/>
              <a:t> – 15</a:t>
            </a:r>
          </a:p>
          <a:p>
            <a:r>
              <a:rPr lang="uk-UA" sz="1600" dirty="0" smtClean="0"/>
              <a:t>Людина, клітини </a:t>
            </a:r>
            <a:r>
              <a:rPr lang="uk-UA" sz="1600" dirty="0" err="1" smtClean="0"/>
              <a:t>Панета</a:t>
            </a:r>
            <a:r>
              <a:rPr lang="uk-UA" sz="1600" dirty="0" smtClean="0"/>
              <a:t> </a:t>
            </a:r>
            <a:r>
              <a:rPr lang="ru-RU" sz="1600" b="1" dirty="0" smtClean="0"/>
              <a:t>- </a:t>
            </a:r>
            <a:r>
              <a:rPr lang="ru-RU" sz="1600" b="1" dirty="0" smtClean="0"/>
              <a:t>21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Дефензини</a:t>
            </a:r>
            <a:r>
              <a:rPr lang="uk-UA" dirty="0" smtClean="0"/>
              <a:t> – позитивно заряджені </a:t>
            </a:r>
            <a:r>
              <a:rPr lang="uk-UA" dirty="0" err="1" smtClean="0"/>
              <a:t>амфіпатичні</a:t>
            </a:r>
            <a:r>
              <a:rPr lang="uk-UA" dirty="0" smtClean="0"/>
              <a:t> молекули, що мають у своїй структурі гідрофобну та гідрофільну ділянку</a:t>
            </a:r>
            <a:r>
              <a:rPr lang="ru-RU" dirty="0" smtClean="0">
                <a:sym typeface="Symbol"/>
              </a:rPr>
              <a:t>.</a:t>
            </a:r>
            <a:endParaRPr lang="ru-RU" dirty="0" smtClean="0">
              <a:sym typeface="Symbol"/>
            </a:endParaRPr>
          </a:p>
          <a:p>
            <a:endParaRPr lang="ru-RU" dirty="0" smtClean="0">
              <a:sym typeface="Symbol"/>
            </a:endParaRPr>
          </a:p>
          <a:p>
            <a:r>
              <a:rPr lang="uk-UA" dirty="0" smtClean="0"/>
              <a:t>Взаємодіють з негативно зарядженою мембраною бактерії, впроваджуються в неї та утворюють у ній пори</a:t>
            </a:r>
            <a:r>
              <a:rPr lang="ru-RU" dirty="0" smtClean="0">
                <a:sym typeface="Symbol"/>
              </a:rPr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57959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 ОКРУЖЕНІ ПАТОГЕНАМИ</a:t>
            </a:r>
            <a:r>
              <a:rPr lang="uk-UA" dirty="0" smtClean="0"/>
              <a:t>!</a:t>
            </a:r>
            <a:endParaRPr lang="en-US" dirty="0" smtClean="0"/>
          </a:p>
          <a:p>
            <a:endParaRPr lang="ru-RU" b="1" dirty="0" smtClean="0"/>
          </a:p>
          <a:p>
            <a:r>
              <a:rPr lang="uk-UA" dirty="0" err="1" smtClean="0"/>
              <a:t>Патогени</a:t>
            </a:r>
            <a:r>
              <a:rPr lang="uk-UA" dirty="0" smtClean="0"/>
              <a:t> – мікроорганізми, які можуть спричинити захворювання або зруйнувати тканини людини та тварин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Існує п'ять типів </a:t>
            </a:r>
            <a:r>
              <a:rPr lang="uk-UA" dirty="0" err="1" smtClean="0"/>
              <a:t>патогенів</a:t>
            </a:r>
            <a:r>
              <a:rPr lang="uk-UA" dirty="0" smtClean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uk-UA" dirty="0" smtClean="0"/>
              <a:t>Антимікробні пептиди дуже активні</a:t>
            </a:r>
            <a:r>
              <a:rPr lang="uk-UA" dirty="0" smtClean="0"/>
              <a:t>!</a:t>
            </a:r>
            <a:endParaRPr lang="en-US" dirty="0" smtClean="0"/>
          </a:p>
          <a:p>
            <a:pPr algn="ctr"/>
            <a:endParaRPr lang="ru-RU" dirty="0" smtClean="0"/>
          </a:p>
          <a:p>
            <a:r>
              <a:rPr lang="uk-UA" dirty="0" smtClean="0"/>
              <a:t>Щоб не зруйнувати себе </a:t>
            </a:r>
            <a:r>
              <a:rPr lang="ru-RU" dirty="0" smtClean="0"/>
              <a:t>-</a:t>
            </a:r>
            <a:endParaRPr lang="ru-RU" dirty="0" smtClean="0"/>
          </a:p>
          <a:p>
            <a:r>
              <a:rPr lang="ru-RU" dirty="0" smtClean="0"/>
              <a:t>                </a:t>
            </a:r>
          </a:p>
          <a:p>
            <a:r>
              <a:rPr lang="uk-UA" dirty="0" smtClean="0"/>
              <a:t>синтезуються в організмі як </a:t>
            </a:r>
            <a:r>
              <a:rPr lang="uk-UA" dirty="0" err="1" smtClean="0"/>
              <a:t>пропептиди</a:t>
            </a:r>
            <a:r>
              <a:rPr lang="uk-UA" dirty="0" smtClean="0"/>
              <a:t> і вимагають розщеплення </a:t>
            </a:r>
            <a:r>
              <a:rPr lang="uk-UA" dirty="0" err="1" smtClean="0"/>
              <a:t>протеазою</a:t>
            </a:r>
            <a:r>
              <a:rPr lang="uk-UA" dirty="0" smtClean="0"/>
              <a:t> для утворення активної форми. Активна форма </a:t>
            </a:r>
            <a:r>
              <a:rPr lang="ru-RU" dirty="0" smtClean="0">
                <a:sym typeface="Symbol"/>
              </a:rPr>
              <a:t>-</a:t>
            </a:r>
            <a:r>
              <a:rPr lang="uk-UA" dirty="0" smtClean="0"/>
              <a:t> </a:t>
            </a:r>
            <a:r>
              <a:rPr lang="uk-UA" dirty="0" err="1" smtClean="0"/>
              <a:t>дефензину</a:t>
            </a:r>
            <a:r>
              <a:rPr lang="uk-UA" dirty="0" smtClean="0"/>
              <a:t> в </a:t>
            </a:r>
            <a:r>
              <a:rPr lang="uk-UA" dirty="0" err="1" smtClean="0"/>
              <a:t>нейтрофілах</a:t>
            </a:r>
            <a:r>
              <a:rPr lang="uk-UA" dirty="0" smtClean="0"/>
              <a:t> зберігається в первинних гранулах – обмежених мембранах везикулах, які потім зливаються з </a:t>
            </a:r>
            <a:r>
              <a:rPr lang="uk-UA" dirty="0" err="1" smtClean="0"/>
              <a:t>фагосомою</a:t>
            </a:r>
            <a:r>
              <a:rPr lang="uk-UA" dirty="0" smtClean="0"/>
              <a:t> та перетравлюють її вміст. Активна форма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</a:t>
            </a:r>
            <a:r>
              <a:rPr lang="ru-RU" dirty="0" smtClean="0">
                <a:sym typeface="Symbol"/>
              </a:rPr>
              <a:t>-</a:t>
            </a:r>
            <a:r>
              <a:rPr lang="uk-UA" dirty="0" err="1" smtClean="0"/>
              <a:t>дефензин</a:t>
            </a:r>
            <a:r>
              <a:rPr lang="uk-UA" dirty="0" smtClean="0"/>
              <a:t> клітин </a:t>
            </a:r>
            <a:r>
              <a:rPr lang="uk-UA" dirty="0" err="1" smtClean="0"/>
              <a:t>Панета</a:t>
            </a:r>
            <a:r>
              <a:rPr lang="uk-UA" dirty="0" smtClean="0"/>
              <a:t> (</a:t>
            </a:r>
            <a:r>
              <a:rPr lang="uk-UA" dirty="0" err="1" smtClean="0"/>
              <a:t>Криптидину</a:t>
            </a:r>
            <a:r>
              <a:rPr lang="uk-UA" dirty="0" smtClean="0"/>
              <a:t>) у людини утворюється </a:t>
            </a:r>
            <a:endParaRPr lang="en-US" dirty="0" smtClean="0"/>
          </a:p>
          <a:p>
            <a:r>
              <a:rPr lang="uk-UA" dirty="0" smtClean="0"/>
              <a:t>при </a:t>
            </a:r>
            <a:r>
              <a:rPr lang="uk-UA" dirty="0" smtClean="0"/>
              <a:t>розщепленні про-пептиду трипсином перед </a:t>
            </a:r>
            <a:endParaRPr lang="en-US" dirty="0" smtClean="0"/>
          </a:p>
          <a:p>
            <a:r>
              <a:rPr lang="uk-UA" dirty="0" smtClean="0"/>
              <a:t>секрецією </a:t>
            </a:r>
            <a:r>
              <a:rPr lang="uk-UA" dirty="0" smtClean="0"/>
              <a:t>в просвіт кишечника, у клітинах міститься у </a:t>
            </a:r>
            <a:endParaRPr lang="en-US" dirty="0" smtClean="0"/>
          </a:p>
          <a:p>
            <a:r>
              <a:rPr lang="uk-UA" dirty="0" smtClean="0"/>
              <a:t>гранулах</a:t>
            </a:r>
            <a:r>
              <a:rPr lang="uk-UA" dirty="0" smtClean="0"/>
              <a:t>.</a:t>
            </a:r>
            <a:endParaRPr lang="ru-RU" dirty="0" smtClean="0">
              <a:sym typeface="Symbol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Така форма активації – особливість ще одного учасника вродженого імунітету – СИСТЕМИ КОМПЛЕМЕНТУ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71744"/>
            <a:ext cx="3214710" cy="2572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142852"/>
            <a:ext cx="221454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/>
              <a:t>Дефензини</a:t>
            </a:r>
            <a:r>
              <a:rPr lang="uk-UA" sz="1600" dirty="0" smtClean="0"/>
              <a:t> не тільки самі вбивають мікроби, але й беруть участь у регуляції запалення та стимуляції клітин адаптивної імунної відповіді, спрямованої на ті ж мікроби: в основному, </a:t>
            </a:r>
            <a:r>
              <a:rPr lang="uk-UA" sz="1600" dirty="0" err="1" smtClean="0"/>
              <a:t>хемоаттрактанти</a:t>
            </a:r>
            <a:r>
              <a:rPr lang="uk-UA" sz="1600" dirty="0" smtClean="0"/>
              <a:t> для опасистих клітин, моноцитів, Т клітин, а також стимулюють розмноження клітин епітелію і </a:t>
            </a:r>
            <a:r>
              <a:rPr lang="uk-UA" sz="1600" dirty="0" err="1" smtClean="0"/>
              <a:t>васкуляризацію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sz="1600" b="1" i="1" dirty="0" smtClean="0"/>
              <a:t>Michael E </a:t>
            </a:r>
            <a:r>
              <a:rPr lang="en-US" sz="1600" b="1" i="1" dirty="0" err="1" smtClean="0"/>
              <a:t>Selsted</a:t>
            </a:r>
            <a:r>
              <a:rPr lang="en-US" sz="1600" b="1" i="1" dirty="0" smtClean="0"/>
              <a:t> &amp; Andre J Ouellette</a:t>
            </a:r>
            <a:r>
              <a:rPr lang="ru-RU" sz="1600" b="1" i="1" dirty="0" smtClean="0"/>
              <a:t>, </a:t>
            </a:r>
            <a:r>
              <a:rPr lang="en-US" sz="1600" b="1" i="1" dirty="0" smtClean="0"/>
              <a:t>Nature Immunology, 2005</a:t>
            </a:r>
            <a:endParaRPr lang="ru-RU" sz="1600" b="1" i="1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658562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214422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микроорганизм все-таки пересек границу – эпителий, что происходит?</a:t>
            </a:r>
          </a:p>
          <a:p>
            <a:endParaRPr lang="ru-RU" dirty="0" smtClean="0"/>
          </a:p>
          <a:p>
            <a:r>
              <a:rPr lang="ru-RU" dirty="0" smtClean="0"/>
              <a:t>- После прохождения эпителиального барьера многие </a:t>
            </a:r>
            <a:r>
              <a:rPr lang="ru-RU" dirty="0" err="1" smtClean="0"/>
              <a:t>патогены</a:t>
            </a:r>
            <a:r>
              <a:rPr lang="ru-RU" dirty="0" smtClean="0"/>
              <a:t> немедленно распознаются, захватываются и убиваются фагоцитами.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ФАГОЦИТЫ. КТО ОНИ?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ФАГОЦИТЫ. КТО ОНИ?</a:t>
            </a:r>
          </a:p>
          <a:p>
            <a:r>
              <a:rPr lang="ru-RU" dirty="0" smtClean="0"/>
              <a:t>Два основных типа фагоцитов - ключевые клетки врожденного иммунного ответа.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Тканевые макрофаги </a:t>
            </a:r>
            <a:r>
              <a:rPr lang="ru-RU" dirty="0" smtClean="0"/>
              <a:t>или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Мононуклеарные</a:t>
            </a:r>
            <a:r>
              <a:rPr lang="ru-RU" b="1" dirty="0" smtClean="0">
                <a:solidFill>
                  <a:srgbClr val="FF0000"/>
                </a:solidFill>
              </a:rPr>
              <a:t> фагоциты. </a:t>
            </a:r>
            <a:r>
              <a:rPr lang="ru-RU" dirty="0" smtClean="0"/>
              <a:t>Обычно в соединительной ткани ЖКТ, легких, вдоль кровеносных сосудов печени (клетки </a:t>
            </a:r>
            <a:r>
              <a:rPr lang="ru-RU" dirty="0" err="1" smtClean="0"/>
              <a:t>Купфера</a:t>
            </a:r>
            <a:r>
              <a:rPr lang="ru-RU" dirty="0" smtClean="0"/>
              <a:t>), в селезенке (удаляют стареющие эритроциты и </a:t>
            </a:r>
            <a:r>
              <a:rPr lang="ru-RU" dirty="0" err="1" smtClean="0"/>
              <a:t>апоптотические</a:t>
            </a:r>
            <a:r>
              <a:rPr lang="ru-RU" dirty="0" smtClean="0"/>
              <a:t> клетки). Встречают </a:t>
            </a:r>
            <a:r>
              <a:rPr lang="ru-RU" dirty="0" err="1" smtClean="0"/>
              <a:t>патоген</a:t>
            </a:r>
            <a:r>
              <a:rPr lang="ru-RU" dirty="0" smtClean="0"/>
              <a:t> первыми, позже рекрутируют нейтрофилы в места инфекции.</a:t>
            </a:r>
            <a:r>
              <a:rPr lang="en-US" dirty="0" smtClean="0"/>
              <a:t> </a:t>
            </a:r>
            <a:r>
              <a:rPr lang="ru-RU" dirty="0" smtClean="0"/>
              <a:t>Долгоживущие, могут образовывать новые лизосомы, переживают несколько раундов фагоцитоза.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Нейтрофилы </a:t>
            </a:r>
            <a:r>
              <a:rPr lang="ru-RU" dirty="0" smtClean="0"/>
              <a:t>или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Полиморфноядерные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нейтрофильные</a:t>
            </a:r>
            <a:r>
              <a:rPr lang="ru-RU" b="1" dirty="0" smtClean="0">
                <a:solidFill>
                  <a:srgbClr val="FF0000"/>
                </a:solidFill>
              </a:rPr>
              <a:t> фагоциты. </a:t>
            </a:r>
          </a:p>
          <a:p>
            <a:r>
              <a:rPr lang="ru-RU" dirty="0" smtClean="0"/>
              <a:t>Короткоживущие клетки крови, в здоровых тканях обычно отсутствуют. Рекрутируются в большом количестве к местам воспаления. После одного раунда фагоцитоза погибают, образуя гной.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5782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А. Макрофаги яичников. </a:t>
            </a:r>
            <a:r>
              <a:rPr lang="ru-RU" sz="1600" b="1" dirty="0" err="1" smtClean="0"/>
              <a:t>Иммунопероксидазное</a:t>
            </a:r>
            <a:r>
              <a:rPr lang="ru-RU" sz="1600" b="1" dirty="0" smtClean="0"/>
              <a:t> окрашивание</a:t>
            </a:r>
            <a:endParaRPr lang="ru-RU" sz="1600" b="1" dirty="0"/>
          </a:p>
        </p:txBody>
      </p:sp>
      <p:pic>
        <p:nvPicPr>
          <p:cNvPr id="1028" name="Picture 4" descr="http://www.rbej.com/content/figures/1477-7827-1-26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28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для макрофагов – распознать </a:t>
            </a:r>
            <a:r>
              <a:rPr lang="ru-RU" dirty="0" err="1" smtClean="0"/>
              <a:t>патоген</a:t>
            </a:r>
            <a:r>
              <a:rPr lang="ru-RU" dirty="0" smtClean="0"/>
              <a:t> и элиминировать его.</a:t>
            </a:r>
          </a:p>
          <a:p>
            <a:endParaRPr lang="ru-RU" dirty="0" smtClean="0"/>
          </a:p>
          <a:p>
            <a:r>
              <a:rPr lang="ru-RU" dirty="0" smtClean="0"/>
              <a:t>Как они это делают?</a:t>
            </a:r>
          </a:p>
          <a:p>
            <a:r>
              <a:rPr lang="ru-RU" dirty="0" smtClean="0"/>
              <a:t>Распознают – с помощью поверхностных рецепторов, отличающих поверхность </a:t>
            </a:r>
            <a:r>
              <a:rPr lang="ru-RU" dirty="0" err="1" smtClean="0"/>
              <a:t>патогена</a:t>
            </a:r>
            <a:r>
              <a:rPr lang="ru-RU" dirty="0" smtClean="0"/>
              <a:t> от собственных клеток – </a:t>
            </a:r>
            <a:r>
              <a:rPr lang="ru-RU" dirty="0" err="1" smtClean="0"/>
              <a:t>паттерн-распознающих</a:t>
            </a:r>
            <a:r>
              <a:rPr lang="ru-RU" dirty="0" smtClean="0"/>
              <a:t> рецепторов</a:t>
            </a:r>
          </a:p>
          <a:p>
            <a:r>
              <a:rPr lang="ru-RU" dirty="0" err="1" smtClean="0"/>
              <a:t>Элиминирут</a:t>
            </a:r>
            <a:r>
              <a:rPr lang="ru-RU" dirty="0" smtClean="0"/>
              <a:t> - с помощью фагоцитоза.</a:t>
            </a:r>
          </a:p>
          <a:p>
            <a:endParaRPr lang="ru-RU" dirty="0" smtClean="0"/>
          </a:p>
        </p:txBody>
      </p:sp>
      <p:pic>
        <p:nvPicPr>
          <p:cNvPr id="5" name="Picture 2" descr="http://www.homeopathy4health.ie/H4H%20Monographs%20102%20(Immunity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6929486" cy="40431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3286124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CD14</a:t>
            </a:r>
            <a:r>
              <a:rPr lang="en-US" sz="1200" b="1" dirty="0" smtClean="0"/>
              <a:t> – </a:t>
            </a:r>
            <a:r>
              <a:rPr lang="ru-RU" sz="1200" b="1" dirty="0" smtClean="0"/>
              <a:t>маркер моноцитов и макрофагов</a:t>
            </a:r>
            <a:endParaRPr lang="ru-RU" sz="1200" b="1" dirty="0"/>
          </a:p>
        </p:txBody>
      </p:sp>
      <p:sp>
        <p:nvSpPr>
          <p:cNvPr id="7" name="Стрелка вправо 6"/>
          <p:cNvSpPr/>
          <p:nvPr/>
        </p:nvSpPr>
        <p:spPr>
          <a:xfrm rot="5220958">
            <a:off x="4551011" y="5755925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ВОСПАЛЕНИЕ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85736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Макрофаги распознают </a:t>
            </a:r>
            <a:r>
              <a:rPr lang="ru-RU" sz="1600" b="1" dirty="0" err="1" smtClean="0"/>
              <a:t>патоген</a:t>
            </a:r>
            <a:r>
              <a:rPr lang="ru-RU" sz="1600" b="1" dirty="0" smtClean="0"/>
              <a:t> с помощью трех основных рецепторов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71876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Липопротеины</a:t>
            </a:r>
            <a:r>
              <a:rPr lang="ru-RU" sz="1200" b="1" dirty="0" smtClean="0"/>
              <a:t> низкой плотности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78645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LPS</a:t>
            </a:r>
            <a:r>
              <a:rPr lang="ru-RU" sz="1600" dirty="0" smtClean="0"/>
              <a:t>- </a:t>
            </a:r>
            <a:r>
              <a:rPr lang="ru-RU" sz="1600" dirty="0" err="1" smtClean="0"/>
              <a:t>липополисахарид</a:t>
            </a:r>
            <a:r>
              <a:rPr lang="ru-RU" sz="1600" dirty="0" smtClean="0"/>
              <a:t>, основной компонент стенки </a:t>
            </a:r>
            <a:r>
              <a:rPr lang="en-US" sz="1600" dirty="0" smtClean="0"/>
              <a:t>Gram- </a:t>
            </a:r>
            <a:r>
              <a:rPr lang="ru-RU" sz="1600" dirty="0" smtClean="0"/>
              <a:t>бактерий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600076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 – элиминация </a:t>
            </a:r>
            <a:r>
              <a:rPr lang="ru-RU" dirty="0" err="1" smtClean="0"/>
              <a:t>патогена</a:t>
            </a:r>
            <a:r>
              <a:rPr lang="ru-RU" dirty="0" smtClean="0"/>
              <a:t> + индукция воспаления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Активация макрофагов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Секреция </a:t>
            </a:r>
            <a:r>
              <a:rPr lang="ru-RU" dirty="0" err="1" smtClean="0"/>
              <a:t>цитокинов</a:t>
            </a:r>
            <a:r>
              <a:rPr lang="ru-RU" dirty="0" smtClean="0"/>
              <a:t> и других медиаторов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Начало воспаления в тканях, </a:t>
            </a:r>
            <a:r>
              <a:rPr lang="ru-RU" dirty="0" err="1" smtClean="0"/>
              <a:t>рекрутирование</a:t>
            </a:r>
            <a:r>
              <a:rPr lang="ru-RU" dirty="0" smtClean="0"/>
              <a:t> нейтрофилов и сывороточных белков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536149" y="1464455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536149" y="2536025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86322"/>
            <a:ext cx="19986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364331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Активированные </a:t>
            </a:r>
            <a:r>
              <a:rPr lang="ru-RU" b="1" dirty="0" err="1" smtClean="0"/>
              <a:t>патогеном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МАКРОФАГИ секретируют </a:t>
            </a:r>
            <a:r>
              <a:rPr lang="ru-RU" b="1" dirty="0" err="1" smtClean="0">
                <a:solidFill>
                  <a:srgbClr val="FF0000"/>
                </a:solidFill>
              </a:rPr>
              <a:t>цитокины</a:t>
            </a:r>
            <a:r>
              <a:rPr lang="ru-RU" b="1" dirty="0" smtClean="0">
                <a:solidFill>
                  <a:srgbClr val="FF0000"/>
                </a:solidFill>
              </a:rPr>
              <a:t> и липидные медиаторы воспаления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4500570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Липидные медиаторы воспаления: простагландины, </a:t>
            </a:r>
            <a:r>
              <a:rPr lang="ru-RU" dirty="0" err="1" smtClean="0"/>
              <a:t>лейкотриены</a:t>
            </a:r>
            <a:r>
              <a:rPr lang="ru-RU" dirty="0" smtClean="0"/>
              <a:t>, </a:t>
            </a:r>
            <a:r>
              <a:rPr lang="en-US" dirty="0" smtClean="0"/>
              <a:t>platelet-activating factor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607220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Цитокины</a:t>
            </a:r>
            <a:r>
              <a:rPr lang="en-US" dirty="0" smtClean="0"/>
              <a:t> </a:t>
            </a:r>
            <a:r>
              <a:rPr lang="ru-RU" dirty="0" smtClean="0"/>
              <a:t> и </a:t>
            </a:r>
            <a:r>
              <a:rPr lang="ru-RU" dirty="0" err="1" smtClean="0"/>
              <a:t>хемокины</a:t>
            </a:r>
            <a:r>
              <a:rPr lang="ru-RU" dirty="0" smtClean="0"/>
              <a:t> (</a:t>
            </a:r>
            <a:r>
              <a:rPr lang="en-US" dirty="0" smtClean="0"/>
              <a:t>TNF-</a:t>
            </a:r>
            <a:r>
              <a:rPr lang="en-US" dirty="0" smtClean="0">
                <a:sym typeface="Symbol"/>
              </a:rPr>
              <a:t> </a:t>
            </a:r>
            <a:r>
              <a:rPr lang="ru-RU" dirty="0" smtClean="0">
                <a:sym typeface="Symbol"/>
              </a:rPr>
              <a:t>и др.)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736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Зачем организму воспаление?          Его Роль?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Доставить дополнительные молекулы и клетки к месту инфекции для обеспечения поддержки макрофагам в уничтожении микроорганизмов.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Обеспечить физический барьер и не допустить распространение инфекции по всему организму.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Облегчить восстановление поврежденных мест (не иммунологическая роль).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7929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ВОСПАЛЕНИЕ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развивается в течение минут после проникновения </a:t>
            </a:r>
            <a:r>
              <a:rPr lang="ru-RU" b="1" dirty="0" err="1" smtClean="0">
                <a:solidFill>
                  <a:srgbClr val="FF0000"/>
                </a:solidFill>
              </a:rPr>
              <a:t>патогена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Начинается с </a:t>
            </a:r>
            <a:r>
              <a:rPr lang="ru-RU" dirty="0" err="1" smtClean="0"/>
              <a:t>цитокинов</a:t>
            </a:r>
            <a:r>
              <a:rPr lang="en-US" dirty="0" smtClean="0"/>
              <a:t>  </a:t>
            </a:r>
            <a:r>
              <a:rPr lang="ru-RU" dirty="0" smtClean="0"/>
              <a:t>и липидных медиаторов воспаления, которые секретируют активированные </a:t>
            </a:r>
            <a:r>
              <a:rPr lang="ru-RU" dirty="0" err="1" smtClean="0"/>
              <a:t>патогеном</a:t>
            </a:r>
            <a:r>
              <a:rPr lang="ru-RU" dirty="0" smtClean="0"/>
              <a:t> макрофаги в местах инфекции.</a:t>
            </a:r>
          </a:p>
          <a:p>
            <a:endParaRPr lang="ru-RU" dirty="0" smtClean="0"/>
          </a:p>
          <a:p>
            <a:r>
              <a:rPr lang="ru-RU" dirty="0" smtClean="0"/>
              <a:t>Признаки: боль, </a:t>
            </a:r>
            <a:r>
              <a:rPr lang="en-US" dirty="0" smtClean="0"/>
              <a:t>   </a:t>
            </a:r>
            <a:r>
              <a:rPr lang="ru-RU" dirty="0" smtClean="0"/>
              <a:t>краснота, </a:t>
            </a:r>
            <a:r>
              <a:rPr lang="en-US" dirty="0" smtClean="0"/>
              <a:t>    </a:t>
            </a:r>
            <a:r>
              <a:rPr lang="ru-RU" dirty="0" smtClean="0"/>
              <a:t>жар, </a:t>
            </a:r>
            <a:r>
              <a:rPr lang="en-US" dirty="0" smtClean="0"/>
              <a:t>      </a:t>
            </a:r>
            <a:r>
              <a:rPr lang="ru-RU" dirty="0" smtClean="0"/>
              <a:t>отек места инфекции.</a:t>
            </a:r>
          </a:p>
          <a:p>
            <a:r>
              <a:rPr lang="ru-RU" dirty="0" smtClean="0"/>
              <a:t>                    </a:t>
            </a:r>
            <a:r>
              <a:rPr lang="en-US" dirty="0" smtClean="0"/>
              <a:t>dolor,     </a:t>
            </a:r>
            <a:r>
              <a:rPr lang="en-US" dirty="0" err="1" smtClean="0"/>
              <a:t>rubor</a:t>
            </a:r>
            <a:r>
              <a:rPr lang="en-US" dirty="0" smtClean="0"/>
              <a:t>,           </a:t>
            </a:r>
            <a:r>
              <a:rPr lang="en-US" dirty="0" err="1" smtClean="0"/>
              <a:t>calor</a:t>
            </a:r>
            <a:r>
              <a:rPr lang="en-US" dirty="0" smtClean="0"/>
              <a:t>,       tumor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Изменения в локальной системе кровоснабжения:</a:t>
            </a:r>
          </a:p>
          <a:p>
            <a:r>
              <a:rPr lang="ru-RU" dirty="0" smtClean="0"/>
              <a:t>1.Увеличение просвета в локальных сосудах, усиление локального  кровотока,  замедление скорости кровотока.</a:t>
            </a:r>
          </a:p>
          <a:p>
            <a:endParaRPr lang="ru-RU" dirty="0" smtClean="0"/>
          </a:p>
          <a:p>
            <a:r>
              <a:rPr lang="ru-RU" dirty="0" smtClean="0"/>
              <a:t>2.Экспрессия клетками эндотелия молекул адгезии, что позволяет лейкоцитам мигрировать из крови в ткани и усиливать иммунный ответ. Первые – нейтрофилы, потом моноциты, дифференцирующиеся в тканях в макрофаги, потом  эозинофилы и лимфоциты.</a:t>
            </a:r>
          </a:p>
          <a:p>
            <a:endParaRPr lang="ru-RU" dirty="0" smtClean="0"/>
          </a:p>
          <a:p>
            <a:r>
              <a:rPr lang="ru-RU" dirty="0" smtClean="0"/>
              <a:t>3. Увеличение проницаемости сосудов за счет уменьшения сцепления между клетками эндотелия, выход жидкости и белков из сосудов в ткани, отек.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85794"/>
            <a:ext cx="392909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Повреждения  кровеносных сосудов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2250265" y="1535893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812509" y="1545417"/>
            <a:ext cx="581028" cy="20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14" y="2143116"/>
            <a:ext cx="285752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Кининовая</a:t>
            </a:r>
            <a:r>
              <a:rPr lang="ru-RU" dirty="0" smtClean="0"/>
              <a:t> система ферментов плазмы крови (</a:t>
            </a:r>
            <a:r>
              <a:rPr lang="ru-RU" dirty="0" err="1" smtClean="0"/>
              <a:t>брадикинин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2321703" y="3536157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728" y="4357694"/>
            <a:ext cx="2286016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Увеличение проницаемости сосудов и выход сывороточных белков в воспаленную ткань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2214554"/>
            <a:ext cx="285752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Ферментативный каскад системы коагуляции плазмы крови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4429132"/>
            <a:ext cx="2286016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тромба и предотвращение распространения инфекции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107785" y="3464719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00166" y="14285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повреждаются кровеносные сосуды: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071546"/>
            <a:ext cx="685804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П'ять типів </a:t>
            </a:r>
            <a:r>
              <a:rPr lang="uk-UA" dirty="0" err="1" smtClean="0"/>
              <a:t>патогенів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- </a:t>
            </a:r>
            <a:r>
              <a:rPr lang="uk-UA" dirty="0" smtClean="0"/>
              <a:t>бактерії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віруси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гриби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найпростіші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гельмінти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71802" y="2571744"/>
            <a:ext cx="357190" cy="5000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3306" y="2643182"/>
            <a:ext cx="111440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паразити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35729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Активация </a:t>
            </a:r>
            <a:r>
              <a:rPr lang="ru-RU" b="1" dirty="0" smtClean="0">
                <a:solidFill>
                  <a:srgbClr val="FF0000"/>
                </a:solidFill>
              </a:rPr>
              <a:t>СИСТЕМЫ КОМПЛЕМЕНТА </a:t>
            </a:r>
            <a:r>
              <a:rPr lang="ru-RU" dirty="0" smtClean="0"/>
              <a:t>– еще один путь для запуска процесса воспаления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868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 КОМПЛЕМЕНТА – </a:t>
            </a:r>
            <a:r>
              <a:rPr lang="en-US" b="1" dirty="0" smtClean="0">
                <a:solidFill>
                  <a:srgbClr val="FF0000"/>
                </a:solidFill>
              </a:rPr>
              <a:t>Complement System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Complement</a:t>
            </a:r>
            <a:r>
              <a:rPr lang="en-US" dirty="0" smtClean="0"/>
              <a:t> </a:t>
            </a:r>
            <a:r>
              <a:rPr lang="ru-RU" dirty="0" smtClean="0"/>
              <a:t> (англ.)</a:t>
            </a:r>
            <a:r>
              <a:rPr lang="en-US" dirty="0" smtClean="0"/>
              <a:t>- </a:t>
            </a:r>
            <a:r>
              <a:rPr lang="ru-RU" dirty="0" smtClean="0"/>
              <a:t>«дополнение», был открыт как система сывороточных белков, которые дополняют антитела в </a:t>
            </a:r>
            <a:r>
              <a:rPr lang="ru-RU" dirty="0" err="1" smtClean="0"/>
              <a:t>опсонизации</a:t>
            </a:r>
            <a:r>
              <a:rPr lang="ru-RU" dirty="0" smtClean="0"/>
              <a:t> бактерий и помогают антителам убивать эти бактерии. Т.е. активность белков комплемента </a:t>
            </a:r>
            <a:r>
              <a:rPr lang="ru-RU" dirty="0" smtClean="0">
                <a:solidFill>
                  <a:srgbClr val="FF0000"/>
                </a:solidFill>
              </a:rPr>
              <a:t>ДОПОЛНЯЕТ</a:t>
            </a:r>
            <a:r>
              <a:rPr lang="ru-RU" dirty="0" smtClean="0"/>
              <a:t> </a:t>
            </a:r>
            <a:r>
              <a:rPr lang="ru-RU" dirty="0" err="1" smtClean="0"/>
              <a:t>антимикробную</a:t>
            </a:r>
            <a:r>
              <a:rPr lang="ru-RU" dirty="0" smtClean="0"/>
              <a:t> активность антител (</a:t>
            </a:r>
            <a:r>
              <a:rPr lang="ru-RU" dirty="0" err="1" smtClean="0"/>
              <a:t>эффекторное</a:t>
            </a:r>
            <a:r>
              <a:rPr lang="ru-RU" dirty="0" smtClean="0"/>
              <a:t> звено </a:t>
            </a:r>
            <a:r>
              <a:rPr lang="ru-RU" dirty="0" err="1" smtClean="0"/>
              <a:t>В-клеточного</a:t>
            </a:r>
            <a:r>
              <a:rPr lang="ru-RU" dirty="0" smtClean="0"/>
              <a:t> приобретенного  иммунного ответа). </a:t>
            </a:r>
            <a:r>
              <a:rPr lang="ru-RU" dirty="0" smtClean="0">
                <a:solidFill>
                  <a:srgbClr val="FF0000"/>
                </a:solidFill>
              </a:rPr>
              <a:t>НО: Комплемент </a:t>
            </a:r>
            <a:r>
              <a:rPr lang="ru-RU" dirty="0" smtClean="0"/>
              <a:t>появился в эволюции как часть врожденного иммунитета, может активироваться в отсутствие антител и может обеспечивать защиту на ранних стадиях инфекции, когда антитела еще не появились. 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Опсонизация</a:t>
            </a:r>
            <a:r>
              <a:rPr lang="ru-RU" dirty="0" smtClean="0"/>
              <a:t> – процесс адсорбции опсонинов (антител или белков комплемента) на поверхности </a:t>
            </a:r>
            <a:r>
              <a:rPr lang="ru-RU" dirty="0" err="1" smtClean="0"/>
              <a:t>патогенов</a:t>
            </a:r>
            <a:r>
              <a:rPr lang="ru-RU" dirty="0" smtClean="0"/>
              <a:t>, что стимулирует и облегчает их фагоцитоз (амплификация сигнала).</a:t>
            </a:r>
          </a:p>
          <a:p>
            <a:r>
              <a:rPr lang="ru-RU" dirty="0" smtClean="0"/>
              <a:t>Белки системы комплемента – это большой набор (</a:t>
            </a:r>
            <a:r>
              <a:rPr lang="ru-RU" dirty="0" smtClean="0">
                <a:sym typeface="Symbol"/>
              </a:rPr>
              <a:t>30) </a:t>
            </a:r>
            <a:r>
              <a:rPr lang="ru-RU" dirty="0" smtClean="0"/>
              <a:t>белков плазмы крови (синтезируются в печени), в отсутствии инфекции – в неактивной форме. Инфекция приводит к активации системы комплемента, белки системы последовательно реагируют один с другим для того, чтобы убить </a:t>
            </a:r>
            <a:r>
              <a:rPr lang="ru-RU" dirty="0" err="1" smtClean="0"/>
              <a:t>патоген</a:t>
            </a:r>
            <a:r>
              <a:rPr lang="ru-RU" dirty="0" smtClean="0"/>
              <a:t> непосредственно или его </a:t>
            </a:r>
            <a:r>
              <a:rPr lang="ru-RU" dirty="0" err="1" smtClean="0"/>
              <a:t>опсонизировать</a:t>
            </a:r>
            <a:r>
              <a:rPr lang="ru-RU" dirty="0" smtClean="0"/>
              <a:t>  и облегчить фагоцитоз и индуцировать воспалительную реакцию. </a:t>
            </a:r>
          </a:p>
          <a:p>
            <a:endParaRPr lang="ru-RU" dirty="0" smtClean="0"/>
          </a:p>
          <a:p>
            <a:r>
              <a:rPr lang="ru-RU" dirty="0" smtClean="0"/>
              <a:t>Ряд белков системы комплемента</a:t>
            </a:r>
            <a:r>
              <a:rPr lang="ru-RU" dirty="0" smtClean="0">
                <a:solidFill>
                  <a:srgbClr val="FF0000"/>
                </a:solidFill>
              </a:rPr>
              <a:t> – зимогены, </a:t>
            </a:r>
            <a:r>
              <a:rPr lang="ru-RU" dirty="0" smtClean="0"/>
              <a:t>протеазы, которые синтезируются в неактивной форме </a:t>
            </a:r>
            <a:r>
              <a:rPr lang="ru-RU" dirty="0" err="1" smtClean="0"/>
              <a:t>про-ферментов</a:t>
            </a:r>
            <a:r>
              <a:rPr lang="ru-RU" dirty="0" smtClean="0"/>
              <a:t> и активируются при отщеплении части молекулы, они последовательно активируют друг друга. Каскад зимогенов                амплификация сигнала активации – как лавина, как система коагуляции крови.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715140" y="6072206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73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активации комплемента запускается белком, распознающим  </a:t>
            </a:r>
            <a:r>
              <a:rPr lang="ru-RU" dirty="0" err="1" smtClean="0"/>
              <a:t>патоген</a:t>
            </a:r>
            <a:r>
              <a:rPr lang="ru-RU" dirty="0" smtClean="0"/>
              <a:t> и действующим как </a:t>
            </a:r>
            <a:r>
              <a:rPr lang="ru-RU" dirty="0" err="1" smtClean="0"/>
              <a:t>паттерн-распознающий</a:t>
            </a:r>
            <a:r>
              <a:rPr lang="ru-RU" dirty="0" smtClean="0"/>
              <a:t> рецептор.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7"/>
            <a:ext cx="6643734" cy="541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ТРИ     РАЗНЫХ      ПУТИ    АКТИВАЦИИ      КОМПЛЕМЕНТА – </a:t>
            </a:r>
            <a:r>
              <a:rPr lang="ru-RU" b="1" dirty="0" err="1" smtClean="0"/>
              <a:t>Эффекторные</a:t>
            </a:r>
            <a:r>
              <a:rPr lang="ru-RU" b="1" dirty="0" smtClean="0"/>
              <a:t> механизмы и результат одни и те же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621508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Каскад комплемента активируется на поверхности </a:t>
            </a:r>
            <a:r>
              <a:rPr lang="ru-RU" dirty="0" err="1" smtClean="0"/>
              <a:t>патогена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15272" y="4143380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Эффекторные</a:t>
            </a:r>
            <a:r>
              <a:rPr lang="ru-RU" sz="1600" b="1" dirty="0" smtClean="0"/>
              <a:t> механизмы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725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Номенклатура белков системы комплемента.</a:t>
            </a:r>
          </a:p>
          <a:p>
            <a:endParaRPr lang="ru-RU" dirty="0" smtClean="0"/>
          </a:p>
          <a:p>
            <a:r>
              <a:rPr lang="ru-RU" dirty="0" smtClean="0"/>
              <a:t>Белки классического пути открыты первыми – буква «С» </a:t>
            </a:r>
            <a:r>
              <a:rPr lang="ru-RU" dirty="0" err="1" smtClean="0"/>
              <a:t>с</a:t>
            </a:r>
            <a:r>
              <a:rPr lang="ru-RU" dirty="0" smtClean="0"/>
              <a:t> номером.</a:t>
            </a:r>
          </a:p>
          <a:p>
            <a:r>
              <a:rPr lang="ru-RU" dirty="0" smtClean="0"/>
              <a:t>Номера компонентов комплемента (С1 и далее) присвоены в порядке их открытия и описания.</a:t>
            </a:r>
          </a:p>
          <a:p>
            <a:r>
              <a:rPr lang="ru-RU" dirty="0" smtClean="0"/>
              <a:t>Вступают в реакции активации комплемента по классическому пути в следующем порядке:</a:t>
            </a:r>
            <a:endParaRPr lang="en-US" dirty="0" smtClean="0"/>
          </a:p>
          <a:p>
            <a:r>
              <a:rPr lang="ru-RU" dirty="0" smtClean="0"/>
              <a:t>С1</a:t>
            </a:r>
            <a:r>
              <a:rPr lang="en-US" dirty="0" smtClean="0"/>
              <a:t>q, C1r, C1s,C4, C2, C3, C5, C6, C7, C8, C9.</a:t>
            </a:r>
          </a:p>
          <a:p>
            <a:endParaRPr lang="en-US" dirty="0" smtClean="0"/>
          </a:p>
          <a:p>
            <a:r>
              <a:rPr lang="ru-RU" dirty="0" smtClean="0"/>
              <a:t>Многие из них – проферменты, образующие активные формы  при отщеплении части молекулы. </a:t>
            </a:r>
          </a:p>
          <a:p>
            <a:endParaRPr lang="ru-RU" dirty="0" smtClean="0"/>
          </a:p>
          <a:p>
            <a:r>
              <a:rPr lang="ru-RU" dirty="0" smtClean="0"/>
              <a:t>Продукты расщепления : </a:t>
            </a:r>
            <a:r>
              <a:rPr lang="en-US" dirty="0" smtClean="0"/>
              <a:t>a</a:t>
            </a:r>
            <a:r>
              <a:rPr lang="ru-RU" dirty="0" smtClean="0"/>
              <a:t> (С3</a:t>
            </a:r>
            <a:r>
              <a:rPr lang="en-US" dirty="0" smtClean="0"/>
              <a:t>a) </a:t>
            </a:r>
            <a:r>
              <a:rPr lang="ru-RU" dirty="0" smtClean="0"/>
              <a:t>– меньший фрагмент, обычно </a:t>
            </a:r>
            <a:r>
              <a:rPr lang="en-US" dirty="0" smtClean="0"/>
              <a:t> </a:t>
            </a:r>
            <a:r>
              <a:rPr lang="ru-RU" dirty="0" smtClean="0"/>
              <a:t>медиатор воспаления</a:t>
            </a:r>
          </a:p>
          <a:p>
            <a:r>
              <a:rPr lang="ru-RU" dirty="0" smtClean="0"/>
              <a:t>                                                </a:t>
            </a:r>
            <a:r>
              <a:rPr lang="en-US" dirty="0" smtClean="0"/>
              <a:t>b </a:t>
            </a:r>
            <a:r>
              <a:rPr lang="ru-RU" dirty="0" smtClean="0"/>
              <a:t>(С3</a:t>
            </a:r>
            <a:r>
              <a:rPr lang="en-US" dirty="0" smtClean="0"/>
              <a:t>b) </a:t>
            </a:r>
            <a:r>
              <a:rPr lang="ru-RU" dirty="0" smtClean="0"/>
              <a:t> - больший фрагмент, связывается </a:t>
            </a:r>
            <a:r>
              <a:rPr lang="ru-RU" dirty="0" err="1" smtClean="0"/>
              <a:t>ковалентно</a:t>
            </a:r>
            <a:r>
              <a:rPr lang="ru-RU" dirty="0" smtClean="0"/>
              <a:t> с </a:t>
            </a:r>
          </a:p>
          <a:p>
            <a:r>
              <a:rPr lang="ru-RU" dirty="0" smtClean="0"/>
              <a:t>                                                      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. Исключение - </a:t>
            </a:r>
            <a:r>
              <a:rPr lang="en-US" dirty="0" smtClean="0"/>
              <a:t>C2a </a:t>
            </a:r>
            <a:r>
              <a:rPr lang="ru-RU" dirty="0" smtClean="0"/>
              <a:t>(больший) и </a:t>
            </a:r>
            <a:r>
              <a:rPr lang="en-US" dirty="0" smtClean="0"/>
              <a:t>C2b</a:t>
            </a:r>
            <a:r>
              <a:rPr lang="ru-RU" dirty="0" smtClean="0"/>
              <a:t> (меньший). </a:t>
            </a:r>
          </a:p>
          <a:p>
            <a:r>
              <a:rPr lang="ru-RU" dirty="0" smtClean="0"/>
              <a:t>Еще одно исключение: С1</a:t>
            </a:r>
            <a:r>
              <a:rPr lang="en-US" dirty="0" smtClean="0"/>
              <a:t>q, C1r, C1s</a:t>
            </a:r>
            <a:r>
              <a:rPr lang="ru-RU" dirty="0" smtClean="0"/>
              <a:t> – не продукты расщепления С1, а отдельные белки, составляющие вместе С1.</a:t>
            </a:r>
          </a:p>
          <a:p>
            <a:endParaRPr lang="ru-RU" dirty="0" smtClean="0"/>
          </a:p>
          <a:p>
            <a:r>
              <a:rPr lang="ru-RU" dirty="0" smtClean="0"/>
              <a:t>Белки альтернативного пути – факторы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продукты расщепления </a:t>
            </a:r>
            <a:r>
              <a:rPr lang="en-US" dirty="0" smtClean="0">
                <a:solidFill>
                  <a:srgbClr val="FF0000"/>
                </a:solidFill>
              </a:rPr>
              <a:t>(a, b)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Bb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больший фрагмент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ru-RU" dirty="0" smtClean="0"/>
              <a:t> – меньший фрагмент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ntechopen.com/source/html/25878/media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000792" cy="4052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1431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C1q, C1r, C1s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C4, C2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21455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MBL, MASP-1, MASP-2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C4, C2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2143116"/>
            <a:ext cx="64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C3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4285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Комплемент – система сывороточных белков, которые взаимодействуют  с </a:t>
            </a:r>
            <a:r>
              <a:rPr lang="ru-RU" dirty="0" err="1" smtClean="0"/>
              <a:t>патогенами</a:t>
            </a:r>
            <a:r>
              <a:rPr lang="ru-RU" dirty="0" smtClean="0"/>
              <a:t>, чтобы уничтожать их непосредственно или маркировать их для уничтожения фагоцитами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28834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Каскад комплемента активируется на поверхности </a:t>
            </a:r>
            <a:r>
              <a:rPr lang="ru-RU" sz="1600" b="1" dirty="0" err="1" smtClean="0"/>
              <a:t>патогенов</a:t>
            </a:r>
            <a:r>
              <a:rPr lang="ru-RU" sz="1600" b="1" dirty="0" smtClean="0"/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C1q</a:t>
            </a:r>
            <a:r>
              <a:rPr lang="en-US" sz="1600" b="1" dirty="0" smtClean="0"/>
              <a:t> </a:t>
            </a:r>
            <a:r>
              <a:rPr lang="ru-RU" sz="1600" b="1" dirty="0" smtClean="0"/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классический</a:t>
            </a:r>
            <a:r>
              <a:rPr lang="ru-RU" sz="1600" b="1" dirty="0" smtClean="0"/>
              <a:t> путь</a:t>
            </a:r>
            <a:r>
              <a:rPr lang="en-US" sz="1600" b="1" dirty="0" smtClean="0"/>
              <a:t>)</a:t>
            </a:r>
            <a:r>
              <a:rPr lang="ru-RU" sz="1600" b="1" dirty="0" smtClean="0"/>
              <a:t> связывается с поверхностью </a:t>
            </a:r>
            <a:r>
              <a:rPr lang="ru-RU" sz="1600" b="1" dirty="0" err="1" smtClean="0"/>
              <a:t>патогена</a:t>
            </a:r>
            <a:r>
              <a:rPr lang="ru-RU" sz="1600" b="1" dirty="0" smtClean="0"/>
              <a:t>, </a:t>
            </a:r>
            <a:r>
              <a:rPr lang="ru-RU" sz="1600" b="1" dirty="0" err="1" smtClean="0">
                <a:solidFill>
                  <a:srgbClr val="FF0000"/>
                </a:solidFill>
              </a:rPr>
              <a:t>лектин</a:t>
            </a:r>
            <a:r>
              <a:rPr lang="ru-RU" sz="1600" b="1" dirty="0" smtClean="0"/>
              <a:t> (</a:t>
            </a:r>
            <a:r>
              <a:rPr lang="ru-RU" sz="1600" b="1" dirty="0" err="1" smtClean="0">
                <a:solidFill>
                  <a:srgbClr val="FF0000"/>
                </a:solidFill>
              </a:rPr>
              <a:t>лектиновый</a:t>
            </a:r>
            <a:r>
              <a:rPr lang="ru-RU" sz="1600" b="1" dirty="0" smtClean="0"/>
              <a:t> путь) связывается с </a:t>
            </a:r>
            <a:r>
              <a:rPr lang="ru-RU" sz="1600" b="1" dirty="0" err="1" smtClean="0"/>
              <a:t>маннозой</a:t>
            </a:r>
            <a:r>
              <a:rPr lang="ru-RU" sz="1600" b="1" dirty="0" smtClean="0"/>
              <a:t> бактерий и вирусов, </a:t>
            </a:r>
            <a:r>
              <a:rPr lang="en-US" sz="1600" b="1" dirty="0" smtClean="0"/>
              <a:t> </a:t>
            </a:r>
            <a:r>
              <a:rPr lang="ru-RU" sz="1600" b="1" dirty="0" smtClean="0"/>
              <a:t>компонент комплемента </a:t>
            </a:r>
            <a:r>
              <a:rPr lang="en-US" sz="1600" b="1" dirty="0" smtClean="0">
                <a:solidFill>
                  <a:srgbClr val="FF0000"/>
                </a:solidFill>
              </a:rPr>
              <a:t>C3b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smtClean="0"/>
              <a:t>образованный в результате спонтанного гидролиза С3 </a:t>
            </a:r>
            <a:r>
              <a:rPr lang="ru-RU" sz="1600" b="1" dirty="0" err="1" smtClean="0"/>
              <a:t>ковалентно</a:t>
            </a:r>
            <a:r>
              <a:rPr lang="ru-RU" sz="1600" b="1" dirty="0" smtClean="0"/>
              <a:t> связывается с поверхностью </a:t>
            </a:r>
            <a:r>
              <a:rPr lang="ru-RU" sz="1600" b="1" dirty="0" err="1" smtClean="0"/>
              <a:t>патогена</a:t>
            </a:r>
            <a:r>
              <a:rPr lang="ru-RU" sz="1600" b="1" dirty="0" smtClean="0"/>
              <a:t> и активация системы комплемента идет по </a:t>
            </a:r>
            <a:r>
              <a:rPr lang="ru-RU" sz="1600" b="1" dirty="0" smtClean="0">
                <a:solidFill>
                  <a:srgbClr val="FF0000"/>
                </a:solidFill>
              </a:rPr>
              <a:t>альтернативному</a:t>
            </a:r>
            <a:r>
              <a:rPr lang="ru-RU" sz="1600" b="1" dirty="0" smtClean="0"/>
              <a:t> пути. В середине – образование протеазы «С3 </a:t>
            </a:r>
            <a:r>
              <a:rPr lang="ru-RU" sz="1600" b="1" dirty="0" err="1" smtClean="0"/>
              <a:t>конвертаза</a:t>
            </a:r>
            <a:r>
              <a:rPr lang="ru-RU" sz="1600" b="1" dirty="0" smtClean="0"/>
              <a:t>» – </a:t>
            </a:r>
            <a:r>
              <a:rPr lang="ru-RU" sz="1600" b="1" dirty="0" err="1" smtClean="0"/>
              <a:t>мультисубъединичные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С4</a:t>
            </a:r>
            <a:r>
              <a:rPr lang="en-US" sz="1600" b="1" dirty="0" smtClean="0">
                <a:solidFill>
                  <a:srgbClr val="FF0000"/>
                </a:solidFill>
              </a:rPr>
              <a:t>bC2a </a:t>
            </a:r>
            <a:r>
              <a:rPr lang="ru-RU" sz="1600" b="1" dirty="0" smtClean="0"/>
              <a:t>или </a:t>
            </a:r>
            <a:r>
              <a:rPr lang="en-US" sz="1600" b="1" dirty="0" smtClean="0">
                <a:solidFill>
                  <a:srgbClr val="FF0000"/>
                </a:solidFill>
              </a:rPr>
              <a:t>C3bBb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64318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Ключевой элемент системы комплемента </a:t>
            </a:r>
            <a:r>
              <a:rPr lang="ru-RU" sz="1600" b="1" dirty="0" smtClean="0">
                <a:solidFill>
                  <a:srgbClr val="FF0000"/>
                </a:solidFill>
              </a:rPr>
              <a:t>С3 </a:t>
            </a:r>
            <a:r>
              <a:rPr lang="ru-RU" sz="1600" b="1" dirty="0" smtClean="0"/>
              <a:t>(1-2 мг</a:t>
            </a:r>
            <a:r>
              <a:rPr lang="en-US" sz="1600" b="1" dirty="0" smtClean="0"/>
              <a:t>/</a:t>
            </a:r>
            <a:r>
              <a:rPr lang="ru-RU" sz="1600" b="1" dirty="0" smtClean="0"/>
              <a:t>мл</a:t>
            </a:r>
            <a:r>
              <a:rPr lang="en-US" sz="1600" b="1" dirty="0" smtClean="0"/>
              <a:t> </a:t>
            </a:r>
            <a:r>
              <a:rPr lang="ru-RU" sz="1600" b="1" dirty="0" smtClean="0"/>
              <a:t>в плазме крови)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1928802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С1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Классический путь </a:t>
            </a:r>
            <a:r>
              <a:rPr lang="ru-RU" dirty="0" smtClean="0"/>
              <a:t>активации комплемента начинается с активации комплекса </a:t>
            </a:r>
            <a:r>
              <a:rPr lang="ru-RU" b="1" dirty="0" smtClean="0">
                <a:solidFill>
                  <a:srgbClr val="FF0000"/>
                </a:solidFill>
              </a:rPr>
              <a:t>С1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С1</a:t>
            </a:r>
            <a:r>
              <a:rPr lang="en-US" dirty="0" smtClean="0"/>
              <a:t>q </a:t>
            </a:r>
            <a:r>
              <a:rPr lang="ru-RU" dirty="0" smtClean="0"/>
              <a:t>                распознает константные области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IgG</a:t>
            </a:r>
            <a:r>
              <a:rPr lang="ru-RU" dirty="0" smtClean="0"/>
              <a:t>, образовавших комплекс</a:t>
            </a:r>
          </a:p>
          <a:p>
            <a:r>
              <a:rPr lang="ru-RU" dirty="0" smtClean="0"/>
              <a:t>                       с антигеном,  и т.о. может участвовать </a:t>
            </a:r>
          </a:p>
          <a:p>
            <a:r>
              <a:rPr lang="ru-RU" dirty="0" smtClean="0"/>
              <a:t>                        в элиминации </a:t>
            </a:r>
            <a:r>
              <a:rPr lang="ru-RU" dirty="0" err="1" smtClean="0"/>
              <a:t>патогена</a:t>
            </a:r>
            <a:r>
              <a:rPr lang="ru-RU" dirty="0" smtClean="0"/>
              <a:t> (адаптивный иммунитет)</a:t>
            </a:r>
          </a:p>
          <a:p>
            <a:endParaRPr lang="ru-RU" dirty="0" smtClean="0"/>
          </a:p>
          <a:p>
            <a:r>
              <a:rPr lang="ru-RU" dirty="0" smtClean="0"/>
              <a:t>                        может связываться с поверхностью определенных </a:t>
            </a:r>
            <a:r>
              <a:rPr lang="ru-RU" dirty="0" err="1" smtClean="0"/>
              <a:t>патогенов</a:t>
            </a:r>
            <a:r>
              <a:rPr lang="ru-RU" dirty="0" smtClean="0"/>
              <a:t> и запускать</a:t>
            </a:r>
          </a:p>
          <a:p>
            <a:r>
              <a:rPr lang="ru-RU" dirty="0" smtClean="0"/>
              <a:t>                        активацию комплемента в отсутствие антител (врожденный иммунитет)</a:t>
            </a:r>
          </a:p>
          <a:p>
            <a:endParaRPr lang="ru-RU" dirty="0"/>
          </a:p>
        </p:txBody>
      </p:sp>
      <p:sp>
        <p:nvSpPr>
          <p:cNvPr id="3" name="Стрелка вправо с вырезом 2"/>
          <p:cNvSpPr/>
          <p:nvPr/>
        </p:nvSpPr>
        <p:spPr>
          <a:xfrm flipV="1">
            <a:off x="857224" y="1500174"/>
            <a:ext cx="642942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3066501">
            <a:off x="789297" y="1947544"/>
            <a:ext cx="668150" cy="144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143248"/>
            <a:ext cx="371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С1 комплекс состоит из распознающего белка </a:t>
            </a:r>
            <a:r>
              <a:rPr lang="en-US" dirty="0" smtClean="0"/>
              <a:t>C1q</a:t>
            </a:r>
            <a:r>
              <a:rPr lang="ru-RU" dirty="0" smtClean="0"/>
              <a:t> (сенсор </a:t>
            </a:r>
            <a:r>
              <a:rPr lang="ru-RU" dirty="0" err="1" smtClean="0"/>
              <a:t>патогена</a:t>
            </a:r>
            <a:r>
              <a:rPr lang="ru-RU" dirty="0" smtClean="0"/>
              <a:t>)  и ассоциированных с ним протеаз</a:t>
            </a:r>
            <a:r>
              <a:rPr lang="en-US" dirty="0" smtClean="0"/>
              <a:t> C1r </a:t>
            </a:r>
            <a:r>
              <a:rPr lang="ru-RU" dirty="0" smtClean="0"/>
              <a:t>(2 молекулы) и </a:t>
            </a:r>
            <a:r>
              <a:rPr lang="en-US" dirty="0" smtClean="0"/>
              <a:t>C1s</a:t>
            </a:r>
            <a:r>
              <a:rPr lang="ru-RU" dirty="0" smtClean="0"/>
              <a:t> (2 молекулы).  С1</a:t>
            </a:r>
            <a:r>
              <a:rPr lang="en-US" dirty="0" smtClean="0"/>
              <a:t>q</a:t>
            </a:r>
            <a:r>
              <a:rPr lang="ru-RU" dirty="0" smtClean="0"/>
              <a:t>  связывается с ИГ или непосредственно с 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 , что вызывает изменение </a:t>
            </a:r>
            <a:r>
              <a:rPr lang="ru-RU" dirty="0" err="1" smtClean="0"/>
              <a:t>конформации</a:t>
            </a:r>
            <a:r>
              <a:rPr lang="ru-RU" dirty="0" smtClean="0"/>
              <a:t> и последовательную активацию </a:t>
            </a:r>
            <a:r>
              <a:rPr lang="en-US" dirty="0" smtClean="0"/>
              <a:t>C1r</a:t>
            </a:r>
            <a:r>
              <a:rPr lang="ru-RU" dirty="0" smtClean="0"/>
              <a:t>, которая расщепляет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dirty="0" smtClean="0"/>
              <a:t>C1s</a:t>
            </a:r>
            <a:r>
              <a:rPr lang="ru-RU" dirty="0" smtClean="0"/>
              <a:t>, генерируя активную протеазу.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40005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 </a:t>
            </a:r>
            <a:r>
              <a:rPr lang="en-US" dirty="0" smtClean="0"/>
              <a:t>C1 - </a:t>
            </a:r>
            <a:r>
              <a:rPr lang="ru-RU" dirty="0" smtClean="0"/>
              <a:t>- рис.</a:t>
            </a:r>
            <a:endParaRPr lang="ru-RU" dirty="0"/>
          </a:p>
        </p:txBody>
      </p:sp>
      <p:sp>
        <p:nvSpPr>
          <p:cNvPr id="7172" name="AutoShape 4" descr="https://alfinnextlevel.files.wordpress.com/2013/08/topic315notesimage4-c1q.gif"/>
          <p:cNvSpPr>
            <a:spLocks noChangeAspect="1" noChangeArrowheads="1"/>
          </p:cNvSpPr>
          <p:nvPr/>
        </p:nvSpPr>
        <p:spPr bwMode="auto">
          <a:xfrm>
            <a:off x="155575" y="-609600"/>
            <a:ext cx="146685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1 comple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409738"/>
            <a:ext cx="4000528" cy="3448262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071810"/>
            <a:ext cx="194668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Активированная </a:t>
            </a:r>
            <a:r>
              <a:rPr lang="en-US" dirty="0" smtClean="0"/>
              <a:t> C1s</a:t>
            </a:r>
            <a:r>
              <a:rPr lang="ru-RU" dirty="0" smtClean="0"/>
              <a:t> расщепляет и активирует два следующих компонента классического пути – С4 и С2.</a:t>
            </a:r>
          </a:p>
          <a:p>
            <a:r>
              <a:rPr lang="ru-RU" dirty="0" smtClean="0"/>
              <a:t>Классический путь активации комплемента генерирует С3 </a:t>
            </a:r>
            <a:r>
              <a:rPr lang="ru-RU" dirty="0" err="1" smtClean="0"/>
              <a:t>конвертазу</a:t>
            </a:r>
            <a:r>
              <a:rPr lang="ru-RU" dirty="0" smtClean="0"/>
              <a:t> (комплекс С4</a:t>
            </a:r>
            <a:r>
              <a:rPr lang="en-US" dirty="0" smtClean="0"/>
              <a:t>b,C2a</a:t>
            </a:r>
            <a:r>
              <a:rPr lang="ru-RU" dirty="0" smtClean="0"/>
              <a:t>, </a:t>
            </a:r>
            <a:r>
              <a:rPr lang="ru-RU" dirty="0" err="1" smtClean="0"/>
              <a:t>ковалентно</a:t>
            </a:r>
            <a:r>
              <a:rPr lang="ru-RU" dirty="0" smtClean="0"/>
              <a:t> связанный с поверхностью </a:t>
            </a:r>
            <a:r>
              <a:rPr lang="ru-RU" dirty="0" err="1" smtClean="0"/>
              <a:t>патогена</a:t>
            </a:r>
            <a:r>
              <a:rPr lang="en-US" dirty="0" smtClean="0"/>
              <a:t>)</a:t>
            </a:r>
            <a:r>
              <a:rPr lang="ru-RU" dirty="0" smtClean="0"/>
              <a:t>, которая осаждает большое количество молекул С3</a:t>
            </a:r>
            <a:r>
              <a:rPr lang="en-US" dirty="0" smtClean="0"/>
              <a:t>b</a:t>
            </a:r>
            <a:r>
              <a:rPr lang="ru-RU" dirty="0" smtClean="0"/>
              <a:t> на поверхности </a:t>
            </a:r>
            <a:r>
              <a:rPr lang="ru-RU" dirty="0" err="1" smtClean="0"/>
              <a:t>патогена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lassical pathwa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8534400" cy="4443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642939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С3</a:t>
            </a:r>
            <a:r>
              <a:rPr lang="en-US" dirty="0" smtClean="0"/>
              <a:t>a</a:t>
            </a:r>
            <a:r>
              <a:rPr lang="ru-RU" dirty="0" smtClean="0"/>
              <a:t> инициирует местный воспалительный процесс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Расщепление С3 на С3</a:t>
            </a:r>
            <a:r>
              <a:rPr lang="en-US" dirty="0" smtClean="0"/>
              <a:t>a</a:t>
            </a:r>
            <a:r>
              <a:rPr lang="ru-RU" dirty="0" smtClean="0"/>
              <a:t> и С3</a:t>
            </a:r>
            <a:r>
              <a:rPr lang="en-US" dirty="0" smtClean="0"/>
              <a:t>b</a:t>
            </a:r>
            <a:r>
              <a:rPr lang="ru-RU" dirty="0" smtClean="0"/>
              <a:t> – критический момент в активации комплемента, ведущий ко всем </a:t>
            </a:r>
            <a:r>
              <a:rPr lang="ru-RU" dirty="0" err="1" smtClean="0"/>
              <a:t>эффекторным</a:t>
            </a:r>
            <a:r>
              <a:rPr lang="ru-RU" dirty="0" smtClean="0"/>
              <a:t> активностям системы комплемента: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C3b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ковалентно</a:t>
            </a:r>
            <a:r>
              <a:rPr lang="ru-RU" dirty="0" smtClean="0"/>
              <a:t> связывается с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 и служит опсонином, помогая фагоцитам, у которых есть рецепторы к </a:t>
            </a:r>
            <a:r>
              <a:rPr lang="en-US" dirty="0" smtClean="0"/>
              <a:t>C3b</a:t>
            </a:r>
            <a:r>
              <a:rPr lang="ru-RU" dirty="0" smtClean="0"/>
              <a:t>, захватить и уничтожить бактерий, покрытых </a:t>
            </a:r>
            <a:r>
              <a:rPr lang="en-US" dirty="0" smtClean="0"/>
              <a:t>C3b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en-US" dirty="0" smtClean="0"/>
              <a:t>C3b</a:t>
            </a:r>
            <a:r>
              <a:rPr lang="ru-RU" dirty="0" smtClean="0"/>
              <a:t>, объединяясь с С3-конвертазами, может формировать </a:t>
            </a:r>
            <a:r>
              <a:rPr lang="ru-RU" dirty="0" err="1" smtClean="0"/>
              <a:t>мультисубъединичную</a:t>
            </a:r>
            <a:r>
              <a:rPr lang="ru-RU" dirty="0" smtClean="0"/>
              <a:t> С5 </a:t>
            </a:r>
            <a:r>
              <a:rPr lang="ru-RU" dirty="0" err="1" smtClean="0"/>
              <a:t>конвертазу</a:t>
            </a:r>
            <a:r>
              <a:rPr lang="ru-RU" dirty="0" smtClean="0"/>
              <a:t>, которая расщепляет С5 на </a:t>
            </a:r>
            <a:r>
              <a:rPr lang="en-US" dirty="0" smtClean="0"/>
              <a:t>C5a </a:t>
            </a:r>
            <a:r>
              <a:rPr lang="ru-RU" dirty="0" smtClean="0"/>
              <a:t>и </a:t>
            </a:r>
            <a:r>
              <a:rPr lang="en-US" dirty="0" smtClean="0"/>
              <a:t>C5b</a:t>
            </a:r>
            <a:r>
              <a:rPr lang="ru-RU" dirty="0" smtClean="0"/>
              <a:t>. </a:t>
            </a:r>
            <a:r>
              <a:rPr lang="en-US" dirty="0" smtClean="0"/>
              <a:t>C5b</a:t>
            </a:r>
            <a:r>
              <a:rPr lang="ru-RU" dirty="0" smtClean="0"/>
              <a:t> участвует в образовании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membrane attack complex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поверхности микробной мембраны, что приводит к образованию пор и лизису бактерии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С3</a:t>
            </a:r>
            <a:r>
              <a:rPr lang="en-US" dirty="0" smtClean="0"/>
              <a:t>a </a:t>
            </a:r>
            <a:r>
              <a:rPr lang="ru-RU" dirty="0" smtClean="0"/>
              <a:t>и С5</a:t>
            </a:r>
            <a:r>
              <a:rPr lang="en-US" dirty="0" smtClean="0"/>
              <a:t>a</a:t>
            </a:r>
            <a:r>
              <a:rPr lang="ru-RU" dirty="0" smtClean="0"/>
              <a:t> – медиаторы воспаления, рекрутируют фагоциты к местам инфекции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С3</a:t>
            </a:r>
            <a:r>
              <a:rPr lang="en-US" dirty="0" smtClean="0"/>
              <a:t>b</a:t>
            </a:r>
            <a:r>
              <a:rPr lang="ru-RU" dirty="0" smtClean="0"/>
              <a:t> (и </a:t>
            </a:r>
            <a:r>
              <a:rPr lang="en-US" dirty="0" smtClean="0"/>
              <a:t>C4b) </a:t>
            </a:r>
            <a:r>
              <a:rPr lang="ru-RU" dirty="0" err="1" smtClean="0">
                <a:solidFill>
                  <a:srgbClr val="FF0000"/>
                </a:solidFill>
              </a:rPr>
              <a:t>ковалентно</a:t>
            </a:r>
            <a:r>
              <a:rPr lang="ru-RU" dirty="0" smtClean="0"/>
              <a:t> связывается с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 за счет тиоэфирной связи, которая «спрятана» в С3 и высвобождается при его расщеплении С3-конвертазой и отщеплении С3</a:t>
            </a:r>
            <a:r>
              <a:rPr lang="en-US" dirty="0" smtClean="0"/>
              <a:t>a</a:t>
            </a:r>
            <a:r>
              <a:rPr lang="ru-RU" dirty="0" smtClean="0"/>
              <a:t>. Если </a:t>
            </a:r>
            <a:r>
              <a:rPr lang="ru-RU" dirty="0" err="1" smtClean="0"/>
              <a:t>патогена</a:t>
            </a:r>
            <a:r>
              <a:rPr lang="ru-RU" dirty="0" smtClean="0"/>
              <a:t> не находится, и связь не образуется, то С3</a:t>
            </a:r>
            <a:r>
              <a:rPr lang="en-US" dirty="0" smtClean="0"/>
              <a:t>b </a:t>
            </a:r>
            <a:r>
              <a:rPr lang="ru-RU" dirty="0" smtClean="0"/>
              <a:t>(и </a:t>
            </a:r>
            <a:r>
              <a:rPr lang="en-US" dirty="0" smtClean="0"/>
              <a:t>C4b) </a:t>
            </a:r>
            <a:r>
              <a:rPr lang="ru-RU" dirty="0" smtClean="0"/>
              <a:t>довольно быстро инактивируется.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Общий принцип – активация комплемента ограничена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, где она началась.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Лектиновый</a:t>
            </a:r>
            <a:r>
              <a:rPr lang="ru-RU" dirty="0" smtClean="0"/>
              <a:t> путь активации комплемента </a:t>
            </a:r>
            <a:r>
              <a:rPr lang="ru-RU" dirty="0" err="1" smtClean="0"/>
              <a:t>гомологичен</a:t>
            </a:r>
            <a:r>
              <a:rPr lang="ru-RU" dirty="0" smtClean="0"/>
              <a:t> </a:t>
            </a:r>
            <a:r>
              <a:rPr lang="ru-RU" b="1" dirty="0" smtClean="0"/>
              <a:t>классическому</a:t>
            </a:r>
            <a:r>
              <a:rPr lang="ru-RU" dirty="0" smtClean="0"/>
              <a:t> пути.</a:t>
            </a:r>
          </a:p>
          <a:p>
            <a:endParaRPr lang="ru-RU" dirty="0" smtClean="0"/>
          </a:p>
          <a:p>
            <a:r>
              <a:rPr lang="ru-RU" dirty="0" smtClean="0"/>
              <a:t>Начало : Белок </a:t>
            </a:r>
            <a:r>
              <a:rPr lang="en-US" dirty="0" smtClean="0"/>
              <a:t>MBL (</a:t>
            </a:r>
            <a:r>
              <a:rPr lang="en-US" dirty="0" err="1" smtClean="0"/>
              <a:t>mannan</a:t>
            </a:r>
            <a:r>
              <a:rPr lang="en-US" dirty="0" smtClean="0"/>
              <a:t>-binding </a:t>
            </a:r>
            <a:r>
              <a:rPr lang="en-US" dirty="0" err="1" smtClean="0"/>
              <a:t>lectin</a:t>
            </a:r>
            <a:r>
              <a:rPr lang="en-US" dirty="0" smtClean="0"/>
              <a:t>)</a:t>
            </a:r>
            <a:r>
              <a:rPr lang="ru-RU" dirty="0" smtClean="0"/>
              <a:t>, или белок </a:t>
            </a:r>
            <a:r>
              <a:rPr lang="ru-RU" dirty="0" err="1" smtClean="0"/>
              <a:t>фиколин</a:t>
            </a:r>
            <a:r>
              <a:rPr lang="ru-RU" dirty="0" smtClean="0"/>
              <a:t>, очень похожие на </a:t>
            </a:r>
            <a:r>
              <a:rPr lang="en-US" dirty="0" smtClean="0"/>
              <a:t>C1q</a:t>
            </a:r>
            <a:r>
              <a:rPr lang="ru-RU" dirty="0" smtClean="0"/>
              <a:t>, специфически связывается с остатками </a:t>
            </a:r>
            <a:r>
              <a:rPr lang="ru-RU" dirty="0" err="1" smtClean="0"/>
              <a:t>маннозы</a:t>
            </a:r>
            <a:r>
              <a:rPr lang="ru-RU" dirty="0" smtClean="0"/>
              <a:t>, </a:t>
            </a:r>
            <a:r>
              <a:rPr lang="ru-RU" dirty="0" err="1" smtClean="0"/>
              <a:t>фукозы</a:t>
            </a:r>
            <a:r>
              <a:rPr lang="ru-RU" dirty="0" smtClean="0"/>
              <a:t> или некоторых других сахаров бактерий. В мембранах клеток позвоночных эти сахара прикрыты другими сахарами и недоступны для </a:t>
            </a:r>
            <a:r>
              <a:rPr lang="en-US" dirty="0" smtClean="0"/>
              <a:t>MBL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sz="1600" b="1" dirty="0" smtClean="0"/>
              <a:t>В плазме крови </a:t>
            </a:r>
            <a:r>
              <a:rPr lang="en-US" sz="1600" b="1" dirty="0" smtClean="0"/>
              <a:t>MBL</a:t>
            </a:r>
            <a:r>
              <a:rPr lang="ru-RU" sz="1600" b="1" dirty="0" smtClean="0"/>
              <a:t> образует комплекс с </a:t>
            </a:r>
            <a:r>
              <a:rPr lang="en-US" sz="1600" b="1" dirty="0" smtClean="0"/>
              <a:t>MBL-associated serine proteases MASP1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MASP2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3" name="Рисунок 2" descr="classical path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8534400" cy="29321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285992"/>
            <a:ext cx="1285884" cy="14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071678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MASP1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MASP2</a:t>
            </a:r>
            <a:r>
              <a:rPr lang="ru-RU" sz="1600" b="1" dirty="0" smtClean="0"/>
              <a:t> – протеазы, близкие гомологи </a:t>
            </a:r>
            <a:r>
              <a:rPr lang="en-US" sz="1600" b="1" dirty="0" smtClean="0"/>
              <a:t>C1r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C1s</a:t>
            </a:r>
            <a:r>
              <a:rPr lang="ru-RU" sz="1600" b="1" dirty="0" smtClean="0"/>
              <a:t>. </a:t>
            </a:r>
            <a:r>
              <a:rPr lang="en-US" sz="1600" b="1" dirty="0" smtClean="0"/>
              <a:t>MBL </a:t>
            </a:r>
            <a:r>
              <a:rPr lang="ru-RU" sz="1600" b="1" dirty="0" smtClean="0"/>
              <a:t>присутствует в крови в очень низкой концентрации, его продукция печенью резко возрастает в острой фазе иммунного ответа.  Дети с недостатком </a:t>
            </a:r>
            <a:r>
              <a:rPr lang="en-US" sz="1600" b="1" dirty="0" smtClean="0"/>
              <a:t>MBL </a:t>
            </a:r>
            <a:r>
              <a:rPr lang="ru-RU" sz="1600" b="1" dirty="0" smtClean="0"/>
              <a:t>(мутации в </a:t>
            </a:r>
            <a:r>
              <a:rPr lang="en-US" sz="1600" b="1" i="1" dirty="0" smtClean="0"/>
              <a:t>MBL2</a:t>
            </a:r>
            <a:r>
              <a:rPr lang="en-US" sz="1600" b="1" dirty="0" smtClean="0"/>
              <a:t> gene</a:t>
            </a:r>
            <a:r>
              <a:rPr lang="ru-RU" sz="1600" b="1" dirty="0" smtClean="0"/>
              <a:t>) страдают от инфекций. Инфекции – основная причина смерти при пересадке печени. </a:t>
            </a:r>
            <a:r>
              <a:rPr lang="en-US" sz="1600" b="1" dirty="0" smtClean="0"/>
              <a:t>MBL</a:t>
            </a:r>
            <a:r>
              <a:rPr lang="ru-RU" sz="1600" b="1" dirty="0" smtClean="0"/>
              <a:t> терапия – в</a:t>
            </a:r>
            <a:r>
              <a:rPr lang="en-US" sz="1600" b="1" dirty="0" smtClean="0"/>
              <a:t>/</a:t>
            </a:r>
            <a:r>
              <a:rPr lang="ru-RU" sz="1600" b="1" dirty="0" smtClean="0"/>
              <a:t>в введение </a:t>
            </a:r>
            <a:r>
              <a:rPr lang="en-US" sz="1600" b="1" dirty="0" smtClean="0"/>
              <a:t>MBL</a:t>
            </a:r>
            <a:r>
              <a:rPr lang="ru-RU" sz="1600" b="1" dirty="0" smtClean="0"/>
              <a:t> , полученного из донорской крови. Главное – не переборщить, угроза – аутоиммунный эффект.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292893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MBL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071546"/>
            <a:ext cx="685804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П'ять типів </a:t>
            </a:r>
            <a:r>
              <a:rPr lang="uk-UA" dirty="0" err="1" smtClean="0"/>
              <a:t>патогенів</a:t>
            </a:r>
            <a:r>
              <a:rPr lang="uk-UA" dirty="0" smtClean="0"/>
              <a:t> 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uk-UA" dirty="0" smtClean="0"/>
              <a:t>бактерії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віруси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гриби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найпростіші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гельмінти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71802" y="2571744"/>
            <a:ext cx="357190" cy="5000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07904" y="2636912"/>
            <a:ext cx="111440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паразити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Механізми ушкодження організму-господаря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- </a:t>
            </a:r>
            <a:r>
              <a:rPr lang="uk-UA" dirty="0" smtClean="0"/>
              <a:t>Екзотоксини, що активно </a:t>
            </a:r>
            <a:r>
              <a:rPr lang="uk-UA" dirty="0" err="1" smtClean="0"/>
              <a:t>секретуються</a:t>
            </a:r>
            <a:r>
              <a:rPr lang="uk-UA" dirty="0" smtClean="0"/>
              <a:t> бактерією (правець, ботулізм, дифтерія.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 - </a:t>
            </a:r>
            <a:r>
              <a:rPr lang="uk-UA" dirty="0" smtClean="0"/>
              <a:t>Ендотоксини, що утворюються при руйнуванні бактерії (LPS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 - </a:t>
            </a:r>
            <a:r>
              <a:rPr lang="uk-UA" dirty="0" smtClean="0"/>
              <a:t>Пряма </a:t>
            </a:r>
            <a:r>
              <a:rPr lang="uk-UA" dirty="0" err="1" smtClean="0"/>
              <a:t>цитопатична</a:t>
            </a:r>
            <a:r>
              <a:rPr lang="uk-UA" dirty="0" smtClean="0"/>
              <a:t> дія</a:t>
            </a:r>
            <a:endParaRPr lang="ru-RU" dirty="0" smtClean="0"/>
          </a:p>
          <a:p>
            <a:r>
              <a:rPr lang="ru-RU" dirty="0" smtClean="0"/>
              <a:t> - </a:t>
            </a:r>
            <a:r>
              <a:rPr lang="uk-UA" dirty="0" smtClean="0"/>
              <a:t>Опосередковане пошкодження клітин господаря (імунні комплекси </a:t>
            </a:r>
            <a:endParaRPr lang="en-US" dirty="0" smtClean="0"/>
          </a:p>
          <a:p>
            <a:r>
              <a:rPr lang="uk-UA" dirty="0" smtClean="0"/>
              <a:t>ушкодження нирок; антитіла, що перехресно реагують з власними тканинами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572396" y="5429264"/>
            <a:ext cx="428628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Альтернативный</a:t>
            </a:r>
            <a:r>
              <a:rPr lang="ru-RU" dirty="0" smtClean="0"/>
              <a:t> путь активации комплемента.</a:t>
            </a:r>
          </a:p>
          <a:p>
            <a:r>
              <a:rPr lang="ru-RU" dirty="0" smtClean="0"/>
              <a:t>Особенности:  1. С3 </a:t>
            </a:r>
            <a:r>
              <a:rPr lang="ru-RU" dirty="0" err="1" smtClean="0"/>
              <a:t>конвертаза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FF0000"/>
                </a:solidFill>
              </a:rPr>
              <a:t>С3</a:t>
            </a:r>
            <a:r>
              <a:rPr lang="en-US" b="1" dirty="0" err="1" smtClean="0">
                <a:solidFill>
                  <a:srgbClr val="FF0000"/>
                </a:solidFill>
              </a:rPr>
              <a:t>b,Bb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</a:t>
            </a:r>
            <a:r>
              <a:rPr lang="ru-RU" dirty="0" smtClean="0"/>
              <a:t>2. способность спонтанно активироваться</a:t>
            </a:r>
          </a:p>
          <a:p>
            <a:r>
              <a:rPr lang="ru-RU" dirty="0" smtClean="0"/>
              <a:t>                            3. амплификация С3</a:t>
            </a:r>
            <a:r>
              <a:rPr lang="en-US" dirty="0" smtClean="0"/>
              <a:t>b</a:t>
            </a:r>
            <a:endParaRPr lang="ru-RU" dirty="0"/>
          </a:p>
        </p:txBody>
      </p:sp>
      <p:pic>
        <p:nvPicPr>
          <p:cNvPr id="3" name="Рисунок 2" descr="altenative pathway complement-activation-nkn-3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848367" cy="438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3636" y="1214422"/>
            <a:ext cx="30003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пути активации альтернативного пути.</a:t>
            </a:r>
          </a:p>
          <a:p>
            <a:endParaRPr lang="ru-RU" dirty="0" smtClean="0"/>
          </a:p>
          <a:p>
            <a:r>
              <a:rPr lang="ru-RU" dirty="0" smtClean="0"/>
              <a:t>1. С3</a:t>
            </a:r>
            <a:r>
              <a:rPr lang="en-US" dirty="0" smtClean="0"/>
              <a:t>b</a:t>
            </a:r>
            <a:r>
              <a:rPr lang="ru-RU" dirty="0" smtClean="0"/>
              <a:t>, образованный в результате классического или </a:t>
            </a:r>
            <a:r>
              <a:rPr lang="ru-RU" dirty="0" err="1" smtClean="0"/>
              <a:t>лектинового</a:t>
            </a:r>
            <a:r>
              <a:rPr lang="ru-RU" dirty="0" smtClean="0"/>
              <a:t> пути, связывается </a:t>
            </a:r>
            <a:r>
              <a:rPr lang="ru-RU" b="1" dirty="0" err="1" smtClean="0"/>
              <a:t>ковалентно</a:t>
            </a:r>
            <a:r>
              <a:rPr lang="ru-RU" dirty="0" smtClean="0"/>
              <a:t> с поверхностью </a:t>
            </a:r>
            <a:r>
              <a:rPr lang="ru-RU" dirty="0" err="1" smtClean="0"/>
              <a:t>патогена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C3b</a:t>
            </a:r>
            <a:r>
              <a:rPr lang="ru-RU" dirty="0" smtClean="0"/>
              <a:t> связывает фактор  В, который расщепляется фактором</a:t>
            </a:r>
            <a:r>
              <a:rPr lang="en-US" dirty="0" smtClean="0"/>
              <a:t> D </a:t>
            </a:r>
            <a:r>
              <a:rPr lang="ru-RU" dirty="0" smtClean="0"/>
              <a:t>на </a:t>
            </a:r>
            <a:r>
              <a:rPr lang="en-US" dirty="0" smtClean="0"/>
              <a:t>Bb </a:t>
            </a:r>
            <a:r>
              <a:rPr lang="ru-RU" dirty="0" smtClean="0"/>
              <a:t>на </a:t>
            </a:r>
            <a:r>
              <a:rPr lang="en-US" dirty="0" err="1" smtClean="0"/>
              <a:t>Ba</a:t>
            </a:r>
            <a:r>
              <a:rPr lang="ru-RU" dirty="0" smtClean="0"/>
              <a:t>. Комплекс С3</a:t>
            </a:r>
            <a:r>
              <a:rPr lang="en-US" dirty="0" err="1" smtClean="0"/>
              <a:t>bBb</a:t>
            </a:r>
            <a:r>
              <a:rPr lang="en-US" dirty="0" smtClean="0"/>
              <a:t> – C3</a:t>
            </a:r>
            <a:r>
              <a:rPr lang="ru-RU" dirty="0" smtClean="0"/>
              <a:t> </a:t>
            </a:r>
            <a:r>
              <a:rPr lang="ru-RU" dirty="0" err="1" smtClean="0"/>
              <a:t>конвертаза</a:t>
            </a:r>
            <a:r>
              <a:rPr lang="ru-RU" dirty="0" smtClean="0"/>
              <a:t>, слабо связан с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, для усиления связи – белок </a:t>
            </a:r>
            <a:r>
              <a:rPr lang="ru-RU" dirty="0" err="1" smtClean="0"/>
              <a:t>Пропердин</a:t>
            </a:r>
            <a:r>
              <a:rPr lang="ru-RU" dirty="0" smtClean="0"/>
              <a:t> </a:t>
            </a:r>
            <a:r>
              <a:rPr lang="en-US" dirty="0" smtClean="0"/>
              <a:t>(Factor P). </a:t>
            </a:r>
            <a:r>
              <a:rPr lang="ru-RU" dirty="0" err="1" smtClean="0"/>
              <a:t>Пропердин</a:t>
            </a:r>
            <a:r>
              <a:rPr lang="ru-RU" dirty="0" smtClean="0"/>
              <a:t> связывается как с бактериальной поверхностью, так и с С3</a:t>
            </a:r>
            <a:r>
              <a:rPr lang="en-US" dirty="0" smtClean="0"/>
              <a:t>b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4929190" y="3000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Спонтанный гидролиз компонента комплемента </a:t>
            </a:r>
            <a:r>
              <a:rPr lang="ru-RU" b="1" dirty="0" smtClean="0">
                <a:solidFill>
                  <a:srgbClr val="FF0000"/>
                </a:solidFill>
              </a:rPr>
              <a:t>С3</a:t>
            </a:r>
            <a:r>
              <a:rPr lang="ru-RU" dirty="0" smtClean="0"/>
              <a:t>  также инициирует </a:t>
            </a:r>
            <a:r>
              <a:rPr lang="ru-RU" b="1" dirty="0" smtClean="0">
                <a:solidFill>
                  <a:srgbClr val="FF0000"/>
                </a:solidFill>
              </a:rPr>
              <a:t>альтернативный путь </a:t>
            </a:r>
            <a:r>
              <a:rPr lang="ru-RU" dirty="0" smtClean="0"/>
              <a:t>активации системы комплемента. </a:t>
            </a:r>
            <a:r>
              <a:rPr lang="en-US" dirty="0" smtClean="0"/>
              <a:t> </a:t>
            </a:r>
            <a:r>
              <a:rPr lang="ru-RU" dirty="0" smtClean="0"/>
              <a:t>80%-90% активации комплемента идет именно по альтернативному пути со спонтанным гидролизом С3. </a:t>
            </a:r>
          </a:p>
          <a:p>
            <a:r>
              <a:rPr lang="ru-RU" sz="1600" b="1" dirty="0" smtClean="0"/>
              <a:t>Гидролиз С3 – спонтанный, начало альтернативного пути не зависит от связывания с поверхностью </a:t>
            </a:r>
            <a:r>
              <a:rPr lang="ru-RU" sz="1600" b="1" dirty="0" err="1" smtClean="0"/>
              <a:t>патогена</a:t>
            </a:r>
            <a:r>
              <a:rPr lang="ru-RU" sz="1600" b="1" dirty="0" smtClean="0"/>
              <a:t>  специального </a:t>
            </a:r>
            <a:r>
              <a:rPr lang="ru-RU" sz="1600" b="1" dirty="0" err="1" smtClean="0"/>
              <a:t>патоген-связывающего</a:t>
            </a:r>
            <a:r>
              <a:rPr lang="ru-RU" sz="1600" b="1" dirty="0" smtClean="0"/>
              <a:t> белка (С1</a:t>
            </a:r>
            <a:r>
              <a:rPr lang="en-US" sz="1600" b="1" dirty="0" smtClean="0"/>
              <a:t>q –</a:t>
            </a:r>
            <a:r>
              <a:rPr lang="ru-RU" sz="1600" b="1" dirty="0" smtClean="0"/>
              <a:t>классический путь, </a:t>
            </a:r>
            <a:r>
              <a:rPr lang="en-US" sz="1600" b="1" dirty="0" smtClean="0"/>
              <a:t>MBL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лектиновый</a:t>
            </a:r>
            <a:r>
              <a:rPr lang="ru-RU" sz="1600" b="1" dirty="0" smtClean="0"/>
              <a:t> путь).</a:t>
            </a:r>
            <a:r>
              <a:rPr lang="en-US" sz="1600" b="1" dirty="0" smtClean="0"/>
              <a:t> </a:t>
            </a:r>
            <a:r>
              <a:rPr lang="ru-RU" sz="1600" b="1" dirty="0" smtClean="0"/>
              <a:t>Идет</a:t>
            </a:r>
            <a:r>
              <a:rPr lang="en-US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в плазме крови</a:t>
            </a:r>
            <a:r>
              <a:rPr lang="ru-RU" sz="1600" b="1" dirty="0" smtClean="0"/>
              <a:t>. Уровень </a:t>
            </a:r>
            <a:r>
              <a:rPr lang="ru-RU" sz="1600" b="1" dirty="0" smtClean="0">
                <a:solidFill>
                  <a:srgbClr val="FF0000"/>
                </a:solidFill>
              </a:rPr>
              <a:t>С3 </a:t>
            </a:r>
            <a:r>
              <a:rPr lang="ru-RU" sz="1600" b="1" dirty="0" smtClean="0"/>
              <a:t>(1-2 мг</a:t>
            </a:r>
            <a:r>
              <a:rPr lang="en-US" sz="1600" b="1" dirty="0" smtClean="0"/>
              <a:t>/</a:t>
            </a:r>
            <a:r>
              <a:rPr lang="ru-RU" sz="1600" b="1" dirty="0" smtClean="0"/>
              <a:t>мл) высок, поэтому «на холостом ходу» (</a:t>
            </a:r>
            <a:r>
              <a:rPr lang="en-US" sz="1600" b="1" dirty="0" err="1" smtClean="0"/>
              <a:t>tickover</a:t>
            </a:r>
            <a:r>
              <a:rPr lang="en-US" sz="1600" b="1" dirty="0" smtClean="0"/>
              <a:t>)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в плазме крови</a:t>
            </a:r>
            <a:r>
              <a:rPr lang="ru-RU" sz="1600" b="1" dirty="0" smtClean="0"/>
              <a:t> всегда производится небольшое количество </a:t>
            </a:r>
            <a:r>
              <a:rPr lang="ru-RU" sz="1600" b="1" dirty="0" err="1" smtClean="0"/>
              <a:t>гидролизованного</a:t>
            </a:r>
            <a:r>
              <a:rPr lang="ru-RU" sz="1600" b="1" dirty="0" smtClean="0"/>
              <a:t> С3 – </a:t>
            </a:r>
            <a:r>
              <a:rPr lang="en-US" sz="1600" b="1" dirty="0" smtClean="0">
                <a:solidFill>
                  <a:srgbClr val="FF0000"/>
                </a:solidFill>
              </a:rPr>
              <a:t>iC3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smtClean="0"/>
              <a:t>который связывает фактор </a:t>
            </a:r>
            <a:r>
              <a:rPr lang="ru-RU" sz="1600" b="1" dirty="0" smtClean="0">
                <a:solidFill>
                  <a:srgbClr val="FF0000"/>
                </a:solidFill>
              </a:rPr>
              <a:t>В, </a:t>
            </a:r>
            <a:r>
              <a:rPr lang="ru-RU" sz="1600" b="1" dirty="0" smtClean="0"/>
              <a:t>который фактором </a:t>
            </a:r>
            <a:r>
              <a:rPr lang="en-US" sz="1600" b="1" dirty="0" smtClean="0">
                <a:solidFill>
                  <a:srgbClr val="FF0000"/>
                </a:solidFill>
              </a:rPr>
              <a:t>D </a:t>
            </a:r>
            <a:r>
              <a:rPr lang="ru-RU" sz="1600" b="1" dirty="0" smtClean="0"/>
              <a:t>расщепляется до </a:t>
            </a:r>
            <a:r>
              <a:rPr lang="en-US" sz="1600" b="1" dirty="0" smtClean="0">
                <a:solidFill>
                  <a:srgbClr val="FF0000"/>
                </a:solidFill>
              </a:rPr>
              <a:t>Bb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и образуется</a:t>
            </a:r>
            <a:r>
              <a:rPr lang="ru-RU" sz="1600" b="1" dirty="0" smtClean="0">
                <a:solidFill>
                  <a:srgbClr val="FF0000"/>
                </a:solidFill>
              </a:rPr>
              <a:t> короткоживущая жидкофазная С3 </a:t>
            </a:r>
            <a:r>
              <a:rPr lang="ru-RU" sz="1600" b="1" dirty="0" err="1" smtClean="0">
                <a:solidFill>
                  <a:srgbClr val="FF0000"/>
                </a:solidFill>
              </a:rPr>
              <a:t>конвертаза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iC3Bb</a:t>
            </a:r>
            <a:r>
              <a:rPr lang="ru-RU" sz="1600" b="1" dirty="0" smtClean="0">
                <a:solidFill>
                  <a:srgbClr val="FF0000"/>
                </a:solidFill>
              </a:rPr>
              <a:t>, </a:t>
            </a:r>
            <a:r>
              <a:rPr lang="ru-RU" sz="1600" b="1" dirty="0" smtClean="0"/>
              <a:t>которая расщепляет С3 на С3</a:t>
            </a:r>
            <a:r>
              <a:rPr lang="en-US" sz="1600" b="1" dirty="0" smtClean="0"/>
              <a:t>a </a:t>
            </a:r>
            <a:r>
              <a:rPr lang="ru-RU" sz="1600" b="1" dirty="0" smtClean="0"/>
              <a:t>и </a:t>
            </a:r>
            <a:r>
              <a:rPr lang="en-US" sz="1600" b="1" dirty="0" smtClean="0"/>
              <a:t>C3b. </a:t>
            </a:r>
            <a:r>
              <a:rPr lang="ru-RU" sz="1600" b="1" dirty="0" smtClean="0"/>
              <a:t>Большая часть </a:t>
            </a:r>
            <a:r>
              <a:rPr lang="ru-RU" sz="1600" b="1" dirty="0" smtClean="0">
                <a:solidFill>
                  <a:srgbClr val="FF0000"/>
                </a:solidFill>
              </a:rPr>
              <a:t>жидкофазного </a:t>
            </a:r>
            <a:r>
              <a:rPr lang="en-US" sz="1600" b="1" dirty="0" smtClean="0">
                <a:solidFill>
                  <a:srgbClr val="FF0000"/>
                </a:solidFill>
              </a:rPr>
              <a:t>C3b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инактивируется гидролизом, меньшая часть может связаться </a:t>
            </a:r>
            <a:r>
              <a:rPr lang="ru-RU" sz="1600" b="1" dirty="0" err="1" smtClean="0"/>
              <a:t>ковалентно</a:t>
            </a:r>
            <a:r>
              <a:rPr lang="ru-RU" sz="1600" b="1" dirty="0" smtClean="0"/>
              <a:t> с поверхностью </a:t>
            </a:r>
            <a:r>
              <a:rPr lang="ru-RU" sz="1600" b="1" dirty="0" err="1" smtClean="0"/>
              <a:t>патогена</a:t>
            </a:r>
            <a:r>
              <a:rPr lang="ru-RU" sz="1600" b="1" dirty="0" smtClean="0"/>
              <a:t> и образовать там </a:t>
            </a:r>
            <a:r>
              <a:rPr lang="ru-RU" sz="1600" b="1" dirty="0" err="1" smtClean="0">
                <a:solidFill>
                  <a:srgbClr val="FF0000"/>
                </a:solidFill>
              </a:rPr>
              <a:t>конвертазу</a:t>
            </a:r>
            <a:r>
              <a:rPr lang="ru-RU" sz="1600" b="1" dirty="0" smtClean="0">
                <a:solidFill>
                  <a:srgbClr val="FF0000"/>
                </a:solidFill>
              </a:rPr>
              <a:t> альтернативного пути </a:t>
            </a:r>
            <a:r>
              <a:rPr lang="en-US" sz="1600" b="1" dirty="0" smtClean="0">
                <a:solidFill>
                  <a:srgbClr val="FF0000"/>
                </a:solidFill>
              </a:rPr>
              <a:t>C3bBb </a:t>
            </a:r>
            <a:r>
              <a:rPr lang="en-US" sz="1600" b="1" dirty="0" smtClean="0"/>
              <a:t>(</a:t>
            </a:r>
            <a:r>
              <a:rPr lang="ru-RU" sz="1600" b="1" dirty="0" smtClean="0"/>
              <a:t>см. далее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3" name="Рисунок 2" descr="alternative pathwa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86190"/>
            <a:ext cx="888772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42886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происходит дальше?</a:t>
            </a:r>
          </a:p>
          <a:p>
            <a:endParaRPr lang="ru-RU" dirty="0" smtClean="0"/>
          </a:p>
          <a:p>
            <a:r>
              <a:rPr lang="ru-RU" dirty="0" smtClean="0"/>
              <a:t>- Зависит от типа поверхности, на которой сидит</a:t>
            </a:r>
            <a:r>
              <a:rPr lang="ru-RU" b="1" dirty="0" smtClean="0"/>
              <a:t> комплекс </a:t>
            </a:r>
            <a:r>
              <a:rPr lang="ru-RU" b="1" dirty="0" smtClean="0">
                <a:solidFill>
                  <a:srgbClr val="FF0000"/>
                </a:solidFill>
              </a:rPr>
              <a:t>С3</a:t>
            </a:r>
            <a:r>
              <a:rPr lang="en-US" b="1" dirty="0" err="1" smtClean="0">
                <a:solidFill>
                  <a:srgbClr val="FF0000"/>
                </a:solidFill>
              </a:rPr>
              <a:t>bBb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6" y="142852"/>
            <a:ext cx="350046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 </a:t>
            </a:r>
            <a:r>
              <a:rPr lang="ru-RU" sz="1600" b="1" dirty="0" smtClean="0">
                <a:solidFill>
                  <a:srgbClr val="FF0000"/>
                </a:solidFill>
              </a:rPr>
              <a:t>бактериальной поверхности </a:t>
            </a:r>
            <a:r>
              <a:rPr lang="ru-RU" sz="1600" b="1" dirty="0" smtClean="0"/>
              <a:t>нет комплемент- регуляторных белков. </a:t>
            </a:r>
            <a:r>
              <a:rPr lang="ru-RU" sz="1600" b="1" dirty="0" err="1" smtClean="0">
                <a:solidFill>
                  <a:srgbClr val="FF0000"/>
                </a:solidFill>
              </a:rPr>
              <a:t>Пропердин</a:t>
            </a:r>
            <a:r>
              <a:rPr lang="ru-RU" sz="1600" b="1" dirty="0" smtClean="0">
                <a:solidFill>
                  <a:srgbClr val="FF0000"/>
                </a:solidFill>
              </a:rPr>
              <a:t>,</a:t>
            </a:r>
            <a:r>
              <a:rPr lang="ru-RU" sz="1600" b="1" dirty="0" smtClean="0"/>
              <a:t> связываясь с микробной поверхностью и одновременно с С3</a:t>
            </a:r>
            <a:r>
              <a:rPr lang="en-US" sz="1600" b="1" dirty="0" smtClean="0"/>
              <a:t>b</a:t>
            </a:r>
            <a:r>
              <a:rPr lang="ru-RU" sz="1600" b="1" dirty="0" smtClean="0"/>
              <a:t>,  стабилизирует С3 </a:t>
            </a:r>
            <a:r>
              <a:rPr lang="ru-RU" sz="1600" b="1" dirty="0" err="1" smtClean="0"/>
              <a:t>конвертазу</a:t>
            </a:r>
            <a:r>
              <a:rPr lang="ru-RU" sz="1600" b="1" dirty="0" smtClean="0"/>
              <a:t>. Результат – еще больше молекул С3</a:t>
            </a:r>
            <a:r>
              <a:rPr lang="en-US" sz="1600" b="1" dirty="0" smtClean="0"/>
              <a:t>b</a:t>
            </a:r>
            <a:r>
              <a:rPr lang="ru-RU" sz="1600" b="1" dirty="0" smtClean="0"/>
              <a:t> на поверхности. </a:t>
            </a:r>
            <a:r>
              <a:rPr lang="ru-RU" sz="1600" b="1" dirty="0" smtClean="0">
                <a:solidFill>
                  <a:srgbClr val="FF0000"/>
                </a:solidFill>
              </a:rPr>
              <a:t>Позитивная регуляция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14554"/>
            <a:ext cx="857252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Если комплекс </a:t>
            </a:r>
            <a:r>
              <a:rPr lang="en-US" sz="1600" b="1" dirty="0" smtClean="0">
                <a:solidFill>
                  <a:srgbClr val="FF0000"/>
                </a:solidFill>
              </a:rPr>
              <a:t>C3b,Bb</a:t>
            </a:r>
            <a:r>
              <a:rPr lang="en-US" sz="1600" b="1" dirty="0" smtClean="0"/>
              <a:t> </a:t>
            </a:r>
            <a:r>
              <a:rPr lang="ru-RU" sz="1600" b="1" dirty="0" smtClean="0"/>
              <a:t>садится на </a:t>
            </a:r>
            <a:r>
              <a:rPr lang="ru-RU" sz="1600" b="1" dirty="0" smtClean="0">
                <a:solidFill>
                  <a:srgbClr val="FF0000"/>
                </a:solidFill>
              </a:rPr>
              <a:t>поверхность клеток человека</a:t>
            </a:r>
            <a:r>
              <a:rPr lang="ru-RU" sz="1600" b="1" dirty="0" smtClean="0"/>
              <a:t>, он инактивируется белками этих клеток, регулирующими комплемент: рецептор комплемента 1 (</a:t>
            </a:r>
            <a:r>
              <a:rPr lang="en-US" sz="1600" b="1" dirty="0" smtClean="0">
                <a:solidFill>
                  <a:srgbClr val="FF0000"/>
                </a:solidFill>
              </a:rPr>
              <a:t>CR1</a:t>
            </a:r>
            <a:r>
              <a:rPr lang="en-US" sz="1600" b="1" dirty="0" smtClean="0"/>
              <a:t>), decay-accelerating factor (</a:t>
            </a:r>
            <a:r>
              <a:rPr lang="en-US" sz="1600" b="1" dirty="0" smtClean="0">
                <a:solidFill>
                  <a:srgbClr val="FF0000"/>
                </a:solidFill>
              </a:rPr>
              <a:t>DAF</a:t>
            </a:r>
            <a:r>
              <a:rPr lang="en-US" sz="1600" b="1" dirty="0" smtClean="0"/>
              <a:t>), </a:t>
            </a:r>
            <a:r>
              <a:rPr lang="en-US" sz="1600" b="1" dirty="0" err="1" smtClean="0"/>
              <a:t>membarne</a:t>
            </a:r>
            <a:r>
              <a:rPr lang="en-US" sz="1600" b="1" dirty="0" smtClean="0"/>
              <a:t> cofactor of proteolysis (</a:t>
            </a:r>
            <a:r>
              <a:rPr lang="en-US" sz="1600" b="1" dirty="0" smtClean="0">
                <a:solidFill>
                  <a:srgbClr val="FF0000"/>
                </a:solidFill>
              </a:rPr>
              <a:t>MCP</a:t>
            </a:r>
            <a:r>
              <a:rPr lang="en-US" sz="1600" b="1" dirty="0" smtClean="0"/>
              <a:t>). </a:t>
            </a:r>
            <a:r>
              <a:rPr lang="ru-RU" sz="1600" b="1" dirty="0" smtClean="0"/>
              <a:t> Клетки человека притягивают также фактор </a:t>
            </a:r>
            <a:r>
              <a:rPr lang="en-US" sz="1600" b="1" dirty="0" smtClean="0"/>
              <a:t>H </a:t>
            </a:r>
            <a:r>
              <a:rPr lang="ru-RU" sz="1600" b="1" dirty="0" smtClean="0"/>
              <a:t> из плазмы.</a:t>
            </a:r>
            <a:r>
              <a:rPr lang="en-US" sz="1600" b="1" dirty="0" smtClean="0"/>
              <a:t> CR1, DAF </a:t>
            </a:r>
            <a:r>
              <a:rPr lang="ru-RU" sz="1600" b="1" dirty="0" smtClean="0"/>
              <a:t>и фактор </a:t>
            </a:r>
            <a:r>
              <a:rPr lang="en-US" sz="1600" b="1" dirty="0" smtClean="0"/>
              <a:t>H</a:t>
            </a:r>
            <a:r>
              <a:rPr lang="ru-RU" sz="1600" b="1" dirty="0" smtClean="0"/>
              <a:t> способствуют отсоединению </a:t>
            </a:r>
            <a:r>
              <a:rPr lang="en-US" sz="1600" b="1" dirty="0" smtClean="0"/>
              <a:t>Bb </a:t>
            </a:r>
            <a:r>
              <a:rPr lang="ru-RU" sz="1600" b="1" dirty="0" smtClean="0"/>
              <a:t>от </a:t>
            </a:r>
            <a:r>
              <a:rPr lang="en-US" sz="1600" b="1" dirty="0" smtClean="0"/>
              <a:t>C3b</a:t>
            </a:r>
            <a:r>
              <a:rPr lang="ru-RU" sz="1600" b="1" dirty="0" smtClean="0"/>
              <a:t>, далее </a:t>
            </a:r>
            <a:r>
              <a:rPr lang="en-US" sz="1600" b="1" dirty="0" smtClean="0"/>
              <a:t>CR1, MCP </a:t>
            </a:r>
            <a:r>
              <a:rPr lang="ru-RU" sz="1600" b="1" dirty="0" smtClean="0"/>
              <a:t>и фактор </a:t>
            </a:r>
            <a:r>
              <a:rPr lang="en-US" sz="1600" b="1" dirty="0" smtClean="0"/>
              <a:t>H</a:t>
            </a:r>
            <a:r>
              <a:rPr lang="ru-RU" sz="1600" b="1" dirty="0" smtClean="0"/>
              <a:t> катализируют расщепление </a:t>
            </a:r>
            <a:r>
              <a:rPr lang="en-US" sz="1600" b="1" dirty="0" smtClean="0"/>
              <a:t>C3b </a:t>
            </a:r>
            <a:r>
              <a:rPr lang="ru-RU" sz="1600" b="1" dirty="0" smtClean="0"/>
              <a:t>фактором плазмы </a:t>
            </a:r>
            <a:r>
              <a:rPr lang="en-US" sz="1600" b="1" dirty="0" smtClean="0"/>
              <a:t>I </a:t>
            </a:r>
            <a:r>
              <a:rPr lang="ru-RU" sz="1600" b="1" dirty="0" smtClean="0"/>
              <a:t>и превращения его в инактивированную форму</a:t>
            </a:r>
            <a:r>
              <a:rPr lang="en-US" sz="1600" b="1" dirty="0" smtClean="0"/>
              <a:t>. </a:t>
            </a:r>
            <a:r>
              <a:rPr lang="ru-RU" sz="1600" b="1" dirty="0" smtClean="0">
                <a:solidFill>
                  <a:srgbClr val="FF0000"/>
                </a:solidFill>
              </a:rPr>
              <a:t>Негативная регуляция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75"/>
            <a:ext cx="895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486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4214810" y="4000504"/>
            <a:ext cx="500066" cy="6286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810" y="6143644"/>
            <a:ext cx="500066" cy="6286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628" y="6229352"/>
            <a:ext cx="500066" cy="6286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ntechopen.com/source/html/25878/media/imag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000792" cy="40524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14311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C1q, C1r, C1s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C4, C2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21455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MBL, MASP-1, MASP-2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C4, C2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2143116"/>
            <a:ext cx="64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C3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С3 </a:t>
            </a:r>
            <a:r>
              <a:rPr lang="ru-RU" dirty="0" err="1" smtClean="0"/>
              <a:t>конвертазы</a:t>
            </a:r>
            <a:r>
              <a:rPr lang="ru-RU" dirty="0" smtClean="0"/>
              <a:t> – точка, где сходятся все пути активации комплемента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5357826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середине – образование протеазы С3 </a:t>
            </a:r>
            <a:r>
              <a:rPr lang="ru-RU" sz="1600" b="1" dirty="0" err="1" smtClean="0"/>
              <a:t>конвертазы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мультисубъединичные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С4</a:t>
            </a:r>
            <a:r>
              <a:rPr lang="en-US" sz="1600" b="1" dirty="0" smtClean="0">
                <a:solidFill>
                  <a:srgbClr val="FF0000"/>
                </a:solidFill>
              </a:rPr>
              <a:t>bC2a </a:t>
            </a:r>
            <a:r>
              <a:rPr lang="ru-RU" sz="1600" b="1" dirty="0" smtClean="0"/>
              <a:t>или </a:t>
            </a:r>
            <a:r>
              <a:rPr lang="en-US" sz="1600" b="1" dirty="0" smtClean="0">
                <a:solidFill>
                  <a:srgbClr val="FF0000"/>
                </a:solidFill>
              </a:rPr>
              <a:t>C3bBb</a:t>
            </a:r>
            <a:r>
              <a:rPr lang="ru-RU" sz="1600" b="1" dirty="0" smtClean="0">
                <a:solidFill>
                  <a:srgbClr val="FF0000"/>
                </a:solidFill>
              </a:rPr>
              <a:t>) </a:t>
            </a:r>
            <a:r>
              <a:rPr lang="ru-RU" sz="1600" b="1" dirty="0" smtClean="0"/>
              <a:t>и осаждение большого количества </a:t>
            </a:r>
            <a:r>
              <a:rPr lang="en-US" sz="1600" b="1" dirty="0" smtClean="0"/>
              <a:t>C3b</a:t>
            </a:r>
            <a:r>
              <a:rPr lang="ru-RU" sz="1600" b="1" dirty="0" smtClean="0"/>
              <a:t> на поверхности </a:t>
            </a:r>
            <a:r>
              <a:rPr lang="ru-RU" sz="1600" b="1" dirty="0" err="1" smtClean="0"/>
              <a:t>патогена</a:t>
            </a:r>
            <a:r>
              <a:rPr lang="ru-RU" sz="1600" b="1" dirty="0" smtClean="0"/>
              <a:t>. Удаление </a:t>
            </a:r>
            <a:r>
              <a:rPr lang="ru-RU" sz="1600" b="1" dirty="0" err="1" smtClean="0"/>
              <a:t>патогена</a:t>
            </a:r>
            <a:r>
              <a:rPr lang="ru-RU" sz="1600" b="1" dirty="0" smtClean="0"/>
              <a:t> – непосредственное, через образование С5 </a:t>
            </a:r>
            <a:r>
              <a:rPr lang="ru-RU" sz="1600" b="1" dirty="0" err="1" smtClean="0"/>
              <a:t>конвертазы</a:t>
            </a:r>
            <a:r>
              <a:rPr lang="ru-RU" sz="1600" b="1" dirty="0" smtClean="0"/>
              <a:t> и лизис, и опосредованное – через рецепторы к комплементу на фагоцитах и фагоцитоз. 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64318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Ключевой элемент системы комплемента </a:t>
            </a:r>
            <a:r>
              <a:rPr lang="ru-RU" sz="1600" b="1" dirty="0" smtClean="0">
                <a:solidFill>
                  <a:srgbClr val="FF0000"/>
                </a:solidFill>
              </a:rPr>
              <a:t>С3 </a:t>
            </a:r>
            <a:r>
              <a:rPr lang="ru-RU" sz="1600" b="1" dirty="0" smtClean="0"/>
              <a:t>(1-2 мг</a:t>
            </a:r>
            <a:r>
              <a:rPr lang="en-US" sz="1600" b="1" dirty="0" smtClean="0"/>
              <a:t>/</a:t>
            </a:r>
            <a:r>
              <a:rPr lang="ru-RU" sz="1600" b="1" dirty="0" smtClean="0"/>
              <a:t>мл</a:t>
            </a:r>
            <a:r>
              <a:rPr lang="en-US" sz="1600" b="1" dirty="0" smtClean="0"/>
              <a:t> </a:t>
            </a:r>
            <a:r>
              <a:rPr lang="ru-RU" sz="1600" b="1" dirty="0" smtClean="0"/>
              <a:t>в плазме крови)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1928802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С1</a:t>
            </a:r>
            <a:r>
              <a:rPr lang="en-US" sz="1400" b="1" dirty="0" smtClean="0">
                <a:solidFill>
                  <a:srgbClr val="FF0000"/>
                </a:solidFill>
              </a:rPr>
              <a:t>q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64318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С4</a:t>
            </a:r>
            <a:r>
              <a:rPr lang="en-US" sz="1600" b="1" dirty="0" smtClean="0">
                <a:solidFill>
                  <a:srgbClr val="FF0000"/>
                </a:solidFill>
              </a:rPr>
              <a:t>bC2a </a:t>
            </a:r>
            <a:r>
              <a:rPr lang="ru-RU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C3bBb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С3 </a:t>
            </a:r>
            <a:r>
              <a:rPr lang="ru-RU" dirty="0" err="1" smtClean="0"/>
              <a:t>конвертазы</a:t>
            </a:r>
            <a:r>
              <a:rPr lang="ru-RU" dirty="0" smtClean="0"/>
              <a:t> – точка, где сходятся все пути активации комплемента. </a:t>
            </a:r>
            <a:r>
              <a:rPr lang="en-US" b="1" dirty="0" smtClean="0">
                <a:solidFill>
                  <a:srgbClr val="FF0000"/>
                </a:solidFill>
              </a:rPr>
              <a:t>C4b, C2b</a:t>
            </a:r>
            <a:r>
              <a:rPr lang="en-US" dirty="0" smtClean="0"/>
              <a:t> </a:t>
            </a:r>
            <a:r>
              <a:rPr lang="ru-RU" dirty="0" smtClean="0"/>
              <a:t> - </a:t>
            </a:r>
            <a:r>
              <a:rPr lang="ru-RU" dirty="0" err="1" smtClean="0"/>
              <a:t>конвертаза</a:t>
            </a:r>
            <a:r>
              <a:rPr lang="ru-RU" dirty="0" smtClean="0"/>
              <a:t> классического и </a:t>
            </a:r>
            <a:r>
              <a:rPr lang="ru-RU" dirty="0" err="1" smtClean="0"/>
              <a:t>лектинового</a:t>
            </a:r>
            <a:r>
              <a:rPr lang="ru-RU" dirty="0" smtClean="0"/>
              <a:t> пути, </a:t>
            </a:r>
            <a:r>
              <a:rPr lang="en-US" b="1" dirty="0" smtClean="0">
                <a:solidFill>
                  <a:srgbClr val="FF0000"/>
                </a:solidFill>
              </a:rPr>
              <a:t>C3b,Bb</a:t>
            </a:r>
            <a:r>
              <a:rPr lang="ru-RU" dirty="0" smtClean="0"/>
              <a:t> – </a:t>
            </a:r>
            <a:r>
              <a:rPr lang="ru-RU" dirty="0" err="1" smtClean="0"/>
              <a:t>конвертаза</a:t>
            </a:r>
            <a:r>
              <a:rPr lang="ru-RU" dirty="0" smtClean="0"/>
              <a:t> альтернативного пути.  Главный результат активации комплемента – локализация на поверхности </a:t>
            </a:r>
            <a:r>
              <a:rPr lang="ru-RU" dirty="0" err="1" smtClean="0"/>
              <a:t>патогена</a:t>
            </a:r>
            <a:r>
              <a:rPr lang="ru-RU" dirty="0" smtClean="0"/>
              <a:t> большого количества </a:t>
            </a:r>
            <a:r>
              <a:rPr lang="en-US" b="1" dirty="0" smtClean="0">
                <a:solidFill>
                  <a:srgbClr val="FF0000"/>
                </a:solidFill>
              </a:rPr>
              <a:t>C3b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Следующие этапы в этом каскаде (все пути активации комплемента) </a:t>
            </a:r>
            <a:r>
              <a:rPr lang="ru-RU" b="1" dirty="0" smtClean="0"/>
              <a:t>- </a:t>
            </a:r>
            <a:r>
              <a:rPr lang="ru-RU" dirty="0" smtClean="0"/>
              <a:t> индукция активности С5 </a:t>
            </a:r>
            <a:r>
              <a:rPr lang="ru-RU" dirty="0" err="1" smtClean="0"/>
              <a:t>конвертазы</a:t>
            </a:r>
            <a:r>
              <a:rPr lang="ru-RU" dirty="0" smtClean="0"/>
              <a:t>, сборка компонентов ТСС (</a:t>
            </a:r>
            <a:r>
              <a:rPr lang="en-US" dirty="0" smtClean="0"/>
              <a:t>terminal complement components)  </a:t>
            </a:r>
            <a:r>
              <a:rPr lang="ru-RU" dirty="0" smtClean="0"/>
              <a:t> в </a:t>
            </a:r>
            <a:r>
              <a:rPr lang="en-US" dirty="0" smtClean="0"/>
              <a:t>membrane attack complex (MAC)</a:t>
            </a:r>
            <a:r>
              <a:rPr lang="ru-RU" dirty="0" smtClean="0"/>
              <a:t>, образующий поры диаметром 100 А в мембране бактерии.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286280" cy="30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AC formation 2.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57430"/>
            <a:ext cx="4369011" cy="3243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2071678"/>
            <a:ext cx="3429024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составе комплексов -С5 </a:t>
            </a:r>
            <a:r>
              <a:rPr lang="ru-RU" sz="1600" b="1" dirty="0" err="1" smtClean="0"/>
              <a:t>конвертаз</a:t>
            </a:r>
            <a:r>
              <a:rPr lang="ru-RU" sz="1600" b="1" dirty="0" smtClean="0"/>
              <a:t>: </a:t>
            </a:r>
          </a:p>
          <a:p>
            <a:r>
              <a:rPr lang="ru-RU" sz="1600" b="1" dirty="0" smtClean="0"/>
              <a:t>С4</a:t>
            </a:r>
            <a:r>
              <a:rPr lang="en-US" sz="1600" b="1" dirty="0" smtClean="0"/>
              <a:t>b</a:t>
            </a:r>
            <a:r>
              <a:rPr lang="ru-RU" sz="1600" b="1" dirty="0" smtClean="0"/>
              <a:t>С</a:t>
            </a:r>
            <a:r>
              <a:rPr lang="en-US" sz="1600" b="1" dirty="0" smtClean="0"/>
              <a:t>2aC3b/C3b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Bb</a:t>
            </a:r>
            <a:endParaRPr lang="ru-RU" sz="1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500430" y="2714620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1670" y="385762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оба растворимы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C formati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806450"/>
            <a:ext cx="8026400" cy="524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</a:t>
            </a:r>
            <a:r>
              <a:rPr lang="en-US" dirty="0" smtClean="0"/>
              <a:t>membrane-attack complex (MAC)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</a:t>
            </a:r>
            <a:r>
              <a:rPr lang="en-US" dirty="0" smtClean="0"/>
              <a:t> membrane-attack complex </a:t>
            </a:r>
            <a:r>
              <a:rPr lang="ru-RU" dirty="0" smtClean="0"/>
              <a:t>имеет для бактерии драматические последствия. Недостаточность </a:t>
            </a:r>
            <a:r>
              <a:rPr lang="en-US" dirty="0" smtClean="0"/>
              <a:t>MAC</a:t>
            </a:r>
            <a:r>
              <a:rPr lang="ru-RU" dirty="0" smtClean="0"/>
              <a:t>              чувствительность к некоторым инфекциям:   дефицит компонентов </a:t>
            </a:r>
            <a:r>
              <a:rPr lang="ru-RU" dirty="0" smtClean="0">
                <a:solidFill>
                  <a:srgbClr val="FF0000"/>
                </a:solidFill>
              </a:rPr>
              <a:t>С5-С9</a:t>
            </a:r>
            <a:r>
              <a:rPr lang="ru-RU" dirty="0" smtClean="0"/>
              <a:t>  у человека приводит к повышенной чувствительности к видам </a:t>
            </a:r>
            <a:r>
              <a:rPr lang="en-US" dirty="0" err="1" smtClean="0">
                <a:solidFill>
                  <a:srgbClr val="FF0000"/>
                </a:solidFill>
              </a:rPr>
              <a:t>Neisseria</a:t>
            </a:r>
            <a:r>
              <a:rPr lang="ru-RU" dirty="0" smtClean="0"/>
              <a:t>, вызывающих </a:t>
            </a:r>
            <a:r>
              <a:rPr lang="ru-RU" dirty="0" smtClean="0">
                <a:solidFill>
                  <a:srgbClr val="FF0000"/>
                </a:solidFill>
              </a:rPr>
              <a:t>гонорею</a:t>
            </a:r>
            <a:r>
              <a:rPr lang="ru-RU" dirty="0" smtClean="0"/>
              <a:t> и ряд форм </a:t>
            </a:r>
            <a:r>
              <a:rPr lang="ru-RU" dirty="0" smtClean="0">
                <a:solidFill>
                  <a:srgbClr val="FF0000"/>
                </a:solidFill>
              </a:rPr>
              <a:t>бактериальных менингитов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smtClean="0"/>
              <a:t>Но:</a:t>
            </a:r>
          </a:p>
          <a:p>
            <a:r>
              <a:rPr lang="ru-RU" dirty="0" smtClean="0"/>
              <a:t>Биологическая значимость непосредственного действия поздних компонентов компонентов комплемента на бактерии в организме человека ограничена.</a:t>
            </a:r>
          </a:p>
          <a:p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Опсонизация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провоспалительное</a:t>
            </a:r>
            <a:r>
              <a:rPr lang="ru-RU" b="1" dirty="0" smtClean="0">
                <a:solidFill>
                  <a:srgbClr val="FF0000"/>
                </a:solidFill>
              </a:rPr>
              <a:t> действие </a:t>
            </a:r>
            <a:r>
              <a:rPr lang="ru-RU" dirty="0" smtClean="0"/>
              <a:t>более ранних компонентов каскада комплемента имеет гораздо большее значение в защите организма человека от инфекций. </a:t>
            </a:r>
          </a:p>
          <a:p>
            <a:r>
              <a:rPr lang="ru-RU" b="1" dirty="0" smtClean="0"/>
              <a:t>Поэтому:</a:t>
            </a:r>
          </a:p>
          <a:p>
            <a:r>
              <a:rPr lang="ru-RU" dirty="0" smtClean="0"/>
              <a:t>Дефицит </a:t>
            </a:r>
            <a:r>
              <a:rPr lang="en-US" dirty="0" smtClean="0"/>
              <a:t>C3 </a:t>
            </a:r>
            <a:r>
              <a:rPr lang="ru-RU" dirty="0" smtClean="0"/>
              <a:t>или молекул, стимулирующих осаждение </a:t>
            </a:r>
            <a:r>
              <a:rPr lang="en-US" dirty="0" smtClean="0"/>
              <a:t>C3b</a:t>
            </a:r>
            <a:r>
              <a:rPr lang="ru-RU" dirty="0" smtClean="0"/>
              <a:t> на поверхности </a:t>
            </a:r>
            <a:r>
              <a:rPr lang="ru-RU" dirty="0" err="1" smtClean="0"/>
              <a:t>патогена</a:t>
            </a:r>
            <a:r>
              <a:rPr lang="ru-RU" dirty="0" smtClean="0"/>
              <a:t>               подверженность внеклеточным бактериальным инфекциям.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214810" y="1285860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643042" y="5143512"/>
            <a:ext cx="571504" cy="20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571612"/>
            <a:ext cx="82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Основной способ действия комплемента – облегчить захват и уничтожение </a:t>
            </a:r>
            <a:r>
              <a:rPr lang="ru-RU" dirty="0" err="1" smtClean="0"/>
              <a:t>патогена</a:t>
            </a:r>
            <a:r>
              <a:rPr lang="ru-RU" dirty="0" smtClean="0"/>
              <a:t> </a:t>
            </a:r>
            <a:r>
              <a:rPr lang="ru-RU" dirty="0" err="1" smtClean="0"/>
              <a:t>фагоцитирующими</a:t>
            </a:r>
            <a:r>
              <a:rPr lang="ru-RU" dirty="0" smtClean="0"/>
              <a:t> клетками. Это происходит после специфического распознавания фагоцитами </a:t>
            </a:r>
            <a:r>
              <a:rPr lang="ru-RU" dirty="0" err="1" smtClean="0"/>
              <a:t>патогенов</a:t>
            </a:r>
            <a:r>
              <a:rPr lang="ru-RU" dirty="0" smtClean="0"/>
              <a:t> , </a:t>
            </a:r>
            <a:r>
              <a:rPr lang="ru-RU" dirty="0" err="1" smtClean="0"/>
              <a:t>опсонизированных</a:t>
            </a:r>
            <a:r>
              <a:rPr lang="ru-RU" dirty="0" smtClean="0"/>
              <a:t> компонентами комплемента. </a:t>
            </a:r>
            <a:r>
              <a:rPr lang="ru-RU" dirty="0" err="1" smtClean="0"/>
              <a:t>Опсонизация</a:t>
            </a:r>
            <a:r>
              <a:rPr lang="ru-RU" dirty="0" smtClean="0"/>
              <a:t> – главная функция </a:t>
            </a:r>
            <a:r>
              <a:rPr lang="en-US" b="1" dirty="0" smtClean="0">
                <a:solidFill>
                  <a:srgbClr val="FF0000"/>
                </a:solidFill>
              </a:rPr>
              <a:t>C3b, </a:t>
            </a:r>
            <a:r>
              <a:rPr lang="ru-RU" dirty="0" smtClean="0"/>
              <a:t>в меньшей степени -</a:t>
            </a:r>
            <a:r>
              <a:rPr lang="en-US" b="1" dirty="0" smtClean="0">
                <a:solidFill>
                  <a:srgbClr val="FF0000"/>
                </a:solidFill>
              </a:rPr>
              <a:t> C4b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Переваривание фагоцитами </a:t>
            </a:r>
            <a:r>
              <a:rPr lang="ru-RU" dirty="0" err="1" smtClean="0"/>
              <a:t>патогенов</a:t>
            </a:r>
            <a:r>
              <a:rPr lang="ru-RU" dirty="0" smtClean="0"/>
              <a:t>, меченых комплементом, опосредуется рецепторами</a:t>
            </a:r>
            <a:r>
              <a:rPr lang="en-US" dirty="0" smtClean="0"/>
              <a:t> </a:t>
            </a:r>
            <a:r>
              <a:rPr lang="ru-RU" dirty="0" smtClean="0"/>
              <a:t>на фагоцитах, «узнающими» и связывающих белки комплемента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complement receptors (</a:t>
            </a:r>
            <a:r>
              <a:rPr lang="en-US" dirty="0" smtClean="0">
                <a:solidFill>
                  <a:srgbClr val="FF0000"/>
                </a:solidFill>
              </a:rPr>
              <a:t>CRs</a:t>
            </a:r>
            <a:r>
              <a:rPr lang="en-US" dirty="0" smtClean="0"/>
              <a:t>).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904796" y="835871"/>
            <a:ext cx="5786478" cy="547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РЕЦЕПТОРЫ </a:t>
            </a:r>
            <a:r>
              <a:rPr lang="en-US" b="1" dirty="0" smtClean="0"/>
              <a:t>   </a:t>
            </a:r>
            <a:r>
              <a:rPr lang="ru-RU" b="1" dirty="0" smtClean="0"/>
              <a:t>КОЛМПЛЕМЕНТА</a:t>
            </a:r>
            <a:r>
              <a:rPr lang="en-US" b="1" dirty="0" smtClean="0"/>
              <a:t>   </a:t>
            </a:r>
            <a:r>
              <a:rPr lang="ru-RU" b="1" dirty="0" smtClean="0"/>
              <a:t> </a:t>
            </a:r>
            <a:r>
              <a:rPr lang="en-US" b="1" dirty="0" smtClean="0"/>
              <a:t>(CRs)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235742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Усиливает активацию В-клеток (связь врожденного и приобретенного ответ), рецептор к вирусу </a:t>
            </a:r>
            <a:r>
              <a:rPr lang="ru-RU" sz="1400" b="1" dirty="0" err="1" smtClean="0"/>
              <a:t>Эпштейна-Барра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278608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Рецепторы к </a:t>
            </a:r>
            <a:r>
              <a:rPr lang="ru-RU" sz="1400" b="1" dirty="0" err="1" smtClean="0"/>
              <a:t>анафилатоксинам</a:t>
            </a:r>
            <a:r>
              <a:rPr lang="ru-RU" sz="1400" b="1" dirty="0" smtClean="0"/>
              <a:t>, усиливают воспалительный процесс</a:t>
            </a:r>
            <a:endParaRPr lang="ru-RU" sz="1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57356" y="114298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42918"/>
            <a:ext cx="1857356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Наиболее важны в индукции фагоцитоза</a:t>
            </a:r>
          </a:p>
          <a:p>
            <a:r>
              <a:rPr lang="ru-RU" sz="1400" b="1" dirty="0" err="1" smtClean="0"/>
              <a:t>опсонизированных</a:t>
            </a:r>
            <a:r>
              <a:rPr lang="ru-RU" sz="1400" b="1" dirty="0" smtClean="0"/>
              <a:t> бактерий</a:t>
            </a:r>
            <a:endParaRPr lang="ru-RU" sz="1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428860" y="450057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71736" y="557214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ятиугольник 29"/>
          <p:cNvSpPr/>
          <p:nvPr/>
        </p:nvSpPr>
        <p:spPr>
          <a:xfrm>
            <a:off x="0" y="2000240"/>
            <a:ext cx="2714612" cy="1428760"/>
          </a:xfrm>
          <a:prstGeom prst="homePlat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1535885" y="1678769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С3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en-US" dirty="0" smtClean="0">
                <a:solidFill>
                  <a:srgbClr val="FF0000"/>
                </a:solidFill>
              </a:rPr>
              <a:t>iC3b</a:t>
            </a:r>
            <a:r>
              <a:rPr lang="ru-RU" dirty="0" smtClean="0"/>
              <a:t> (продукт гидролиза С3</a:t>
            </a:r>
            <a:r>
              <a:rPr lang="en-US" dirty="0" smtClean="0"/>
              <a:t>b</a:t>
            </a:r>
            <a:r>
              <a:rPr lang="ru-RU" dirty="0" smtClean="0"/>
              <a:t>) – центральная роль в </a:t>
            </a:r>
            <a:r>
              <a:rPr lang="ru-RU" dirty="0" err="1" smtClean="0"/>
              <a:t>опсонизации</a:t>
            </a:r>
            <a:r>
              <a:rPr lang="ru-RU" dirty="0" smtClean="0"/>
              <a:t> и разрушении внеклеточных </a:t>
            </a:r>
            <a:r>
              <a:rPr lang="ru-RU" dirty="0" err="1" smtClean="0"/>
              <a:t>патогенов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928926" y="1428736"/>
            <a:ext cx="928694" cy="7858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3500438"/>
            <a:ext cx="2000264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Интегрины</a:t>
            </a:r>
            <a:endParaRPr lang="ru-RU" sz="16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28860" y="328612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28860" y="378619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28926" y="2928934"/>
            <a:ext cx="928694" cy="7858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928926" y="2285992"/>
            <a:ext cx="857256" cy="642942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utes_of_infection_for_pathogens-1444E71061D25EDB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493" y="0"/>
            <a:ext cx="69970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4143380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 условно-патогенные микроорганизмы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810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572264" y="321468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29454" y="335756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15074" y="357187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00958" y="3286124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00892" y="350043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C5a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1429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эффективного фагоцитоза бактерий, </a:t>
            </a:r>
            <a:r>
              <a:rPr lang="ru-RU" dirty="0" err="1" smtClean="0"/>
              <a:t>опсонизированных</a:t>
            </a:r>
            <a:r>
              <a:rPr lang="ru-RU" dirty="0" smtClean="0"/>
              <a:t> </a:t>
            </a:r>
            <a:r>
              <a:rPr lang="en-US" dirty="0" smtClean="0"/>
              <a:t>C3b</a:t>
            </a:r>
            <a:r>
              <a:rPr lang="ru-RU" dirty="0" smtClean="0"/>
              <a:t>, необходимы  рецепторы к комплементу </a:t>
            </a:r>
            <a:r>
              <a:rPr lang="en-US" dirty="0" smtClean="0"/>
              <a:t>CR1</a:t>
            </a:r>
            <a:r>
              <a:rPr lang="ru-RU" dirty="0" smtClean="0"/>
              <a:t>, присутствие </a:t>
            </a:r>
            <a:r>
              <a:rPr lang="ru-RU" dirty="0" err="1" smtClean="0"/>
              <a:t>анафилотоксина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smtClean="0"/>
              <a:t>5</a:t>
            </a:r>
            <a:r>
              <a:rPr lang="en-US" dirty="0" smtClean="0"/>
              <a:t>a </a:t>
            </a:r>
            <a:r>
              <a:rPr lang="ru-RU" dirty="0" smtClean="0"/>
              <a:t>и рецептора к </a:t>
            </a:r>
            <a:r>
              <a:rPr lang="en-US" dirty="0" smtClean="0"/>
              <a:t>C5a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2351812">
            <a:off x="8023991" y="4057737"/>
            <a:ext cx="285752" cy="174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43900" y="3929066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47417">
            <a:off x="6096384" y="4138116"/>
            <a:ext cx="285752" cy="174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4000504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72198" y="228599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 </a:t>
            </a:r>
            <a:r>
              <a:rPr lang="en-US" sz="2400" b="1" dirty="0" err="1" smtClean="0"/>
              <a:t>phagocytosis</a:t>
            </a:r>
            <a:endParaRPr lang="ru-RU" sz="2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278608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С3</a:t>
            </a:r>
            <a:r>
              <a:rPr lang="en-US" b="1" dirty="0" smtClean="0">
                <a:solidFill>
                  <a:srgbClr val="FF0000"/>
                </a:solidFill>
              </a:rPr>
              <a:t>a, C4a, </a:t>
            </a:r>
            <a:r>
              <a:rPr lang="en-US" sz="2400" b="1" dirty="0" smtClean="0">
                <a:solidFill>
                  <a:srgbClr val="FF0000"/>
                </a:solidFill>
              </a:rPr>
              <a:t>C5a</a:t>
            </a:r>
            <a:r>
              <a:rPr lang="ru-RU" dirty="0" smtClean="0"/>
              <a:t> (</a:t>
            </a:r>
            <a:r>
              <a:rPr lang="en-US" dirty="0" err="1" smtClean="0"/>
              <a:t>anaphylatoxins</a:t>
            </a:r>
            <a:r>
              <a:rPr lang="en-US" dirty="0" smtClean="0"/>
              <a:t>)</a:t>
            </a:r>
            <a:r>
              <a:rPr lang="ru-RU" dirty="0" smtClean="0"/>
              <a:t>– </a:t>
            </a:r>
            <a:r>
              <a:rPr lang="ru-RU" sz="1600" b="1" dirty="0" smtClean="0"/>
              <a:t>небольшие фрагменты белков комплемента. </a:t>
            </a:r>
            <a:r>
              <a:rPr lang="ru-RU" sz="1600" b="1" dirty="0" smtClean="0">
                <a:solidFill>
                  <a:srgbClr val="FF0000"/>
                </a:solidFill>
              </a:rPr>
              <a:t>Инициируют местное воспаление: </a:t>
            </a:r>
          </a:p>
          <a:p>
            <a:pPr>
              <a:buFontTx/>
              <a:buChar char="-"/>
            </a:pPr>
            <a:r>
              <a:rPr lang="ru-RU" sz="1400" b="1" dirty="0" smtClean="0"/>
              <a:t>Усиливают сокращение гладкой мускулатуры</a:t>
            </a:r>
          </a:p>
          <a:p>
            <a:pPr>
              <a:buFontTx/>
              <a:buChar char="-"/>
            </a:pPr>
            <a:r>
              <a:rPr lang="ru-RU" sz="1400" b="1" dirty="0" smtClean="0"/>
              <a:t>Увеличивают проницаемость сосудов</a:t>
            </a:r>
          </a:p>
          <a:p>
            <a:pPr>
              <a:buFontTx/>
              <a:buChar char="-"/>
            </a:pPr>
            <a:r>
              <a:rPr lang="en-US" sz="1400" b="1" dirty="0" smtClean="0"/>
              <a:t>C5a/C3a</a:t>
            </a:r>
            <a:r>
              <a:rPr lang="ru-RU" sz="1400" b="1" dirty="0" smtClean="0"/>
              <a:t>- индуцируют экспрессию рецепторов клеточной адгезии на эпителии сосудов и усиливают миграцию клеток из крови</a:t>
            </a:r>
          </a:p>
          <a:p>
            <a:pPr>
              <a:buFontTx/>
              <a:buChar char="-"/>
            </a:pPr>
            <a:r>
              <a:rPr lang="en-US" sz="1400" b="1" dirty="0" smtClean="0"/>
              <a:t>C</a:t>
            </a:r>
            <a:r>
              <a:rPr lang="ru-RU" sz="1400" b="1" dirty="0" smtClean="0"/>
              <a:t>3</a:t>
            </a:r>
            <a:r>
              <a:rPr lang="en-US" sz="1400" b="1" dirty="0" smtClean="0"/>
              <a:t>a/C</a:t>
            </a:r>
            <a:r>
              <a:rPr lang="ru-RU" sz="1400" b="1" dirty="0" smtClean="0"/>
              <a:t>5</a:t>
            </a:r>
            <a:r>
              <a:rPr lang="en-US" sz="1400" b="1" dirty="0" smtClean="0"/>
              <a:t>a</a:t>
            </a:r>
            <a:r>
              <a:rPr lang="ru-RU" sz="1400" b="1" dirty="0" smtClean="0"/>
              <a:t> – активируют тучные клетки и заставляют их выбрасывать </a:t>
            </a:r>
            <a:r>
              <a:rPr lang="en-US" sz="1400" b="1" dirty="0" smtClean="0"/>
              <a:t>TNF-</a:t>
            </a:r>
            <a:r>
              <a:rPr lang="en-US" sz="1400" b="1" dirty="0" smtClean="0">
                <a:sym typeface="Symbol"/>
              </a:rPr>
              <a:t> </a:t>
            </a:r>
            <a:r>
              <a:rPr lang="ru-RU" sz="1400" b="1" dirty="0" smtClean="0">
                <a:sym typeface="Symbol"/>
              </a:rPr>
              <a:t> и гистамин</a:t>
            </a:r>
          </a:p>
          <a:p>
            <a:r>
              <a:rPr lang="ru-RU" sz="1600" b="1" dirty="0" smtClean="0">
                <a:solidFill>
                  <a:srgbClr val="FF0000"/>
                </a:solidFill>
                <a:sym typeface="Symbol"/>
              </a:rPr>
              <a:t>Результат</a:t>
            </a:r>
            <a:r>
              <a:rPr lang="ru-RU" sz="1600" b="1" dirty="0" smtClean="0">
                <a:sym typeface="Symbol"/>
              </a:rPr>
              <a:t>: </a:t>
            </a:r>
            <a:r>
              <a:rPr lang="ru-RU" sz="1400" b="1" dirty="0" smtClean="0">
                <a:sym typeface="Symbol"/>
              </a:rPr>
              <a:t>рекрутируются антитела, комплемент и фагоциты к месту воспаления, усиливается миграция </a:t>
            </a:r>
            <a:r>
              <a:rPr lang="ru-RU" sz="1400" b="1" dirty="0" err="1" smtClean="0">
                <a:sym typeface="Symbol"/>
              </a:rPr>
              <a:t>АГ-презентирующих</a:t>
            </a:r>
            <a:r>
              <a:rPr lang="ru-RU" sz="1400" b="1" dirty="0" smtClean="0">
                <a:sym typeface="Symbol"/>
              </a:rPr>
              <a:t> клеток к местному </a:t>
            </a:r>
            <a:r>
              <a:rPr lang="ru-RU" sz="1400" b="1" dirty="0" err="1" smtClean="0">
                <a:sym typeface="Symbol"/>
              </a:rPr>
              <a:t>лимфоузлу</a:t>
            </a:r>
            <a:r>
              <a:rPr lang="ru-RU" sz="1400" b="1" dirty="0" smtClean="0">
                <a:sym typeface="Symbol"/>
              </a:rPr>
              <a:t>.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C5a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/>
              <a:t>может действовать напрямую на нейтрофилы и макрофаги, усиливая их миграцию и фагоцитарную активность</a:t>
            </a:r>
          </a:p>
          <a:p>
            <a:pPr>
              <a:buFontTx/>
              <a:buChar char="-"/>
            </a:pP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40000">
            <a:off x="3340826" y="483594"/>
            <a:ext cx="6033355" cy="63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КОМПЛЕМЕНТ.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Система белков плазмы крови, которые активируются непосредственно </a:t>
            </a:r>
            <a:r>
              <a:rPr lang="ru-RU" dirty="0" err="1" smtClean="0"/>
              <a:t>патогеном</a:t>
            </a:r>
            <a:r>
              <a:rPr lang="ru-RU" dirty="0" smtClean="0"/>
              <a:t> или опосредованно – антителами, связанными с </a:t>
            </a:r>
            <a:r>
              <a:rPr lang="ru-RU" dirty="0" err="1" smtClean="0"/>
              <a:t>патогеном</a:t>
            </a:r>
            <a:r>
              <a:rPr lang="ru-RU" dirty="0" smtClean="0"/>
              <a:t>. Далее – каскад реакций на микробной поверхности, который приводит к появлению активных компонентов с разными </a:t>
            </a:r>
            <a:r>
              <a:rPr lang="ru-RU" dirty="0" err="1" smtClean="0"/>
              <a:t>эффекторными</a:t>
            </a:r>
            <a:r>
              <a:rPr lang="ru-RU" dirty="0" smtClean="0"/>
              <a:t> функциями.</a:t>
            </a:r>
          </a:p>
          <a:p>
            <a:pPr>
              <a:buFontTx/>
              <a:buChar char="-"/>
            </a:pPr>
            <a:r>
              <a:rPr lang="ru-RU" dirty="0" smtClean="0"/>
              <a:t>Три пути активации комплемента. Общая ступень – образование протеазы С3-конвертазы, который расщепляет С3 с образованием активного компонента комплемента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en-US" b="1" dirty="0" smtClean="0">
                <a:solidFill>
                  <a:srgbClr val="FF0000"/>
                </a:solidFill>
              </a:rPr>
              <a:t>3b</a:t>
            </a:r>
            <a:r>
              <a:rPr lang="en-US" dirty="0" smtClean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Связывание большого количества </a:t>
            </a:r>
            <a:r>
              <a:rPr lang="en-US" dirty="0" smtClean="0"/>
              <a:t>C3b</a:t>
            </a:r>
            <a:r>
              <a:rPr lang="ru-RU" dirty="0" smtClean="0"/>
              <a:t> с поверхностью </a:t>
            </a:r>
            <a:r>
              <a:rPr lang="ru-RU" dirty="0" err="1" smtClean="0"/>
              <a:t>патогена</a:t>
            </a:r>
            <a:r>
              <a:rPr lang="ru-RU" dirty="0" smtClean="0"/>
              <a:t> – центральное событие в системе активации комплемента, имеет два последствия: 1) С3</a:t>
            </a:r>
            <a:r>
              <a:rPr lang="en-US" dirty="0" smtClean="0"/>
              <a:t>b </a:t>
            </a:r>
            <a:r>
              <a:rPr lang="ru-RU" dirty="0" smtClean="0"/>
              <a:t>распознается рецепторами к комплементу на поверхности фагоцитов, которые  затем поглощают </a:t>
            </a:r>
            <a:r>
              <a:rPr lang="ru-RU" dirty="0" err="1" smtClean="0"/>
              <a:t>опсонизированный</a:t>
            </a:r>
            <a:r>
              <a:rPr lang="ru-RU" dirty="0" smtClean="0"/>
              <a:t> </a:t>
            </a:r>
            <a:r>
              <a:rPr lang="ru-RU" dirty="0" err="1" smtClean="0"/>
              <a:t>патоген</a:t>
            </a:r>
            <a:r>
              <a:rPr lang="en-US" dirty="0" smtClean="0"/>
              <a:t>, 2) </a:t>
            </a:r>
            <a:r>
              <a:rPr lang="ru-RU" dirty="0" smtClean="0"/>
              <a:t>приводит к образованию </a:t>
            </a:r>
            <a:r>
              <a:rPr lang="en-US" dirty="0" smtClean="0"/>
              <a:t>membrane-attack complex </a:t>
            </a:r>
            <a:r>
              <a:rPr lang="ru-RU" dirty="0" smtClean="0"/>
              <a:t>на поверхности </a:t>
            </a:r>
            <a:r>
              <a:rPr lang="ru-RU" dirty="0" err="1" smtClean="0"/>
              <a:t>патогена</a:t>
            </a:r>
            <a:r>
              <a:rPr lang="ru-RU" dirty="0" smtClean="0"/>
              <a:t> и его самоуничтожению. </a:t>
            </a:r>
          </a:p>
          <a:p>
            <a:pPr>
              <a:buFontTx/>
              <a:buChar char="-"/>
            </a:pPr>
            <a:r>
              <a:rPr lang="ru-RU" dirty="0" smtClean="0"/>
              <a:t> Небольшие фрагменты расщепления С3</a:t>
            </a:r>
            <a:r>
              <a:rPr lang="en-US" dirty="0" smtClean="0"/>
              <a:t>a</a:t>
            </a:r>
            <a:r>
              <a:rPr lang="ru-RU" dirty="0" smtClean="0"/>
              <a:t>, С4</a:t>
            </a:r>
            <a:r>
              <a:rPr lang="en-US" dirty="0" smtClean="0"/>
              <a:t>a</a:t>
            </a:r>
            <a:r>
              <a:rPr lang="ru-RU" dirty="0" smtClean="0"/>
              <a:t> и С5</a:t>
            </a:r>
            <a:r>
              <a:rPr lang="en-US" dirty="0" smtClean="0"/>
              <a:t>a </a:t>
            </a:r>
            <a:r>
              <a:rPr lang="ru-RU" dirty="0" smtClean="0"/>
              <a:t>инициируют местное воспаление и рекрутируют фагоциты к местам инфекции.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071546"/>
            <a:ext cx="685804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uk-UA" dirty="0" smtClean="0"/>
              <a:t>П'ять типів </a:t>
            </a:r>
            <a:r>
              <a:rPr lang="uk-UA" dirty="0" err="1" smtClean="0"/>
              <a:t>патогенів</a:t>
            </a:r>
            <a:r>
              <a:rPr lang="uk-UA" dirty="0" smtClean="0"/>
              <a:t> 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uk-UA" dirty="0" smtClean="0"/>
              <a:t>бактерії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віруси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гриби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найпростіші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гельмінти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71802" y="2571744"/>
            <a:ext cx="357190" cy="5000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3306" y="2643182"/>
            <a:ext cx="111440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паразити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143372" y="3643314"/>
            <a:ext cx="9144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214678" y="3643314"/>
            <a:ext cx="928694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472" y="4643446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		</a:t>
            </a:r>
            <a:r>
              <a:rPr lang="uk-UA" dirty="0" smtClean="0"/>
              <a:t>позаклітинні</a:t>
            </a:r>
            <a:r>
              <a:rPr lang="en-US" dirty="0" smtClean="0"/>
              <a:t>	</a:t>
            </a:r>
            <a:r>
              <a:rPr lang="ru-RU" dirty="0" smtClean="0"/>
              <a:t> </a:t>
            </a:r>
            <a:r>
              <a:rPr lang="uk-UA" dirty="0" smtClean="0"/>
              <a:t>внутрішньоклітинні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</a:t>
            </a:r>
          </a:p>
          <a:p>
            <a:r>
              <a:rPr lang="ru-RU" dirty="0" smtClean="0"/>
              <a:t> </a:t>
            </a:r>
            <a:r>
              <a:rPr lang="uk-UA" dirty="0" smtClean="0"/>
              <a:t>обидва види імунної відповіді </a:t>
            </a:r>
            <a:r>
              <a:rPr lang="en-US" dirty="0" smtClean="0"/>
              <a:t>	</a:t>
            </a:r>
            <a:r>
              <a:rPr lang="uk-UA" dirty="0" smtClean="0"/>
              <a:t>переважно</a:t>
            </a:r>
            <a:r>
              <a:rPr lang="uk-UA" dirty="0" smtClean="0"/>
              <a:t>, адаптивний – цитотоксичні Т-кл.</a:t>
            </a:r>
            <a:endParaRPr lang="ru-RU" dirty="0" smtClean="0"/>
          </a:p>
          <a:p>
            <a:r>
              <a:rPr lang="en-US" dirty="0" smtClean="0"/>
              <a:t>				</a:t>
            </a:r>
            <a:r>
              <a:rPr lang="uk-UA" dirty="0" smtClean="0"/>
              <a:t>+ </a:t>
            </a:r>
            <a:r>
              <a:rPr lang="uk-UA" dirty="0" smtClean="0"/>
              <a:t>NK клітини вродженої відповіді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			</a:t>
            </a:r>
            <a:r>
              <a:rPr lang="uk-UA" dirty="0" smtClean="0"/>
              <a:t>+ </a:t>
            </a:r>
            <a:r>
              <a:rPr lang="uk-UA" dirty="0" smtClean="0"/>
              <a:t>активовані макрофаги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688417" y="5241145"/>
            <a:ext cx="490542" cy="95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902995" y="5169707"/>
            <a:ext cx="490542" cy="95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072362" cy="57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16" y="14285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Різні типи </a:t>
            </a:r>
            <a:r>
              <a:rPr lang="uk-UA" dirty="0" err="1" smtClean="0"/>
              <a:t>патогенів</a:t>
            </a:r>
            <a:r>
              <a:rPr lang="uk-UA" dirty="0" smtClean="0"/>
              <a:t> видаляються з організму за допомогою різних захисних механізмів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fection st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896256" cy="5922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358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uk-UA" sz="2000" dirty="0" smtClean="0"/>
              <a:t>Стадії інфекції та імунної відповіді на неї</a:t>
            </a:r>
            <a:endParaRPr lang="ru-RU" sz="2000" b="1" dirty="0" smtClean="0"/>
          </a:p>
          <a:p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428604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Вроджений імунітет – перша лінія захисту організму від інфекцій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Вроджені механізми, на відміну від придбаних, починають діяти негайно після влучення інфекційного агента (час реакції – 3-4 години).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Не є антиген-специфічним, але специфічним щодо цілої групи </a:t>
            </a:r>
            <a:r>
              <a:rPr lang="uk-UA" dirty="0" err="1" smtClean="0"/>
              <a:t>патогенів</a:t>
            </a:r>
            <a:r>
              <a:rPr lang="uk-UA" dirty="0" smtClean="0"/>
              <a:t>. Pattern-recognition </a:t>
            </a:r>
            <a:r>
              <a:rPr lang="uk-UA" dirty="0" err="1" smtClean="0"/>
              <a:t>molecules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Рецептори вродженого імунітету кодуються </a:t>
            </a:r>
            <a:r>
              <a:rPr lang="uk-UA" dirty="0" err="1" smtClean="0"/>
              <a:t>неперебудованими</a:t>
            </a:r>
            <a:r>
              <a:rPr lang="uk-UA" dirty="0" smtClean="0"/>
              <a:t> «зародковими» генами (</a:t>
            </a:r>
            <a:r>
              <a:rPr lang="uk-UA" dirty="0" err="1" smtClean="0"/>
              <a:t>germline</a:t>
            </a:r>
            <a:r>
              <a:rPr lang="uk-UA" dirty="0" smtClean="0"/>
              <a:t>), відсутні соматична рекомбінація ДНК та соматичний </a:t>
            </a:r>
            <a:r>
              <a:rPr lang="uk-UA" dirty="0" err="1" smtClean="0"/>
              <a:t>гіпермутагенез</a:t>
            </a:r>
            <a:r>
              <a:rPr lang="uk-UA" dirty="0" smtClean="0"/>
              <a:t>, що визначають різноманітність антигенних рецепторів при адаптивній імунній відповіді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Може ефективно відрізняти "своє" від "чужого", реагуючи на загальний малюнок (</a:t>
            </a:r>
            <a:r>
              <a:rPr lang="uk-UA" dirty="0" err="1" smtClean="0"/>
              <a:t>pattern</a:t>
            </a:r>
            <a:r>
              <a:rPr lang="uk-UA" dirty="0" smtClean="0"/>
              <a:t>) </a:t>
            </a:r>
            <a:r>
              <a:rPr lang="uk-UA" dirty="0" err="1" smtClean="0"/>
              <a:t>патогену</a:t>
            </a:r>
            <a:r>
              <a:rPr lang="uk-UA" dirty="0" smtClean="0"/>
              <a:t> та індукувати адаптивну імунну відповідь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uk-UA" dirty="0" smtClean="0"/>
              <a:t>Імунологічна пам'ять відсутня</a:t>
            </a:r>
            <a:endParaRPr lang="ru-RU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uk-UA" dirty="0" smtClean="0"/>
              <a:t>Адаптивна імунна відповідь, «друга лінія захисту», включається, якщо вроджені механізми недостатні для стримування та елімінування </a:t>
            </a:r>
            <a:r>
              <a:rPr lang="uk-UA" dirty="0" err="1" smtClean="0"/>
              <a:t>патогену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19165</TotalTime>
  <Words>3566</Words>
  <Application>Microsoft Office PowerPoint</Application>
  <PresentationFormat>Экран (4:3)</PresentationFormat>
  <Paragraphs>355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737</cp:revision>
  <dcterms:created xsi:type="dcterms:W3CDTF">2015-01-19T07:40:06Z</dcterms:created>
  <dcterms:modified xsi:type="dcterms:W3CDTF">2024-02-29T10:21:53Z</dcterms:modified>
</cp:coreProperties>
</file>