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2" r:id="rId3"/>
    <p:sldId id="283" r:id="rId4"/>
    <p:sldId id="284" r:id="rId5"/>
    <p:sldId id="281" r:id="rId6"/>
    <p:sldId id="258" r:id="rId7"/>
    <p:sldId id="287" r:id="rId8"/>
    <p:sldId id="259" r:id="rId9"/>
    <p:sldId id="260" r:id="rId10"/>
    <p:sldId id="261" r:id="rId11"/>
    <p:sldId id="262" r:id="rId12"/>
    <p:sldId id="263" r:id="rId13"/>
    <p:sldId id="264" r:id="rId14"/>
    <p:sldId id="265" r:id="rId15"/>
    <p:sldId id="266" r:id="rId16"/>
    <p:sldId id="288" r:id="rId17"/>
    <p:sldId id="267" r:id="rId18"/>
    <p:sldId id="289" r:id="rId19"/>
    <p:sldId id="290" r:id="rId20"/>
    <p:sldId id="293" r:id="rId21"/>
    <p:sldId id="296" r:id="rId22"/>
    <p:sldId id="297" r:id="rId23"/>
    <p:sldId id="300" r:id="rId24"/>
    <p:sldId id="302" r:id="rId25"/>
    <p:sldId id="303" r:id="rId26"/>
    <p:sldId id="30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8F50B1-AC16-45C1-A06C-C4DCD5699EC3}"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8F50B1-AC16-45C1-A06C-C4DCD5699EC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C18F50B1-AC16-45C1-A06C-C4DCD5699EC3}"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C18F50B1-AC16-45C1-A06C-C4DCD5699EC3}"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8F50B1-AC16-45C1-A06C-C4DCD5699EC3}"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9BB87A9D-5D99-4AFE-B02B-FF27C4A8B0E9}" type="datetimeFigureOut">
              <a:rPr lang="ru-RU" smtClean="0"/>
              <a:pPr/>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8F50B1-AC16-45C1-A06C-C4DCD5699EC3}"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C18F50B1-AC16-45C1-A06C-C4DCD5699EC3}"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C18F50B1-AC16-45C1-A06C-C4DCD5699E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18F50B1-AC16-45C1-A06C-C4DCD5699E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18F50B1-AC16-45C1-A06C-C4DCD5699EC3}"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9BB87A9D-5D99-4AFE-B02B-FF27C4A8B0E9}" type="datetimeFigureOut">
              <a:rPr lang="ru-RU" smtClean="0"/>
              <a:pPr/>
              <a:t>18.03.2020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C18F50B1-AC16-45C1-A06C-C4DCD5699EC3}"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9BB87A9D-5D99-4AFE-B02B-FF27C4A8B0E9}" type="datetimeFigureOut">
              <a:rPr lang="ru-RU" smtClean="0"/>
              <a:pPr/>
              <a:t>18.03.2020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B87A9D-5D99-4AFE-B02B-FF27C4A8B0E9}" type="datetimeFigureOut">
              <a:rPr lang="ru-RU" smtClean="0"/>
              <a:pPr/>
              <a:t>18.03.2020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18F50B1-AC16-45C1-A06C-C4DCD5699EC3}"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3643314"/>
            <a:ext cx="8715436" cy="1752600"/>
          </a:xfrm>
        </p:spPr>
        <p:txBody>
          <a:bodyPr>
            <a:noAutofit/>
          </a:bodyPr>
          <a:lstStyle/>
          <a:p>
            <a:pPr indent="449263" algn="just">
              <a:spcBef>
                <a:spcPts val="300"/>
              </a:spcBef>
              <a:buClr>
                <a:srgbClr val="A04DA3"/>
              </a:buClr>
            </a:pPr>
            <a:r>
              <a:rPr lang="uk-UA" sz="1800" dirty="0" smtClean="0">
                <a:solidFill>
                  <a:schemeClr val="tx1"/>
                </a:solidFill>
                <a:latin typeface="+mj-lt"/>
                <a:ea typeface="+mj-ea"/>
                <a:cs typeface="+mj-cs"/>
              </a:rPr>
              <a:t>В</a:t>
            </a:r>
            <a:r>
              <a:rPr lang="uk-UA" sz="1800" cap="none" dirty="0" smtClean="0">
                <a:solidFill>
                  <a:schemeClr val="tx1"/>
                </a:solidFill>
                <a:latin typeface="+mj-lt"/>
                <a:ea typeface="+mj-ea"/>
                <a:cs typeface="+mj-cs"/>
              </a:rPr>
              <a:t>иконала</a:t>
            </a:r>
            <a:r>
              <a:rPr lang="uk-UA" sz="1800" dirty="0" smtClean="0">
                <a:solidFill>
                  <a:schemeClr val="tx1"/>
                </a:solidFill>
                <a:latin typeface="+mj-lt"/>
                <a:ea typeface="+mj-ea"/>
                <a:cs typeface="+mj-cs"/>
              </a:rPr>
              <a:t>:</a:t>
            </a:r>
            <a:r>
              <a:rPr lang="uk-UA" sz="1800" dirty="0" smtClean="0">
                <a:solidFill>
                  <a:schemeClr val="tx1"/>
                </a:solidFill>
                <a:latin typeface="+mj-lt"/>
                <a:ea typeface="+mj-ea"/>
                <a:cs typeface="+mj-cs"/>
              </a:rPr>
              <a:t>		    </a:t>
            </a:r>
            <a:r>
              <a:rPr lang="uk-UA" sz="1800" dirty="0" smtClean="0">
                <a:solidFill>
                  <a:schemeClr val="tx1"/>
                </a:solidFill>
                <a:latin typeface="+mj-lt"/>
                <a:ea typeface="+mj-ea"/>
                <a:cs typeface="+mj-cs"/>
              </a:rPr>
              <a:t>   	</a:t>
            </a:r>
            <a:r>
              <a:rPr lang="uk-UA" sz="1800" dirty="0" err="1" smtClean="0">
                <a:solidFill>
                  <a:schemeClr val="tx1"/>
                </a:solidFill>
                <a:latin typeface="+mj-lt"/>
                <a:ea typeface="+mj-ea"/>
                <a:cs typeface="+mj-cs"/>
              </a:rPr>
              <a:t>с</a:t>
            </a:r>
            <a:r>
              <a:rPr lang="uk-UA" sz="1800" cap="none" dirty="0" err="1" smtClean="0">
                <a:solidFill>
                  <a:schemeClr val="tx1"/>
                </a:solidFill>
                <a:latin typeface="+mj-lt"/>
                <a:ea typeface="+mj-ea"/>
                <a:cs typeface="+mj-cs"/>
              </a:rPr>
              <a:t>т</a:t>
            </a:r>
            <a:r>
              <a:rPr lang="uk-UA" sz="1800" dirty="0" err="1" smtClean="0">
                <a:solidFill>
                  <a:schemeClr val="tx1"/>
                </a:solidFill>
                <a:latin typeface="+mj-lt"/>
                <a:ea typeface="+mj-ea"/>
                <a:cs typeface="+mj-cs"/>
              </a:rPr>
              <a:t>.г</a:t>
            </a:r>
            <a:r>
              <a:rPr lang="uk-UA" sz="1800" cap="none" dirty="0" err="1" smtClean="0">
                <a:solidFill>
                  <a:schemeClr val="tx1"/>
                </a:solidFill>
                <a:latin typeface="+mj-lt"/>
                <a:ea typeface="+mj-ea"/>
                <a:cs typeface="+mj-cs"/>
              </a:rPr>
              <a:t>р</a:t>
            </a:r>
            <a:r>
              <a:rPr lang="uk-UA" sz="1800" dirty="0" smtClean="0">
                <a:solidFill>
                  <a:schemeClr val="tx1"/>
                </a:solidFill>
                <a:latin typeface="+mj-lt"/>
                <a:ea typeface="+mj-ea"/>
                <a:cs typeface="+mj-cs"/>
              </a:rPr>
              <a:t>. </a:t>
            </a:r>
            <a:r>
              <a:rPr lang="uk-UA" sz="1800" dirty="0" smtClean="0">
                <a:solidFill>
                  <a:schemeClr val="tx1"/>
                </a:solidFill>
                <a:latin typeface="+mj-lt"/>
                <a:ea typeface="+mj-ea"/>
                <a:cs typeface="+mj-cs"/>
              </a:rPr>
              <a:t>8.1459 </a:t>
            </a:r>
            <a:endParaRPr lang="uk-UA" sz="1800" dirty="0" smtClean="0">
              <a:solidFill>
                <a:schemeClr val="tx1"/>
              </a:solidFill>
              <a:latin typeface="+mj-lt"/>
              <a:ea typeface="+mj-ea"/>
              <a:cs typeface="+mj-cs"/>
            </a:endParaRPr>
          </a:p>
          <a:p>
            <a:pPr indent="449263" algn="just">
              <a:spcBef>
                <a:spcPts val="300"/>
              </a:spcBef>
              <a:buClr>
                <a:srgbClr val="A04DA3"/>
              </a:buClr>
            </a:pPr>
            <a:r>
              <a:rPr lang="uk-UA" sz="1800" dirty="0" smtClean="0">
                <a:solidFill>
                  <a:schemeClr val="tx1"/>
                </a:solidFill>
                <a:latin typeface="+mj-lt"/>
                <a:ea typeface="+mj-ea"/>
                <a:cs typeface="+mj-cs"/>
              </a:rPr>
              <a:t>	</a:t>
            </a:r>
            <a:r>
              <a:rPr lang="uk-UA" sz="1800" dirty="0" smtClean="0">
                <a:solidFill>
                  <a:schemeClr val="tx1"/>
                </a:solidFill>
                <a:latin typeface="+mj-lt"/>
                <a:ea typeface="+mj-ea"/>
                <a:cs typeface="+mj-cs"/>
              </a:rPr>
              <a:t>				</a:t>
            </a:r>
            <a:r>
              <a:rPr lang="uk-UA" sz="1800" dirty="0" err="1" smtClean="0">
                <a:solidFill>
                  <a:schemeClr val="tx1"/>
                </a:solidFill>
                <a:latin typeface="+mj-lt"/>
                <a:ea typeface="+mj-ea"/>
                <a:cs typeface="+mj-cs"/>
              </a:rPr>
              <a:t>М</a:t>
            </a:r>
            <a:r>
              <a:rPr lang="uk-UA" sz="1800" cap="none" dirty="0" err="1" smtClean="0">
                <a:solidFill>
                  <a:schemeClr val="tx1"/>
                </a:solidFill>
                <a:latin typeface="+mj-lt"/>
                <a:ea typeface="+mj-ea"/>
                <a:cs typeface="+mj-cs"/>
              </a:rPr>
              <a:t>анжара</a:t>
            </a:r>
            <a:r>
              <a:rPr lang="uk-UA" sz="1800" dirty="0" smtClean="0">
                <a:solidFill>
                  <a:schemeClr val="tx1"/>
                </a:solidFill>
                <a:latin typeface="+mj-lt"/>
                <a:ea typeface="+mj-ea"/>
                <a:cs typeface="+mj-cs"/>
              </a:rPr>
              <a:t> </a:t>
            </a:r>
            <a:r>
              <a:rPr lang="uk-UA" sz="1800" dirty="0" smtClean="0">
                <a:solidFill>
                  <a:schemeClr val="tx1"/>
                </a:solidFill>
                <a:latin typeface="+mj-lt"/>
                <a:ea typeface="+mj-ea"/>
                <a:cs typeface="+mj-cs"/>
              </a:rPr>
              <a:t>А.В.</a:t>
            </a:r>
          </a:p>
          <a:p>
            <a:pPr indent="449263" algn="just">
              <a:spcBef>
                <a:spcPts val="300"/>
              </a:spcBef>
              <a:buClr>
                <a:srgbClr val="A04DA3"/>
              </a:buClr>
            </a:pPr>
            <a:endParaRPr lang="uk-UA" sz="1800" dirty="0" smtClean="0">
              <a:solidFill>
                <a:schemeClr val="tx1"/>
              </a:solidFill>
              <a:latin typeface="+mj-lt"/>
              <a:ea typeface="+mj-ea"/>
              <a:cs typeface="+mj-cs"/>
            </a:endParaRPr>
          </a:p>
          <a:p>
            <a:pPr indent="449263" algn="just">
              <a:spcBef>
                <a:spcPts val="300"/>
              </a:spcBef>
              <a:buClr>
                <a:srgbClr val="A04DA3"/>
              </a:buClr>
            </a:pPr>
            <a:r>
              <a:rPr lang="uk-UA" sz="1800" dirty="0" smtClean="0">
                <a:solidFill>
                  <a:schemeClr val="tx1"/>
                </a:solidFill>
                <a:latin typeface="+mj-lt"/>
                <a:ea typeface="+mj-ea"/>
                <a:cs typeface="+mj-cs"/>
              </a:rPr>
              <a:t>П</a:t>
            </a:r>
            <a:r>
              <a:rPr lang="uk-UA" sz="1800" cap="none" dirty="0" smtClean="0">
                <a:solidFill>
                  <a:schemeClr val="tx1"/>
                </a:solidFill>
                <a:latin typeface="+mj-lt"/>
                <a:ea typeface="+mj-ea"/>
                <a:cs typeface="+mj-cs"/>
              </a:rPr>
              <a:t>еревірив</a:t>
            </a:r>
            <a:r>
              <a:rPr lang="uk-UA" sz="1800" dirty="0" smtClean="0">
                <a:solidFill>
                  <a:schemeClr val="tx1"/>
                </a:solidFill>
                <a:latin typeface="+mj-lt"/>
                <a:ea typeface="+mj-ea"/>
                <a:cs typeface="+mj-cs"/>
              </a:rPr>
              <a:t>:</a:t>
            </a:r>
            <a:r>
              <a:rPr lang="uk-UA" sz="1800" dirty="0" smtClean="0">
                <a:solidFill>
                  <a:schemeClr val="tx1"/>
                </a:solidFill>
                <a:latin typeface="+mj-lt"/>
                <a:ea typeface="+mj-ea"/>
                <a:cs typeface="+mj-cs"/>
              </a:rPr>
              <a:t>		</a:t>
            </a:r>
            <a:r>
              <a:rPr lang="uk-UA" sz="1800" dirty="0" smtClean="0">
                <a:solidFill>
                  <a:schemeClr val="tx1"/>
                </a:solidFill>
                <a:latin typeface="+mj-lt"/>
                <a:ea typeface="+mj-ea"/>
                <a:cs typeface="+mj-cs"/>
              </a:rPr>
              <a:t>       	д</a:t>
            </a:r>
            <a:r>
              <a:rPr lang="uk-UA" sz="1800" cap="none" dirty="0" smtClean="0">
                <a:solidFill>
                  <a:schemeClr val="tx1"/>
                </a:solidFill>
                <a:latin typeface="+mj-lt"/>
                <a:ea typeface="+mj-ea"/>
                <a:cs typeface="+mj-cs"/>
              </a:rPr>
              <a:t>оц</a:t>
            </a:r>
            <a:r>
              <a:rPr lang="uk-UA" sz="1800" dirty="0" smtClean="0">
                <a:solidFill>
                  <a:schemeClr val="tx1"/>
                </a:solidFill>
                <a:latin typeface="+mj-lt"/>
                <a:ea typeface="+mj-ea"/>
                <a:cs typeface="+mj-cs"/>
              </a:rPr>
              <a:t>., </a:t>
            </a:r>
            <a:r>
              <a:rPr lang="uk-UA" sz="1800" dirty="0" err="1" smtClean="0">
                <a:solidFill>
                  <a:schemeClr val="tx1"/>
                </a:solidFill>
                <a:latin typeface="+mj-lt"/>
                <a:ea typeface="+mj-ea"/>
                <a:cs typeface="+mj-cs"/>
              </a:rPr>
              <a:t>Ч</a:t>
            </a:r>
            <a:r>
              <a:rPr lang="uk-UA" sz="1800" cap="none" dirty="0" err="1" smtClean="0">
                <a:solidFill>
                  <a:schemeClr val="tx1"/>
                </a:solidFill>
                <a:latin typeface="+mj-lt"/>
                <a:ea typeface="+mj-ea"/>
                <a:cs typeface="+mj-cs"/>
              </a:rPr>
              <a:t>ейлитко</a:t>
            </a:r>
            <a:r>
              <a:rPr lang="uk-UA" sz="1800" cap="none" dirty="0" smtClean="0">
                <a:solidFill>
                  <a:schemeClr val="tx1"/>
                </a:solidFill>
                <a:latin typeface="+mj-lt"/>
                <a:ea typeface="+mj-ea"/>
                <a:cs typeface="+mj-cs"/>
              </a:rPr>
              <a:t> </a:t>
            </a:r>
            <a:r>
              <a:rPr lang="uk-UA" sz="1800" dirty="0" smtClean="0">
                <a:solidFill>
                  <a:schemeClr val="tx1"/>
                </a:solidFill>
                <a:latin typeface="+mj-lt"/>
                <a:ea typeface="+mj-ea"/>
                <a:cs typeface="+mj-cs"/>
              </a:rPr>
              <a:t>А.О</a:t>
            </a:r>
            <a:r>
              <a:rPr lang="uk-UA" sz="1800" dirty="0" smtClean="0">
                <a:solidFill>
                  <a:schemeClr val="tx1"/>
                </a:solidFill>
                <a:latin typeface="+mj-lt"/>
                <a:ea typeface="+mj-ea"/>
                <a:cs typeface="+mj-cs"/>
              </a:rPr>
              <a:t>.</a:t>
            </a:r>
            <a:endParaRPr lang="ru-RU" sz="1800" dirty="0">
              <a:solidFill>
                <a:schemeClr val="tx1"/>
              </a:solidFill>
              <a:latin typeface="+mj-lt"/>
              <a:ea typeface="+mj-ea"/>
              <a:cs typeface="+mj-cs"/>
            </a:endParaRPr>
          </a:p>
        </p:txBody>
      </p:sp>
      <p:sp>
        <p:nvSpPr>
          <p:cNvPr id="2" name="Заголовок 1"/>
          <p:cNvSpPr>
            <a:spLocks noGrp="1"/>
          </p:cNvSpPr>
          <p:nvPr>
            <p:ph type="ctrTitle"/>
          </p:nvPr>
        </p:nvSpPr>
        <p:spPr>
          <a:xfrm>
            <a:off x="642910" y="857232"/>
            <a:ext cx="7772400" cy="1062054"/>
          </a:xfrm>
        </p:spPr>
        <p:txBody>
          <a:bodyPr>
            <a:normAutofit/>
          </a:bodyPr>
          <a:lstStyle/>
          <a:p>
            <a:r>
              <a:rPr lang="en-US" sz="4800" b="1" dirty="0" smtClean="0">
                <a:solidFill>
                  <a:schemeClr val="tx1"/>
                </a:solidFill>
              </a:rPr>
              <a:t>Simulink</a:t>
            </a:r>
            <a:endParaRPr lang="ru-RU" sz="4800" b="1" dirty="0">
              <a:solidFill>
                <a:schemeClr val="tx1"/>
              </a:solidFill>
            </a:endParaRPr>
          </a:p>
        </p:txBody>
      </p:sp>
    </p:spTree>
    <p:extLst>
      <p:ext uri="{BB962C8B-B14F-4D97-AF65-F5344CB8AC3E}">
        <p14:creationId xmlns="" xmlns:p14="http://schemas.microsoft.com/office/powerpoint/2010/main" val="269555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57290" y="3286124"/>
            <a:ext cx="6072230" cy="2571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Прямоугольник 4"/>
          <p:cNvSpPr/>
          <p:nvPr/>
        </p:nvSpPr>
        <p:spPr>
          <a:xfrm>
            <a:off x="357158" y="428604"/>
            <a:ext cx="8572560" cy="461665"/>
          </a:xfrm>
          <a:prstGeom prst="rect">
            <a:avLst/>
          </a:prstGeom>
        </p:spPr>
        <p:txBody>
          <a:bodyPr wrap="square">
            <a:spAutoFit/>
          </a:bodyPr>
          <a:lstStyle/>
          <a:p>
            <a:pPr algn="ctr"/>
            <a:r>
              <a:rPr lang="uk-UA" sz="2400" b="1" dirty="0" smtClean="0"/>
              <a:t>Створення моделі </a:t>
            </a:r>
            <a:endParaRPr lang="uk-UA" sz="2400" b="1" dirty="0"/>
          </a:p>
        </p:txBody>
      </p:sp>
      <p:sp>
        <p:nvSpPr>
          <p:cNvPr id="6" name="Содержимое 5"/>
          <p:cNvSpPr>
            <a:spLocks noGrp="1"/>
          </p:cNvSpPr>
          <p:nvPr>
            <p:ph sz="quarter" idx="1"/>
          </p:nvPr>
        </p:nvSpPr>
        <p:spPr>
          <a:xfrm>
            <a:off x="301752" y="1527048"/>
            <a:ext cx="8503920" cy="1687638"/>
          </a:xfrm>
        </p:spPr>
        <p:txBody>
          <a:bodyPr>
            <a:normAutofit fontScale="92500"/>
          </a:bodyPr>
          <a:lstStyle/>
          <a:p>
            <a:pPr marL="0" indent="360000" algn="just">
              <a:spcBef>
                <a:spcPts val="0"/>
              </a:spcBef>
              <a:buNone/>
            </a:pPr>
            <a:r>
              <a:rPr lang="uk-UA" sz="1800" dirty="0" smtClean="0"/>
              <a:t>Для створення моделі в середовищі </a:t>
            </a:r>
            <a:r>
              <a:rPr lang="uk-UA" sz="1800" b="1" dirty="0" smtClean="0"/>
              <a:t>SIMULINK </a:t>
            </a:r>
            <a:r>
              <a:rPr lang="uk-UA" sz="1800" dirty="0" smtClean="0"/>
              <a:t>необхідно послідовно виконати ряд дій: </a:t>
            </a:r>
            <a:endParaRPr lang="en-US" sz="1800" dirty="0" smtClean="0"/>
          </a:p>
          <a:p>
            <a:pPr marL="0" indent="360000" algn="just">
              <a:spcBef>
                <a:spcPts val="0"/>
              </a:spcBef>
              <a:buNone/>
            </a:pPr>
            <a:r>
              <a:rPr lang="en-US" sz="1800" b="1" dirty="0" smtClean="0"/>
              <a:t>1</a:t>
            </a:r>
            <a:r>
              <a:rPr lang="uk-UA" sz="1800" b="1" dirty="0" smtClean="0"/>
              <a:t>. </a:t>
            </a:r>
            <a:r>
              <a:rPr lang="uk-UA" sz="1800" dirty="0" smtClean="0"/>
              <a:t>Створити новий файл моделі за допомогою команди </a:t>
            </a:r>
            <a:r>
              <a:rPr lang="uk-UA" sz="1800" b="1" dirty="0" err="1" smtClean="0"/>
              <a:t>File</a:t>
            </a:r>
            <a:r>
              <a:rPr lang="uk-UA" sz="1800" b="1" dirty="0" smtClean="0"/>
              <a:t> / </a:t>
            </a:r>
            <a:r>
              <a:rPr lang="uk-UA" sz="1800" b="1" dirty="0" err="1" smtClean="0"/>
              <a:t>New</a:t>
            </a:r>
            <a:r>
              <a:rPr lang="uk-UA" sz="1800" b="1" dirty="0" smtClean="0"/>
              <a:t> / </a:t>
            </a:r>
            <a:r>
              <a:rPr lang="uk-UA" sz="1800" b="1" dirty="0" err="1" smtClean="0"/>
              <a:t>Model</a:t>
            </a:r>
            <a:r>
              <a:rPr lang="uk-UA" sz="1800" dirty="0" smtClean="0"/>
              <a:t>, або використовуючи кнопку      на панелі інструментів (тут і далі, за допомогою символу "/", зазначені пункти меню програми, які необхідно послідовно вибрати для виконання зазначеної дії). Новостворене вікно моделі показано на рис.</a:t>
            </a:r>
            <a:endParaRPr lang="uk-UA" sz="1800" dirty="0"/>
          </a:p>
        </p:txBody>
      </p:sp>
      <p:pic>
        <p:nvPicPr>
          <p:cNvPr id="7" name="Рисунок 6"/>
          <p:cNvPicPr/>
          <p:nvPr/>
        </p:nvPicPr>
        <p:blipFill>
          <a:blip r:embed="rId3"/>
          <a:srcRect l="45277" t="46658" r="53422" b="51469"/>
          <a:stretch>
            <a:fillRect/>
          </a:stretch>
        </p:blipFill>
        <p:spPr bwMode="auto">
          <a:xfrm>
            <a:off x="3214678" y="2357430"/>
            <a:ext cx="285752" cy="285752"/>
          </a:xfrm>
          <a:prstGeom prst="rect">
            <a:avLst/>
          </a:prstGeom>
          <a:noFill/>
          <a:ln w="9525">
            <a:noFill/>
            <a:miter lim="800000"/>
            <a:headEnd/>
            <a:tailEnd/>
          </a:ln>
        </p:spPr>
      </p:pic>
      <p:sp>
        <p:nvSpPr>
          <p:cNvPr id="8" name="Прямоугольник 7"/>
          <p:cNvSpPr/>
          <p:nvPr/>
        </p:nvSpPr>
        <p:spPr>
          <a:xfrm>
            <a:off x="3071802" y="5857892"/>
            <a:ext cx="2669320" cy="369332"/>
          </a:xfrm>
          <a:prstGeom prst="rect">
            <a:avLst/>
          </a:prstGeom>
        </p:spPr>
        <p:txBody>
          <a:bodyPr wrap="square">
            <a:spAutoFit/>
          </a:bodyPr>
          <a:lstStyle/>
          <a:p>
            <a:r>
              <a:rPr lang="uk-UA" dirty="0" smtClean="0"/>
              <a:t>Порожнє вікно моделі </a:t>
            </a:r>
            <a:endParaRPr lang="uk-UA" dirty="0"/>
          </a:p>
        </p:txBody>
      </p:sp>
    </p:spTree>
    <p:extLst>
      <p:ext uri="{BB962C8B-B14F-4D97-AF65-F5344CB8AC3E}">
        <p14:creationId xmlns="" xmlns:p14="http://schemas.microsoft.com/office/powerpoint/2010/main" val="281773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84" y="2857496"/>
            <a:ext cx="4786346" cy="20717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Прямоугольник 4"/>
          <p:cNvSpPr/>
          <p:nvPr/>
        </p:nvSpPr>
        <p:spPr>
          <a:xfrm>
            <a:off x="357158" y="1500174"/>
            <a:ext cx="8643966" cy="1569660"/>
          </a:xfrm>
          <a:prstGeom prst="rect">
            <a:avLst/>
          </a:prstGeom>
        </p:spPr>
        <p:txBody>
          <a:bodyPr wrap="square">
            <a:spAutoFit/>
          </a:bodyPr>
          <a:lstStyle/>
          <a:p>
            <a:pPr indent="457200" algn="just"/>
            <a:r>
              <a:rPr lang="uk-UA" sz="1600" dirty="0" smtClean="0"/>
              <a:t>2. Розташувати блоки у вікні моделі. Для цього необхідно відкрити відповідний розділ бібліотеки (Наприклад, </a:t>
            </a:r>
            <a:r>
              <a:rPr lang="en-US" sz="1600" b="1" dirty="0" smtClean="0"/>
              <a:t>Sources - </a:t>
            </a:r>
            <a:r>
              <a:rPr lang="uk-UA" sz="1600" b="1" dirty="0" smtClean="0"/>
              <a:t>Джерела</a:t>
            </a:r>
            <a:r>
              <a:rPr lang="uk-UA" sz="1600" dirty="0" smtClean="0"/>
              <a:t>). Далі, вказавши курсором на необхідний блок і натиснувши на ліву клавішу "миші" - "перетягнути" блок в створене вікно. </a:t>
            </a:r>
            <a:r>
              <a:rPr lang="uk-UA" sz="1600" b="1" dirty="0" smtClean="0"/>
              <a:t>Клавішу миші потрібно тримати натиснутою</a:t>
            </a:r>
            <a:r>
              <a:rPr lang="uk-UA" sz="1600" dirty="0" smtClean="0"/>
              <a:t>. На рис показано вікно моделі, що містить блоки.</a:t>
            </a:r>
          </a:p>
          <a:p>
            <a:pPr indent="457200" algn="just"/>
            <a:endParaRPr lang="uk-UA" sz="1600" dirty="0"/>
          </a:p>
        </p:txBody>
      </p:sp>
      <p:sp>
        <p:nvSpPr>
          <p:cNvPr id="7" name="Прямоугольник 6"/>
          <p:cNvSpPr/>
          <p:nvPr/>
        </p:nvSpPr>
        <p:spPr>
          <a:xfrm>
            <a:off x="357158" y="5000636"/>
            <a:ext cx="8501122" cy="1323439"/>
          </a:xfrm>
          <a:prstGeom prst="rect">
            <a:avLst/>
          </a:prstGeom>
        </p:spPr>
        <p:txBody>
          <a:bodyPr wrap="square">
            <a:spAutoFit/>
          </a:bodyPr>
          <a:lstStyle/>
          <a:p>
            <a:pPr indent="457200" algn="just"/>
            <a:r>
              <a:rPr lang="uk-UA" sz="1600" dirty="0" smtClean="0"/>
              <a:t>Для видалення блоку необхідно вибрати блок (вказати курсором на його зображення і натиснути ліву клавішу "миші"), а потім натиснути клавішу </a:t>
            </a:r>
            <a:r>
              <a:rPr lang="en-US" sz="1600" b="1" dirty="0" smtClean="0"/>
              <a:t>Delete</a:t>
            </a:r>
            <a:r>
              <a:rPr lang="en-US" sz="1600" dirty="0" smtClean="0"/>
              <a:t> </a:t>
            </a:r>
            <a:r>
              <a:rPr lang="uk-UA" sz="1600" dirty="0" smtClean="0"/>
              <a:t>на клавіатурі. Для зміни розмірів блоку потрібно вибрати блок, встановити курсор в один з кутів блоку і, натиснувши ліву клавішу "миші", змінити розмір блоку (курсор при цьому перетвориться в двосторонню стрілку). </a:t>
            </a:r>
            <a:endParaRPr lang="uk-UA" sz="1600" dirty="0"/>
          </a:p>
        </p:txBody>
      </p:sp>
      <p:sp>
        <p:nvSpPr>
          <p:cNvPr id="8" name="Прямоугольник 7"/>
          <p:cNvSpPr/>
          <p:nvPr/>
        </p:nvSpPr>
        <p:spPr>
          <a:xfrm>
            <a:off x="357158" y="428604"/>
            <a:ext cx="8501122" cy="461665"/>
          </a:xfrm>
          <a:prstGeom prst="rect">
            <a:avLst/>
          </a:prstGeom>
        </p:spPr>
        <p:txBody>
          <a:bodyPr wrap="square">
            <a:spAutoFit/>
          </a:bodyPr>
          <a:lstStyle/>
          <a:p>
            <a:pPr algn="ctr"/>
            <a:r>
              <a:rPr lang="uk-UA" sz="2400" b="1" dirty="0" smtClean="0"/>
              <a:t>Створення моделі </a:t>
            </a:r>
            <a:endParaRPr lang="uk-UA" sz="2400" b="1" dirty="0"/>
          </a:p>
        </p:txBody>
      </p:sp>
    </p:spTree>
    <p:extLst>
      <p:ext uri="{BB962C8B-B14F-4D97-AF65-F5344CB8AC3E}">
        <p14:creationId xmlns="" xmlns:p14="http://schemas.microsoft.com/office/powerpoint/2010/main" val="262856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71670" y="3357562"/>
            <a:ext cx="4786346" cy="30003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285720" y="1500174"/>
            <a:ext cx="8643998" cy="1815882"/>
          </a:xfrm>
          <a:prstGeom prst="rect">
            <a:avLst/>
          </a:prstGeom>
        </p:spPr>
        <p:txBody>
          <a:bodyPr wrap="square">
            <a:spAutoFit/>
          </a:bodyPr>
          <a:lstStyle/>
          <a:p>
            <a:pPr indent="457200" algn="just"/>
            <a:r>
              <a:rPr lang="uk-UA" sz="1600" dirty="0" smtClean="0"/>
              <a:t>3. Далі, якщо це потрібно, </a:t>
            </a:r>
            <a:r>
              <a:rPr lang="uk-UA" sz="1600" dirty="0" err="1" smtClean="0"/>
              <a:t>потрібно</a:t>
            </a:r>
            <a:r>
              <a:rPr lang="uk-UA" sz="1600" dirty="0" smtClean="0"/>
              <a:t> змінити параметри блоку, встановлені програмою "за замовчуванням". Для цього необхідно двічі клацнути лівою клавішею "миші", вказавши курсором на зображення блоку. Відкриється вікно редагування параметрів даного блоку. При завданні чисельних параметрів слід мати на увазі, що як десяткового роздільника повинна використовуватися точка, а не кома. Після внесення змін потрібно закрити вікно кнопкою </a:t>
            </a:r>
            <a:r>
              <a:rPr lang="en-US" sz="1600" b="1" dirty="0" smtClean="0"/>
              <a:t>OK. </a:t>
            </a:r>
            <a:r>
              <a:rPr lang="uk-UA" sz="1600" dirty="0" smtClean="0"/>
              <a:t>На рис. як приклад показані блок, що моделює передавальну функцію і вікно редагування параметрів даного блоку.</a:t>
            </a:r>
            <a:endParaRPr lang="uk-UA" sz="1600" dirty="0"/>
          </a:p>
        </p:txBody>
      </p:sp>
      <p:sp>
        <p:nvSpPr>
          <p:cNvPr id="5" name="Прямоугольник 4"/>
          <p:cNvSpPr/>
          <p:nvPr/>
        </p:nvSpPr>
        <p:spPr>
          <a:xfrm>
            <a:off x="428596" y="500042"/>
            <a:ext cx="8429684" cy="461665"/>
          </a:xfrm>
          <a:prstGeom prst="rect">
            <a:avLst/>
          </a:prstGeom>
        </p:spPr>
        <p:txBody>
          <a:bodyPr wrap="square">
            <a:spAutoFit/>
          </a:bodyPr>
          <a:lstStyle/>
          <a:p>
            <a:pPr algn="ctr"/>
            <a:r>
              <a:rPr lang="uk-UA" sz="2400" b="1" dirty="0" smtClean="0"/>
              <a:t>Створення моделі </a:t>
            </a:r>
            <a:endParaRPr lang="uk-UA" sz="2400" b="1" dirty="0"/>
          </a:p>
        </p:txBody>
      </p:sp>
    </p:spTree>
    <p:extLst>
      <p:ext uri="{BB962C8B-B14F-4D97-AF65-F5344CB8AC3E}">
        <p14:creationId xmlns="" xmlns:p14="http://schemas.microsoft.com/office/powerpoint/2010/main" val="125039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l="1756" r="-544"/>
          <a:stretch>
            <a:fillRect/>
          </a:stretch>
        </p:blipFill>
        <p:spPr bwMode="auto">
          <a:xfrm>
            <a:off x="2071670" y="4000504"/>
            <a:ext cx="5000660" cy="2214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Прямоугольник 4"/>
          <p:cNvSpPr/>
          <p:nvPr/>
        </p:nvSpPr>
        <p:spPr>
          <a:xfrm>
            <a:off x="285720" y="1571612"/>
            <a:ext cx="8715436" cy="2308324"/>
          </a:xfrm>
          <a:prstGeom prst="rect">
            <a:avLst/>
          </a:prstGeom>
        </p:spPr>
        <p:txBody>
          <a:bodyPr wrap="square">
            <a:spAutoFit/>
          </a:bodyPr>
          <a:lstStyle/>
          <a:p>
            <a:pPr indent="457200" algn="just"/>
            <a:r>
              <a:rPr lang="uk-UA" sz="1600" b="1" dirty="0" smtClean="0"/>
              <a:t>4. </a:t>
            </a:r>
            <a:r>
              <a:rPr lang="uk-UA" sz="1600" dirty="0" smtClean="0"/>
              <a:t>Після установки на схемі всіх блоків із потрібних бібліотек потрібно виконати з'єднання елементів схеми. Для з'єднання блоків необхідно вказати курсором на "вихід" блоку, а потім, натиснути і, не відпускаючи ліву клавішу "миші", провести лінію до входу іншого блоку. Після чого відпустити клавішу. У разі правильного з'єднання зображення стрілки на вході блоку змінює колір. Для створення точки розгалуження в сполучній лінії потрібно підвести курсор до передбачуваного вузла і, натиснувши </a:t>
            </a:r>
            <a:r>
              <a:rPr lang="uk-UA" sz="1600" i="1" dirty="0" smtClean="0"/>
              <a:t>праву</a:t>
            </a:r>
            <a:r>
              <a:rPr lang="uk-UA" sz="1600" dirty="0" smtClean="0"/>
              <a:t> клавішу "миші", протягнути лінію. Для видалення лінії потрібно вибрати лінію (так само, як це виконується для блоку), а потім натиснути клавішу </a:t>
            </a:r>
            <a:r>
              <a:rPr lang="en-US" sz="1600" b="1" dirty="0" smtClean="0"/>
              <a:t>Delete </a:t>
            </a:r>
            <a:r>
              <a:rPr lang="uk-UA" sz="1600" dirty="0" smtClean="0"/>
              <a:t>на клавіатурі. Схема моделі, в якій виконані з'єднання між блоками, показана на рис. </a:t>
            </a:r>
            <a:endParaRPr lang="uk-UA" sz="1600" dirty="0"/>
          </a:p>
        </p:txBody>
      </p:sp>
      <p:sp>
        <p:nvSpPr>
          <p:cNvPr id="6" name="Прямоугольник 5"/>
          <p:cNvSpPr/>
          <p:nvPr/>
        </p:nvSpPr>
        <p:spPr>
          <a:xfrm>
            <a:off x="428596" y="500042"/>
            <a:ext cx="8429684" cy="461665"/>
          </a:xfrm>
          <a:prstGeom prst="rect">
            <a:avLst/>
          </a:prstGeom>
        </p:spPr>
        <p:txBody>
          <a:bodyPr wrap="square">
            <a:spAutoFit/>
          </a:bodyPr>
          <a:lstStyle/>
          <a:p>
            <a:pPr algn="ctr"/>
            <a:r>
              <a:rPr lang="uk-UA" sz="2400" b="1" dirty="0" smtClean="0"/>
              <a:t>Створення моделі </a:t>
            </a:r>
            <a:endParaRPr lang="uk-UA" sz="2400" b="1" dirty="0"/>
          </a:p>
        </p:txBody>
      </p:sp>
    </p:spTree>
    <p:extLst>
      <p:ext uri="{BB962C8B-B14F-4D97-AF65-F5344CB8AC3E}">
        <p14:creationId xmlns="" xmlns:p14="http://schemas.microsoft.com/office/powerpoint/2010/main" val="257626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1857364"/>
            <a:ext cx="8143932" cy="2339102"/>
          </a:xfrm>
          <a:prstGeom prst="rect">
            <a:avLst/>
          </a:prstGeom>
        </p:spPr>
        <p:txBody>
          <a:bodyPr wrap="square">
            <a:spAutoFit/>
          </a:bodyPr>
          <a:lstStyle/>
          <a:p>
            <a:pPr indent="457200" algn="just"/>
            <a:r>
              <a:rPr lang="uk-UA" b="1" dirty="0" smtClean="0"/>
              <a:t>5. </a:t>
            </a:r>
            <a:r>
              <a:rPr lang="uk-UA" sz="1600" dirty="0" smtClean="0"/>
              <a:t>Після складання розрахункової схеми необхідно зберегти її у вигляді файлу на диску, вибравши пункт меню </a:t>
            </a:r>
            <a:r>
              <a:rPr lang="en-US" sz="1600" b="1" dirty="0" smtClean="0"/>
              <a:t>File / Save As ... </a:t>
            </a:r>
            <a:r>
              <a:rPr lang="uk-UA" sz="1600" dirty="0" smtClean="0"/>
              <a:t>у вікні схеми і вказавши папку та ім'я файлу. Слід мати на увазі, що ім'я файлу не повинен перевищувати 32 символів, повинно починатися з літери і не може містити символи кирилиці і </a:t>
            </a:r>
            <a:r>
              <a:rPr lang="uk-UA" sz="1600" dirty="0" err="1" smtClean="0"/>
              <a:t>спецсимволи</a:t>
            </a:r>
            <a:r>
              <a:rPr lang="uk-UA" sz="1600" dirty="0" smtClean="0"/>
              <a:t>. Ця ж вимога стосується і до шляху файлу (до тих папках, в яких зберігається файл). При подальшому редагуванні схеми можна користуватися пунктом меню </a:t>
            </a:r>
            <a:r>
              <a:rPr lang="en-US" sz="1600" b="1" dirty="0" err="1" smtClean="0"/>
              <a:t>Fille</a:t>
            </a:r>
            <a:r>
              <a:rPr lang="en-US" sz="1600" b="1" dirty="0" smtClean="0"/>
              <a:t> / Save. </a:t>
            </a:r>
            <a:r>
              <a:rPr lang="uk-UA" sz="1600" dirty="0" smtClean="0"/>
              <a:t>При повторних запусках програми </a:t>
            </a:r>
            <a:r>
              <a:rPr lang="en-US" sz="1600" b="1" dirty="0" smtClean="0"/>
              <a:t>SIMULINK</a:t>
            </a:r>
            <a:r>
              <a:rPr lang="en-US" sz="1600" dirty="0" smtClean="0"/>
              <a:t> </a:t>
            </a:r>
            <a:r>
              <a:rPr lang="uk-UA" sz="1600" dirty="0" smtClean="0"/>
              <a:t>завантаження схеми здійснюється за допомогою меню </a:t>
            </a:r>
            <a:r>
              <a:rPr lang="en-US" sz="1600" b="1" dirty="0" smtClean="0"/>
              <a:t>File / Open ... </a:t>
            </a:r>
            <a:r>
              <a:rPr lang="uk-UA" sz="1600" dirty="0" smtClean="0"/>
              <a:t>у вікні оглядача бібліотеки або з основного вікна </a:t>
            </a:r>
            <a:r>
              <a:rPr lang="en-US" sz="1600" b="1" dirty="0" smtClean="0"/>
              <a:t>MATLAB</a:t>
            </a:r>
            <a:r>
              <a:rPr lang="en-US" sz="1600" dirty="0" smtClean="0"/>
              <a:t>.</a:t>
            </a:r>
            <a:endParaRPr lang="uk-UA" sz="1600" dirty="0"/>
          </a:p>
        </p:txBody>
      </p:sp>
      <p:sp>
        <p:nvSpPr>
          <p:cNvPr id="4" name="Прямоугольник 3"/>
          <p:cNvSpPr/>
          <p:nvPr/>
        </p:nvSpPr>
        <p:spPr>
          <a:xfrm>
            <a:off x="428596" y="500042"/>
            <a:ext cx="8429684" cy="461665"/>
          </a:xfrm>
          <a:prstGeom prst="rect">
            <a:avLst/>
          </a:prstGeom>
        </p:spPr>
        <p:txBody>
          <a:bodyPr wrap="square">
            <a:spAutoFit/>
          </a:bodyPr>
          <a:lstStyle/>
          <a:p>
            <a:pPr algn="ctr"/>
            <a:r>
              <a:rPr lang="uk-UA" sz="2400" b="1" dirty="0" smtClean="0"/>
              <a:t>Створення моделі </a:t>
            </a:r>
            <a:endParaRPr lang="uk-UA" sz="2400" b="1" dirty="0"/>
          </a:p>
        </p:txBody>
      </p:sp>
    </p:spTree>
    <p:extLst>
      <p:ext uri="{BB962C8B-B14F-4D97-AF65-F5344CB8AC3E}">
        <p14:creationId xmlns="" xmlns:p14="http://schemas.microsoft.com/office/powerpoint/2010/main" val="78138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00232" y="3714752"/>
            <a:ext cx="5315482" cy="2229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Прямоугольник 2"/>
          <p:cNvSpPr/>
          <p:nvPr/>
        </p:nvSpPr>
        <p:spPr>
          <a:xfrm>
            <a:off x="1000100" y="428604"/>
            <a:ext cx="7572428" cy="461665"/>
          </a:xfrm>
          <a:prstGeom prst="rect">
            <a:avLst/>
          </a:prstGeom>
        </p:spPr>
        <p:txBody>
          <a:bodyPr wrap="square">
            <a:spAutoFit/>
          </a:bodyPr>
          <a:lstStyle/>
          <a:p>
            <a:pPr algn="ctr"/>
            <a:r>
              <a:rPr lang="uk-UA" sz="2400" b="1" dirty="0" smtClean="0"/>
              <a:t>Вікно моделі</a:t>
            </a:r>
            <a:endParaRPr lang="uk-UA" sz="2400" b="1" dirty="0"/>
          </a:p>
        </p:txBody>
      </p:sp>
      <p:sp>
        <p:nvSpPr>
          <p:cNvPr id="4" name="Прямоугольник 3"/>
          <p:cNvSpPr/>
          <p:nvPr/>
        </p:nvSpPr>
        <p:spPr>
          <a:xfrm>
            <a:off x="714348" y="1643050"/>
            <a:ext cx="7286676" cy="1877437"/>
          </a:xfrm>
          <a:prstGeom prst="rect">
            <a:avLst/>
          </a:prstGeom>
        </p:spPr>
        <p:txBody>
          <a:bodyPr wrap="square">
            <a:spAutoFit/>
          </a:bodyPr>
          <a:lstStyle/>
          <a:p>
            <a:pPr indent="457200" algn="just"/>
            <a:r>
              <a:rPr lang="uk-UA" sz="1600" b="1" dirty="0" smtClean="0"/>
              <a:t>Вікно</a:t>
            </a:r>
            <a:r>
              <a:rPr lang="uk-UA" b="1" dirty="0" smtClean="0"/>
              <a:t> </a:t>
            </a:r>
            <a:r>
              <a:rPr lang="uk-UA" sz="1600" b="1" dirty="0" smtClean="0"/>
              <a:t>моделі містить такі елементи:</a:t>
            </a:r>
          </a:p>
          <a:p>
            <a:pPr marL="342900" indent="457200" algn="just"/>
            <a:r>
              <a:rPr lang="uk-UA" sz="1600" dirty="0" smtClean="0"/>
              <a:t>1. Тема, з назвою вікна. Новоствореному вікна присвоюється ім'я </a:t>
            </a:r>
            <a:r>
              <a:rPr lang="en-US" sz="1600" b="1" dirty="0" smtClean="0"/>
              <a:t>Untitled </a:t>
            </a:r>
            <a:r>
              <a:rPr lang="uk-UA" sz="1600" dirty="0" smtClean="0"/>
              <a:t>з відповідним номером. </a:t>
            </a:r>
          </a:p>
          <a:p>
            <a:pPr marL="342900" indent="457200" algn="just"/>
            <a:r>
              <a:rPr lang="uk-UA" sz="1600" dirty="0" smtClean="0"/>
              <a:t>2. Меню з командами </a:t>
            </a:r>
            <a:r>
              <a:rPr lang="en-US" sz="1600" b="1" dirty="0" smtClean="0"/>
              <a:t>File, Edit, View </a:t>
            </a:r>
            <a:r>
              <a:rPr lang="uk-UA" sz="1600" dirty="0" smtClean="0"/>
              <a:t>і т.д. </a:t>
            </a:r>
          </a:p>
          <a:p>
            <a:pPr marL="342900" indent="457200" algn="just"/>
            <a:r>
              <a:rPr lang="uk-UA" sz="1600" dirty="0" smtClean="0"/>
              <a:t>3. Панель інструментів. </a:t>
            </a:r>
          </a:p>
          <a:p>
            <a:pPr marL="342900" indent="457200" algn="just"/>
            <a:r>
              <a:rPr lang="uk-UA" sz="1600" dirty="0" smtClean="0"/>
              <a:t>4. Вікно для створення схеми моделі. </a:t>
            </a:r>
          </a:p>
          <a:p>
            <a:pPr marL="342900" indent="457200" algn="just"/>
            <a:r>
              <a:rPr lang="uk-UA" sz="1600" dirty="0" smtClean="0"/>
              <a:t>5. Рядок стану, що містить інформацію про поточний стан моделі</a:t>
            </a:r>
            <a:r>
              <a:rPr lang="uk-UA" dirty="0" smtClean="0"/>
              <a:t>.</a:t>
            </a:r>
            <a:endParaRPr lang="uk-UA" dirty="0"/>
          </a:p>
        </p:txBody>
      </p:sp>
    </p:spTree>
    <p:extLst>
      <p:ext uri="{BB962C8B-B14F-4D97-AF65-F5344CB8AC3E}">
        <p14:creationId xmlns="" xmlns:p14="http://schemas.microsoft.com/office/powerpoint/2010/main" val="171157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4" y="428604"/>
            <a:ext cx="7715304" cy="461665"/>
          </a:xfrm>
          <a:prstGeom prst="rect">
            <a:avLst/>
          </a:prstGeom>
        </p:spPr>
        <p:txBody>
          <a:bodyPr wrap="square">
            <a:spAutoFit/>
          </a:bodyPr>
          <a:lstStyle/>
          <a:p>
            <a:pPr algn="ctr"/>
            <a:r>
              <a:rPr lang="uk-UA" sz="2400" b="1" dirty="0" smtClean="0"/>
              <a:t>Меню вікна моделі</a:t>
            </a:r>
            <a:endParaRPr lang="uk-UA" sz="2400" b="1" dirty="0"/>
          </a:p>
        </p:txBody>
      </p:sp>
      <p:sp>
        <p:nvSpPr>
          <p:cNvPr id="4" name="Прямоугольник 3"/>
          <p:cNvSpPr/>
          <p:nvPr/>
        </p:nvSpPr>
        <p:spPr>
          <a:xfrm>
            <a:off x="714348" y="1928802"/>
            <a:ext cx="7929618" cy="3046988"/>
          </a:xfrm>
          <a:prstGeom prst="rect">
            <a:avLst/>
          </a:prstGeom>
        </p:spPr>
        <p:txBody>
          <a:bodyPr wrap="square">
            <a:spAutoFit/>
          </a:bodyPr>
          <a:lstStyle/>
          <a:p>
            <a:pPr indent="457200" algn="just"/>
            <a:r>
              <a:rPr lang="ru-RU" sz="1600" dirty="0" smtClean="0"/>
              <a:t>Меню </a:t>
            </a:r>
            <a:r>
              <a:rPr lang="ru-RU" sz="1600" dirty="0" err="1" smtClean="0"/>
              <a:t>вікна</a:t>
            </a:r>
            <a:r>
              <a:rPr lang="ru-RU" sz="1600" dirty="0" smtClean="0"/>
              <a:t> </a:t>
            </a:r>
            <a:r>
              <a:rPr lang="ru-RU" sz="1600" dirty="0" err="1" smtClean="0"/>
              <a:t>містить</a:t>
            </a:r>
            <a:r>
              <a:rPr lang="ru-RU" sz="1600" dirty="0" smtClean="0"/>
              <a:t> </a:t>
            </a:r>
            <a:r>
              <a:rPr lang="ru-RU" sz="1600" dirty="0" err="1" smtClean="0"/>
              <a:t>команди</a:t>
            </a:r>
            <a:r>
              <a:rPr lang="ru-RU" sz="1600" dirty="0" smtClean="0"/>
              <a:t> для </a:t>
            </a:r>
            <a:r>
              <a:rPr lang="ru-RU" sz="1600" dirty="0" err="1" smtClean="0"/>
              <a:t>редагування</a:t>
            </a:r>
            <a:r>
              <a:rPr lang="ru-RU" sz="1600" dirty="0" smtClean="0"/>
              <a:t> </a:t>
            </a:r>
            <a:r>
              <a:rPr lang="ru-RU" sz="1600" dirty="0" err="1" smtClean="0"/>
              <a:t>моделі</a:t>
            </a:r>
            <a:r>
              <a:rPr lang="ru-RU" sz="1600" dirty="0" smtClean="0"/>
              <a:t>, </a:t>
            </a:r>
            <a:r>
              <a:rPr lang="ru-RU" sz="1600" dirty="0" err="1" smtClean="0"/>
              <a:t>її</a:t>
            </a:r>
            <a:r>
              <a:rPr lang="ru-RU" sz="1600" dirty="0" smtClean="0"/>
              <a:t> </a:t>
            </a:r>
            <a:r>
              <a:rPr lang="ru-RU" sz="1600" dirty="0" err="1" smtClean="0"/>
              <a:t>налаштування</a:t>
            </a:r>
            <a:r>
              <a:rPr lang="ru-RU" sz="1600" dirty="0" smtClean="0"/>
              <a:t> </a:t>
            </a:r>
            <a:r>
              <a:rPr lang="ru-RU" sz="1600" dirty="0" err="1" smtClean="0"/>
              <a:t>і</a:t>
            </a:r>
            <a:r>
              <a:rPr lang="ru-RU" sz="1600" dirty="0" smtClean="0"/>
              <a:t> </a:t>
            </a:r>
            <a:r>
              <a:rPr lang="ru-RU" sz="1600" dirty="0" err="1" smtClean="0"/>
              <a:t>управління</a:t>
            </a:r>
            <a:r>
              <a:rPr lang="ru-RU" sz="1600" dirty="0" smtClean="0"/>
              <a:t> </a:t>
            </a:r>
            <a:r>
              <a:rPr lang="ru-RU" sz="1600" dirty="0" err="1" smtClean="0"/>
              <a:t>процесом</a:t>
            </a:r>
            <a:r>
              <a:rPr lang="ru-RU" sz="1600" dirty="0" smtClean="0"/>
              <a:t> </a:t>
            </a:r>
            <a:r>
              <a:rPr lang="ru-RU" sz="1600" dirty="0" err="1" smtClean="0"/>
              <a:t>розрахунку</a:t>
            </a:r>
            <a:r>
              <a:rPr lang="ru-RU" sz="1600" dirty="0" smtClean="0"/>
              <a:t>, </a:t>
            </a:r>
            <a:r>
              <a:rPr lang="ru-RU" sz="1600" dirty="0" err="1" smtClean="0"/>
              <a:t>роботи</a:t>
            </a:r>
            <a:r>
              <a:rPr lang="ru-RU" sz="1600" dirty="0" smtClean="0"/>
              <a:t> файлами </a:t>
            </a:r>
            <a:r>
              <a:rPr lang="ru-RU" sz="1600" dirty="0" err="1" smtClean="0"/>
              <a:t>тощо</a:t>
            </a:r>
            <a:r>
              <a:rPr lang="ru-RU" sz="1600" dirty="0" smtClean="0"/>
              <a:t>:</a:t>
            </a:r>
          </a:p>
          <a:p>
            <a:pPr indent="457200" algn="just">
              <a:buFont typeface="Symbol" pitchFamily="18" charset="2"/>
              <a:buChar char="·"/>
            </a:pPr>
            <a:r>
              <a:rPr lang="en-US" sz="1600" b="1" dirty="0" smtClean="0"/>
              <a:t>File (</a:t>
            </a:r>
            <a:r>
              <a:rPr lang="uk-UA" sz="1600" b="1" dirty="0" smtClean="0"/>
              <a:t>Файл) </a:t>
            </a:r>
            <a:r>
              <a:rPr lang="uk-UA" sz="1600" dirty="0" smtClean="0"/>
              <a:t>- Робота з файлами моделей.</a:t>
            </a:r>
          </a:p>
          <a:p>
            <a:pPr indent="457200" algn="just">
              <a:buFont typeface="Symbol" pitchFamily="18" charset="2"/>
              <a:buChar char="·"/>
            </a:pPr>
            <a:r>
              <a:rPr lang="en-US" sz="1600" b="1" dirty="0" smtClean="0"/>
              <a:t>Edit (</a:t>
            </a:r>
            <a:r>
              <a:rPr lang="uk-UA" sz="1600" b="1" dirty="0" smtClean="0"/>
              <a:t>Редагування) </a:t>
            </a:r>
            <a:r>
              <a:rPr lang="uk-UA" sz="1600" dirty="0" smtClean="0"/>
              <a:t>- Зміна моделі та пошук блоків. </a:t>
            </a:r>
          </a:p>
          <a:p>
            <a:pPr indent="457200" algn="just">
              <a:buFont typeface="Symbol" pitchFamily="18" charset="2"/>
              <a:buChar char="·"/>
            </a:pPr>
            <a:r>
              <a:rPr lang="en-US" sz="1600" b="1" dirty="0" smtClean="0"/>
              <a:t>View (</a:t>
            </a:r>
            <a:r>
              <a:rPr lang="uk-UA" sz="1600" b="1" dirty="0" smtClean="0"/>
              <a:t>Вид) </a:t>
            </a:r>
            <a:r>
              <a:rPr lang="uk-UA" sz="1600" dirty="0" smtClean="0"/>
              <a:t>- Управління показом елементів інтерфейсу. </a:t>
            </a:r>
          </a:p>
          <a:p>
            <a:pPr indent="457200" algn="just">
              <a:buFont typeface="Symbol" pitchFamily="18" charset="2"/>
              <a:buChar char="·"/>
            </a:pPr>
            <a:r>
              <a:rPr lang="en-US" sz="1600" b="1" dirty="0" smtClean="0"/>
              <a:t>Simulation (</a:t>
            </a:r>
            <a:r>
              <a:rPr lang="uk-UA" sz="1600" b="1" dirty="0" smtClean="0"/>
              <a:t>Моделювання) </a:t>
            </a:r>
            <a:r>
              <a:rPr lang="uk-UA" sz="1600" dirty="0" smtClean="0"/>
              <a:t>- Завдання налаштувань для моделювання і керування процесом розрахунку. </a:t>
            </a:r>
          </a:p>
          <a:p>
            <a:pPr indent="457200" algn="just">
              <a:buFont typeface="Symbol" pitchFamily="18" charset="2"/>
              <a:buChar char="·"/>
            </a:pPr>
            <a:r>
              <a:rPr lang="en-US" sz="1600" b="1" dirty="0" smtClean="0"/>
              <a:t>Format (</a:t>
            </a:r>
            <a:r>
              <a:rPr lang="uk-UA" sz="1600" b="1" dirty="0" smtClean="0"/>
              <a:t>Форматування) </a:t>
            </a:r>
            <a:r>
              <a:rPr lang="uk-UA" sz="1600" dirty="0" smtClean="0"/>
              <a:t>- Зміна зовнішнього вигляду блоків і моделі в цілому. </a:t>
            </a:r>
          </a:p>
          <a:p>
            <a:pPr indent="457200" algn="just">
              <a:buFont typeface="Symbol" pitchFamily="18" charset="2"/>
              <a:buChar char="·"/>
            </a:pPr>
            <a:r>
              <a:rPr lang="en-US" sz="1600" b="1" dirty="0" smtClean="0"/>
              <a:t>Tools (</a:t>
            </a:r>
            <a:r>
              <a:rPr lang="uk-UA" sz="1600" b="1" dirty="0" smtClean="0"/>
              <a:t>Інструментальні засоби) </a:t>
            </a:r>
            <a:r>
              <a:rPr lang="uk-UA" sz="1600" dirty="0" smtClean="0"/>
              <a:t>- Застосування спеціальних засобів для роботи з моделлю (</a:t>
            </a:r>
            <a:r>
              <a:rPr lang="uk-UA" sz="1600" dirty="0" err="1" smtClean="0"/>
              <a:t>відладчик</a:t>
            </a:r>
            <a:r>
              <a:rPr lang="uk-UA" sz="1600" dirty="0" smtClean="0"/>
              <a:t>, лінійний аналіз і т.п.) </a:t>
            </a:r>
          </a:p>
          <a:p>
            <a:pPr indent="457200" algn="just">
              <a:buFont typeface="Symbol" pitchFamily="18" charset="2"/>
              <a:buChar char="·"/>
            </a:pPr>
            <a:r>
              <a:rPr lang="en-US" sz="1600" b="1" dirty="0" smtClean="0"/>
              <a:t>Help (</a:t>
            </a:r>
            <a:r>
              <a:rPr lang="uk-UA" sz="1600" b="1" dirty="0" smtClean="0"/>
              <a:t>Довідка) </a:t>
            </a:r>
            <a:r>
              <a:rPr lang="uk-UA" sz="1600" dirty="0" smtClean="0"/>
              <a:t>- Висновок вікон довідкової системи.</a:t>
            </a:r>
            <a:endParaRPr lang="uk-UA" sz="1600" dirty="0"/>
          </a:p>
        </p:txBody>
      </p:sp>
    </p:spTree>
    <p:extLst>
      <p:ext uri="{BB962C8B-B14F-4D97-AF65-F5344CB8AC3E}">
        <p14:creationId xmlns="" xmlns:p14="http://schemas.microsoft.com/office/powerpoint/2010/main" val="171157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736"/>
            <a:ext cx="8643998" cy="5509200"/>
          </a:xfrm>
          <a:prstGeom prst="rect">
            <a:avLst/>
          </a:prstGeom>
        </p:spPr>
        <p:txBody>
          <a:bodyPr wrap="square">
            <a:spAutoFit/>
          </a:bodyPr>
          <a:lstStyle/>
          <a:p>
            <a:pPr indent="457200" algn="just"/>
            <a:r>
              <a:rPr lang="uk-UA" sz="1600" b="1" dirty="0" smtClean="0"/>
              <a:t>Кнопки панелі інструментів мають таке призначення: </a:t>
            </a:r>
          </a:p>
          <a:p>
            <a:pPr indent="457200" algn="just"/>
            <a:r>
              <a:rPr lang="uk-UA" sz="1600" dirty="0" smtClean="0"/>
              <a:t>1. </a:t>
            </a:r>
            <a:r>
              <a:rPr lang="en-US" sz="1600" b="1" dirty="0" smtClean="0"/>
              <a:t>New Model </a:t>
            </a:r>
            <a:r>
              <a:rPr lang="en-US" sz="1600" dirty="0" smtClean="0"/>
              <a:t>- </a:t>
            </a:r>
            <a:r>
              <a:rPr lang="uk-UA" sz="1600" dirty="0" smtClean="0"/>
              <a:t>Відкрити нове (пусте) вікно моделі. </a:t>
            </a:r>
          </a:p>
          <a:p>
            <a:pPr indent="457200" algn="just"/>
            <a:r>
              <a:rPr lang="uk-UA" sz="1600" dirty="0" smtClean="0"/>
              <a:t>2. </a:t>
            </a:r>
            <a:r>
              <a:rPr lang="en-US" sz="1600" b="1" dirty="0" smtClean="0"/>
              <a:t>Open Model </a:t>
            </a:r>
            <a:r>
              <a:rPr lang="en-US" sz="1600" dirty="0" smtClean="0"/>
              <a:t>- </a:t>
            </a:r>
            <a:r>
              <a:rPr lang="uk-UA" sz="1600" dirty="0" smtClean="0"/>
              <a:t>Відкрити існуючий </a:t>
            </a:r>
            <a:r>
              <a:rPr lang="en-US" sz="1600" b="1" dirty="0" err="1" smtClean="0"/>
              <a:t>mdl</a:t>
            </a:r>
            <a:r>
              <a:rPr lang="en-US" sz="1600" b="1" dirty="0" smtClean="0"/>
              <a:t>-</a:t>
            </a:r>
            <a:r>
              <a:rPr lang="uk-UA" sz="1600" b="1" dirty="0" smtClean="0"/>
              <a:t>файл</a:t>
            </a:r>
            <a:r>
              <a:rPr lang="uk-UA" sz="1600" dirty="0" smtClean="0"/>
              <a:t>. </a:t>
            </a:r>
          </a:p>
          <a:p>
            <a:pPr indent="457200" algn="just"/>
            <a:r>
              <a:rPr lang="uk-UA" sz="1600" dirty="0" smtClean="0"/>
              <a:t>3. </a:t>
            </a:r>
            <a:r>
              <a:rPr lang="en-US" sz="1600" b="1" dirty="0" smtClean="0"/>
              <a:t>Save Model </a:t>
            </a:r>
            <a:r>
              <a:rPr lang="en-US" sz="1600" dirty="0" smtClean="0"/>
              <a:t>- </a:t>
            </a:r>
            <a:r>
              <a:rPr lang="uk-UA" sz="1600" dirty="0" smtClean="0"/>
              <a:t>Зберегти </a:t>
            </a:r>
            <a:r>
              <a:rPr lang="en-US" sz="1600" b="1" dirty="0" err="1" smtClean="0"/>
              <a:t>mdl</a:t>
            </a:r>
            <a:r>
              <a:rPr lang="en-US" sz="1600" b="1" dirty="0" smtClean="0"/>
              <a:t>-</a:t>
            </a:r>
            <a:r>
              <a:rPr lang="uk-UA" sz="1600" b="1" dirty="0" smtClean="0"/>
              <a:t>файл </a:t>
            </a:r>
            <a:r>
              <a:rPr lang="uk-UA" sz="1600" dirty="0" smtClean="0"/>
              <a:t>на диску. </a:t>
            </a:r>
          </a:p>
          <a:p>
            <a:pPr indent="457200" algn="just"/>
            <a:r>
              <a:rPr lang="uk-UA" sz="1600" dirty="0" smtClean="0"/>
              <a:t>4. </a:t>
            </a:r>
            <a:r>
              <a:rPr lang="en-US" sz="1600" b="1" dirty="0" smtClean="0"/>
              <a:t>Print Model </a:t>
            </a:r>
            <a:r>
              <a:rPr lang="en-US" sz="1600" dirty="0" smtClean="0"/>
              <a:t>- </a:t>
            </a:r>
            <a:r>
              <a:rPr lang="uk-UA" sz="1600" dirty="0" smtClean="0"/>
              <a:t>Виведення на друк блок-діаграми моделі. </a:t>
            </a:r>
          </a:p>
          <a:p>
            <a:pPr indent="457200" algn="just"/>
            <a:r>
              <a:rPr lang="uk-UA" sz="1600" dirty="0" smtClean="0"/>
              <a:t>5. </a:t>
            </a:r>
            <a:r>
              <a:rPr lang="en-US" sz="1600" b="1" dirty="0" smtClean="0"/>
              <a:t>Cut</a:t>
            </a:r>
            <a:r>
              <a:rPr lang="en-US" sz="1600" dirty="0" smtClean="0"/>
              <a:t> - </a:t>
            </a:r>
            <a:r>
              <a:rPr lang="uk-UA" sz="1600" dirty="0" smtClean="0"/>
              <a:t>Вирізати виділену частину моделі в буфер проміжного зберігання. </a:t>
            </a:r>
          </a:p>
          <a:p>
            <a:pPr indent="457200" algn="just"/>
            <a:r>
              <a:rPr lang="uk-UA" sz="1600" dirty="0" smtClean="0"/>
              <a:t>6. </a:t>
            </a:r>
            <a:r>
              <a:rPr lang="en-US" sz="1600" b="1" dirty="0" smtClean="0"/>
              <a:t>Copy</a:t>
            </a:r>
            <a:r>
              <a:rPr lang="en-US" sz="1600" dirty="0" smtClean="0"/>
              <a:t> - </a:t>
            </a:r>
            <a:r>
              <a:rPr lang="uk-UA" sz="1600" dirty="0" smtClean="0"/>
              <a:t>Скопіювати виділену частину моделі в буфер проміжного зберігання. </a:t>
            </a:r>
          </a:p>
          <a:p>
            <a:pPr indent="457200" algn="just"/>
            <a:r>
              <a:rPr lang="uk-UA" sz="1600" dirty="0" smtClean="0"/>
              <a:t>7. </a:t>
            </a:r>
            <a:r>
              <a:rPr lang="en-US" sz="1600" b="1" dirty="0" smtClean="0"/>
              <a:t>Paste</a:t>
            </a:r>
            <a:r>
              <a:rPr lang="en-US" sz="1600" dirty="0" smtClean="0"/>
              <a:t> - </a:t>
            </a:r>
            <a:r>
              <a:rPr lang="uk-UA" sz="1600" dirty="0" smtClean="0"/>
              <a:t>Вставити у вікно моделі вміст буфера проміжного зберігання. </a:t>
            </a:r>
          </a:p>
          <a:p>
            <a:pPr indent="457200" algn="just"/>
            <a:r>
              <a:rPr lang="uk-UA" sz="1600" dirty="0" smtClean="0"/>
              <a:t>8. </a:t>
            </a:r>
            <a:r>
              <a:rPr lang="en-US" sz="1600" b="1" dirty="0" smtClean="0"/>
              <a:t>Undo</a:t>
            </a:r>
            <a:r>
              <a:rPr lang="en-US" sz="1600" dirty="0" smtClean="0"/>
              <a:t> - </a:t>
            </a:r>
            <a:r>
              <a:rPr lang="uk-UA" sz="1600" dirty="0" smtClean="0"/>
              <a:t>Скасувати попередню операцію редагування. </a:t>
            </a:r>
          </a:p>
          <a:p>
            <a:pPr indent="457200" algn="just"/>
            <a:r>
              <a:rPr lang="uk-UA" sz="1600" dirty="0" smtClean="0"/>
              <a:t>9. </a:t>
            </a:r>
            <a:r>
              <a:rPr lang="en-US" sz="1600" b="1" dirty="0" smtClean="0"/>
              <a:t>Redo</a:t>
            </a:r>
            <a:r>
              <a:rPr lang="en-US" sz="1600" dirty="0" smtClean="0"/>
              <a:t> - </a:t>
            </a:r>
            <a:r>
              <a:rPr lang="uk-UA" sz="1600" dirty="0" smtClean="0"/>
              <a:t>Відновити результат скасованої операції редагування. </a:t>
            </a:r>
          </a:p>
          <a:p>
            <a:pPr indent="457200" algn="just"/>
            <a:r>
              <a:rPr lang="uk-UA" sz="1600" dirty="0" smtClean="0"/>
              <a:t>10.</a:t>
            </a:r>
            <a:r>
              <a:rPr lang="en-US" sz="1600" b="1" dirty="0" smtClean="0"/>
              <a:t>Library Browser </a:t>
            </a:r>
            <a:r>
              <a:rPr lang="en-US" sz="1600" dirty="0" smtClean="0"/>
              <a:t>- </a:t>
            </a:r>
            <a:r>
              <a:rPr lang="uk-UA" sz="1600" dirty="0" smtClean="0"/>
              <a:t>Відкрити вікно оглядача бібліотек. </a:t>
            </a:r>
          </a:p>
          <a:p>
            <a:pPr indent="457200" algn="just"/>
            <a:r>
              <a:rPr lang="uk-UA" sz="1600" dirty="0" smtClean="0"/>
              <a:t>11.</a:t>
            </a:r>
            <a:r>
              <a:rPr lang="en-US" sz="1600" b="1" dirty="0" smtClean="0"/>
              <a:t>Toggle Model Browser </a:t>
            </a:r>
            <a:r>
              <a:rPr lang="en-US" sz="1600" dirty="0" smtClean="0"/>
              <a:t>- </a:t>
            </a:r>
            <a:r>
              <a:rPr lang="uk-UA" sz="1600" dirty="0" smtClean="0"/>
              <a:t>Відкрити вікно оглядача моделі. </a:t>
            </a:r>
          </a:p>
          <a:p>
            <a:pPr indent="457200" algn="just"/>
            <a:r>
              <a:rPr lang="uk-UA" sz="1600" dirty="0" smtClean="0"/>
              <a:t>12.</a:t>
            </a:r>
            <a:r>
              <a:rPr lang="en-US" sz="1600" b="1" dirty="0" smtClean="0"/>
              <a:t>Go to parent system </a:t>
            </a:r>
            <a:r>
              <a:rPr lang="en-US" sz="1600" dirty="0" smtClean="0"/>
              <a:t>- </a:t>
            </a:r>
            <a:r>
              <a:rPr lang="uk-UA" sz="1600" dirty="0" smtClean="0"/>
              <a:t>Перехід з підсистеми в систему вищого рівня ієрархії ("</a:t>
            </a:r>
            <a:r>
              <a:rPr lang="uk-UA" sz="1600" dirty="0" err="1" smtClean="0"/>
              <a:t>родітельсую</a:t>
            </a:r>
            <a:r>
              <a:rPr lang="uk-UA" sz="1600" dirty="0" smtClean="0"/>
              <a:t> систему"). Команда доступна тільки, якщо відкрита підсистема. </a:t>
            </a:r>
          </a:p>
          <a:p>
            <a:pPr indent="457200" algn="just"/>
            <a:r>
              <a:rPr lang="uk-UA" sz="1600" dirty="0" smtClean="0"/>
              <a:t>13.</a:t>
            </a:r>
            <a:r>
              <a:rPr lang="en-US" sz="1600" b="1" dirty="0" smtClean="0"/>
              <a:t>Debug</a:t>
            </a:r>
            <a:r>
              <a:rPr lang="en-US" sz="1600" dirty="0" smtClean="0"/>
              <a:t> - </a:t>
            </a:r>
            <a:r>
              <a:rPr lang="uk-UA" sz="1600" dirty="0" smtClean="0"/>
              <a:t>Запуск </a:t>
            </a:r>
            <a:r>
              <a:rPr lang="uk-UA" sz="1600" dirty="0" err="1" smtClean="0"/>
              <a:t>відладчика</a:t>
            </a:r>
            <a:r>
              <a:rPr lang="uk-UA" sz="1600" dirty="0" smtClean="0"/>
              <a:t> моделі. </a:t>
            </a:r>
          </a:p>
          <a:p>
            <a:pPr indent="457200" algn="just"/>
            <a:r>
              <a:rPr lang="uk-UA" sz="1600" dirty="0" smtClean="0"/>
              <a:t>14.</a:t>
            </a:r>
            <a:r>
              <a:rPr lang="en-US" sz="1600" b="1" dirty="0" smtClean="0"/>
              <a:t>Start / Pause / Continue Simulation </a:t>
            </a:r>
            <a:r>
              <a:rPr lang="en-US" sz="1600" dirty="0" smtClean="0"/>
              <a:t>- </a:t>
            </a:r>
            <a:r>
              <a:rPr lang="uk-UA" sz="1600" dirty="0" smtClean="0"/>
              <a:t>Запуск моделі на виконання (команда </a:t>
            </a:r>
            <a:r>
              <a:rPr lang="en-US" sz="1600" b="1" dirty="0" smtClean="0"/>
              <a:t>Start</a:t>
            </a:r>
            <a:r>
              <a:rPr lang="en-US" sz="1600" dirty="0" smtClean="0"/>
              <a:t>); </a:t>
            </a:r>
            <a:r>
              <a:rPr lang="uk-UA" sz="1600" dirty="0" smtClean="0"/>
              <a:t>після запуску моделі на зображенні кнопки виводиться символ     , І їй відповідає вже команда </a:t>
            </a:r>
            <a:r>
              <a:rPr lang="en-US" sz="1600" b="1" dirty="0" smtClean="0"/>
              <a:t>Pause </a:t>
            </a:r>
            <a:r>
              <a:rPr lang="en-US" sz="1600" dirty="0" smtClean="0"/>
              <a:t>(</a:t>
            </a:r>
            <a:r>
              <a:rPr lang="uk-UA" sz="1600" dirty="0" smtClean="0"/>
              <a:t>Призупинити моделювання); для поновлення моделювання слід клацнути по тій же кнопці, оскільки в режимі паузи їй відповідає команда </a:t>
            </a:r>
            <a:r>
              <a:rPr lang="en-US" sz="1600" b="1" dirty="0" smtClean="0"/>
              <a:t>Continue </a:t>
            </a:r>
            <a:r>
              <a:rPr lang="en-US" sz="1600" dirty="0" smtClean="0"/>
              <a:t>(</a:t>
            </a:r>
            <a:r>
              <a:rPr lang="uk-UA" sz="1600" dirty="0" smtClean="0"/>
              <a:t>Продовжити). </a:t>
            </a:r>
          </a:p>
          <a:p>
            <a:pPr indent="457200" algn="just"/>
            <a:endParaRPr lang="uk-UA" sz="1600" dirty="0" smtClean="0"/>
          </a:p>
          <a:p>
            <a:pPr indent="457200" algn="just"/>
            <a:endParaRPr lang="uk-UA" sz="1600" dirty="0" smtClean="0"/>
          </a:p>
        </p:txBody>
      </p:sp>
      <p:sp>
        <p:nvSpPr>
          <p:cNvPr id="4" name="Прямоугольник 3"/>
          <p:cNvSpPr/>
          <p:nvPr/>
        </p:nvSpPr>
        <p:spPr>
          <a:xfrm>
            <a:off x="571472" y="285728"/>
            <a:ext cx="8143932" cy="830997"/>
          </a:xfrm>
          <a:prstGeom prst="rect">
            <a:avLst/>
          </a:prstGeom>
        </p:spPr>
        <p:txBody>
          <a:bodyPr wrap="square">
            <a:spAutoFit/>
          </a:bodyPr>
          <a:lstStyle/>
          <a:p>
            <a:pPr algn="ctr"/>
            <a:r>
              <a:rPr lang="ru-RU" sz="2400" b="1" dirty="0" smtClean="0"/>
              <a:t>Робота </a:t>
            </a:r>
            <a:r>
              <a:rPr lang="ru-RU" sz="2400" b="1" dirty="0" err="1" smtClean="0"/>
              <a:t>з</a:t>
            </a:r>
            <a:r>
              <a:rPr lang="ru-RU" sz="2400" b="1" dirty="0" smtClean="0"/>
              <a:t> </a:t>
            </a:r>
            <a:r>
              <a:rPr lang="ru-RU" sz="2400" b="1" dirty="0" err="1" smtClean="0"/>
              <a:t>моделлю</a:t>
            </a:r>
            <a:r>
              <a:rPr lang="ru-RU" sz="2400" b="1" dirty="0" smtClean="0"/>
              <a:t> за </a:t>
            </a:r>
            <a:r>
              <a:rPr lang="ru-RU" sz="2400" b="1" dirty="0" err="1" smtClean="0"/>
              <a:t>допомогою</a:t>
            </a:r>
            <a:r>
              <a:rPr lang="ru-RU" sz="2400" b="1" dirty="0" smtClean="0"/>
              <a:t> кнопки на </a:t>
            </a:r>
            <a:r>
              <a:rPr lang="ru-RU" sz="2400" b="1" dirty="0" err="1" smtClean="0"/>
              <a:t>панелі</a:t>
            </a:r>
            <a:r>
              <a:rPr lang="ru-RU" sz="2400" b="1" dirty="0" smtClean="0"/>
              <a:t> </a:t>
            </a:r>
            <a:r>
              <a:rPr lang="ru-RU" sz="2400" b="1" dirty="0" err="1" smtClean="0"/>
              <a:t>інструментів</a:t>
            </a:r>
            <a:r>
              <a:rPr lang="ru-RU" sz="2400" b="1" dirty="0" smtClean="0"/>
              <a:t> </a:t>
            </a:r>
            <a:endParaRPr lang="uk-UA" sz="2400" b="1" dirty="0"/>
          </a:p>
        </p:txBody>
      </p:sp>
      <p:pic>
        <p:nvPicPr>
          <p:cNvPr id="5" name="Рисунок 4"/>
          <p:cNvPicPr/>
          <p:nvPr/>
        </p:nvPicPr>
        <p:blipFill>
          <a:blip r:embed="rId2"/>
          <a:srcRect l="35814" t="20014" r="62357" b="77715"/>
          <a:stretch>
            <a:fillRect/>
          </a:stretch>
        </p:blipFill>
        <p:spPr bwMode="auto">
          <a:xfrm>
            <a:off x="7072330" y="5357826"/>
            <a:ext cx="214314" cy="214314"/>
          </a:xfrm>
          <a:prstGeom prst="rect">
            <a:avLst/>
          </a:prstGeom>
          <a:noFill/>
          <a:ln w="9525">
            <a:noFill/>
            <a:miter lim="800000"/>
            <a:headEnd/>
            <a:tailEnd/>
          </a:ln>
        </p:spPr>
      </p:pic>
    </p:spTree>
    <p:extLst>
      <p:ext uri="{BB962C8B-B14F-4D97-AF65-F5344CB8AC3E}">
        <p14:creationId xmlns="" xmlns:p14="http://schemas.microsoft.com/office/powerpoint/2010/main" val="86164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85728"/>
            <a:ext cx="8143932" cy="830997"/>
          </a:xfrm>
          <a:prstGeom prst="rect">
            <a:avLst/>
          </a:prstGeom>
        </p:spPr>
        <p:txBody>
          <a:bodyPr wrap="square">
            <a:spAutoFit/>
          </a:bodyPr>
          <a:lstStyle/>
          <a:p>
            <a:pPr algn="ctr"/>
            <a:r>
              <a:rPr lang="ru-RU" sz="2400" b="1" dirty="0" smtClean="0"/>
              <a:t>Робота </a:t>
            </a:r>
            <a:r>
              <a:rPr lang="ru-RU" sz="2400" b="1" dirty="0" err="1" smtClean="0"/>
              <a:t>з</a:t>
            </a:r>
            <a:r>
              <a:rPr lang="ru-RU" sz="2400" b="1" dirty="0" smtClean="0"/>
              <a:t> </a:t>
            </a:r>
            <a:r>
              <a:rPr lang="ru-RU" sz="2400" b="1" dirty="0" err="1" smtClean="0"/>
              <a:t>моделлю</a:t>
            </a:r>
            <a:r>
              <a:rPr lang="ru-RU" sz="2400" b="1" dirty="0" smtClean="0"/>
              <a:t> за </a:t>
            </a:r>
            <a:r>
              <a:rPr lang="ru-RU" sz="2400" b="1" dirty="0" err="1" smtClean="0"/>
              <a:t>допомогою</a:t>
            </a:r>
            <a:r>
              <a:rPr lang="ru-RU" sz="2400" b="1" dirty="0" smtClean="0"/>
              <a:t> кнопки на </a:t>
            </a:r>
            <a:r>
              <a:rPr lang="ru-RU" sz="2400" b="1" dirty="0" err="1" smtClean="0"/>
              <a:t>панелі</a:t>
            </a:r>
            <a:r>
              <a:rPr lang="ru-RU" sz="2400" b="1" dirty="0" smtClean="0"/>
              <a:t> </a:t>
            </a:r>
            <a:r>
              <a:rPr lang="ru-RU" sz="2400" b="1" dirty="0" err="1" smtClean="0"/>
              <a:t>інструментів</a:t>
            </a:r>
            <a:r>
              <a:rPr lang="ru-RU" sz="2400" b="1" dirty="0" smtClean="0"/>
              <a:t> </a:t>
            </a:r>
            <a:endParaRPr lang="uk-UA" sz="2400" b="1" dirty="0"/>
          </a:p>
        </p:txBody>
      </p:sp>
      <p:sp>
        <p:nvSpPr>
          <p:cNvPr id="5" name="Прямоугольник 4"/>
          <p:cNvSpPr/>
          <p:nvPr/>
        </p:nvSpPr>
        <p:spPr>
          <a:xfrm>
            <a:off x="285720" y="1571612"/>
            <a:ext cx="8572560" cy="4555093"/>
          </a:xfrm>
          <a:prstGeom prst="rect">
            <a:avLst/>
          </a:prstGeom>
        </p:spPr>
        <p:txBody>
          <a:bodyPr wrap="square">
            <a:spAutoFit/>
          </a:bodyPr>
          <a:lstStyle/>
          <a:p>
            <a:pPr indent="457200" algn="just"/>
            <a:r>
              <a:rPr lang="uk-UA" sz="1600" dirty="0" smtClean="0"/>
              <a:t>15.</a:t>
            </a:r>
            <a:r>
              <a:rPr lang="en-US" sz="1600" b="1" dirty="0" smtClean="0"/>
              <a:t>Stop</a:t>
            </a:r>
            <a:r>
              <a:rPr lang="en-US" sz="1600" dirty="0" smtClean="0"/>
              <a:t> - </a:t>
            </a:r>
            <a:r>
              <a:rPr lang="uk-UA" sz="1600" dirty="0" smtClean="0"/>
              <a:t>Закінчити моделювання. Кнопка стає доступною після початку моделювання, а також після виконання команди </a:t>
            </a:r>
            <a:r>
              <a:rPr lang="en-US" sz="1600" b="1" dirty="0" smtClean="0"/>
              <a:t>Pause</a:t>
            </a:r>
            <a:r>
              <a:rPr lang="en-US" sz="1600" dirty="0" smtClean="0"/>
              <a:t>. </a:t>
            </a:r>
            <a:endParaRPr lang="uk-UA" sz="1600" dirty="0" smtClean="0"/>
          </a:p>
          <a:p>
            <a:pPr indent="457200" algn="just"/>
            <a:r>
              <a:rPr lang="en-US" sz="1600" dirty="0" smtClean="0"/>
              <a:t>16.</a:t>
            </a:r>
            <a:r>
              <a:rPr lang="en-US" sz="1600" b="1" dirty="0" smtClean="0"/>
              <a:t>Normal / Accelerator </a:t>
            </a:r>
            <a:r>
              <a:rPr lang="en-US" sz="1600" dirty="0" smtClean="0"/>
              <a:t>- </a:t>
            </a:r>
            <a:r>
              <a:rPr lang="uk-UA" sz="1600" dirty="0" smtClean="0"/>
              <a:t>Звичайний / Прискорений режим розрахунку. Інструмент доступний, якщо встановлено додаток </a:t>
            </a:r>
            <a:r>
              <a:rPr lang="en-US" sz="1600" b="1" dirty="0" err="1" smtClean="0"/>
              <a:t>Simulink</a:t>
            </a:r>
            <a:r>
              <a:rPr lang="en-US" sz="1600" b="1" dirty="0" smtClean="0"/>
              <a:t> Performance Tool</a:t>
            </a:r>
            <a:r>
              <a:rPr lang="en-US" sz="1600" dirty="0" smtClean="0"/>
              <a:t>. </a:t>
            </a:r>
            <a:endParaRPr lang="uk-UA" sz="1600" dirty="0" smtClean="0"/>
          </a:p>
          <a:p>
            <a:pPr indent="457200" algn="just"/>
            <a:endParaRPr lang="uk-UA" sz="1600" dirty="0" smtClean="0"/>
          </a:p>
          <a:p>
            <a:pPr indent="457200" algn="just"/>
            <a:r>
              <a:rPr lang="uk-UA" sz="1600" dirty="0" smtClean="0"/>
              <a:t>У нижній частині вікна моделі знаходиться рядок стану, в якій відображаються короткі коментарі до кнопок панелі інструментів, а також до пунктів меню, коли покажчик миші знаходиться над відповідним елементом інтерфейсу. Це ж текстове поле використовується і для індикації стану </a:t>
            </a:r>
            <a:r>
              <a:rPr lang="en-US" sz="1600" b="1" dirty="0" err="1" smtClean="0"/>
              <a:t>Simulink</a:t>
            </a:r>
            <a:r>
              <a:rPr lang="en-US" sz="1600" b="1" dirty="0" smtClean="0"/>
              <a:t>: Ready </a:t>
            </a:r>
            <a:r>
              <a:rPr lang="en-US" sz="1600" dirty="0" smtClean="0"/>
              <a:t>(</a:t>
            </a:r>
            <a:r>
              <a:rPr lang="uk-UA" sz="1600" dirty="0" smtClean="0"/>
              <a:t>Готовий) або </a:t>
            </a:r>
            <a:r>
              <a:rPr lang="en-US" sz="1600" b="1" dirty="0" smtClean="0"/>
              <a:t>Running </a:t>
            </a:r>
            <a:r>
              <a:rPr lang="en-US" sz="1600" dirty="0" smtClean="0"/>
              <a:t>(</a:t>
            </a:r>
            <a:r>
              <a:rPr lang="uk-UA" sz="1600" dirty="0" smtClean="0"/>
              <a:t>Виконання). У рядку стану відображаються також: </a:t>
            </a:r>
          </a:p>
          <a:p>
            <a:pPr indent="457200" algn="just"/>
            <a:r>
              <a:rPr lang="uk-UA" sz="1600" dirty="0" err="1" smtClean="0">
                <a:sym typeface="Symbol"/>
              </a:rPr>
              <a:t></a:t>
            </a:r>
            <a:r>
              <a:rPr lang="uk-UA" sz="1600" dirty="0" err="1" smtClean="0"/>
              <a:t>масштаб</a:t>
            </a:r>
            <a:r>
              <a:rPr lang="uk-UA" sz="1600" dirty="0" smtClean="0"/>
              <a:t> відображення блок-діаграми (у відсотках, вихідне значення дорівнює 100%), </a:t>
            </a:r>
          </a:p>
          <a:p>
            <a:pPr indent="457200" algn="just"/>
            <a:r>
              <a:rPr lang="uk-UA" sz="1600" dirty="0" smtClean="0">
                <a:sym typeface="Symbol"/>
              </a:rPr>
              <a:t> </a:t>
            </a:r>
            <a:r>
              <a:rPr lang="uk-UA" sz="1600" dirty="0" smtClean="0"/>
              <a:t>індикатор ступеня завершеності сеансу моделювання (з'являється після запуску моделі), </a:t>
            </a:r>
          </a:p>
          <a:p>
            <a:pPr indent="457200" algn="just"/>
            <a:r>
              <a:rPr lang="uk-UA" sz="1600" dirty="0" smtClean="0">
                <a:sym typeface="Symbol"/>
              </a:rPr>
              <a:t></a:t>
            </a:r>
            <a:r>
              <a:rPr lang="uk-UA" sz="1600" dirty="0" smtClean="0"/>
              <a:t> поточне значення модельного часу (виводиться також тільки після запуску моделі), </a:t>
            </a:r>
          </a:p>
          <a:p>
            <a:pPr indent="457200" algn="just"/>
            <a:r>
              <a:rPr lang="uk-UA" sz="1600" dirty="0" smtClean="0">
                <a:sym typeface="Symbol"/>
              </a:rPr>
              <a:t></a:t>
            </a:r>
            <a:r>
              <a:rPr lang="uk-UA" sz="1600" dirty="0" smtClean="0"/>
              <a:t> використовуваний алгоритм розрахунку станів моделі (метод рішення).</a:t>
            </a:r>
          </a:p>
          <a:p>
            <a:pPr indent="457200" algn="just"/>
            <a:endParaRPr lang="uk-UA" dirty="0" smtClean="0"/>
          </a:p>
        </p:txBody>
      </p:sp>
    </p:spTree>
    <p:extLst>
      <p:ext uri="{BB962C8B-B14F-4D97-AF65-F5344CB8AC3E}">
        <p14:creationId xmlns="" xmlns:p14="http://schemas.microsoft.com/office/powerpoint/2010/main" val="86164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ru-RU" sz="2400" b="1" dirty="0" smtClean="0">
                <a:solidFill>
                  <a:schemeClr val="tx1"/>
                </a:solidFill>
              </a:rPr>
              <a:t>Приклад </a:t>
            </a:r>
            <a:r>
              <a:rPr lang="ru-RU" sz="2400" b="1" dirty="0">
                <a:solidFill>
                  <a:schemeClr val="tx1"/>
                </a:solidFill>
              </a:rPr>
              <a:t>блочного </a:t>
            </a:r>
            <a:r>
              <a:rPr lang="uk-UA" sz="2400" b="1" dirty="0" smtClean="0">
                <a:solidFill>
                  <a:schemeClr val="tx1"/>
                </a:solidFill>
              </a:rPr>
              <a:t>моделювання</a:t>
            </a:r>
            <a:endParaRPr lang="ru-RU" sz="2400" b="1" dirty="0">
              <a:solidFill>
                <a:schemeClr val="tx1"/>
              </a:solidFill>
            </a:endParaRPr>
          </a:p>
        </p:txBody>
      </p:sp>
      <p:sp>
        <p:nvSpPr>
          <p:cNvPr id="5530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pic>
        <p:nvPicPr>
          <p:cNvPr id="55300" name="Picture 4"/>
          <p:cNvPicPr>
            <a:picLocks noChangeAspect="1" noChangeArrowheads="1"/>
          </p:cNvPicPr>
          <p:nvPr/>
        </p:nvPicPr>
        <p:blipFill>
          <a:blip r:embed="rId2"/>
          <a:srcRect/>
          <a:stretch>
            <a:fillRect/>
          </a:stretch>
        </p:blipFill>
        <p:spPr bwMode="auto">
          <a:xfrm>
            <a:off x="1857356" y="1643050"/>
            <a:ext cx="5543550" cy="46910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28596" y="428604"/>
            <a:ext cx="8229600" cy="810898"/>
          </a:xfrm>
        </p:spPr>
        <p:txBody>
          <a:bodyPr/>
          <a:lstStyle/>
          <a:p>
            <a:pPr marL="0" indent="0" algn="ctr">
              <a:buNone/>
            </a:pPr>
            <a:r>
              <a:rPr lang="uk-UA" b="1" dirty="0" smtClean="0"/>
              <a:t>Характеристика пакета </a:t>
            </a:r>
            <a:r>
              <a:rPr lang="en-US" b="1" dirty="0" err="1" smtClean="0"/>
              <a:t>Simulink</a:t>
            </a:r>
            <a:endParaRPr lang="ru-RU" b="1" dirty="0"/>
          </a:p>
        </p:txBody>
      </p:sp>
      <p:sp>
        <p:nvSpPr>
          <p:cNvPr id="5" name="Прямоугольник 4"/>
          <p:cNvSpPr/>
          <p:nvPr/>
        </p:nvSpPr>
        <p:spPr>
          <a:xfrm>
            <a:off x="428596" y="1428736"/>
            <a:ext cx="8358246" cy="5078313"/>
          </a:xfrm>
          <a:prstGeom prst="rect">
            <a:avLst/>
          </a:prstGeom>
        </p:spPr>
        <p:txBody>
          <a:bodyPr wrap="square">
            <a:spAutoFit/>
          </a:bodyPr>
          <a:lstStyle/>
          <a:p>
            <a:pPr indent="457200" algn="just"/>
            <a:r>
              <a:rPr lang="uk-UA" dirty="0" smtClean="0"/>
              <a:t>Пакет </a:t>
            </a:r>
            <a:r>
              <a:rPr lang="en-US" b="1" dirty="0" err="1" smtClean="0"/>
              <a:t>Simulink</a:t>
            </a:r>
            <a:r>
              <a:rPr lang="en-US" dirty="0" smtClean="0"/>
              <a:t> </a:t>
            </a:r>
            <a:r>
              <a:rPr lang="uk-UA" dirty="0" smtClean="0"/>
              <a:t>розробляється компанією </a:t>
            </a:r>
            <a:r>
              <a:rPr lang="en-US" b="1" dirty="0" err="1" smtClean="0"/>
              <a:t>Mathworks</a:t>
            </a:r>
            <a:r>
              <a:rPr lang="uk-UA" b="1" dirty="0" smtClean="0"/>
              <a:t> </a:t>
            </a:r>
            <a:r>
              <a:rPr lang="en-US" b="1" dirty="0" smtClean="0"/>
              <a:t>(www.mathworks.com) </a:t>
            </a:r>
            <a:r>
              <a:rPr lang="uk-UA" dirty="0" smtClean="0"/>
              <a:t>і поширюється в складі математичного пакета </a:t>
            </a:r>
            <a:r>
              <a:rPr lang="en-US" b="1" dirty="0" err="1" smtClean="0"/>
              <a:t>MatLab</a:t>
            </a:r>
            <a:r>
              <a:rPr lang="en-US" b="1" dirty="0" smtClean="0"/>
              <a:t>. </a:t>
            </a:r>
            <a:r>
              <a:rPr lang="uk-UA" dirty="0" smtClean="0"/>
              <a:t>Пакет заснований на графічному інтерфейсі і є типовим засобом візуально-орієнтованого програмування. </a:t>
            </a:r>
            <a:endParaRPr lang="en-US" dirty="0" smtClean="0"/>
          </a:p>
          <a:p>
            <a:pPr indent="457200" algn="just"/>
            <a:r>
              <a:rPr lang="en-US" b="1" dirty="0" err="1" smtClean="0"/>
              <a:t>Simulink</a:t>
            </a:r>
            <a:r>
              <a:rPr lang="en-US" b="1" dirty="0" smtClean="0"/>
              <a:t> </a:t>
            </a:r>
            <a:r>
              <a:rPr lang="uk-UA" dirty="0" smtClean="0"/>
              <a:t>служить для блочного моделювання різних пристроїв і систем. Він має велику бібліотеку блокових компонентів і зручний редактор блок-схем. Графічний редактор користувача дозволяє здійснювати візуальне програмування. Використовуючи набори блок - схем користувач за допомогою мишки переносить потрібні компоненти в вікно моделі і з'єднує лініями входи і виходи блоків. Тобто готується моделювання потрібної системи та пристрої.</a:t>
            </a:r>
          </a:p>
          <a:p>
            <a:pPr indent="457200" algn="just"/>
            <a:r>
              <a:rPr lang="en-US" b="1" dirty="0" err="1" smtClean="0"/>
              <a:t>Simulink</a:t>
            </a:r>
            <a:r>
              <a:rPr lang="en-US" dirty="0" smtClean="0"/>
              <a:t> </a:t>
            </a:r>
            <a:r>
              <a:rPr lang="uk-UA" dirty="0" smtClean="0"/>
              <a:t>автоматизує рішення складних систем алгебраїчних і диференціальних рівнянь, що описують задану функціональну схему (модель). При цьому забезпечується зручний і наочний візуальний контроль за поведінкою створеного користувачем віртуального пристрою. Таким чином </a:t>
            </a:r>
            <a:r>
              <a:rPr lang="en-US" dirty="0" err="1" smtClean="0"/>
              <a:t>Simulink</a:t>
            </a:r>
            <a:r>
              <a:rPr lang="en-US" dirty="0" smtClean="0"/>
              <a:t> </a:t>
            </a:r>
            <a:r>
              <a:rPr lang="uk-UA" dirty="0" smtClean="0"/>
              <a:t>надає можливість вивчення, проектування і дослідження елементів енергетичних і електромеханічних систем, а також систем в цілому.</a:t>
            </a:r>
            <a:endParaRPr lang="uk-UA" dirty="0"/>
          </a:p>
        </p:txBody>
      </p:sp>
    </p:spTree>
    <p:extLst>
      <p:ext uri="{BB962C8B-B14F-4D97-AF65-F5344CB8AC3E}">
        <p14:creationId xmlns="" xmlns:p14="http://schemas.microsoft.com/office/powerpoint/2010/main" val="292614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uk-UA" sz="2400" b="1" dirty="0" smtClean="0">
                <a:solidFill>
                  <a:schemeClr val="tx1"/>
                </a:solidFill>
              </a:rPr>
              <a:t>Реалізація</a:t>
            </a:r>
            <a:r>
              <a:rPr lang="ru-RU" sz="2400" b="1" dirty="0" smtClean="0">
                <a:solidFill>
                  <a:schemeClr val="tx1"/>
                </a:solidFill>
              </a:rPr>
              <a:t> </a:t>
            </a:r>
            <a:r>
              <a:rPr lang="ru-RU" sz="2400" b="1" dirty="0">
                <a:solidFill>
                  <a:schemeClr val="tx1"/>
                </a:solidFill>
              </a:rPr>
              <a:t>блочного </a:t>
            </a:r>
            <a:r>
              <a:rPr lang="uk-UA" sz="2400" b="1" dirty="0" smtClean="0">
                <a:solidFill>
                  <a:schemeClr val="tx1"/>
                </a:solidFill>
              </a:rPr>
              <a:t>моделювання</a:t>
            </a:r>
            <a:endParaRPr lang="uk-UA" sz="2400" b="1" dirty="0">
              <a:solidFill>
                <a:schemeClr val="tx1"/>
              </a:solidFill>
            </a:endParaRPr>
          </a:p>
        </p:txBody>
      </p:sp>
      <p:sp>
        <p:nvSpPr>
          <p:cNvPr id="59395" name="Rectangle 3"/>
          <p:cNvSpPr>
            <a:spLocks noGrp="1" noChangeArrowheads="1"/>
          </p:cNvSpPr>
          <p:nvPr>
            <p:ph type="body" idx="1"/>
          </p:nvPr>
        </p:nvSpPr>
        <p:spPr>
          <a:xfrm>
            <a:off x="301752" y="1527048"/>
            <a:ext cx="8503920" cy="5045224"/>
          </a:xfrm>
        </p:spPr>
        <p:txBody>
          <a:bodyPr>
            <a:normAutofit/>
          </a:bodyPr>
          <a:lstStyle/>
          <a:p>
            <a:pPr marL="0" indent="457200" algn="just">
              <a:spcBef>
                <a:spcPts val="0"/>
              </a:spcBef>
              <a:buFontTx/>
              <a:buNone/>
            </a:pPr>
            <a:r>
              <a:rPr lang="ru-RU" sz="1600" dirty="0" smtClean="0"/>
              <a:t>Результатом блокового </a:t>
            </a:r>
            <a:r>
              <a:rPr lang="ru-RU" sz="1600" dirty="0" err="1" smtClean="0"/>
              <a:t>моделювання</a:t>
            </a:r>
            <a:r>
              <a:rPr lang="ru-RU" sz="1600" dirty="0" smtClean="0"/>
              <a:t> в </a:t>
            </a:r>
            <a:r>
              <a:rPr lang="ru-RU" sz="1600" dirty="0" err="1" smtClean="0"/>
              <a:t>наведеному</a:t>
            </a:r>
            <a:r>
              <a:rPr lang="ru-RU" sz="1600" dirty="0" smtClean="0"/>
              <a:t> </a:t>
            </a:r>
            <a:r>
              <a:rPr lang="ru-RU" sz="1600" dirty="0" err="1" smtClean="0"/>
              <a:t>прикладі</a:t>
            </a:r>
            <a:r>
              <a:rPr lang="ru-RU" sz="1600" dirty="0" smtClean="0"/>
              <a:t> </a:t>
            </a:r>
            <a:r>
              <a:rPr lang="ru-RU" sz="1600" dirty="0" err="1" smtClean="0"/>
              <a:t>є</a:t>
            </a:r>
            <a:r>
              <a:rPr lang="ru-RU" sz="1600" dirty="0" smtClean="0"/>
              <a:t> </a:t>
            </a:r>
            <a:r>
              <a:rPr lang="ru-RU" sz="1600" dirty="0" err="1" smtClean="0"/>
              <a:t>розрахунок</a:t>
            </a:r>
            <a:r>
              <a:rPr lang="ru-RU" sz="1600" dirty="0" smtClean="0"/>
              <a:t> </a:t>
            </a:r>
            <a:r>
              <a:rPr lang="ru-RU" sz="1600" dirty="0" err="1" smtClean="0"/>
              <a:t>перехідної</a:t>
            </a:r>
            <a:r>
              <a:rPr lang="ru-RU" sz="1600" dirty="0" smtClean="0"/>
              <a:t> характеристики. </a:t>
            </a:r>
            <a:r>
              <a:rPr lang="ru-RU" sz="1600" dirty="0" err="1" smtClean="0"/>
              <a:t>Перехідна</a:t>
            </a:r>
            <a:r>
              <a:rPr lang="ru-RU" sz="1600" dirty="0" smtClean="0"/>
              <a:t> характеристика - </a:t>
            </a:r>
            <a:r>
              <a:rPr lang="ru-RU" sz="1600" dirty="0" err="1" smtClean="0"/>
              <a:t>це</a:t>
            </a:r>
            <a:r>
              <a:rPr lang="ru-RU" sz="1600" dirty="0" smtClean="0"/>
              <a:t> </a:t>
            </a:r>
            <a:r>
              <a:rPr lang="ru-RU" sz="1600" dirty="0" err="1" smtClean="0"/>
              <a:t>реакція</a:t>
            </a:r>
            <a:r>
              <a:rPr lang="ru-RU" sz="1600" dirty="0" smtClean="0"/>
              <a:t> </a:t>
            </a:r>
            <a:r>
              <a:rPr lang="ru-RU" sz="1600" dirty="0" err="1" smtClean="0"/>
              <a:t>системи</a:t>
            </a:r>
            <a:r>
              <a:rPr lang="ru-RU" sz="1600" dirty="0" smtClean="0"/>
              <a:t> на </a:t>
            </a:r>
            <a:r>
              <a:rPr lang="ru-RU" sz="1600" dirty="0" err="1" smtClean="0"/>
              <a:t>одиничне</a:t>
            </a:r>
            <a:r>
              <a:rPr lang="ru-RU" sz="1600" dirty="0" smtClean="0"/>
              <a:t> </a:t>
            </a:r>
            <a:r>
              <a:rPr lang="ru-RU" sz="1600" dirty="0" err="1" smtClean="0"/>
              <a:t>вхідний</a:t>
            </a:r>
            <a:r>
              <a:rPr lang="ru-RU" sz="1600" dirty="0" smtClean="0"/>
              <a:t> </a:t>
            </a:r>
            <a:r>
              <a:rPr lang="ru-RU" sz="1600" dirty="0" err="1" smtClean="0"/>
              <a:t>вплив</a:t>
            </a:r>
            <a:r>
              <a:rPr lang="ru-RU" sz="1600" dirty="0" smtClean="0"/>
              <a:t>. </a:t>
            </a:r>
            <a:r>
              <a:rPr lang="ru-RU" sz="1600" dirty="0" err="1" smtClean="0"/>
              <a:t>Об'єктом</a:t>
            </a:r>
            <a:r>
              <a:rPr lang="ru-RU" sz="1600" dirty="0" smtClean="0"/>
              <a:t> </a:t>
            </a:r>
            <a:r>
              <a:rPr lang="ru-RU" sz="1600" dirty="0" err="1" smtClean="0"/>
              <a:t>дослідження</a:t>
            </a:r>
            <a:r>
              <a:rPr lang="ru-RU" sz="1600" dirty="0" smtClean="0"/>
              <a:t> в </a:t>
            </a:r>
            <a:r>
              <a:rPr lang="ru-RU" sz="1600" dirty="0" err="1" smtClean="0"/>
              <a:t>даному</a:t>
            </a:r>
            <a:r>
              <a:rPr lang="ru-RU" sz="1600" dirty="0" smtClean="0"/>
              <a:t> </a:t>
            </a:r>
            <a:r>
              <a:rPr lang="ru-RU" sz="1600" dirty="0" err="1" smtClean="0"/>
              <a:t>випадку</a:t>
            </a:r>
            <a:r>
              <a:rPr lang="ru-RU" sz="1600" dirty="0" smtClean="0"/>
              <a:t> </a:t>
            </a:r>
            <a:r>
              <a:rPr lang="ru-RU" sz="1600" dirty="0" err="1" smtClean="0"/>
              <a:t>є</a:t>
            </a:r>
            <a:r>
              <a:rPr lang="ru-RU" sz="1600" dirty="0" smtClean="0"/>
              <a:t> </a:t>
            </a:r>
            <a:r>
              <a:rPr lang="ru-RU" sz="1600" dirty="0" err="1" smtClean="0"/>
              <a:t>передавальна</a:t>
            </a:r>
            <a:r>
              <a:rPr lang="ru-RU" sz="1600" dirty="0" smtClean="0"/>
              <a:t> </a:t>
            </a:r>
            <a:r>
              <a:rPr lang="ru-RU" sz="1600" dirty="0" err="1" smtClean="0"/>
              <a:t>функція</a:t>
            </a:r>
            <a:r>
              <a:rPr lang="ru-RU" sz="1600" dirty="0" smtClean="0"/>
              <a:t>, яка </a:t>
            </a:r>
            <a:r>
              <a:rPr lang="ru-RU" sz="1600" dirty="0" err="1" smtClean="0"/>
              <a:t>задається</a:t>
            </a:r>
            <a:r>
              <a:rPr lang="ru-RU" sz="1600" dirty="0" smtClean="0"/>
              <a:t> за </a:t>
            </a:r>
            <a:r>
              <a:rPr lang="ru-RU" sz="1600" dirty="0" err="1" smtClean="0"/>
              <a:t>допомогою</a:t>
            </a:r>
            <a:r>
              <a:rPr lang="ru-RU" sz="1600" dirty="0" smtClean="0"/>
              <a:t> ланки </a:t>
            </a:r>
            <a:r>
              <a:rPr lang="en-US" sz="1600" b="1" dirty="0" smtClean="0"/>
              <a:t>Transfer </a:t>
            </a:r>
            <a:r>
              <a:rPr lang="en-US" sz="1600" b="1" dirty="0" err="1" smtClean="0"/>
              <a:t>Fcn</a:t>
            </a:r>
            <a:r>
              <a:rPr lang="en-US" sz="1600" b="1" dirty="0" smtClean="0"/>
              <a:t> </a:t>
            </a:r>
            <a:r>
              <a:rPr lang="ru-RU" sz="1600" dirty="0" err="1" smtClean="0"/>
              <a:t>з</a:t>
            </a:r>
            <a:r>
              <a:rPr lang="ru-RU" sz="1600" dirty="0" smtClean="0"/>
              <a:t> </a:t>
            </a:r>
            <a:r>
              <a:rPr lang="ru-RU" sz="1600" dirty="0" err="1" smtClean="0"/>
              <a:t>бібліотеки</a:t>
            </a:r>
            <a:r>
              <a:rPr lang="ru-RU" sz="1600" dirty="0" smtClean="0"/>
              <a:t> </a:t>
            </a:r>
            <a:r>
              <a:rPr lang="en-US" sz="1600" b="1" dirty="0" err="1" smtClean="0"/>
              <a:t>Simulink</a:t>
            </a:r>
            <a:r>
              <a:rPr lang="en-US" sz="1600" b="1" dirty="0" smtClean="0"/>
              <a:t> / Continuous.</a:t>
            </a:r>
            <a:endParaRPr lang="uk-UA" sz="1600" dirty="0" smtClean="0"/>
          </a:p>
          <a:p>
            <a:pPr marL="0" indent="457200" algn="just">
              <a:spcBef>
                <a:spcPts val="0"/>
              </a:spcBef>
              <a:buFontTx/>
              <a:buNone/>
            </a:pPr>
            <a:r>
              <a:rPr lang="ru-RU" sz="1600" dirty="0" err="1" smtClean="0"/>
              <a:t>Передаточна</a:t>
            </a:r>
            <a:r>
              <a:rPr lang="ru-RU" sz="1600" dirty="0" smtClean="0"/>
              <a:t> </a:t>
            </a:r>
            <a:r>
              <a:rPr lang="ru-RU" sz="1600" dirty="0" err="1" smtClean="0"/>
              <a:t>функція</a:t>
            </a:r>
            <a:r>
              <a:rPr lang="ru-RU" sz="1600" dirty="0" smtClean="0"/>
              <a:t> </a:t>
            </a:r>
            <a:r>
              <a:rPr lang="ru-RU" sz="1600" dirty="0" err="1" smtClean="0"/>
              <a:t>вихідної</a:t>
            </a:r>
            <a:r>
              <a:rPr lang="ru-RU" sz="1600" dirty="0" smtClean="0"/>
              <a:t> </a:t>
            </a:r>
            <a:r>
              <a:rPr lang="ru-RU" sz="1600" dirty="0" err="1" smtClean="0"/>
              <a:t>системи</a:t>
            </a:r>
            <a:r>
              <a:rPr lang="ru-RU" sz="1600" dirty="0" smtClean="0"/>
              <a:t> в </a:t>
            </a:r>
            <a:r>
              <a:rPr lang="ru-RU" sz="1600" dirty="0" err="1" smtClean="0"/>
              <a:t>загальному</a:t>
            </a:r>
            <a:r>
              <a:rPr lang="ru-RU" sz="1600" dirty="0" smtClean="0"/>
              <a:t> </a:t>
            </a:r>
            <a:r>
              <a:rPr lang="ru-RU" sz="1600" dirty="0" err="1" smtClean="0"/>
              <a:t>вигляді</a:t>
            </a:r>
            <a:r>
              <a:rPr lang="ru-RU" sz="1600" dirty="0" smtClean="0"/>
              <a:t> </a:t>
            </a:r>
            <a:r>
              <a:rPr lang="ru-RU" sz="1600" dirty="0" err="1" smtClean="0"/>
              <a:t>представляється</a:t>
            </a:r>
            <a:r>
              <a:rPr lang="ru-RU" sz="1600" dirty="0" smtClean="0"/>
              <a:t> у </a:t>
            </a:r>
            <a:r>
              <a:rPr lang="ru-RU" sz="1600" dirty="0" err="1" smtClean="0"/>
              <a:t>вигляді</a:t>
            </a:r>
            <a:r>
              <a:rPr lang="ru-RU" sz="1600" dirty="0" smtClean="0"/>
              <a:t>:</a:t>
            </a:r>
          </a:p>
          <a:p>
            <a:pPr marL="0" indent="457200" algn="just">
              <a:spcBef>
                <a:spcPts val="0"/>
              </a:spcBef>
              <a:buFontTx/>
              <a:buNone/>
            </a:pPr>
            <a:endParaRPr lang="ru-RU" sz="1600" dirty="0" smtClean="0"/>
          </a:p>
          <a:p>
            <a:pPr marL="0" indent="457200" algn="just">
              <a:spcBef>
                <a:spcPts val="0"/>
              </a:spcBef>
              <a:buFontTx/>
              <a:buNone/>
            </a:pPr>
            <a:endParaRPr lang="ru-RU" sz="1600" dirty="0" smtClean="0"/>
          </a:p>
          <a:p>
            <a:pPr marL="0" indent="457200" algn="just">
              <a:spcBef>
                <a:spcPts val="0"/>
              </a:spcBef>
              <a:buFontTx/>
              <a:buNone/>
            </a:pPr>
            <a:endParaRPr lang="ru-RU" sz="1600" dirty="0" smtClean="0"/>
          </a:p>
          <a:p>
            <a:pPr marL="0" indent="457200" algn="just">
              <a:spcBef>
                <a:spcPts val="0"/>
              </a:spcBef>
              <a:buFontTx/>
              <a:buNone/>
            </a:pPr>
            <a:endParaRPr lang="ru-RU" sz="1600" dirty="0" smtClean="0"/>
          </a:p>
          <a:p>
            <a:pPr marL="0" indent="457200" algn="just">
              <a:spcBef>
                <a:spcPts val="0"/>
              </a:spcBef>
              <a:buFontTx/>
              <a:buNone/>
            </a:pPr>
            <a:r>
              <a:rPr lang="ru-RU" sz="1600" dirty="0" err="1" smtClean="0"/>
              <a:t>Коефіцієнти</a:t>
            </a:r>
            <a:r>
              <a:rPr lang="ru-RU" sz="1600" dirty="0" smtClean="0"/>
              <a:t> </a:t>
            </a:r>
            <a:r>
              <a:rPr lang="ru-RU" sz="1600" i="1" dirty="0" smtClean="0">
                <a:latin typeface="Times New Roman" pitchFamily="18" charset="0"/>
              </a:rPr>
              <a:t>а</a:t>
            </a:r>
            <a:r>
              <a:rPr lang="en-US" sz="1600" i="1" baseline="-25000" dirty="0" err="1" smtClean="0">
                <a:latin typeface="Times New Roman" pitchFamily="18" charset="0"/>
              </a:rPr>
              <a:t>i</a:t>
            </a:r>
            <a:r>
              <a:rPr lang="ru-RU" sz="1600" dirty="0" smtClean="0"/>
              <a:t> </a:t>
            </a:r>
            <a:r>
              <a:rPr lang="ru-RU" sz="1600" dirty="0" err="1" smtClean="0"/>
              <a:t>слід</a:t>
            </a:r>
            <a:r>
              <a:rPr lang="ru-RU" sz="1600" dirty="0" smtClean="0"/>
              <a:t> </a:t>
            </a:r>
            <a:r>
              <a:rPr lang="ru-RU" sz="1600" dirty="0" err="1" smtClean="0"/>
              <a:t>вводити</a:t>
            </a:r>
            <a:r>
              <a:rPr lang="ru-RU" sz="1600" dirty="0" smtClean="0"/>
              <a:t> в поле</a:t>
            </a:r>
            <a:r>
              <a:rPr lang="ru-RU" sz="1600" b="1" dirty="0" smtClean="0"/>
              <a:t> </a:t>
            </a:r>
            <a:r>
              <a:rPr lang="en-US" sz="1600" b="1" dirty="0" smtClean="0"/>
              <a:t>Numerator</a:t>
            </a:r>
            <a:r>
              <a:rPr lang="en-US" sz="1600" dirty="0" smtClean="0"/>
              <a:t>, </a:t>
            </a:r>
            <a:r>
              <a:rPr lang="ru-RU" sz="1600" dirty="0" err="1" smtClean="0"/>
              <a:t>починаючи</a:t>
            </a:r>
            <a:r>
              <a:rPr lang="ru-RU" sz="1600" dirty="0" smtClean="0"/>
              <a:t> </a:t>
            </a:r>
            <a:r>
              <a:rPr lang="ru-RU" sz="1600" dirty="0" err="1" smtClean="0"/>
              <a:t>з</a:t>
            </a:r>
            <a:r>
              <a:rPr lang="ru-RU" sz="1600" dirty="0" smtClean="0"/>
              <a:t> </a:t>
            </a:r>
            <a:r>
              <a:rPr lang="ru-RU" sz="1600" dirty="0" err="1" smtClean="0"/>
              <a:t>коефіцієнта</a:t>
            </a:r>
            <a:r>
              <a:rPr lang="ru-RU" sz="1600" dirty="0" smtClean="0"/>
              <a:t> </a:t>
            </a:r>
            <a:r>
              <a:rPr lang="ru-RU" sz="1600" i="1" dirty="0" smtClean="0"/>
              <a:t>а</a:t>
            </a:r>
            <a:r>
              <a:rPr lang="en-US" sz="1600" i="1" baseline="-25000" dirty="0" smtClean="0"/>
              <a:t>m</a:t>
            </a:r>
            <a:r>
              <a:rPr lang="en-US" sz="1600" dirty="0" smtClean="0"/>
              <a:t> </a:t>
            </a:r>
            <a:r>
              <a:rPr lang="ru-RU" sz="1600" dirty="0" smtClean="0"/>
              <a:t>при </a:t>
            </a:r>
            <a:r>
              <a:rPr lang="ru-RU" sz="1600" dirty="0" err="1" smtClean="0"/>
              <a:t>старшій</a:t>
            </a:r>
            <a:r>
              <a:rPr lang="ru-RU" sz="1600" dirty="0" smtClean="0"/>
              <a:t> </a:t>
            </a:r>
            <a:r>
              <a:rPr lang="ru-RU" sz="1600" dirty="0" err="1" smtClean="0"/>
              <a:t>похідній</a:t>
            </a:r>
            <a:r>
              <a:rPr lang="ru-RU" sz="1600" dirty="0" smtClean="0"/>
              <a:t>.</a:t>
            </a:r>
          </a:p>
          <a:p>
            <a:pPr marL="0" indent="457200" algn="just">
              <a:spcBef>
                <a:spcPts val="0"/>
              </a:spcBef>
              <a:buFontTx/>
              <a:buNone/>
            </a:pPr>
            <a:r>
              <a:rPr lang="ru-RU" sz="1600" dirty="0" err="1" smtClean="0"/>
              <a:t>Аналогічно</a:t>
            </a:r>
            <a:r>
              <a:rPr lang="ru-RU" sz="1600" dirty="0" smtClean="0"/>
              <a:t> </a:t>
            </a:r>
            <a:r>
              <a:rPr lang="ru-RU" sz="1600" dirty="0" err="1" smtClean="0"/>
              <a:t>заповнюється</a:t>
            </a:r>
            <a:r>
              <a:rPr lang="ru-RU" sz="1600" dirty="0" smtClean="0"/>
              <a:t> поле </a:t>
            </a:r>
            <a:r>
              <a:rPr lang="ru-RU" sz="1600" dirty="0" err="1" smtClean="0"/>
              <a:t>знаменника</a:t>
            </a:r>
            <a:r>
              <a:rPr lang="ru-RU" sz="1600" dirty="0" smtClean="0"/>
              <a:t> </a:t>
            </a:r>
            <a:r>
              <a:rPr lang="ru-RU" sz="1600" dirty="0" err="1" smtClean="0"/>
              <a:t>передавальної</a:t>
            </a:r>
            <a:r>
              <a:rPr lang="ru-RU" sz="1600" dirty="0" smtClean="0"/>
              <a:t> </a:t>
            </a:r>
            <a:r>
              <a:rPr lang="ru-RU" sz="1600" dirty="0" err="1" smtClean="0"/>
              <a:t>функції</a:t>
            </a:r>
            <a:r>
              <a:rPr lang="ru-RU" sz="1600" dirty="0" smtClean="0"/>
              <a:t> </a:t>
            </a:r>
            <a:r>
              <a:rPr lang="en-US" sz="1600" b="1" dirty="0" smtClean="0"/>
              <a:t>Denominator</a:t>
            </a:r>
            <a:r>
              <a:rPr lang="en-US" sz="1600" dirty="0" smtClean="0"/>
              <a:t>, </a:t>
            </a:r>
            <a:r>
              <a:rPr lang="ru-RU" sz="1600" dirty="0" err="1" smtClean="0"/>
              <a:t>починаючи</a:t>
            </a:r>
            <a:r>
              <a:rPr lang="ru-RU" sz="1600" dirty="0" smtClean="0"/>
              <a:t> </a:t>
            </a:r>
            <a:r>
              <a:rPr lang="ru-RU" sz="1600" dirty="0" err="1" smtClean="0"/>
              <a:t>з</a:t>
            </a:r>
            <a:r>
              <a:rPr lang="ru-RU" sz="1600" dirty="0" smtClean="0"/>
              <a:t> </a:t>
            </a:r>
            <a:r>
              <a:rPr lang="ru-RU" sz="1600" dirty="0" err="1" smtClean="0"/>
              <a:t>коефіцієнта</a:t>
            </a:r>
            <a:r>
              <a:rPr lang="ru-RU" sz="1600" dirty="0" smtClean="0"/>
              <a:t> </a:t>
            </a:r>
            <a:r>
              <a:rPr lang="en-US" sz="1600" i="1" dirty="0" err="1" smtClean="0"/>
              <a:t>b</a:t>
            </a:r>
            <a:r>
              <a:rPr lang="en-US" sz="1600" i="1" baseline="-25000" dirty="0" err="1" smtClean="0"/>
              <a:t>n</a:t>
            </a:r>
            <a:r>
              <a:rPr lang="ru-RU" sz="1600" dirty="0" smtClean="0"/>
              <a:t>. </a:t>
            </a:r>
            <a:endParaRPr lang="en-US" sz="1600" dirty="0" smtClean="0"/>
          </a:p>
          <a:p>
            <a:pPr marL="0" indent="457200" algn="just">
              <a:spcBef>
                <a:spcPts val="0"/>
              </a:spcBef>
              <a:buFontTx/>
              <a:buNone/>
            </a:pPr>
            <a:r>
              <a:rPr lang="en-US" sz="1600" dirty="0" smtClean="0"/>
              <a:t>    </a:t>
            </a:r>
            <a:r>
              <a:rPr lang="ru-RU" sz="1600" dirty="0" err="1" smtClean="0"/>
              <a:t>Вхідний</a:t>
            </a:r>
            <a:r>
              <a:rPr lang="ru-RU" sz="1600" dirty="0" smtClean="0"/>
              <a:t> </a:t>
            </a:r>
            <a:r>
              <a:rPr lang="ru-RU" sz="1600" dirty="0" err="1" smtClean="0"/>
              <a:t>вплив</a:t>
            </a:r>
            <a:r>
              <a:rPr lang="ru-RU" sz="1600" dirty="0" smtClean="0"/>
              <a:t> на </a:t>
            </a:r>
            <a:r>
              <a:rPr lang="ru-RU" sz="1600" dirty="0" err="1" smtClean="0"/>
              <a:t>передавальну</a:t>
            </a:r>
            <a:r>
              <a:rPr lang="ru-RU" sz="1600" dirty="0" smtClean="0"/>
              <a:t> </a:t>
            </a:r>
            <a:r>
              <a:rPr lang="ru-RU" sz="1600" dirty="0" err="1" smtClean="0"/>
              <a:t>функцію</a:t>
            </a:r>
            <a:r>
              <a:rPr lang="ru-RU" sz="1600" dirty="0" smtClean="0"/>
              <a:t> </a:t>
            </a:r>
            <a:r>
              <a:rPr lang="ru-RU" sz="1600" dirty="0" err="1" smtClean="0"/>
              <a:t>подається</a:t>
            </a:r>
            <a:r>
              <a:rPr lang="ru-RU" sz="1600" dirty="0" smtClean="0"/>
              <a:t> за </a:t>
            </a:r>
            <a:r>
              <a:rPr lang="ru-RU" sz="1600" dirty="0" err="1" smtClean="0"/>
              <a:t>допомогою</a:t>
            </a:r>
            <a:r>
              <a:rPr lang="ru-RU" sz="1600" dirty="0" smtClean="0"/>
              <a:t> </a:t>
            </a:r>
            <a:r>
              <a:rPr lang="ru-RU" sz="1600" dirty="0" err="1" smtClean="0"/>
              <a:t>елемента</a:t>
            </a:r>
            <a:r>
              <a:rPr lang="ru-RU" sz="1600" dirty="0" smtClean="0"/>
              <a:t> </a:t>
            </a:r>
            <a:r>
              <a:rPr lang="en-US" sz="1600" b="1" dirty="0" smtClean="0"/>
              <a:t>Constant</a:t>
            </a:r>
            <a:r>
              <a:rPr lang="en-US" sz="1600" dirty="0" smtClean="0"/>
              <a:t> </a:t>
            </a:r>
            <a:r>
              <a:rPr lang="ru-RU" sz="1600" dirty="0" err="1" smtClean="0"/>
              <a:t>з</a:t>
            </a:r>
            <a:r>
              <a:rPr lang="ru-RU" sz="1600" dirty="0" smtClean="0"/>
              <a:t> </a:t>
            </a:r>
            <a:r>
              <a:rPr lang="ru-RU" sz="1600" dirty="0" err="1" smtClean="0"/>
              <a:t>бібліотеки</a:t>
            </a:r>
            <a:r>
              <a:rPr lang="ru-RU" sz="1600" dirty="0" smtClean="0"/>
              <a:t> </a:t>
            </a:r>
            <a:r>
              <a:rPr lang="en-US" sz="1600" b="1" dirty="0" err="1" smtClean="0"/>
              <a:t>Simulink</a:t>
            </a:r>
            <a:r>
              <a:rPr lang="en-US" sz="1600" b="1" dirty="0" smtClean="0"/>
              <a:t> / Commonly Used Blocks</a:t>
            </a:r>
            <a:r>
              <a:rPr lang="en-US" sz="1600" dirty="0" smtClean="0"/>
              <a:t>, </a:t>
            </a:r>
            <a:r>
              <a:rPr lang="ru-RU" sz="1600" dirty="0" smtClean="0"/>
              <a:t>а </a:t>
            </a:r>
            <a:r>
              <a:rPr lang="ru-RU" sz="1600" dirty="0" err="1" smtClean="0"/>
              <a:t>вихідний</a:t>
            </a:r>
            <a:r>
              <a:rPr lang="ru-RU" sz="1600" dirty="0" smtClean="0"/>
              <a:t> сигнал </a:t>
            </a:r>
            <a:r>
              <a:rPr lang="ru-RU" sz="1600" dirty="0" err="1" smtClean="0"/>
              <a:t>реєструється</a:t>
            </a:r>
            <a:r>
              <a:rPr lang="ru-RU" sz="1600" dirty="0" smtClean="0"/>
              <a:t> </a:t>
            </a:r>
            <a:r>
              <a:rPr lang="ru-RU" sz="1600" dirty="0" err="1" smtClean="0"/>
              <a:t>осцилографом</a:t>
            </a:r>
            <a:r>
              <a:rPr lang="ru-RU" sz="1600" dirty="0" smtClean="0"/>
              <a:t> </a:t>
            </a:r>
            <a:r>
              <a:rPr lang="en-US" sz="1600" b="1" dirty="0" err="1" smtClean="0"/>
              <a:t>Simulink</a:t>
            </a:r>
            <a:r>
              <a:rPr lang="en-US" sz="1600" b="1" dirty="0" smtClean="0"/>
              <a:t> / Sinks / Scope</a:t>
            </a:r>
            <a:r>
              <a:rPr lang="uk-UA" sz="1600" dirty="0" smtClean="0"/>
              <a:t>.</a:t>
            </a:r>
            <a:endParaRPr lang="ru-RU" sz="1600" dirty="0" smtClean="0"/>
          </a:p>
        </p:txBody>
      </p:sp>
      <p:graphicFrame>
        <p:nvGraphicFramePr>
          <p:cNvPr id="2050" name="Object 2"/>
          <p:cNvGraphicFramePr>
            <a:graphicFrameLocks noChangeAspect="1"/>
          </p:cNvGraphicFramePr>
          <p:nvPr/>
        </p:nvGraphicFramePr>
        <p:xfrm>
          <a:off x="2000232" y="3256197"/>
          <a:ext cx="4500594" cy="897078"/>
        </p:xfrm>
        <a:graphic>
          <a:graphicData uri="http://schemas.openxmlformats.org/presentationml/2006/ole">
            <p:oleObj spid="_x0000_s2050" name="Equation" r:id="rId3" imgW="3009900" imgH="59690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ru-RU" sz="2400" b="1" dirty="0" smtClean="0">
                <a:solidFill>
                  <a:schemeClr val="tx1"/>
                </a:solidFill>
              </a:rPr>
              <a:t>Приклад </a:t>
            </a:r>
            <a:r>
              <a:rPr lang="ru-RU" sz="2400" b="1" dirty="0" err="1" smtClean="0">
                <a:solidFill>
                  <a:schemeClr val="tx1"/>
                </a:solidFill>
              </a:rPr>
              <a:t>рішення</a:t>
            </a:r>
            <a:r>
              <a:rPr lang="ru-RU" sz="2400" b="1" dirty="0" smtClean="0">
                <a:solidFill>
                  <a:schemeClr val="tx1"/>
                </a:solidFill>
              </a:rPr>
              <a:t> систем </a:t>
            </a:r>
            <a:r>
              <a:rPr lang="ru-RU" sz="2400" b="1" dirty="0" err="1" smtClean="0">
                <a:solidFill>
                  <a:schemeClr val="tx1"/>
                </a:solidFill>
              </a:rPr>
              <a:t>рівнянь</a:t>
            </a:r>
            <a:endParaRPr lang="ru-RU" sz="2400" b="1" dirty="0">
              <a:solidFill>
                <a:schemeClr val="tx1"/>
              </a:solidFill>
            </a:endParaRPr>
          </a:p>
        </p:txBody>
      </p:sp>
      <p:sp>
        <p:nvSpPr>
          <p:cNvPr id="56323" name="Rectangle 3"/>
          <p:cNvSpPr>
            <a:spLocks noGrp="1" noChangeArrowheads="1"/>
          </p:cNvSpPr>
          <p:nvPr>
            <p:ph type="body" idx="1"/>
          </p:nvPr>
        </p:nvSpPr>
        <p:spPr/>
        <p:txBody>
          <a:bodyPr/>
          <a:lstStyle/>
          <a:p>
            <a:pPr>
              <a:buFontTx/>
              <a:buNone/>
            </a:pPr>
            <a:endParaRPr lang="uk-UA"/>
          </a:p>
        </p:txBody>
      </p:sp>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uk-UA"/>
          </a:p>
        </p:txBody>
      </p:sp>
      <p:pic>
        <p:nvPicPr>
          <p:cNvPr id="56324" name="Picture 4"/>
          <p:cNvPicPr>
            <a:picLocks noChangeAspect="1" noChangeArrowheads="1"/>
          </p:cNvPicPr>
          <p:nvPr/>
        </p:nvPicPr>
        <p:blipFill>
          <a:blip r:embed="rId2">
            <a:grayscl/>
          </a:blip>
          <a:srcRect/>
          <a:stretch>
            <a:fillRect/>
          </a:stretch>
        </p:blipFill>
        <p:spPr bwMode="auto">
          <a:xfrm>
            <a:off x="152400" y="1506538"/>
            <a:ext cx="8763000" cy="48942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uk-UA" sz="2400" b="1" dirty="0" smtClean="0">
                <a:solidFill>
                  <a:schemeClr val="tx1"/>
                </a:solidFill>
              </a:rPr>
              <a:t>Створення та підключення елементів схеми</a:t>
            </a:r>
            <a:endParaRPr lang="uk-UA" sz="2400" b="1" dirty="0">
              <a:solidFill>
                <a:schemeClr val="tx1"/>
              </a:solidFill>
            </a:endParaRPr>
          </a:p>
        </p:txBody>
      </p:sp>
      <p:sp>
        <p:nvSpPr>
          <p:cNvPr id="63491" name="Rectangle 3"/>
          <p:cNvSpPr>
            <a:spLocks noGrp="1" noChangeArrowheads="1"/>
          </p:cNvSpPr>
          <p:nvPr>
            <p:ph type="body" idx="1"/>
          </p:nvPr>
        </p:nvSpPr>
        <p:spPr>
          <a:xfrm>
            <a:off x="301752" y="1785926"/>
            <a:ext cx="8503920" cy="3786214"/>
          </a:xfrm>
        </p:spPr>
        <p:txBody>
          <a:bodyPr>
            <a:normAutofit/>
          </a:bodyPr>
          <a:lstStyle/>
          <a:p>
            <a:pPr marL="0" indent="450000" algn="just">
              <a:spcBef>
                <a:spcPts val="0"/>
              </a:spcBef>
              <a:buFontTx/>
              <a:buNone/>
            </a:pPr>
            <a:r>
              <a:rPr lang="ru-RU" sz="1600" dirty="0" smtClean="0"/>
              <a:t>Для </a:t>
            </a:r>
            <a:r>
              <a:rPr lang="ru-RU" sz="1600" dirty="0" err="1" smtClean="0"/>
              <a:t>створення</a:t>
            </a:r>
            <a:r>
              <a:rPr lang="ru-RU" sz="1600" dirty="0" smtClean="0"/>
              <a:t> </a:t>
            </a:r>
            <a:r>
              <a:rPr lang="ru-RU" sz="1600" dirty="0" err="1" smtClean="0"/>
              <a:t>схеми</a:t>
            </a:r>
            <a:r>
              <a:rPr lang="ru-RU" sz="1600" dirty="0" smtClean="0"/>
              <a:t> в </a:t>
            </a:r>
            <a:r>
              <a:rPr lang="ru-RU" sz="1600" dirty="0" err="1" smtClean="0"/>
              <a:t>наведеному</a:t>
            </a:r>
            <a:r>
              <a:rPr lang="ru-RU" sz="1600" dirty="0" smtClean="0"/>
              <a:t> </a:t>
            </a:r>
            <a:r>
              <a:rPr lang="ru-RU" sz="1600" dirty="0" err="1" smtClean="0"/>
              <a:t>прикладі</a:t>
            </a:r>
            <a:r>
              <a:rPr lang="ru-RU" sz="1600" dirty="0" smtClean="0"/>
              <a:t> </a:t>
            </a:r>
            <a:r>
              <a:rPr lang="ru-RU" sz="1600" dirty="0" err="1" smtClean="0"/>
              <a:t>в</a:t>
            </a:r>
            <a:r>
              <a:rPr lang="ru-RU" sz="1600" dirty="0" smtClean="0"/>
              <a:t> </a:t>
            </a:r>
            <a:r>
              <a:rPr lang="ru-RU" sz="1600" dirty="0" err="1" smtClean="0"/>
              <a:t>середовищі</a:t>
            </a:r>
            <a:r>
              <a:rPr lang="ru-RU" sz="1600" dirty="0" smtClean="0"/>
              <a:t> </a:t>
            </a:r>
            <a:r>
              <a:rPr lang="en-US" sz="1600" b="1" dirty="0" err="1" smtClean="0"/>
              <a:t>Matlab</a:t>
            </a:r>
            <a:r>
              <a:rPr lang="en-US" sz="1600" b="1" dirty="0" smtClean="0"/>
              <a:t> </a:t>
            </a:r>
            <a:r>
              <a:rPr lang="en-US" sz="1600" b="1" dirty="0" err="1" smtClean="0"/>
              <a:t>Simulink</a:t>
            </a:r>
            <a:r>
              <a:rPr lang="en-US" sz="1600" b="1" dirty="0" smtClean="0"/>
              <a:t> </a:t>
            </a:r>
            <a:r>
              <a:rPr lang="ru-RU" sz="1600" dirty="0" err="1" smtClean="0"/>
              <a:t>передбачені</a:t>
            </a:r>
            <a:r>
              <a:rPr lang="ru-RU" sz="1600" dirty="0" smtClean="0"/>
              <a:t> </a:t>
            </a:r>
            <a:r>
              <a:rPr lang="ru-RU" sz="1600" dirty="0" err="1" smtClean="0"/>
              <a:t>моделі</a:t>
            </a:r>
            <a:r>
              <a:rPr lang="ru-RU" sz="1600" dirty="0" smtClean="0"/>
              <a:t> </a:t>
            </a:r>
            <a:r>
              <a:rPr lang="ru-RU" sz="1600" dirty="0" err="1" smtClean="0"/>
              <a:t>послідовної</a:t>
            </a:r>
            <a:r>
              <a:rPr lang="ru-RU" sz="1600" dirty="0" smtClean="0"/>
              <a:t> </a:t>
            </a:r>
            <a:r>
              <a:rPr lang="ru-RU" sz="1600" dirty="0" err="1" smtClean="0"/>
              <a:t>і</a:t>
            </a:r>
            <a:r>
              <a:rPr lang="ru-RU" sz="1600" dirty="0" smtClean="0"/>
              <a:t> </a:t>
            </a:r>
            <a:r>
              <a:rPr lang="ru-RU" sz="1600" dirty="0" err="1" smtClean="0"/>
              <a:t>паралельної</a:t>
            </a:r>
            <a:r>
              <a:rPr lang="ru-RU" sz="1600" dirty="0" smtClean="0"/>
              <a:t> </a:t>
            </a:r>
            <a:r>
              <a:rPr lang="en-US" sz="1600" dirty="0" smtClean="0"/>
              <a:t>R-L-C </a:t>
            </a:r>
            <a:r>
              <a:rPr lang="ru-RU" sz="1600" dirty="0" err="1" smtClean="0"/>
              <a:t>ланцюжків</a:t>
            </a:r>
            <a:r>
              <a:rPr lang="ru-RU" sz="1600" dirty="0" smtClean="0"/>
              <a:t>.</a:t>
            </a:r>
          </a:p>
          <a:p>
            <a:pPr marL="0" indent="450000" algn="just">
              <a:spcBef>
                <a:spcPts val="0"/>
              </a:spcBef>
              <a:buFontTx/>
              <a:buNone/>
            </a:pPr>
            <a:r>
              <a:rPr lang="ru-RU" sz="1600" dirty="0" smtClean="0"/>
              <a:t>    Вони </a:t>
            </a:r>
            <a:r>
              <a:rPr lang="ru-RU" sz="1600" dirty="0" err="1" smtClean="0"/>
              <a:t>знаходяться</a:t>
            </a:r>
            <a:r>
              <a:rPr lang="ru-RU" sz="1600" dirty="0" smtClean="0"/>
              <a:t> в </a:t>
            </a:r>
            <a:r>
              <a:rPr lang="ru-RU" sz="1600" dirty="0" err="1" smtClean="0"/>
              <a:t>бібліотеці</a:t>
            </a:r>
            <a:r>
              <a:rPr lang="ru-RU" sz="1600" dirty="0" smtClean="0"/>
              <a:t> </a:t>
            </a:r>
            <a:r>
              <a:rPr lang="en-US" sz="1600" b="1" dirty="0" err="1" smtClean="0"/>
              <a:t>SimPowerSystems</a:t>
            </a:r>
            <a:r>
              <a:rPr lang="en-US" sz="1600" b="1" dirty="0" smtClean="0"/>
              <a:t> / Elements / Series RLC Branch </a:t>
            </a:r>
            <a:r>
              <a:rPr lang="ru-RU" sz="1600" b="1" dirty="0" err="1" smtClean="0"/>
              <a:t>і</a:t>
            </a:r>
            <a:r>
              <a:rPr lang="ru-RU" sz="1600" b="1" dirty="0" smtClean="0"/>
              <a:t> </a:t>
            </a:r>
            <a:r>
              <a:rPr lang="en-US" sz="1600" b="1" dirty="0" err="1" smtClean="0"/>
              <a:t>SimPowerSystems</a:t>
            </a:r>
            <a:r>
              <a:rPr lang="en-US" sz="1600" b="1" dirty="0" smtClean="0"/>
              <a:t> / Elements / </a:t>
            </a:r>
            <a:r>
              <a:rPr lang="ru-RU" sz="1600" b="1" dirty="0" smtClean="0"/>
              <a:t>Ра</a:t>
            </a:r>
            <a:r>
              <a:rPr lang="en-US" sz="1600" b="1" dirty="0" err="1" smtClean="0"/>
              <a:t>rallel</a:t>
            </a:r>
            <a:r>
              <a:rPr lang="en-US" sz="1600" b="1" dirty="0" smtClean="0"/>
              <a:t> RLC Branch.</a:t>
            </a:r>
            <a:endParaRPr lang="uk-UA" sz="1600" b="1" dirty="0" smtClean="0"/>
          </a:p>
          <a:p>
            <a:pPr marL="0" indent="450000" algn="just">
              <a:spcBef>
                <a:spcPts val="0"/>
              </a:spcBef>
              <a:buFontTx/>
              <a:buNone/>
            </a:pPr>
            <a:r>
              <a:rPr lang="ru-RU" sz="1600" dirty="0" err="1" smtClean="0"/>
              <a:t>Джерело</a:t>
            </a:r>
            <a:r>
              <a:rPr lang="ru-RU" sz="1600" dirty="0" smtClean="0"/>
              <a:t> </a:t>
            </a:r>
            <a:r>
              <a:rPr lang="ru-RU" sz="1600" dirty="0" err="1" smtClean="0"/>
              <a:t>змінної</a:t>
            </a:r>
            <a:r>
              <a:rPr lang="ru-RU" sz="1600" dirty="0" smtClean="0"/>
              <a:t> </a:t>
            </a:r>
            <a:r>
              <a:rPr lang="ru-RU" sz="1600" dirty="0" err="1" smtClean="0"/>
              <a:t>напруги</a:t>
            </a:r>
            <a:r>
              <a:rPr lang="ru-RU" sz="1600" dirty="0" smtClean="0"/>
              <a:t>, </a:t>
            </a:r>
            <a:r>
              <a:rPr lang="ru-RU" sz="1600" dirty="0" err="1" smtClean="0"/>
              <a:t>який</a:t>
            </a:r>
            <a:r>
              <a:rPr lang="ru-RU" sz="1600" dirty="0" smtClean="0"/>
              <a:t> </a:t>
            </a:r>
            <a:r>
              <a:rPr lang="ru-RU" sz="1600" dirty="0" err="1" smtClean="0"/>
              <a:t>необхідно</a:t>
            </a:r>
            <a:r>
              <a:rPr lang="ru-RU" sz="1600" dirty="0" smtClean="0"/>
              <a:t> </a:t>
            </a:r>
            <a:r>
              <a:rPr lang="ru-RU" sz="1600" dirty="0" err="1" smtClean="0"/>
              <a:t>підключити</a:t>
            </a:r>
            <a:r>
              <a:rPr lang="ru-RU" sz="1600" dirty="0" smtClean="0"/>
              <a:t> до </a:t>
            </a:r>
            <a:r>
              <a:rPr lang="ru-RU" sz="1600" dirty="0" err="1" smtClean="0"/>
              <a:t>схеми</a:t>
            </a:r>
            <a:r>
              <a:rPr lang="ru-RU" sz="1600" dirty="0" smtClean="0"/>
              <a:t>, </a:t>
            </a:r>
            <a:r>
              <a:rPr lang="ru-RU" sz="1600" dirty="0" err="1" smtClean="0"/>
              <a:t>знаходиться</a:t>
            </a:r>
            <a:r>
              <a:rPr lang="ru-RU" sz="1600" dirty="0" smtClean="0"/>
              <a:t> в </a:t>
            </a:r>
            <a:r>
              <a:rPr lang="ru-RU" sz="1600" dirty="0" err="1" smtClean="0"/>
              <a:t>бібліотеці</a:t>
            </a:r>
            <a:r>
              <a:rPr lang="ru-RU" sz="1600" dirty="0" smtClean="0"/>
              <a:t> </a:t>
            </a:r>
            <a:r>
              <a:rPr lang="en-US" sz="1600" b="1" dirty="0" err="1" smtClean="0"/>
              <a:t>SimPowerSystems</a:t>
            </a:r>
            <a:r>
              <a:rPr lang="en-US" sz="1600" b="1" dirty="0" smtClean="0"/>
              <a:t> / Electrical Sources / AC Voltage Sources.</a:t>
            </a:r>
          </a:p>
          <a:p>
            <a:pPr marL="0" indent="450000" algn="just">
              <a:spcBef>
                <a:spcPts val="0"/>
              </a:spcBef>
              <a:buFontTx/>
              <a:buNone/>
            </a:pPr>
            <a:r>
              <a:rPr lang="ru-RU" sz="1600" dirty="0" smtClean="0"/>
              <a:t>Для </a:t>
            </a:r>
            <a:r>
              <a:rPr lang="ru-RU" sz="1600" dirty="0" err="1" smtClean="0"/>
              <a:t>отримання</a:t>
            </a:r>
            <a:r>
              <a:rPr lang="ru-RU" sz="1600" dirty="0" smtClean="0"/>
              <a:t> </a:t>
            </a:r>
            <a:r>
              <a:rPr lang="ru-RU" sz="1600" dirty="0" err="1" smtClean="0"/>
              <a:t>і</a:t>
            </a:r>
            <a:r>
              <a:rPr lang="ru-RU" sz="1600" dirty="0" smtClean="0"/>
              <a:t> </a:t>
            </a:r>
            <a:r>
              <a:rPr lang="ru-RU" sz="1600" dirty="0" err="1" smtClean="0"/>
              <a:t>візуалізації</a:t>
            </a:r>
            <a:r>
              <a:rPr lang="ru-RU" sz="1600" dirty="0" smtClean="0"/>
              <a:t> </a:t>
            </a:r>
            <a:r>
              <a:rPr lang="ru-RU" sz="1600" dirty="0" err="1" smtClean="0"/>
              <a:t>процесів</a:t>
            </a:r>
            <a:r>
              <a:rPr lang="ru-RU" sz="1600" dirty="0" smtClean="0"/>
              <a:t> </a:t>
            </a:r>
            <a:r>
              <a:rPr lang="ru-RU" sz="1600" dirty="0" err="1" smtClean="0"/>
              <a:t>необхідно</a:t>
            </a:r>
            <a:r>
              <a:rPr lang="ru-RU" sz="1600" dirty="0" smtClean="0"/>
              <a:t> </a:t>
            </a:r>
            <a:r>
              <a:rPr lang="ru-RU" sz="1600" dirty="0" err="1" smtClean="0"/>
              <a:t>підключити</a:t>
            </a:r>
            <a:r>
              <a:rPr lang="ru-RU" sz="1600" dirty="0" smtClean="0"/>
              <a:t> до </a:t>
            </a:r>
            <a:r>
              <a:rPr lang="ru-RU" sz="1600" dirty="0" err="1" smtClean="0"/>
              <a:t>схеми</a:t>
            </a:r>
            <a:r>
              <a:rPr lang="ru-RU" sz="1600" dirty="0" smtClean="0"/>
              <a:t> </a:t>
            </a:r>
            <a:r>
              <a:rPr lang="ru-RU" sz="1600" dirty="0" err="1" smtClean="0"/>
              <a:t>вимірювальний</a:t>
            </a:r>
            <a:r>
              <a:rPr lang="ru-RU" sz="1600" dirty="0" smtClean="0"/>
              <a:t> </a:t>
            </a:r>
            <a:r>
              <a:rPr lang="ru-RU" sz="1600" dirty="0" err="1" smtClean="0"/>
              <a:t>прилад</a:t>
            </a:r>
            <a:r>
              <a:rPr lang="ru-RU" sz="1600" dirty="0" smtClean="0"/>
              <a:t> </a:t>
            </a:r>
            <a:r>
              <a:rPr lang="ru-RU" sz="1600" dirty="0" err="1" smtClean="0"/>
              <a:t>і</a:t>
            </a:r>
            <a:r>
              <a:rPr lang="ru-RU" sz="1600" dirty="0" smtClean="0"/>
              <a:t> </a:t>
            </a:r>
            <a:r>
              <a:rPr lang="ru-RU" sz="1600" dirty="0" err="1" smtClean="0"/>
              <a:t>осцилограф</a:t>
            </a:r>
            <a:r>
              <a:rPr lang="ru-RU" sz="1600" dirty="0" smtClean="0"/>
              <a:t>.</a:t>
            </a:r>
          </a:p>
          <a:p>
            <a:pPr marL="0" indent="450000" algn="just">
              <a:spcBef>
                <a:spcPts val="0"/>
              </a:spcBef>
              <a:buFontTx/>
              <a:buNone/>
            </a:pPr>
            <a:r>
              <a:rPr lang="ru-RU" sz="1600" dirty="0" smtClean="0"/>
              <a:t>При </a:t>
            </a:r>
            <a:r>
              <a:rPr lang="ru-RU" sz="1600" dirty="0" err="1" smtClean="0"/>
              <a:t>вирішенні</a:t>
            </a:r>
            <a:r>
              <a:rPr lang="ru-RU" sz="1600" dirty="0" smtClean="0"/>
              <a:t> систем </a:t>
            </a:r>
            <a:r>
              <a:rPr lang="ru-RU" sz="1600" dirty="0" err="1" smtClean="0"/>
              <a:t>рівнянь</a:t>
            </a:r>
            <a:r>
              <a:rPr lang="ru-RU" sz="1600" dirty="0" smtClean="0"/>
              <a:t> </a:t>
            </a:r>
            <a:r>
              <a:rPr lang="ru-RU" sz="1600" dirty="0" err="1" smtClean="0"/>
              <a:t>і</a:t>
            </a:r>
            <a:r>
              <a:rPr lang="ru-RU" sz="1600" dirty="0" smtClean="0"/>
              <a:t> </a:t>
            </a:r>
            <a:r>
              <a:rPr lang="ru-RU" sz="1600" dirty="0" err="1" smtClean="0"/>
              <a:t>побудові</a:t>
            </a:r>
            <a:r>
              <a:rPr lang="ru-RU" sz="1600" dirty="0" smtClean="0"/>
              <a:t> </a:t>
            </a:r>
            <a:r>
              <a:rPr lang="ru-RU" sz="1600" dirty="0" err="1" smtClean="0"/>
              <a:t>перехідної</a:t>
            </a:r>
            <a:r>
              <a:rPr lang="ru-RU" sz="1600" dirty="0" smtClean="0"/>
              <a:t> характеристики </a:t>
            </a:r>
            <a:r>
              <a:rPr lang="ru-RU" sz="1600" dirty="0" err="1" smtClean="0"/>
              <a:t>істотно</a:t>
            </a:r>
            <a:r>
              <a:rPr lang="ru-RU" sz="1600" dirty="0" smtClean="0"/>
              <a:t> </a:t>
            </a:r>
            <a:r>
              <a:rPr lang="ru-RU" sz="1600" dirty="0" err="1" smtClean="0"/>
              <a:t>впливає</a:t>
            </a:r>
            <a:r>
              <a:rPr lang="ru-RU" sz="1600" dirty="0" smtClean="0"/>
              <a:t> на результат </a:t>
            </a:r>
            <a:r>
              <a:rPr lang="ru-RU" sz="1600" dirty="0" err="1" smtClean="0"/>
              <a:t>вибір</a:t>
            </a:r>
            <a:r>
              <a:rPr lang="ru-RU" sz="1600" dirty="0" smtClean="0"/>
              <a:t> </a:t>
            </a:r>
            <a:r>
              <a:rPr lang="ru-RU" sz="1600" dirty="0" err="1" smtClean="0"/>
              <a:t>чисельного</a:t>
            </a:r>
            <a:r>
              <a:rPr lang="ru-RU" sz="1600" dirty="0" smtClean="0"/>
              <a:t> методу </a:t>
            </a:r>
            <a:r>
              <a:rPr lang="ru-RU" sz="1600" dirty="0" err="1" smtClean="0"/>
              <a:t>розрахунку</a:t>
            </a:r>
            <a:r>
              <a:rPr lang="ru-RU" sz="1600" dirty="0" smtClean="0"/>
              <a:t> </a:t>
            </a:r>
            <a:r>
              <a:rPr lang="ru-RU" sz="1600" b="1" dirty="0" smtClean="0"/>
              <a:t>(</a:t>
            </a:r>
            <a:r>
              <a:rPr lang="en-US" sz="1600" b="1" dirty="0" smtClean="0"/>
              <a:t>Solver)</a:t>
            </a:r>
            <a:r>
              <a:rPr lang="en-US" sz="1600" dirty="0" smtClean="0"/>
              <a:t>,</a:t>
            </a:r>
            <a:r>
              <a:rPr lang="en-US" sz="1600" b="1" dirty="0" smtClean="0"/>
              <a:t> </a:t>
            </a:r>
            <a:r>
              <a:rPr lang="ru-RU" sz="1600" dirty="0" err="1" smtClean="0"/>
              <a:t>кроку</a:t>
            </a:r>
            <a:r>
              <a:rPr lang="ru-RU" sz="1600" dirty="0" smtClean="0"/>
              <a:t> </a:t>
            </a:r>
            <a:r>
              <a:rPr lang="ru-RU" sz="1600" dirty="0" err="1" smtClean="0"/>
              <a:t>розрахунку</a:t>
            </a:r>
            <a:r>
              <a:rPr lang="ru-RU" sz="1600" dirty="0" smtClean="0"/>
              <a:t> (</a:t>
            </a:r>
            <a:r>
              <a:rPr lang="en-US" sz="1600" b="1" dirty="0" smtClean="0"/>
              <a:t>Relative tolerance</a:t>
            </a:r>
            <a:r>
              <a:rPr lang="en-US" sz="1600" dirty="0" smtClean="0"/>
              <a:t>),</a:t>
            </a:r>
            <a:r>
              <a:rPr lang="en-US" sz="1600" b="1" dirty="0" smtClean="0"/>
              <a:t> </a:t>
            </a:r>
            <a:r>
              <a:rPr lang="ru-RU" sz="1600" dirty="0" err="1" smtClean="0"/>
              <a:t>початкового</a:t>
            </a:r>
            <a:r>
              <a:rPr lang="ru-RU" sz="1600" dirty="0" smtClean="0"/>
              <a:t> </a:t>
            </a:r>
            <a:r>
              <a:rPr lang="ru-RU" sz="1600" dirty="0" err="1" smtClean="0"/>
              <a:t>і</a:t>
            </a:r>
            <a:r>
              <a:rPr lang="ru-RU" sz="1600" dirty="0" smtClean="0"/>
              <a:t> </a:t>
            </a:r>
            <a:r>
              <a:rPr lang="ru-RU" sz="1600" dirty="0" err="1" smtClean="0"/>
              <a:t>кінцевого</a:t>
            </a:r>
            <a:r>
              <a:rPr lang="ru-RU" sz="1600" dirty="0" smtClean="0"/>
              <a:t> </a:t>
            </a:r>
            <a:r>
              <a:rPr lang="ru-RU" sz="1600" dirty="0" err="1" smtClean="0"/>
              <a:t>значення</a:t>
            </a:r>
            <a:r>
              <a:rPr lang="ru-RU" sz="1600" dirty="0" smtClean="0"/>
              <a:t> часу </a:t>
            </a:r>
            <a:r>
              <a:rPr lang="ru-RU" sz="1600" dirty="0" err="1" smtClean="0"/>
              <a:t>перехідного</a:t>
            </a:r>
            <a:r>
              <a:rPr lang="ru-RU" sz="1600" dirty="0" smtClean="0"/>
              <a:t> </a:t>
            </a:r>
            <a:r>
              <a:rPr lang="ru-RU" sz="1600" dirty="0" err="1" smtClean="0"/>
              <a:t>процесу</a:t>
            </a:r>
            <a:r>
              <a:rPr lang="ru-RU" sz="1600" dirty="0" smtClean="0"/>
              <a:t> (</a:t>
            </a:r>
            <a:r>
              <a:rPr lang="en-US" sz="1600" dirty="0" smtClean="0"/>
              <a:t>Start time, Stop time).</a:t>
            </a:r>
          </a:p>
          <a:p>
            <a:pPr marL="0" indent="450000" algn="just">
              <a:spcBef>
                <a:spcPts val="0"/>
              </a:spcBef>
              <a:buFontTx/>
              <a:buNone/>
            </a:pPr>
            <a:r>
              <a:rPr lang="en-US" sz="1600" dirty="0" smtClean="0"/>
              <a:t>  </a:t>
            </a:r>
            <a:r>
              <a:rPr lang="ru-RU" sz="1600" dirty="0" err="1" smtClean="0"/>
              <a:t>Це</a:t>
            </a:r>
            <a:r>
              <a:rPr lang="ru-RU" sz="1600" dirty="0" smtClean="0"/>
              <a:t> все в </a:t>
            </a:r>
            <a:r>
              <a:rPr lang="ru-RU" sz="1600" dirty="0" err="1" smtClean="0"/>
              <a:t>реалізується</a:t>
            </a:r>
            <a:r>
              <a:rPr lang="ru-RU" sz="1600" dirty="0" smtClean="0"/>
              <a:t> </a:t>
            </a:r>
            <a:r>
              <a:rPr lang="ru-RU" sz="1600" dirty="0" err="1" smtClean="0"/>
              <a:t>в</a:t>
            </a:r>
            <a:r>
              <a:rPr lang="ru-RU" sz="1600" dirty="0" smtClean="0"/>
              <a:t> </a:t>
            </a:r>
            <a:r>
              <a:rPr lang="en-US" sz="1600" b="1" dirty="0" err="1" smtClean="0"/>
              <a:t>Simulink</a:t>
            </a:r>
            <a:r>
              <a:rPr lang="en-US" sz="1600" dirty="0" smtClean="0"/>
              <a:t> </a:t>
            </a:r>
            <a:r>
              <a:rPr lang="ru-RU" sz="1600" dirty="0" smtClean="0"/>
              <a:t>за </a:t>
            </a:r>
            <a:r>
              <a:rPr lang="ru-RU" sz="1600" dirty="0" err="1" smtClean="0"/>
              <a:t>допомогою</a:t>
            </a:r>
            <a:r>
              <a:rPr lang="ru-RU" sz="1600" dirty="0" smtClean="0"/>
              <a:t> решателя, </a:t>
            </a:r>
            <a:r>
              <a:rPr lang="ru-RU" sz="1600" dirty="0" err="1" smtClean="0"/>
              <a:t>звернення</a:t>
            </a:r>
            <a:r>
              <a:rPr lang="ru-RU" sz="1600" dirty="0" smtClean="0"/>
              <a:t> до </a:t>
            </a:r>
            <a:r>
              <a:rPr lang="ru-RU" sz="1600" dirty="0" err="1" smtClean="0"/>
              <a:t>якого</a:t>
            </a:r>
            <a:r>
              <a:rPr lang="ru-RU" sz="1600" dirty="0" smtClean="0"/>
              <a:t> </a:t>
            </a:r>
            <a:r>
              <a:rPr lang="ru-RU" sz="1600" dirty="0" err="1" smtClean="0"/>
              <a:t>здійснюється</a:t>
            </a:r>
            <a:r>
              <a:rPr lang="ru-RU" sz="1600" dirty="0" smtClean="0"/>
              <a:t> через </a:t>
            </a:r>
            <a:r>
              <a:rPr lang="ru-RU" sz="1600" dirty="0" err="1" smtClean="0"/>
              <a:t>позицію</a:t>
            </a:r>
            <a:r>
              <a:rPr lang="ru-RU" sz="1600" dirty="0" smtClean="0"/>
              <a:t> </a:t>
            </a:r>
            <a:r>
              <a:rPr lang="en-US" sz="1600" b="1" dirty="0" smtClean="0"/>
              <a:t>Simulation</a:t>
            </a:r>
            <a:r>
              <a:rPr lang="en-US" sz="1600" dirty="0" smtClean="0"/>
              <a:t> </a:t>
            </a:r>
            <a:r>
              <a:rPr lang="ru-RU" sz="1600" dirty="0" smtClean="0"/>
              <a:t>головного меню.</a:t>
            </a:r>
            <a:endParaRPr lang="ru-RU"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sz="2400" b="1" dirty="0">
                <a:solidFill>
                  <a:schemeClr val="tx1"/>
                </a:solidFill>
              </a:rPr>
              <a:t>Simulation</a:t>
            </a:r>
            <a:endParaRPr lang="ru-RU" sz="2400" b="1" dirty="0">
              <a:solidFill>
                <a:schemeClr val="tx1"/>
              </a:solidFill>
            </a:endParaRPr>
          </a:p>
        </p:txBody>
      </p:sp>
      <p:sp>
        <p:nvSpPr>
          <p:cNvPr id="65539" name="Rectangle 3"/>
          <p:cNvSpPr>
            <a:spLocks noGrp="1" noChangeArrowheads="1"/>
          </p:cNvSpPr>
          <p:nvPr>
            <p:ph type="body" idx="1"/>
          </p:nvPr>
        </p:nvSpPr>
        <p:spPr/>
        <p:txBody>
          <a:bodyPr>
            <a:normAutofit/>
          </a:bodyPr>
          <a:lstStyle/>
          <a:p>
            <a:pPr marL="0" indent="450000" algn="just">
              <a:spcBef>
                <a:spcPts val="0"/>
              </a:spcBef>
              <a:buFontTx/>
              <a:buNone/>
            </a:pPr>
            <a:r>
              <a:rPr lang="ru-RU" sz="1600" dirty="0"/>
              <a:t>  </a:t>
            </a:r>
            <a:r>
              <a:rPr lang="ru-RU" sz="1600" dirty="0" err="1" smtClean="0"/>
              <a:t>Параметри</a:t>
            </a:r>
            <a:r>
              <a:rPr lang="ru-RU" sz="1600" dirty="0" smtClean="0"/>
              <a:t> решателя </a:t>
            </a:r>
            <a:r>
              <a:rPr lang="ru-RU" sz="1600" dirty="0" err="1" smtClean="0"/>
              <a:t>встановлюються</a:t>
            </a:r>
            <a:r>
              <a:rPr lang="ru-RU" sz="1600" dirty="0" smtClean="0"/>
              <a:t> за </a:t>
            </a:r>
            <a:r>
              <a:rPr lang="ru-RU" sz="1600" dirty="0" err="1" smtClean="0"/>
              <a:t>допомогою</a:t>
            </a:r>
            <a:r>
              <a:rPr lang="ru-RU" sz="1600" dirty="0" smtClean="0"/>
              <a:t> </a:t>
            </a:r>
            <a:r>
              <a:rPr lang="ru-RU" sz="1600" dirty="0" err="1" smtClean="0"/>
              <a:t>вікна</a:t>
            </a:r>
            <a:r>
              <a:rPr lang="ru-RU" sz="1600" dirty="0" smtClean="0"/>
              <a:t>, яке </a:t>
            </a:r>
            <a:r>
              <a:rPr lang="ru-RU" sz="1600" dirty="0" err="1" smtClean="0"/>
              <a:t>з'являється</a:t>
            </a:r>
            <a:r>
              <a:rPr lang="ru-RU" sz="1600" dirty="0" smtClean="0"/>
              <a:t> при </a:t>
            </a:r>
            <a:r>
              <a:rPr lang="ru-RU" sz="1600" dirty="0" err="1" smtClean="0"/>
              <a:t>виконанні</a:t>
            </a:r>
            <a:r>
              <a:rPr lang="ru-RU" sz="1600" dirty="0" smtClean="0"/>
              <a:t> </a:t>
            </a:r>
            <a:r>
              <a:rPr lang="ru-RU" sz="1600" dirty="0" err="1" smtClean="0"/>
              <a:t>команди</a:t>
            </a:r>
            <a:r>
              <a:rPr lang="ru-RU" sz="1600" dirty="0" smtClean="0"/>
              <a:t> </a:t>
            </a:r>
            <a:r>
              <a:rPr lang="en-US" sz="1600" b="1" dirty="0" smtClean="0"/>
              <a:t>Parameters</a:t>
            </a:r>
            <a:r>
              <a:rPr lang="en-US" sz="1600" dirty="0" smtClean="0"/>
              <a:t> </a:t>
            </a:r>
            <a:r>
              <a:rPr lang="ru-RU" sz="1600" dirty="0" smtClean="0"/>
              <a:t>в </a:t>
            </a:r>
            <a:r>
              <a:rPr lang="ru-RU" sz="1600" dirty="0" err="1" smtClean="0"/>
              <a:t>позиції</a:t>
            </a:r>
            <a:r>
              <a:rPr lang="ru-RU" sz="1600" dirty="0" smtClean="0"/>
              <a:t> </a:t>
            </a:r>
            <a:r>
              <a:rPr lang="en-US" sz="1600" b="1" dirty="0" smtClean="0"/>
              <a:t>Simulation</a:t>
            </a:r>
            <a:r>
              <a:rPr lang="en-US" sz="1600" dirty="0" smtClean="0"/>
              <a:t>. </a:t>
            </a:r>
            <a:r>
              <a:rPr lang="ru-RU" sz="1600" dirty="0" smtClean="0"/>
              <a:t>У </a:t>
            </a:r>
            <a:r>
              <a:rPr lang="ru-RU" sz="1600" dirty="0" err="1" smtClean="0"/>
              <a:t>ньому</a:t>
            </a:r>
            <a:r>
              <a:rPr lang="ru-RU" sz="1600" dirty="0" smtClean="0"/>
              <a:t> </a:t>
            </a:r>
            <a:r>
              <a:rPr lang="ru-RU" sz="1600" dirty="0" err="1" smtClean="0"/>
              <a:t>можна</a:t>
            </a:r>
            <a:r>
              <a:rPr lang="ru-RU" sz="1600" dirty="0" smtClean="0"/>
              <a:t> </a:t>
            </a:r>
            <a:r>
              <a:rPr lang="ru-RU" sz="1600" dirty="0" err="1" smtClean="0"/>
              <a:t>встановити</a:t>
            </a:r>
            <a:r>
              <a:rPr lang="ru-RU" sz="1600" dirty="0" smtClean="0"/>
              <a:t> </a:t>
            </a:r>
            <a:r>
              <a:rPr lang="ru-RU" sz="1600" dirty="0" err="1" smtClean="0"/>
              <a:t>конкретний</a:t>
            </a:r>
            <a:r>
              <a:rPr lang="ru-RU" sz="1600" dirty="0" smtClean="0"/>
              <a:t> метод </a:t>
            </a:r>
            <a:r>
              <a:rPr lang="ru-RU" sz="1600" dirty="0" err="1" smtClean="0"/>
              <a:t>розв'язання</a:t>
            </a:r>
            <a:r>
              <a:rPr lang="ru-RU" sz="1600" dirty="0" smtClean="0"/>
              <a:t> </a:t>
            </a:r>
            <a:r>
              <a:rPr lang="ru-RU" sz="1600" dirty="0" err="1" smtClean="0"/>
              <a:t>диференціальних</a:t>
            </a:r>
            <a:r>
              <a:rPr lang="ru-RU" sz="1600" dirty="0" smtClean="0"/>
              <a:t> </a:t>
            </a:r>
            <a:r>
              <a:rPr lang="ru-RU" sz="1600" dirty="0" err="1" smtClean="0"/>
              <a:t>рівнянь</a:t>
            </a:r>
            <a:r>
              <a:rPr lang="ru-RU" sz="1600" dirty="0" smtClean="0"/>
              <a:t> </a:t>
            </a:r>
            <a:r>
              <a:rPr lang="en-US" sz="1600" dirty="0" smtClean="0"/>
              <a:t>ode 45, ode23, </a:t>
            </a:r>
            <a:r>
              <a:rPr lang="en-US" sz="1600" dirty="0" err="1" smtClean="0"/>
              <a:t>rk</a:t>
            </a:r>
            <a:r>
              <a:rPr lang="en-US" sz="1600" dirty="0" smtClean="0"/>
              <a:t> 45 (</a:t>
            </a:r>
            <a:r>
              <a:rPr lang="ru-RU" sz="1600" dirty="0" smtClean="0"/>
              <a:t>метод Рунге-Кутта), </a:t>
            </a:r>
            <a:r>
              <a:rPr lang="en-US" sz="1600" dirty="0" err="1" smtClean="0"/>
              <a:t>odel</a:t>
            </a:r>
            <a:r>
              <a:rPr lang="en-US" sz="1600" dirty="0" smtClean="0"/>
              <a:t> 13 (</a:t>
            </a:r>
            <a:r>
              <a:rPr lang="ru-RU" sz="1600" dirty="0" smtClean="0"/>
              <a:t>метод </a:t>
            </a:r>
            <a:r>
              <a:rPr lang="ru-RU" sz="1600" dirty="0" err="1" smtClean="0"/>
              <a:t>Адомс</a:t>
            </a:r>
            <a:r>
              <a:rPr lang="ru-RU" sz="1600" dirty="0" smtClean="0"/>
              <a:t>), </a:t>
            </a:r>
            <a:r>
              <a:rPr lang="en-US" sz="1600" dirty="0" smtClean="0"/>
              <a:t>ode 15s ode1 (</a:t>
            </a:r>
            <a:r>
              <a:rPr lang="ru-RU" sz="1600" dirty="0" smtClean="0"/>
              <a:t>метод </a:t>
            </a:r>
            <a:r>
              <a:rPr lang="ru-RU" sz="1600" dirty="0" err="1" smtClean="0"/>
              <a:t>Ейлера</a:t>
            </a:r>
            <a:r>
              <a:rPr lang="ru-RU" sz="1600" dirty="0" smtClean="0"/>
              <a:t>)</a:t>
            </a:r>
            <a:endParaRPr lang="ru-RU" sz="1600" dirty="0"/>
          </a:p>
        </p:txBody>
      </p:sp>
      <p:pic>
        <p:nvPicPr>
          <p:cNvPr id="4" name="Picture 4"/>
          <p:cNvPicPr>
            <a:picLocks noChangeAspect="1" noChangeArrowheads="1"/>
          </p:cNvPicPr>
          <p:nvPr/>
        </p:nvPicPr>
        <p:blipFill>
          <a:blip r:embed="rId2">
            <a:grayscl/>
          </a:blip>
          <a:srcRect/>
          <a:stretch>
            <a:fillRect/>
          </a:stretch>
        </p:blipFill>
        <p:spPr bwMode="auto">
          <a:xfrm>
            <a:off x="2214546" y="2643182"/>
            <a:ext cx="4741456" cy="35457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ru-RU" sz="2400" b="1" dirty="0" err="1" smtClean="0">
                <a:solidFill>
                  <a:schemeClr val="tx1"/>
                </a:solidFill>
              </a:rPr>
              <a:t>Побудова</a:t>
            </a:r>
            <a:r>
              <a:rPr lang="ru-RU" sz="2400" b="1" dirty="0" smtClean="0">
                <a:solidFill>
                  <a:schemeClr val="tx1"/>
                </a:solidFill>
              </a:rPr>
              <a:t> </a:t>
            </a:r>
            <a:r>
              <a:rPr lang="ru-RU" sz="2400" b="1" dirty="0" err="1" smtClean="0">
                <a:solidFill>
                  <a:schemeClr val="tx1"/>
                </a:solidFill>
              </a:rPr>
              <a:t>частотних</a:t>
            </a:r>
            <a:r>
              <a:rPr lang="ru-RU" sz="2400" b="1" dirty="0" smtClean="0">
                <a:solidFill>
                  <a:schemeClr val="tx1"/>
                </a:solidFill>
              </a:rPr>
              <a:t> характеристик</a:t>
            </a:r>
            <a:endParaRPr lang="ru-RU" sz="2400" b="1" dirty="0">
              <a:solidFill>
                <a:schemeClr val="tx1"/>
              </a:solidFill>
            </a:endParaRPr>
          </a:p>
        </p:txBody>
      </p:sp>
      <p:sp>
        <p:nvSpPr>
          <p:cNvPr id="46083" name="Rectangle 3"/>
          <p:cNvSpPr>
            <a:spLocks noGrp="1" noChangeArrowheads="1"/>
          </p:cNvSpPr>
          <p:nvPr>
            <p:ph type="body" idx="1"/>
          </p:nvPr>
        </p:nvSpPr>
        <p:spPr/>
        <p:txBody>
          <a:bodyPr>
            <a:normAutofit/>
          </a:bodyPr>
          <a:lstStyle/>
          <a:p>
            <a:pPr marL="0" indent="450000" algn="just">
              <a:spcBef>
                <a:spcPts val="0"/>
              </a:spcBef>
              <a:buFontTx/>
              <a:buNone/>
            </a:pPr>
            <a:r>
              <a:rPr lang="ru-RU" sz="1600" dirty="0"/>
              <a:t> </a:t>
            </a:r>
            <a:r>
              <a:rPr lang="ru-RU" sz="1600" dirty="0" err="1" smtClean="0"/>
              <a:t>Щоб</a:t>
            </a:r>
            <a:r>
              <a:rPr lang="ru-RU" sz="1600" dirty="0" smtClean="0"/>
              <a:t> </a:t>
            </a:r>
            <a:r>
              <a:rPr lang="ru-RU" sz="1600" dirty="0" err="1" smtClean="0"/>
              <a:t>побудувати</a:t>
            </a:r>
            <a:r>
              <a:rPr lang="ru-RU" sz="1600" dirty="0" smtClean="0"/>
              <a:t> </a:t>
            </a:r>
            <a:r>
              <a:rPr lang="ru-RU" sz="1600" dirty="0" err="1" smtClean="0"/>
              <a:t>частотні</a:t>
            </a:r>
            <a:r>
              <a:rPr lang="ru-RU" sz="1600" dirty="0" smtClean="0"/>
              <a:t> характеристики, </a:t>
            </a:r>
            <a:r>
              <a:rPr lang="ru-RU" sz="1600" dirty="0" err="1" smtClean="0"/>
              <a:t>потрібно</a:t>
            </a:r>
            <a:r>
              <a:rPr lang="ru-RU" sz="1600" dirty="0" smtClean="0"/>
              <a:t> </a:t>
            </a:r>
            <a:r>
              <a:rPr lang="ru-RU" sz="1600" dirty="0" err="1" smtClean="0"/>
              <a:t>задати</a:t>
            </a:r>
            <a:r>
              <a:rPr lang="ru-RU" sz="1600" dirty="0" smtClean="0"/>
              <a:t> </a:t>
            </a:r>
            <a:r>
              <a:rPr lang="ru-RU" sz="1600" dirty="0" err="1" smtClean="0"/>
              <a:t>вхід</a:t>
            </a:r>
            <a:r>
              <a:rPr lang="ru-RU" sz="1600" dirty="0" smtClean="0"/>
              <a:t> </a:t>
            </a:r>
            <a:r>
              <a:rPr lang="ru-RU" sz="1600" dirty="0" err="1" smtClean="0"/>
              <a:t>і</a:t>
            </a:r>
            <a:r>
              <a:rPr lang="ru-RU" sz="1600" dirty="0" smtClean="0"/>
              <a:t> </a:t>
            </a:r>
            <a:r>
              <a:rPr lang="ru-RU" sz="1600" dirty="0" err="1" smtClean="0"/>
              <a:t>вихід</a:t>
            </a:r>
            <a:r>
              <a:rPr lang="ru-RU" sz="1600" dirty="0" smtClean="0"/>
              <a:t> </a:t>
            </a:r>
            <a:r>
              <a:rPr lang="ru-RU" sz="1600" dirty="0" err="1" smtClean="0"/>
              <a:t>передавальної</a:t>
            </a:r>
            <a:r>
              <a:rPr lang="ru-RU" sz="1600" dirty="0" smtClean="0"/>
              <a:t> </a:t>
            </a:r>
            <a:r>
              <a:rPr lang="ru-RU" sz="1600" dirty="0" err="1" smtClean="0"/>
              <a:t>функції</a:t>
            </a:r>
            <a:r>
              <a:rPr lang="ru-RU" sz="1600" dirty="0" smtClean="0"/>
              <a:t> за </a:t>
            </a:r>
            <a:r>
              <a:rPr lang="ru-RU" sz="1600" dirty="0" err="1" smtClean="0"/>
              <a:t>допомогою</a:t>
            </a:r>
            <a:r>
              <a:rPr lang="ru-RU" sz="1600" dirty="0" smtClean="0"/>
              <a:t> </a:t>
            </a:r>
            <a:r>
              <a:rPr lang="ru-RU" sz="1600" dirty="0" err="1" smtClean="0"/>
              <a:t>команди</a:t>
            </a:r>
            <a:r>
              <a:rPr lang="ru-RU" sz="1600" dirty="0" smtClean="0"/>
              <a:t> </a:t>
            </a:r>
            <a:r>
              <a:rPr lang="ru-RU" sz="1600" b="1" dirty="0" smtClean="0"/>
              <a:t>«</a:t>
            </a:r>
            <a:r>
              <a:rPr lang="en-US" sz="1600" b="1" dirty="0" smtClean="0"/>
              <a:t>Linear Analysis» / «Input Point» </a:t>
            </a:r>
            <a:r>
              <a:rPr lang="ru-RU" sz="1600" dirty="0" err="1" smtClean="0"/>
              <a:t>і</a:t>
            </a:r>
            <a:r>
              <a:rPr lang="ru-RU" sz="1600" dirty="0" smtClean="0"/>
              <a:t> </a:t>
            </a:r>
            <a:r>
              <a:rPr lang="ru-RU" sz="1600" b="1" dirty="0" smtClean="0"/>
              <a:t>«</a:t>
            </a:r>
            <a:r>
              <a:rPr lang="en-US" sz="1600" b="1" dirty="0" smtClean="0"/>
              <a:t>Linear Analysis» /</a:t>
            </a:r>
            <a:r>
              <a:rPr lang="en-US" sz="1600" dirty="0" smtClean="0"/>
              <a:t> </a:t>
            </a:r>
            <a:r>
              <a:rPr lang="en-US" sz="1600" b="1" dirty="0" smtClean="0"/>
              <a:t>«Output Point» </a:t>
            </a:r>
            <a:r>
              <a:rPr lang="ru-RU" sz="1600" dirty="0" err="1" smtClean="0"/>
              <a:t>з</a:t>
            </a:r>
            <a:r>
              <a:rPr lang="ru-RU" sz="1600" dirty="0" smtClean="0"/>
              <a:t> меню, </a:t>
            </a:r>
            <a:r>
              <a:rPr lang="ru-RU" sz="1600" dirty="0" err="1" smtClean="0"/>
              <a:t>що</a:t>
            </a:r>
            <a:r>
              <a:rPr lang="ru-RU" sz="1600" dirty="0" smtClean="0"/>
              <a:t> </a:t>
            </a:r>
            <a:r>
              <a:rPr lang="ru-RU" sz="1600" dirty="0" err="1" smtClean="0"/>
              <a:t>випадає</a:t>
            </a:r>
            <a:r>
              <a:rPr lang="ru-RU" sz="1600" dirty="0" smtClean="0"/>
              <a:t>, при </a:t>
            </a:r>
            <a:r>
              <a:rPr lang="ru-RU" sz="1600" dirty="0" err="1" smtClean="0"/>
              <a:t>натисканні</a:t>
            </a:r>
            <a:r>
              <a:rPr lang="ru-RU" sz="1600" dirty="0" smtClean="0"/>
              <a:t> </a:t>
            </a:r>
            <a:r>
              <a:rPr lang="ru-RU" sz="1600" dirty="0" err="1" smtClean="0"/>
              <a:t>правої</a:t>
            </a:r>
            <a:r>
              <a:rPr lang="ru-RU" sz="1600" dirty="0" smtClean="0"/>
              <a:t> кнопки на </a:t>
            </a:r>
            <a:r>
              <a:rPr lang="ru-RU" sz="1600" dirty="0" err="1" smtClean="0"/>
              <a:t>вході</a:t>
            </a:r>
            <a:r>
              <a:rPr lang="ru-RU" sz="1600" dirty="0" smtClean="0"/>
              <a:t> </a:t>
            </a:r>
            <a:r>
              <a:rPr lang="ru-RU" sz="1600" dirty="0" err="1" smtClean="0"/>
              <a:t>і</a:t>
            </a:r>
            <a:r>
              <a:rPr lang="ru-RU" sz="1600" dirty="0" smtClean="0"/>
              <a:t> </a:t>
            </a:r>
            <a:r>
              <a:rPr lang="ru-RU" sz="1600" dirty="0" err="1" smtClean="0"/>
              <a:t>виході</a:t>
            </a:r>
            <a:r>
              <a:rPr lang="ru-RU" sz="1600" dirty="0" smtClean="0"/>
              <a:t> </a:t>
            </a:r>
            <a:r>
              <a:rPr lang="ru-RU" sz="1600" dirty="0" err="1" smtClean="0"/>
              <a:t>передавальної</a:t>
            </a:r>
            <a:r>
              <a:rPr lang="ru-RU" sz="1600" dirty="0" smtClean="0"/>
              <a:t> </a:t>
            </a:r>
            <a:r>
              <a:rPr lang="ru-RU" sz="1600" dirty="0" err="1" smtClean="0"/>
              <a:t>функції</a:t>
            </a:r>
            <a:r>
              <a:rPr lang="ru-RU" sz="1600" dirty="0" smtClean="0"/>
              <a:t>. </a:t>
            </a:r>
            <a:r>
              <a:rPr lang="ru-RU" sz="1600" dirty="0" err="1" smtClean="0"/>
              <a:t>Після</a:t>
            </a:r>
            <a:r>
              <a:rPr lang="ru-RU" sz="1600" dirty="0" smtClean="0"/>
              <a:t> </a:t>
            </a:r>
            <a:r>
              <a:rPr lang="ru-RU" sz="1600" dirty="0" err="1" smtClean="0"/>
              <a:t>призначення</a:t>
            </a:r>
            <a:r>
              <a:rPr lang="ru-RU" sz="1600" dirty="0" smtClean="0"/>
              <a:t> входу </a:t>
            </a:r>
            <a:r>
              <a:rPr lang="ru-RU" sz="1600" dirty="0" err="1" smtClean="0"/>
              <a:t>і</a:t>
            </a:r>
            <a:r>
              <a:rPr lang="ru-RU" sz="1600" dirty="0" smtClean="0"/>
              <a:t> </a:t>
            </a:r>
            <a:r>
              <a:rPr lang="ru-RU" sz="1600" dirty="0" err="1" smtClean="0"/>
              <a:t>виходу</a:t>
            </a:r>
            <a:r>
              <a:rPr lang="ru-RU" sz="1600" dirty="0" smtClean="0"/>
              <a:t> </a:t>
            </a:r>
            <a:r>
              <a:rPr lang="ru-RU" sz="1600" dirty="0" err="1" smtClean="0"/>
              <a:t>передавальної</a:t>
            </a:r>
            <a:r>
              <a:rPr lang="ru-RU" sz="1600" dirty="0" smtClean="0"/>
              <a:t> </a:t>
            </a:r>
            <a:r>
              <a:rPr lang="ru-RU" sz="1600" dirty="0" err="1" smtClean="0"/>
              <a:t>функції</a:t>
            </a:r>
            <a:r>
              <a:rPr lang="ru-RU" sz="1600" dirty="0" smtClean="0"/>
              <a:t> модель </a:t>
            </a:r>
            <a:r>
              <a:rPr lang="ru-RU" sz="1600" dirty="0" err="1" smtClean="0"/>
              <a:t>набирає</a:t>
            </a:r>
            <a:r>
              <a:rPr lang="ru-RU" sz="1600" dirty="0" smtClean="0"/>
              <a:t> </a:t>
            </a:r>
            <a:r>
              <a:rPr lang="ru-RU" sz="1600" dirty="0" err="1" smtClean="0"/>
              <a:t>вигляду</a:t>
            </a:r>
            <a:r>
              <a:rPr lang="ru-RU" sz="1600" dirty="0" smtClean="0"/>
              <a:t>.</a:t>
            </a:r>
          </a:p>
          <a:p>
            <a:pPr marL="0" indent="450000" algn="just">
              <a:spcBef>
                <a:spcPts val="0"/>
              </a:spcBef>
              <a:buFontTx/>
              <a:buNone/>
            </a:pPr>
            <a:endParaRPr lang="uk-UA" sz="1600" b="1" dirty="0" smtClean="0"/>
          </a:p>
          <a:p>
            <a:pPr marL="0" indent="450000" algn="just">
              <a:spcBef>
                <a:spcPts val="0"/>
              </a:spcBef>
              <a:buFontTx/>
              <a:buNone/>
            </a:pPr>
            <a:endParaRPr lang="ru-RU" sz="1600" b="1" dirty="0"/>
          </a:p>
        </p:txBody>
      </p:sp>
      <p:pic>
        <p:nvPicPr>
          <p:cNvPr id="4" name="Picture 5"/>
          <p:cNvPicPr>
            <a:picLocks noChangeAspect="1" noChangeArrowheads="1"/>
          </p:cNvPicPr>
          <p:nvPr/>
        </p:nvPicPr>
        <p:blipFill>
          <a:blip r:embed="rId2">
            <a:grayscl/>
          </a:blip>
          <a:srcRect r="1906" b="-1750"/>
          <a:stretch>
            <a:fillRect/>
          </a:stretch>
        </p:blipFill>
        <p:spPr bwMode="auto">
          <a:xfrm>
            <a:off x="1857356" y="2928934"/>
            <a:ext cx="5429288" cy="33393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8596" y="428604"/>
            <a:ext cx="8534400" cy="473200"/>
          </a:xfrm>
        </p:spPr>
        <p:txBody>
          <a:bodyPr>
            <a:noAutofit/>
          </a:bodyPr>
          <a:lstStyle/>
          <a:p>
            <a:r>
              <a:rPr lang="ru-RU" sz="2400" b="1" dirty="0" err="1" smtClean="0">
                <a:solidFill>
                  <a:schemeClr val="tx1"/>
                </a:solidFill>
              </a:rPr>
              <a:t>Розрахунок</a:t>
            </a:r>
            <a:r>
              <a:rPr lang="ru-RU" sz="2400" b="1" dirty="0" smtClean="0">
                <a:solidFill>
                  <a:schemeClr val="tx1"/>
                </a:solidFill>
              </a:rPr>
              <a:t> </a:t>
            </a:r>
            <a:r>
              <a:rPr lang="ru-RU" sz="2400" b="1" dirty="0" err="1" smtClean="0">
                <a:solidFill>
                  <a:schemeClr val="tx1"/>
                </a:solidFill>
              </a:rPr>
              <a:t>частотних</a:t>
            </a:r>
            <a:r>
              <a:rPr lang="ru-RU" sz="2400" b="1" dirty="0" smtClean="0">
                <a:solidFill>
                  <a:schemeClr val="tx1"/>
                </a:solidFill>
              </a:rPr>
              <a:t> характеристик</a:t>
            </a:r>
            <a:endParaRPr lang="ru-RU" sz="2400" b="1" dirty="0">
              <a:solidFill>
                <a:schemeClr val="tx1"/>
              </a:solidFill>
            </a:endParaRPr>
          </a:p>
        </p:txBody>
      </p:sp>
      <p:sp>
        <p:nvSpPr>
          <p:cNvPr id="48131" name="Rectangle 3"/>
          <p:cNvSpPr>
            <a:spLocks noGrp="1" noChangeArrowheads="1"/>
          </p:cNvSpPr>
          <p:nvPr>
            <p:ph type="body" idx="1"/>
          </p:nvPr>
        </p:nvSpPr>
        <p:spPr>
          <a:xfrm>
            <a:off x="285720" y="1428736"/>
            <a:ext cx="8503920" cy="2071702"/>
          </a:xfrm>
        </p:spPr>
        <p:txBody>
          <a:bodyPr>
            <a:normAutofit lnSpcReduction="10000"/>
          </a:bodyPr>
          <a:lstStyle/>
          <a:p>
            <a:pPr marL="0" indent="450000" algn="just">
              <a:spcBef>
                <a:spcPts val="0"/>
              </a:spcBef>
              <a:buFontTx/>
              <a:buNone/>
            </a:pPr>
            <a:r>
              <a:rPr lang="ru-RU" sz="1600" dirty="0" err="1" smtClean="0"/>
              <a:t>Розрахунок</a:t>
            </a:r>
            <a:r>
              <a:rPr lang="ru-RU" sz="1600" dirty="0" smtClean="0"/>
              <a:t> </a:t>
            </a:r>
            <a:r>
              <a:rPr lang="ru-RU" sz="1600" dirty="0" err="1" smtClean="0"/>
              <a:t>частотних</a:t>
            </a:r>
            <a:r>
              <a:rPr lang="ru-RU" sz="1600" dirty="0" smtClean="0"/>
              <a:t> характеристик </a:t>
            </a:r>
            <a:r>
              <a:rPr lang="ru-RU" sz="1600" dirty="0" err="1" smtClean="0"/>
              <a:t>виконується</a:t>
            </a:r>
            <a:r>
              <a:rPr lang="ru-RU" sz="1600" dirty="0" smtClean="0"/>
              <a:t> </a:t>
            </a:r>
            <a:r>
              <a:rPr lang="ru-RU" sz="1600" dirty="0" err="1" smtClean="0"/>
              <a:t>викликом</a:t>
            </a:r>
            <a:r>
              <a:rPr lang="ru-RU" sz="1600" dirty="0" smtClean="0"/>
              <a:t> </a:t>
            </a:r>
            <a:r>
              <a:rPr lang="ru-RU" sz="1600" dirty="0" err="1" smtClean="0"/>
              <a:t>команди</a:t>
            </a:r>
            <a:r>
              <a:rPr lang="ru-RU" sz="1600" dirty="0" smtClean="0"/>
              <a:t> </a:t>
            </a:r>
            <a:r>
              <a:rPr lang="ru-RU" sz="1600" b="1" dirty="0" smtClean="0"/>
              <a:t>«</a:t>
            </a:r>
            <a:r>
              <a:rPr lang="en-US" sz="1600" b="1" dirty="0" smtClean="0"/>
              <a:t>Tools \ Control Design \ Linear Analysis»</a:t>
            </a:r>
            <a:r>
              <a:rPr lang="uk-UA" sz="1600" b="1" dirty="0" smtClean="0"/>
              <a:t>. </a:t>
            </a:r>
            <a:r>
              <a:rPr lang="ru-RU" sz="1600" dirty="0" smtClean="0"/>
              <a:t>У </a:t>
            </a:r>
            <a:r>
              <a:rPr lang="ru-RU" sz="1600" dirty="0" err="1" smtClean="0"/>
              <a:t>вікні</a:t>
            </a:r>
            <a:r>
              <a:rPr lang="ru-RU" sz="1600" dirty="0" smtClean="0"/>
              <a:t> настройки </a:t>
            </a:r>
            <a:r>
              <a:rPr lang="ru-RU" sz="1600" b="1" dirty="0" smtClean="0"/>
              <a:t>«</a:t>
            </a:r>
            <a:r>
              <a:rPr lang="en-US" sz="1600" b="1" dirty="0" smtClean="0"/>
              <a:t>Control and Estimation Tools Manager» </a:t>
            </a:r>
            <a:r>
              <a:rPr lang="ru-RU" sz="1600" dirty="0" err="1" smtClean="0"/>
              <a:t>вибираємо</a:t>
            </a:r>
            <a:r>
              <a:rPr lang="ru-RU" sz="1600" dirty="0" smtClean="0"/>
              <a:t> </a:t>
            </a:r>
            <a:r>
              <a:rPr lang="ru-RU" sz="1600" b="1" dirty="0" smtClean="0"/>
              <a:t>«</a:t>
            </a:r>
            <a:r>
              <a:rPr lang="en-US" sz="1600" b="1" dirty="0" smtClean="0"/>
              <a:t>Bode Response Plot» </a:t>
            </a:r>
            <a:r>
              <a:rPr lang="ru-RU" sz="1600" dirty="0" smtClean="0"/>
              <a:t>для </a:t>
            </a:r>
            <a:r>
              <a:rPr lang="ru-RU" sz="1600" dirty="0" err="1" smtClean="0"/>
              <a:t>побудови</a:t>
            </a:r>
            <a:r>
              <a:rPr lang="ru-RU" sz="1600" dirty="0" smtClean="0"/>
              <a:t> </a:t>
            </a:r>
            <a:r>
              <a:rPr lang="ru-RU" sz="1600" dirty="0" err="1" smtClean="0"/>
              <a:t>частотних</a:t>
            </a:r>
            <a:r>
              <a:rPr lang="ru-RU" sz="1600" dirty="0" smtClean="0"/>
              <a:t> характеристик </a:t>
            </a:r>
            <a:r>
              <a:rPr lang="ru-RU" sz="1600" dirty="0" err="1" smtClean="0"/>
              <a:t>і</a:t>
            </a:r>
            <a:r>
              <a:rPr lang="ru-RU" sz="1600" dirty="0" smtClean="0"/>
              <a:t> </a:t>
            </a:r>
            <a:r>
              <a:rPr lang="ru-RU" sz="1600" dirty="0" err="1" smtClean="0"/>
              <a:t>натискаємо</a:t>
            </a:r>
            <a:r>
              <a:rPr lang="ru-RU" sz="1600" dirty="0" smtClean="0"/>
              <a:t> на </a:t>
            </a:r>
            <a:r>
              <a:rPr lang="ru-RU" sz="1600" b="1" dirty="0" smtClean="0"/>
              <a:t>«</a:t>
            </a:r>
            <a:r>
              <a:rPr lang="en-US" sz="1600" b="1" dirty="0" err="1" smtClean="0"/>
              <a:t>Linearize</a:t>
            </a:r>
            <a:r>
              <a:rPr lang="en-US" sz="1600" b="1" dirty="0" smtClean="0"/>
              <a:t> Model».</a:t>
            </a:r>
            <a:r>
              <a:rPr lang="uk-UA" sz="1600" b="1" dirty="0" smtClean="0"/>
              <a:t> </a:t>
            </a:r>
            <a:r>
              <a:rPr lang="ru-RU" sz="1600" dirty="0" smtClean="0"/>
              <a:t>У </a:t>
            </a:r>
            <a:r>
              <a:rPr lang="ru-RU" sz="1600" dirty="0" err="1" smtClean="0"/>
              <a:t>вікні</a:t>
            </a:r>
            <a:r>
              <a:rPr lang="ru-RU" sz="1600" dirty="0" smtClean="0"/>
              <a:t> </a:t>
            </a:r>
            <a:r>
              <a:rPr lang="ru-RU" sz="1600" dirty="0" err="1" smtClean="0"/>
              <a:t>побудови</a:t>
            </a:r>
            <a:r>
              <a:rPr lang="ru-RU" sz="1600" dirty="0" smtClean="0"/>
              <a:t> </a:t>
            </a:r>
            <a:r>
              <a:rPr lang="ru-RU" sz="1600" dirty="0" err="1" smtClean="0"/>
              <a:t>графіка</a:t>
            </a:r>
            <a:r>
              <a:rPr lang="ru-RU" sz="1600" dirty="0" smtClean="0"/>
              <a:t> </a:t>
            </a:r>
            <a:r>
              <a:rPr lang="ru-RU" sz="1600" dirty="0" err="1" smtClean="0"/>
              <a:t>можна</a:t>
            </a:r>
            <a:r>
              <a:rPr lang="ru-RU" sz="1600" dirty="0" smtClean="0"/>
              <a:t> </a:t>
            </a:r>
            <a:r>
              <a:rPr lang="ru-RU" sz="1600" dirty="0" err="1" smtClean="0"/>
              <a:t>спостерігати</a:t>
            </a:r>
            <a:r>
              <a:rPr lang="ru-RU" sz="1600" dirty="0" smtClean="0"/>
              <a:t> </a:t>
            </a:r>
            <a:r>
              <a:rPr lang="ru-RU" sz="1600" dirty="0" err="1" smtClean="0"/>
              <a:t>у</a:t>
            </a:r>
            <a:r>
              <a:rPr lang="ru-RU" sz="1600" dirty="0" smtClean="0"/>
              <a:t> </a:t>
            </a:r>
            <a:r>
              <a:rPr lang="ru-RU" sz="1600" dirty="0" err="1" smtClean="0"/>
              <a:t>верхній</a:t>
            </a:r>
            <a:r>
              <a:rPr lang="ru-RU" sz="1600" dirty="0" smtClean="0"/>
              <a:t> </a:t>
            </a:r>
            <a:r>
              <a:rPr lang="ru-RU" sz="1600" dirty="0" err="1" smtClean="0"/>
              <a:t>частині</a:t>
            </a:r>
            <a:r>
              <a:rPr lang="ru-RU" sz="1600" dirty="0" smtClean="0"/>
              <a:t> </a:t>
            </a:r>
            <a:r>
              <a:rPr lang="ru-RU" sz="1600" dirty="0" err="1" smtClean="0"/>
              <a:t>амплітудно-частотну</a:t>
            </a:r>
            <a:r>
              <a:rPr lang="ru-RU" sz="1600" dirty="0" smtClean="0"/>
              <a:t> характеристику, а в </a:t>
            </a:r>
            <a:r>
              <a:rPr lang="ru-RU" sz="1600" dirty="0" err="1" smtClean="0"/>
              <a:t>нижній</a:t>
            </a:r>
            <a:r>
              <a:rPr lang="ru-RU" sz="1600" dirty="0" smtClean="0"/>
              <a:t> </a:t>
            </a:r>
            <a:r>
              <a:rPr lang="ru-RU" sz="1600" dirty="0" err="1" smtClean="0"/>
              <a:t>частині</a:t>
            </a:r>
            <a:r>
              <a:rPr lang="ru-RU" sz="1600" dirty="0" smtClean="0"/>
              <a:t> </a:t>
            </a:r>
            <a:r>
              <a:rPr lang="ru-RU" sz="1600" dirty="0" err="1" smtClean="0"/>
              <a:t>фазо</a:t>
            </a:r>
            <a:r>
              <a:rPr lang="ru-RU" sz="1600" dirty="0" smtClean="0"/>
              <a:t> -частотную характеристику.</a:t>
            </a:r>
          </a:p>
          <a:p>
            <a:pPr marL="0" indent="450000" algn="just">
              <a:spcBef>
                <a:spcPts val="0"/>
              </a:spcBef>
              <a:buFontTx/>
              <a:buNone/>
            </a:pPr>
            <a:r>
              <a:rPr lang="ru-RU" sz="1600" dirty="0" err="1" smtClean="0"/>
              <a:t>Після</a:t>
            </a:r>
            <a:r>
              <a:rPr lang="ru-RU" sz="1600" dirty="0" smtClean="0"/>
              <a:t> </a:t>
            </a:r>
            <a:r>
              <a:rPr lang="ru-RU" sz="1600" dirty="0" err="1" smtClean="0"/>
              <a:t>виконання</a:t>
            </a:r>
            <a:r>
              <a:rPr lang="ru-RU" sz="1600" dirty="0" smtClean="0"/>
              <a:t> команд </a:t>
            </a:r>
            <a:r>
              <a:rPr lang="ru-RU" sz="1600" b="1" dirty="0" smtClean="0"/>
              <a:t>«</a:t>
            </a:r>
            <a:r>
              <a:rPr lang="en-US" sz="1600" b="1" dirty="0" smtClean="0"/>
              <a:t>File \ Print to Figure» </a:t>
            </a:r>
            <a:r>
              <a:rPr lang="ru-RU" sz="1600" b="1" dirty="0" err="1" smtClean="0"/>
              <a:t>і</a:t>
            </a:r>
            <a:r>
              <a:rPr lang="ru-RU" sz="1600" b="1" dirty="0" smtClean="0"/>
              <a:t> «</a:t>
            </a:r>
            <a:r>
              <a:rPr lang="en-US" sz="1600" b="1" dirty="0" smtClean="0"/>
              <a:t>Edit \ Copy Figure» </a:t>
            </a:r>
            <a:r>
              <a:rPr lang="ru-RU" sz="1600" dirty="0" err="1" smtClean="0"/>
              <a:t>графіки</a:t>
            </a:r>
            <a:r>
              <a:rPr lang="ru-RU" sz="1600" dirty="0" smtClean="0"/>
              <a:t> </a:t>
            </a:r>
            <a:r>
              <a:rPr lang="ru-RU" sz="1600" dirty="0" err="1" smtClean="0"/>
              <a:t>частотних</a:t>
            </a:r>
            <a:r>
              <a:rPr lang="ru-RU" sz="1600" dirty="0" smtClean="0"/>
              <a:t> характеристик </a:t>
            </a:r>
            <a:r>
              <a:rPr lang="ru-RU" sz="1600" dirty="0" err="1" smtClean="0"/>
              <a:t>відправляють</a:t>
            </a:r>
            <a:r>
              <a:rPr lang="ru-RU" sz="1600" dirty="0" smtClean="0"/>
              <a:t> в буфер </a:t>
            </a:r>
            <a:r>
              <a:rPr lang="ru-RU" sz="1600" dirty="0" err="1" smtClean="0"/>
              <a:t>обміну</a:t>
            </a:r>
            <a:r>
              <a:rPr lang="ru-RU" sz="1600" dirty="0" smtClean="0"/>
              <a:t> для </a:t>
            </a:r>
            <a:r>
              <a:rPr lang="ru-RU" sz="1600" dirty="0" err="1" smtClean="0"/>
              <a:t>подальшої</a:t>
            </a:r>
            <a:r>
              <a:rPr lang="ru-RU" sz="1600" dirty="0" smtClean="0"/>
              <a:t> </a:t>
            </a:r>
            <a:r>
              <a:rPr lang="ru-RU" sz="1600" dirty="0" err="1" smtClean="0"/>
              <a:t>обробки</a:t>
            </a:r>
            <a:r>
              <a:rPr lang="ru-RU" sz="1600" dirty="0" smtClean="0"/>
              <a:t> в </a:t>
            </a:r>
            <a:r>
              <a:rPr lang="ru-RU" sz="1600" dirty="0" err="1" smtClean="0"/>
              <a:t>графічному</a:t>
            </a:r>
            <a:r>
              <a:rPr lang="ru-RU" sz="1600" dirty="0" smtClean="0"/>
              <a:t> </a:t>
            </a:r>
            <a:r>
              <a:rPr lang="ru-RU" sz="1600" dirty="0" err="1" smtClean="0"/>
              <a:t>редакторі</a:t>
            </a:r>
            <a:r>
              <a:rPr lang="ru-RU" sz="1600" dirty="0" smtClean="0"/>
              <a:t>.</a:t>
            </a:r>
            <a:endParaRPr lang="ru-RU" sz="1600" dirty="0"/>
          </a:p>
        </p:txBody>
      </p:sp>
      <p:pic>
        <p:nvPicPr>
          <p:cNvPr id="4" name="Picture 4"/>
          <p:cNvPicPr>
            <a:picLocks noChangeAspect="1" noChangeArrowheads="1"/>
          </p:cNvPicPr>
          <p:nvPr/>
        </p:nvPicPr>
        <p:blipFill>
          <a:blip r:embed="rId2">
            <a:grayscl/>
          </a:blip>
          <a:srcRect/>
          <a:stretch>
            <a:fillRect/>
          </a:stretch>
        </p:blipFill>
        <p:spPr>
          <a:xfrm>
            <a:off x="2000232" y="3571876"/>
            <a:ext cx="5286412" cy="2786082"/>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57158" y="285728"/>
            <a:ext cx="8534400" cy="630386"/>
          </a:xfrm>
        </p:spPr>
        <p:txBody>
          <a:bodyPr>
            <a:normAutofit/>
          </a:bodyPr>
          <a:lstStyle/>
          <a:p>
            <a:r>
              <a:rPr lang="ru-RU" sz="2400" b="1" dirty="0" smtClean="0">
                <a:solidFill>
                  <a:schemeClr val="tx1"/>
                </a:solidFill>
              </a:rPr>
              <a:t>Запуск </a:t>
            </a:r>
            <a:r>
              <a:rPr lang="ru-RU" sz="2400" b="1" dirty="0" err="1" smtClean="0">
                <a:solidFill>
                  <a:schemeClr val="tx1"/>
                </a:solidFill>
              </a:rPr>
              <a:t>і</a:t>
            </a:r>
            <a:r>
              <a:rPr lang="ru-RU" sz="2400" b="1" dirty="0" smtClean="0">
                <a:solidFill>
                  <a:schemeClr val="tx1"/>
                </a:solidFill>
              </a:rPr>
              <a:t> </a:t>
            </a:r>
            <a:r>
              <a:rPr lang="ru-RU" sz="2400" b="1" dirty="0" err="1" smtClean="0">
                <a:solidFill>
                  <a:schemeClr val="tx1"/>
                </a:solidFill>
              </a:rPr>
              <a:t>зупинка</a:t>
            </a:r>
            <a:r>
              <a:rPr lang="ru-RU" sz="2400" b="1" dirty="0" smtClean="0">
                <a:solidFill>
                  <a:schemeClr val="tx1"/>
                </a:solidFill>
              </a:rPr>
              <a:t> </a:t>
            </a:r>
            <a:r>
              <a:rPr lang="ru-RU" sz="2400" b="1" dirty="0" err="1" smtClean="0">
                <a:solidFill>
                  <a:schemeClr val="tx1"/>
                </a:solidFill>
              </a:rPr>
              <a:t>процесу</a:t>
            </a:r>
            <a:r>
              <a:rPr lang="ru-RU" sz="2400" b="1" dirty="0" smtClean="0">
                <a:solidFill>
                  <a:schemeClr val="tx1"/>
                </a:solidFill>
              </a:rPr>
              <a:t> </a:t>
            </a:r>
            <a:r>
              <a:rPr lang="ru-RU" sz="2400" b="1" dirty="0" err="1" smtClean="0">
                <a:solidFill>
                  <a:schemeClr val="tx1"/>
                </a:solidFill>
              </a:rPr>
              <a:t>моделювання</a:t>
            </a:r>
            <a:endParaRPr lang="ru-RU" sz="2400" b="1" dirty="0">
              <a:solidFill>
                <a:schemeClr val="tx1"/>
              </a:solidFill>
            </a:endParaRPr>
          </a:p>
        </p:txBody>
      </p:sp>
      <p:sp>
        <p:nvSpPr>
          <p:cNvPr id="66563" name="Rectangle 3"/>
          <p:cNvSpPr>
            <a:spLocks noGrp="1" noChangeArrowheads="1"/>
          </p:cNvSpPr>
          <p:nvPr>
            <p:ph type="body" idx="1"/>
          </p:nvPr>
        </p:nvSpPr>
        <p:spPr>
          <a:xfrm>
            <a:off x="357158" y="1785926"/>
            <a:ext cx="8503920" cy="3259274"/>
          </a:xfrm>
        </p:spPr>
        <p:txBody>
          <a:bodyPr>
            <a:normAutofit/>
          </a:bodyPr>
          <a:lstStyle/>
          <a:p>
            <a:pPr marL="0" indent="457200" algn="just">
              <a:lnSpc>
                <a:spcPct val="150000"/>
              </a:lnSpc>
              <a:spcBef>
                <a:spcPts val="0"/>
              </a:spcBef>
              <a:buFontTx/>
              <a:buNone/>
            </a:pPr>
            <a:r>
              <a:rPr lang="ru-RU" sz="1800" dirty="0" smtClean="0"/>
              <a:t>В </a:t>
            </a:r>
            <a:r>
              <a:rPr lang="ru-RU" sz="1800" dirty="0" err="1" smtClean="0"/>
              <a:t>кінці</a:t>
            </a:r>
            <a:r>
              <a:rPr lang="ru-RU" sz="1800" dirty="0" smtClean="0"/>
              <a:t> </a:t>
            </a:r>
            <a:r>
              <a:rPr lang="ru-RU" sz="1800" dirty="0" err="1" smtClean="0"/>
              <a:t>інструментальної</a:t>
            </a:r>
            <a:r>
              <a:rPr lang="ru-RU" sz="1800" dirty="0" smtClean="0"/>
              <a:t> </a:t>
            </a:r>
            <a:r>
              <a:rPr lang="ru-RU" sz="1800" dirty="0" err="1" smtClean="0"/>
              <a:t>панелі</a:t>
            </a:r>
            <a:r>
              <a:rPr lang="ru-RU" sz="1800" dirty="0" smtClean="0"/>
              <a:t> </a:t>
            </a:r>
            <a:r>
              <a:rPr lang="en-US" sz="1800" b="1" dirty="0" err="1" smtClean="0"/>
              <a:t>Simulink</a:t>
            </a:r>
            <a:r>
              <a:rPr lang="en-US" sz="1800" b="1" dirty="0" smtClean="0"/>
              <a:t> </a:t>
            </a:r>
            <a:r>
              <a:rPr lang="ru-RU" sz="1800" dirty="0" err="1" smtClean="0"/>
              <a:t>знаходяться</a:t>
            </a:r>
            <a:r>
              <a:rPr lang="ru-RU" sz="1800" dirty="0" smtClean="0"/>
              <a:t> </a:t>
            </a:r>
            <a:r>
              <a:rPr lang="ru-RU" sz="1800" dirty="0" err="1" smtClean="0"/>
              <a:t>дві</a:t>
            </a:r>
            <a:r>
              <a:rPr lang="ru-RU" sz="1800" dirty="0" smtClean="0"/>
              <a:t> </a:t>
            </a:r>
            <a:r>
              <a:rPr lang="ru-RU" sz="1800" dirty="0" err="1" smtClean="0"/>
              <a:t>важливі</a:t>
            </a:r>
            <a:r>
              <a:rPr lang="ru-RU" sz="1800" dirty="0" smtClean="0"/>
              <a:t> кнопки </a:t>
            </a:r>
            <a:r>
              <a:rPr lang="ru-RU" sz="1800" dirty="0" err="1" smtClean="0"/>
              <a:t>управління</a:t>
            </a:r>
            <a:r>
              <a:rPr lang="ru-RU" sz="1800" dirty="0" smtClean="0"/>
              <a:t>. Одна у </a:t>
            </a:r>
            <a:r>
              <a:rPr lang="ru-RU" sz="1800" dirty="0" err="1" smtClean="0"/>
              <a:t>вигляді</a:t>
            </a:r>
            <a:r>
              <a:rPr lang="ru-RU" sz="1800" dirty="0" smtClean="0"/>
              <a:t> </a:t>
            </a:r>
            <a:r>
              <a:rPr lang="ru-RU" sz="1800" dirty="0" err="1" smtClean="0"/>
              <a:t>чорного</a:t>
            </a:r>
            <a:r>
              <a:rPr lang="ru-RU" sz="1800" dirty="0" smtClean="0"/>
              <a:t> </a:t>
            </a:r>
            <a:r>
              <a:rPr lang="ru-RU" sz="1800" dirty="0" err="1" smtClean="0"/>
              <a:t>трикутника</a:t>
            </a:r>
            <a:r>
              <a:rPr lang="ru-RU" sz="1800" dirty="0" smtClean="0"/>
              <a:t> (</a:t>
            </a:r>
            <a:r>
              <a:rPr lang="en-US" sz="1800" b="1" dirty="0" smtClean="0"/>
              <a:t>Start / Pause Simulation</a:t>
            </a:r>
            <a:r>
              <a:rPr lang="en-US" sz="1800" dirty="0" smtClean="0"/>
              <a:t>), </a:t>
            </a:r>
            <a:r>
              <a:rPr lang="ru-RU" sz="1800" dirty="0" smtClean="0"/>
              <a:t>яка </a:t>
            </a:r>
            <a:r>
              <a:rPr lang="ru-RU" sz="1800" dirty="0" err="1" smtClean="0"/>
              <a:t>запускає</a:t>
            </a:r>
            <a:r>
              <a:rPr lang="ru-RU" sz="1800" dirty="0" smtClean="0"/>
              <a:t> </a:t>
            </a:r>
            <a:r>
              <a:rPr lang="ru-RU" sz="1800" dirty="0" err="1" smtClean="0"/>
              <a:t>або</a:t>
            </a:r>
            <a:r>
              <a:rPr lang="ru-RU" sz="1800" dirty="0" smtClean="0"/>
              <a:t> </a:t>
            </a:r>
            <a:r>
              <a:rPr lang="ru-RU" sz="1800" dirty="0" err="1" smtClean="0"/>
              <a:t>зупиняє</a:t>
            </a:r>
            <a:r>
              <a:rPr lang="ru-RU" sz="1800" dirty="0" smtClean="0"/>
              <a:t> </a:t>
            </a:r>
            <a:r>
              <a:rPr lang="ru-RU" sz="1800" dirty="0" err="1" smtClean="0"/>
              <a:t>розпочатий</a:t>
            </a:r>
            <a:r>
              <a:rPr lang="ru-RU" sz="1800" dirty="0" smtClean="0"/>
              <a:t> </a:t>
            </a:r>
            <a:r>
              <a:rPr lang="ru-RU" sz="1800" dirty="0" err="1" smtClean="0"/>
              <a:t>процес</a:t>
            </a:r>
            <a:r>
              <a:rPr lang="ru-RU" sz="1800" dirty="0" smtClean="0"/>
              <a:t> </a:t>
            </a:r>
            <a:r>
              <a:rPr lang="ru-RU" sz="1800" dirty="0" err="1" smtClean="0"/>
              <a:t>моделювання</a:t>
            </a:r>
            <a:r>
              <a:rPr lang="ru-RU" sz="1800" dirty="0" smtClean="0"/>
              <a:t>, </a:t>
            </a:r>
            <a:r>
              <a:rPr lang="ru-RU" sz="1800" dirty="0" err="1" smtClean="0"/>
              <a:t>інша</a:t>
            </a:r>
            <a:r>
              <a:rPr lang="ru-RU" sz="1800" dirty="0" smtClean="0"/>
              <a:t> у </a:t>
            </a:r>
            <a:r>
              <a:rPr lang="ru-RU" sz="1800" dirty="0" err="1" smtClean="0"/>
              <a:t>вигляді</a:t>
            </a:r>
            <a:r>
              <a:rPr lang="ru-RU" sz="1800" dirty="0" smtClean="0"/>
              <a:t> </a:t>
            </a:r>
            <a:r>
              <a:rPr lang="ru-RU" sz="1800" dirty="0" err="1" smtClean="0"/>
              <a:t>чорного</a:t>
            </a:r>
            <a:r>
              <a:rPr lang="ru-RU" sz="1800" dirty="0" smtClean="0"/>
              <a:t> квадратика (</a:t>
            </a:r>
            <a:r>
              <a:rPr lang="en-US" sz="1800" b="1" dirty="0" smtClean="0"/>
              <a:t>Stop</a:t>
            </a:r>
            <a:r>
              <a:rPr lang="en-US" sz="1800" dirty="0" smtClean="0"/>
              <a:t>) - </a:t>
            </a:r>
            <a:r>
              <a:rPr lang="ru-RU" sz="1800" dirty="0" err="1" smtClean="0"/>
              <a:t>зупиняє</a:t>
            </a:r>
            <a:r>
              <a:rPr lang="ru-RU" sz="1800" dirty="0" smtClean="0"/>
              <a:t> </a:t>
            </a:r>
            <a:r>
              <a:rPr lang="ru-RU" sz="1800" dirty="0" err="1" smtClean="0"/>
              <a:t>процес</a:t>
            </a:r>
            <a:r>
              <a:rPr lang="ru-RU" sz="1800" dirty="0" smtClean="0"/>
              <a:t> </a:t>
            </a:r>
            <a:r>
              <a:rPr lang="ru-RU" sz="1800" dirty="0" err="1" smtClean="0"/>
              <a:t>моделювання</a:t>
            </a:r>
            <a:r>
              <a:rPr lang="ru-RU" sz="1800" dirty="0" smtClean="0"/>
              <a:t>.</a:t>
            </a:r>
          </a:p>
          <a:p>
            <a:pPr marL="0" indent="457200" algn="just">
              <a:lnSpc>
                <a:spcPct val="150000"/>
              </a:lnSpc>
              <a:spcBef>
                <a:spcPts val="0"/>
              </a:spcBef>
              <a:buFontTx/>
              <a:buNone/>
            </a:pPr>
            <a:r>
              <a:rPr lang="ru-RU" sz="1800" dirty="0" err="1" smtClean="0"/>
              <a:t>Замість</a:t>
            </a:r>
            <a:r>
              <a:rPr lang="ru-RU" sz="1800" dirty="0" smtClean="0"/>
              <a:t> кнопок </a:t>
            </a:r>
            <a:r>
              <a:rPr lang="ru-RU" sz="1800" dirty="0" err="1" smtClean="0"/>
              <a:t>можна</a:t>
            </a:r>
            <a:r>
              <a:rPr lang="ru-RU" sz="1800" dirty="0" smtClean="0"/>
              <a:t> </a:t>
            </a:r>
            <a:r>
              <a:rPr lang="ru-RU" sz="1800" dirty="0" err="1" smtClean="0"/>
              <a:t>використовувати</a:t>
            </a:r>
            <a:r>
              <a:rPr lang="ru-RU" sz="1800" dirty="0" smtClean="0"/>
              <a:t> </a:t>
            </a:r>
            <a:r>
              <a:rPr lang="ru-RU" sz="1800" dirty="0" err="1" smtClean="0"/>
              <a:t>команди</a:t>
            </a:r>
            <a:r>
              <a:rPr lang="ru-RU" sz="1800" dirty="0" smtClean="0"/>
              <a:t> </a:t>
            </a:r>
            <a:r>
              <a:rPr lang="en-US" sz="1800" b="1" dirty="0" smtClean="0"/>
              <a:t>Start</a:t>
            </a:r>
            <a:r>
              <a:rPr lang="en-US" sz="1800" dirty="0" smtClean="0"/>
              <a:t> </a:t>
            </a:r>
            <a:r>
              <a:rPr lang="ru-RU" sz="1800" dirty="0" err="1" smtClean="0"/>
              <a:t>і</a:t>
            </a:r>
            <a:r>
              <a:rPr lang="ru-RU" sz="1800" dirty="0" smtClean="0"/>
              <a:t> </a:t>
            </a:r>
            <a:r>
              <a:rPr lang="en-US" sz="1800" b="1" dirty="0" smtClean="0"/>
              <a:t>Pause</a:t>
            </a:r>
            <a:r>
              <a:rPr lang="en-US" sz="1800" dirty="0" smtClean="0"/>
              <a:t> </a:t>
            </a:r>
            <a:r>
              <a:rPr lang="ru-RU" sz="1800" dirty="0" smtClean="0"/>
              <a:t>в </a:t>
            </a:r>
            <a:r>
              <a:rPr lang="ru-RU" sz="1800" dirty="0" err="1" smtClean="0"/>
              <a:t>позиції</a:t>
            </a:r>
            <a:r>
              <a:rPr lang="ru-RU" sz="1800" dirty="0" smtClean="0"/>
              <a:t> </a:t>
            </a:r>
            <a:r>
              <a:rPr lang="en-US" sz="1800" dirty="0" smtClean="0"/>
              <a:t>Simulation.</a:t>
            </a:r>
            <a:endParaRPr lang="ru-RU"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28596" y="428604"/>
            <a:ext cx="8229600" cy="810898"/>
          </a:xfrm>
        </p:spPr>
        <p:txBody>
          <a:bodyPr/>
          <a:lstStyle/>
          <a:p>
            <a:pPr marL="0" indent="0" algn="ctr">
              <a:buNone/>
            </a:pPr>
            <a:r>
              <a:rPr lang="uk-UA" b="1" dirty="0" smtClean="0"/>
              <a:t>Запуск </a:t>
            </a:r>
            <a:r>
              <a:rPr lang="en-US" b="1" dirty="0" err="1" smtClean="0"/>
              <a:t>SimuLink</a:t>
            </a:r>
            <a:endParaRPr lang="en-US" b="1" dirty="0" smtClean="0"/>
          </a:p>
          <a:p>
            <a:pPr marL="0" indent="0" algn="ctr">
              <a:buNone/>
            </a:pPr>
            <a:endParaRPr lang="ru-RU" b="1" dirty="0"/>
          </a:p>
        </p:txBody>
      </p:sp>
      <p:sp>
        <p:nvSpPr>
          <p:cNvPr id="5" name="Прямоугольник 4"/>
          <p:cNvSpPr/>
          <p:nvPr/>
        </p:nvSpPr>
        <p:spPr>
          <a:xfrm>
            <a:off x="357158" y="1643050"/>
            <a:ext cx="8358246" cy="1200329"/>
          </a:xfrm>
          <a:prstGeom prst="rect">
            <a:avLst/>
          </a:prstGeom>
        </p:spPr>
        <p:txBody>
          <a:bodyPr wrap="square">
            <a:spAutoFit/>
          </a:bodyPr>
          <a:lstStyle/>
          <a:p>
            <a:pPr indent="457200" algn="just"/>
            <a:r>
              <a:rPr lang="ru-RU" dirty="0" smtClean="0"/>
              <a:t>Для запуску </a:t>
            </a:r>
            <a:r>
              <a:rPr lang="ru-RU" dirty="0" err="1" smtClean="0"/>
              <a:t>програми</a:t>
            </a:r>
            <a:r>
              <a:rPr lang="ru-RU" dirty="0" smtClean="0"/>
              <a:t> </a:t>
            </a:r>
            <a:r>
              <a:rPr lang="ru-RU" dirty="0" err="1" smtClean="0"/>
              <a:t>необхідно</a:t>
            </a:r>
            <a:r>
              <a:rPr lang="ru-RU" dirty="0" smtClean="0"/>
              <a:t> </a:t>
            </a:r>
            <a:r>
              <a:rPr lang="ru-RU" dirty="0" err="1" smtClean="0"/>
              <a:t>попередньо</a:t>
            </a:r>
            <a:r>
              <a:rPr lang="ru-RU" dirty="0" smtClean="0"/>
              <a:t> </a:t>
            </a:r>
            <a:r>
              <a:rPr lang="ru-RU" dirty="0" err="1" smtClean="0"/>
              <a:t>запустити</a:t>
            </a:r>
            <a:r>
              <a:rPr lang="ru-RU" dirty="0" smtClean="0"/>
              <a:t> пакет MATLAB. </a:t>
            </a:r>
            <a:r>
              <a:rPr lang="ru-RU" dirty="0" err="1" smtClean="0"/>
              <a:t>Основне</a:t>
            </a:r>
            <a:r>
              <a:rPr lang="ru-RU" dirty="0" smtClean="0"/>
              <a:t> </a:t>
            </a:r>
            <a:r>
              <a:rPr lang="ru-RU" dirty="0" err="1" smtClean="0"/>
              <a:t>вікно</a:t>
            </a:r>
            <a:r>
              <a:rPr lang="ru-RU" dirty="0" smtClean="0"/>
              <a:t> пакета MATLAB показано на рис. Там же показана </a:t>
            </a:r>
            <a:r>
              <a:rPr lang="ru-RU" dirty="0" err="1" smtClean="0"/>
              <a:t>підказка</a:t>
            </a:r>
            <a:r>
              <a:rPr lang="ru-RU" dirty="0" smtClean="0"/>
              <a:t> </a:t>
            </a:r>
            <a:r>
              <a:rPr lang="ru-RU" dirty="0" err="1" smtClean="0"/>
              <a:t>з'являється</a:t>
            </a:r>
            <a:r>
              <a:rPr lang="ru-RU" dirty="0" smtClean="0"/>
              <a:t> у </a:t>
            </a:r>
            <a:r>
              <a:rPr lang="ru-RU" dirty="0" err="1" smtClean="0"/>
              <a:t>вікні</a:t>
            </a:r>
            <a:r>
              <a:rPr lang="ru-RU" dirty="0" smtClean="0"/>
              <a:t> при </a:t>
            </a:r>
            <a:r>
              <a:rPr lang="ru-RU" dirty="0" err="1" smtClean="0"/>
              <a:t>наведенні</a:t>
            </a:r>
            <a:r>
              <a:rPr lang="ru-RU" dirty="0" smtClean="0"/>
              <a:t> </a:t>
            </a:r>
            <a:r>
              <a:rPr lang="ru-RU" dirty="0" err="1" smtClean="0"/>
              <a:t>покажчика</a:t>
            </a:r>
            <a:r>
              <a:rPr lang="ru-RU" dirty="0" smtClean="0"/>
              <a:t> </a:t>
            </a:r>
            <a:r>
              <a:rPr lang="ru-RU" dirty="0" err="1" smtClean="0"/>
              <a:t>миші</a:t>
            </a:r>
            <a:r>
              <a:rPr lang="ru-RU" dirty="0" smtClean="0"/>
              <a:t> на </a:t>
            </a:r>
            <a:r>
              <a:rPr lang="ru-RU" dirty="0" err="1" smtClean="0"/>
              <a:t>ярлик</a:t>
            </a:r>
            <a:r>
              <a:rPr lang="ru-RU" dirty="0" smtClean="0"/>
              <a:t> </a:t>
            </a:r>
            <a:r>
              <a:rPr lang="ru-RU" dirty="0" err="1" smtClean="0"/>
              <a:t>Simulink</a:t>
            </a:r>
            <a:r>
              <a:rPr lang="ru-RU" dirty="0" smtClean="0"/>
              <a:t> в </a:t>
            </a:r>
            <a:r>
              <a:rPr lang="ru-RU" dirty="0" err="1" smtClean="0"/>
              <a:t>панелі</a:t>
            </a:r>
            <a:r>
              <a:rPr lang="ru-RU" dirty="0" smtClean="0"/>
              <a:t> </a:t>
            </a:r>
            <a:r>
              <a:rPr lang="ru-RU" dirty="0" err="1" smtClean="0"/>
              <a:t>інструментів</a:t>
            </a:r>
            <a:r>
              <a:rPr lang="ru-RU" dirty="0" smtClean="0"/>
              <a:t>        .</a:t>
            </a:r>
          </a:p>
        </p:txBody>
      </p:sp>
      <p:pic>
        <p:nvPicPr>
          <p:cNvPr id="7" name="Picture 2"/>
          <p:cNvPicPr>
            <a:picLocks noChangeAspect="1" noChangeArrowheads="1"/>
          </p:cNvPicPr>
          <p:nvPr/>
        </p:nvPicPr>
        <p:blipFill>
          <a:blip r:embed="rId2"/>
          <a:srcRect l="32227" t="18310" r="29101" b="56054"/>
          <a:stretch>
            <a:fillRect/>
          </a:stretch>
        </p:blipFill>
        <p:spPr bwMode="auto">
          <a:xfrm>
            <a:off x="1714480" y="3000372"/>
            <a:ext cx="5857916" cy="2643206"/>
          </a:xfrm>
          <a:prstGeom prst="rect">
            <a:avLst/>
          </a:prstGeom>
          <a:noFill/>
          <a:ln w="9525">
            <a:noFill/>
            <a:miter lim="800000"/>
            <a:headEnd/>
            <a:tailEnd/>
          </a:ln>
          <a:effectLst/>
        </p:spPr>
      </p:pic>
      <p:sp>
        <p:nvSpPr>
          <p:cNvPr id="8" name="Прямоугольник 7"/>
          <p:cNvSpPr/>
          <p:nvPr/>
        </p:nvSpPr>
        <p:spPr>
          <a:xfrm>
            <a:off x="2571736" y="5715016"/>
            <a:ext cx="4033476" cy="369332"/>
          </a:xfrm>
          <a:prstGeom prst="rect">
            <a:avLst/>
          </a:prstGeom>
        </p:spPr>
        <p:txBody>
          <a:bodyPr wrap="none">
            <a:spAutoFit/>
          </a:bodyPr>
          <a:lstStyle/>
          <a:p>
            <a:r>
              <a:rPr lang="uk-UA" dirty="0" smtClean="0"/>
              <a:t> Основне вікно програми </a:t>
            </a:r>
            <a:r>
              <a:rPr lang="en-US" dirty="0" smtClean="0"/>
              <a:t>MATLAB </a:t>
            </a:r>
            <a:endParaRPr lang="uk-UA" dirty="0"/>
          </a:p>
        </p:txBody>
      </p:sp>
      <p:pic>
        <p:nvPicPr>
          <p:cNvPr id="6" name="Picture 2"/>
          <p:cNvPicPr>
            <a:picLocks noChangeAspect="1" noChangeArrowheads="1"/>
          </p:cNvPicPr>
          <p:nvPr/>
        </p:nvPicPr>
        <p:blipFill>
          <a:blip r:embed="rId3"/>
          <a:srcRect l="42773" t="21560" r="55569" b="76517"/>
          <a:stretch>
            <a:fillRect/>
          </a:stretch>
        </p:blipFill>
        <p:spPr bwMode="auto">
          <a:xfrm>
            <a:off x="2643174" y="2500306"/>
            <a:ext cx="357190" cy="324718"/>
          </a:xfrm>
          <a:prstGeom prst="rect">
            <a:avLst/>
          </a:prstGeom>
          <a:noFill/>
          <a:ln w="9525">
            <a:noFill/>
            <a:miter lim="800000"/>
            <a:headEnd/>
            <a:tailEnd/>
          </a:ln>
          <a:effectLst/>
        </p:spPr>
      </p:pic>
    </p:spTree>
    <p:extLst>
      <p:ext uri="{BB962C8B-B14F-4D97-AF65-F5344CB8AC3E}">
        <p14:creationId xmlns="" xmlns:p14="http://schemas.microsoft.com/office/powerpoint/2010/main" val="292614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28596" y="428604"/>
            <a:ext cx="8229600" cy="810898"/>
          </a:xfrm>
        </p:spPr>
        <p:txBody>
          <a:bodyPr/>
          <a:lstStyle/>
          <a:p>
            <a:pPr marL="0" indent="0" algn="ctr">
              <a:buNone/>
            </a:pPr>
            <a:r>
              <a:rPr lang="uk-UA" b="1" dirty="0" smtClean="0"/>
              <a:t>Запуск </a:t>
            </a:r>
            <a:r>
              <a:rPr lang="en-US" b="1" dirty="0" err="1" smtClean="0"/>
              <a:t>SimuLink</a:t>
            </a:r>
            <a:r>
              <a:rPr lang="uk-UA" b="1" dirty="0" smtClean="0"/>
              <a:t> </a:t>
            </a:r>
            <a:endParaRPr lang="en-US" b="1" dirty="0" smtClean="0"/>
          </a:p>
          <a:p>
            <a:pPr marL="0" indent="0" algn="ctr">
              <a:buNone/>
            </a:pPr>
            <a:endParaRPr lang="ru-RU" b="1" dirty="0"/>
          </a:p>
        </p:txBody>
      </p:sp>
      <p:sp>
        <p:nvSpPr>
          <p:cNvPr id="5" name="Прямоугольник 4"/>
          <p:cNvSpPr/>
          <p:nvPr/>
        </p:nvSpPr>
        <p:spPr>
          <a:xfrm>
            <a:off x="428596" y="1857364"/>
            <a:ext cx="8358246" cy="646331"/>
          </a:xfrm>
          <a:prstGeom prst="rect">
            <a:avLst/>
          </a:prstGeom>
        </p:spPr>
        <p:txBody>
          <a:bodyPr wrap="square">
            <a:spAutoFit/>
          </a:bodyPr>
          <a:lstStyle/>
          <a:p>
            <a:pPr indent="457200" algn="just"/>
            <a:endParaRPr lang="ru-RU" dirty="0" smtClean="0"/>
          </a:p>
          <a:p>
            <a:pPr indent="457200" algn="just"/>
            <a:endParaRPr lang="ru-RU" dirty="0" smtClean="0"/>
          </a:p>
        </p:txBody>
      </p:sp>
      <p:sp>
        <p:nvSpPr>
          <p:cNvPr id="8" name="Прямоугольник 7"/>
          <p:cNvSpPr/>
          <p:nvPr/>
        </p:nvSpPr>
        <p:spPr>
          <a:xfrm>
            <a:off x="214282" y="1857364"/>
            <a:ext cx="8786874" cy="3693319"/>
          </a:xfrm>
          <a:prstGeom prst="rect">
            <a:avLst/>
          </a:prstGeom>
        </p:spPr>
        <p:txBody>
          <a:bodyPr wrap="square">
            <a:spAutoFit/>
          </a:bodyPr>
          <a:lstStyle/>
          <a:p>
            <a:pPr indent="457200" algn="just"/>
            <a:r>
              <a:rPr lang="uk-UA" dirty="0" smtClean="0"/>
              <a:t>Після відкриття основного вікна програми </a:t>
            </a:r>
            <a:r>
              <a:rPr lang="en-US" b="1" dirty="0" smtClean="0"/>
              <a:t>MATLAB</a:t>
            </a:r>
            <a:r>
              <a:rPr lang="en-US" dirty="0" smtClean="0"/>
              <a:t> </a:t>
            </a:r>
            <a:r>
              <a:rPr lang="uk-UA" dirty="0" smtClean="0"/>
              <a:t>потрібно запустити програму </a:t>
            </a:r>
            <a:r>
              <a:rPr lang="en-US" b="1" dirty="0" err="1" smtClean="0"/>
              <a:t>Simulink</a:t>
            </a:r>
            <a:r>
              <a:rPr lang="en-US" b="1" dirty="0" smtClean="0"/>
              <a:t>. </a:t>
            </a:r>
            <a:r>
              <a:rPr lang="uk-UA" dirty="0" smtClean="0"/>
              <a:t>Це можна зробити одним з трьох способів:</a:t>
            </a:r>
          </a:p>
          <a:p>
            <a:pPr indent="457200" algn="just"/>
            <a:endParaRPr lang="uk-UA" dirty="0" smtClean="0"/>
          </a:p>
          <a:p>
            <a:pPr indent="457200" algn="just">
              <a:buFont typeface="Arial" pitchFamily="34" charset="0"/>
              <a:buChar char="•"/>
            </a:pPr>
            <a:r>
              <a:rPr lang="uk-UA" dirty="0" smtClean="0"/>
              <a:t> Натиснути кнопку      </a:t>
            </a:r>
            <a:r>
              <a:rPr lang="uk-UA" b="1" dirty="0" smtClean="0"/>
              <a:t>(</a:t>
            </a:r>
            <a:r>
              <a:rPr lang="en-US" b="1" dirty="0" err="1" smtClean="0"/>
              <a:t>Simulink</a:t>
            </a:r>
            <a:r>
              <a:rPr lang="en-US" b="1" dirty="0" smtClean="0"/>
              <a:t>) </a:t>
            </a:r>
            <a:r>
              <a:rPr lang="uk-UA" dirty="0" smtClean="0"/>
              <a:t>на панелі інструментів командного вікна </a:t>
            </a:r>
            <a:r>
              <a:rPr lang="en-US" b="1" dirty="0" smtClean="0"/>
              <a:t>MATLAB</a:t>
            </a:r>
            <a:r>
              <a:rPr lang="en-US" dirty="0" smtClean="0"/>
              <a:t>.</a:t>
            </a:r>
            <a:endParaRPr lang="uk-UA" dirty="0" smtClean="0"/>
          </a:p>
          <a:p>
            <a:pPr indent="457200" algn="just">
              <a:buFont typeface="Arial" pitchFamily="34" charset="0"/>
              <a:buChar char="•"/>
            </a:pPr>
            <a:r>
              <a:rPr lang="en-US" dirty="0" smtClean="0"/>
              <a:t> </a:t>
            </a:r>
            <a:r>
              <a:rPr lang="uk-UA" dirty="0" smtClean="0"/>
              <a:t>У командному рядку головного вікна </a:t>
            </a:r>
            <a:r>
              <a:rPr lang="en-US" b="1" dirty="0" smtClean="0"/>
              <a:t>MATLAB</a:t>
            </a:r>
            <a:r>
              <a:rPr lang="en-US" dirty="0" smtClean="0"/>
              <a:t> </a:t>
            </a:r>
            <a:r>
              <a:rPr lang="uk-UA" dirty="0" smtClean="0"/>
              <a:t>надрукувати </a:t>
            </a:r>
            <a:r>
              <a:rPr lang="en-US" b="1" dirty="0" err="1" smtClean="0"/>
              <a:t>Simulink</a:t>
            </a:r>
            <a:r>
              <a:rPr lang="en-US" dirty="0" smtClean="0"/>
              <a:t> </a:t>
            </a:r>
            <a:r>
              <a:rPr lang="uk-UA" dirty="0" smtClean="0"/>
              <a:t>і натиснути клавішу</a:t>
            </a:r>
            <a:r>
              <a:rPr lang="uk-UA" b="1" dirty="0" smtClean="0"/>
              <a:t> </a:t>
            </a:r>
            <a:r>
              <a:rPr lang="en-US" b="1" dirty="0" smtClean="0"/>
              <a:t>Enter </a:t>
            </a:r>
            <a:r>
              <a:rPr lang="uk-UA" dirty="0" smtClean="0"/>
              <a:t>на клавіатурі. </a:t>
            </a:r>
          </a:p>
          <a:p>
            <a:pPr indent="457200" algn="just">
              <a:buFont typeface="Arial" pitchFamily="34" charset="0"/>
              <a:buChar char="•"/>
            </a:pPr>
            <a:r>
              <a:rPr lang="uk-UA" dirty="0" smtClean="0"/>
              <a:t>Виконати команду </a:t>
            </a:r>
            <a:r>
              <a:rPr lang="en-US" b="1" dirty="0" smtClean="0"/>
              <a:t>Open ... </a:t>
            </a:r>
            <a:r>
              <a:rPr lang="uk-UA" dirty="0" smtClean="0"/>
              <a:t>в меню </a:t>
            </a:r>
            <a:r>
              <a:rPr lang="en-US" b="1" dirty="0" smtClean="0"/>
              <a:t>File </a:t>
            </a:r>
            <a:r>
              <a:rPr lang="uk-UA" dirty="0" smtClean="0"/>
              <a:t>і відкрити файл моделі (</a:t>
            </a:r>
            <a:r>
              <a:rPr lang="en-US" b="1" dirty="0" err="1" smtClean="0"/>
              <a:t>mdl</a:t>
            </a:r>
            <a:r>
              <a:rPr lang="en-US" b="1" dirty="0" smtClean="0"/>
              <a:t> </a:t>
            </a:r>
            <a:r>
              <a:rPr lang="en-US" dirty="0" smtClean="0"/>
              <a:t>- </a:t>
            </a:r>
            <a:r>
              <a:rPr lang="uk-UA" dirty="0" smtClean="0"/>
              <a:t>файл).</a:t>
            </a:r>
          </a:p>
          <a:p>
            <a:pPr indent="457200" algn="just"/>
            <a:r>
              <a:rPr lang="ru-RU" dirty="0" err="1" smtClean="0"/>
              <a:t>Останній</a:t>
            </a:r>
            <a:r>
              <a:rPr lang="ru-RU" dirty="0" smtClean="0"/>
              <a:t> </a:t>
            </a:r>
            <a:r>
              <a:rPr lang="ru-RU" dirty="0" err="1" smtClean="0"/>
              <a:t>варіант</a:t>
            </a:r>
            <a:r>
              <a:rPr lang="ru-RU" dirty="0" smtClean="0"/>
              <a:t> </a:t>
            </a:r>
            <a:r>
              <a:rPr lang="ru-RU" dirty="0" err="1" smtClean="0"/>
              <a:t>зручно</a:t>
            </a:r>
            <a:r>
              <a:rPr lang="ru-RU" dirty="0" smtClean="0"/>
              <a:t> </a:t>
            </a:r>
            <a:r>
              <a:rPr lang="ru-RU" dirty="0" err="1" smtClean="0"/>
              <a:t>використовувати</a:t>
            </a:r>
            <a:r>
              <a:rPr lang="ru-RU" dirty="0" smtClean="0"/>
              <a:t> для запуску </a:t>
            </a:r>
            <a:r>
              <a:rPr lang="ru-RU" dirty="0" err="1" smtClean="0"/>
              <a:t>вже</a:t>
            </a:r>
            <a:r>
              <a:rPr lang="ru-RU" dirty="0" smtClean="0"/>
              <a:t> </a:t>
            </a:r>
            <a:r>
              <a:rPr lang="ru-RU" dirty="0" err="1" smtClean="0"/>
              <a:t>готової</a:t>
            </a:r>
            <a:r>
              <a:rPr lang="ru-RU" dirty="0" smtClean="0"/>
              <a:t> </a:t>
            </a:r>
            <a:r>
              <a:rPr lang="ru-RU" dirty="0" err="1" smtClean="0"/>
              <a:t>і</a:t>
            </a:r>
            <a:r>
              <a:rPr lang="ru-RU" dirty="0" smtClean="0"/>
              <a:t> </a:t>
            </a:r>
            <a:r>
              <a:rPr lang="ru-RU" dirty="0" err="1" smtClean="0"/>
              <a:t>налагодженої</a:t>
            </a:r>
            <a:r>
              <a:rPr lang="ru-RU" dirty="0" smtClean="0"/>
              <a:t> </a:t>
            </a:r>
            <a:r>
              <a:rPr lang="ru-RU" dirty="0" err="1" smtClean="0"/>
              <a:t>моделі</a:t>
            </a:r>
            <a:r>
              <a:rPr lang="ru-RU" dirty="0" smtClean="0"/>
              <a:t>, коли </a:t>
            </a:r>
            <a:r>
              <a:rPr lang="ru-RU" dirty="0" err="1" smtClean="0"/>
              <a:t>потрібно</a:t>
            </a:r>
            <a:r>
              <a:rPr lang="ru-RU" dirty="0" smtClean="0"/>
              <a:t> </a:t>
            </a:r>
            <a:r>
              <a:rPr lang="ru-RU" dirty="0" err="1" smtClean="0"/>
              <a:t>лише</a:t>
            </a:r>
            <a:r>
              <a:rPr lang="ru-RU" dirty="0" smtClean="0"/>
              <a:t> провести </a:t>
            </a:r>
            <a:r>
              <a:rPr lang="ru-RU" dirty="0" err="1" smtClean="0"/>
              <a:t>розрахунки</a:t>
            </a:r>
            <a:r>
              <a:rPr lang="ru-RU" dirty="0" smtClean="0"/>
              <a:t> </a:t>
            </a:r>
            <a:r>
              <a:rPr lang="ru-RU" dirty="0" err="1" smtClean="0"/>
              <a:t>і</a:t>
            </a:r>
            <a:r>
              <a:rPr lang="ru-RU" dirty="0" smtClean="0"/>
              <a:t> не </a:t>
            </a:r>
            <a:r>
              <a:rPr lang="ru-RU" dirty="0" err="1" smtClean="0"/>
              <a:t>потрібно</a:t>
            </a:r>
            <a:r>
              <a:rPr lang="ru-RU" dirty="0" smtClean="0"/>
              <a:t> </a:t>
            </a:r>
            <a:r>
              <a:rPr lang="ru-RU" dirty="0" err="1" smtClean="0"/>
              <a:t>додавати</a:t>
            </a:r>
            <a:r>
              <a:rPr lang="ru-RU" dirty="0" smtClean="0"/>
              <a:t> </a:t>
            </a:r>
            <a:r>
              <a:rPr lang="ru-RU" dirty="0" err="1" smtClean="0"/>
              <a:t>нові</a:t>
            </a:r>
            <a:r>
              <a:rPr lang="ru-RU" dirty="0" smtClean="0"/>
              <a:t> блоки в модель. </a:t>
            </a:r>
            <a:r>
              <a:rPr lang="ru-RU" dirty="0" err="1" smtClean="0"/>
              <a:t>Використання</a:t>
            </a:r>
            <a:r>
              <a:rPr lang="ru-RU" dirty="0" smtClean="0"/>
              <a:t> </a:t>
            </a:r>
            <a:r>
              <a:rPr lang="ru-RU" dirty="0" err="1" smtClean="0"/>
              <a:t>першого</a:t>
            </a:r>
            <a:r>
              <a:rPr lang="ru-RU" dirty="0" smtClean="0"/>
              <a:t> </a:t>
            </a:r>
            <a:r>
              <a:rPr lang="ru-RU" dirty="0" err="1" smtClean="0"/>
              <a:t>і</a:t>
            </a:r>
            <a:r>
              <a:rPr lang="ru-RU" dirty="0" smtClean="0"/>
              <a:t> другого </a:t>
            </a:r>
            <a:r>
              <a:rPr lang="ru-RU" dirty="0" err="1" smtClean="0"/>
              <a:t>способів</a:t>
            </a:r>
            <a:r>
              <a:rPr lang="ru-RU" dirty="0" smtClean="0"/>
              <a:t> </a:t>
            </a:r>
            <a:r>
              <a:rPr lang="ru-RU" dirty="0" err="1" smtClean="0"/>
              <a:t>призводить</a:t>
            </a:r>
            <a:r>
              <a:rPr lang="ru-RU" dirty="0" smtClean="0"/>
              <a:t> до </a:t>
            </a:r>
            <a:r>
              <a:rPr lang="ru-RU" dirty="0" err="1" smtClean="0"/>
              <a:t>відкриття</a:t>
            </a:r>
            <a:r>
              <a:rPr lang="ru-RU" dirty="0" smtClean="0"/>
              <a:t> </a:t>
            </a:r>
            <a:r>
              <a:rPr lang="ru-RU" dirty="0" err="1" smtClean="0"/>
              <a:t>вікна</a:t>
            </a:r>
            <a:r>
              <a:rPr lang="ru-RU" dirty="0" smtClean="0"/>
              <a:t> </a:t>
            </a:r>
            <a:r>
              <a:rPr lang="ru-RU" dirty="0" err="1" smtClean="0"/>
              <a:t>оглядача</a:t>
            </a:r>
            <a:r>
              <a:rPr lang="ru-RU" dirty="0" smtClean="0"/>
              <a:t> </a:t>
            </a:r>
            <a:r>
              <a:rPr lang="ru-RU" dirty="0" err="1" smtClean="0"/>
              <a:t>розділів</a:t>
            </a:r>
            <a:r>
              <a:rPr lang="ru-RU" dirty="0" smtClean="0"/>
              <a:t> </a:t>
            </a:r>
            <a:r>
              <a:rPr lang="ru-RU" dirty="0" err="1" smtClean="0"/>
              <a:t>бібліотеки</a:t>
            </a:r>
            <a:r>
              <a:rPr lang="ru-RU" dirty="0" smtClean="0"/>
              <a:t> </a:t>
            </a:r>
            <a:r>
              <a:rPr lang="ru-RU" dirty="0" err="1" smtClean="0"/>
              <a:t>Simulink</a:t>
            </a:r>
            <a:endParaRPr lang="uk-UA" dirty="0"/>
          </a:p>
        </p:txBody>
      </p:sp>
      <p:pic>
        <p:nvPicPr>
          <p:cNvPr id="2050" name="Picture 2"/>
          <p:cNvPicPr>
            <a:picLocks noChangeAspect="1" noChangeArrowheads="1"/>
          </p:cNvPicPr>
          <p:nvPr/>
        </p:nvPicPr>
        <p:blipFill>
          <a:blip r:embed="rId2"/>
          <a:srcRect l="42773" t="21560" r="55569" b="76517"/>
          <a:stretch>
            <a:fillRect/>
          </a:stretch>
        </p:blipFill>
        <p:spPr bwMode="auto">
          <a:xfrm>
            <a:off x="2786050" y="2643182"/>
            <a:ext cx="357190" cy="324718"/>
          </a:xfrm>
          <a:prstGeom prst="rect">
            <a:avLst/>
          </a:prstGeom>
          <a:noFill/>
          <a:ln w="9525">
            <a:noFill/>
            <a:miter lim="800000"/>
            <a:headEnd/>
            <a:tailEnd/>
          </a:ln>
          <a:effectLst/>
        </p:spPr>
      </p:pic>
    </p:spTree>
    <p:extLst>
      <p:ext uri="{BB962C8B-B14F-4D97-AF65-F5344CB8AC3E}">
        <p14:creationId xmlns="" xmlns:p14="http://schemas.microsoft.com/office/powerpoint/2010/main" val="292614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1571612"/>
            <a:ext cx="4429156" cy="47149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Объект 2"/>
          <p:cNvSpPr>
            <a:spLocks noGrp="1"/>
          </p:cNvSpPr>
          <p:nvPr>
            <p:ph sz="quarter" idx="1"/>
          </p:nvPr>
        </p:nvSpPr>
        <p:spPr>
          <a:xfrm>
            <a:off x="428596" y="357166"/>
            <a:ext cx="8229600" cy="525146"/>
          </a:xfrm>
        </p:spPr>
        <p:txBody>
          <a:bodyPr/>
          <a:lstStyle/>
          <a:p>
            <a:pPr marL="0" indent="0" algn="ctr">
              <a:buNone/>
            </a:pPr>
            <a:r>
              <a:rPr lang="uk-UA" b="1" dirty="0" smtClean="0"/>
              <a:t>Оглядач розділів бібліотеки </a:t>
            </a:r>
            <a:r>
              <a:rPr lang="en-US" b="1" dirty="0" err="1" smtClean="0"/>
              <a:t>Simulink</a:t>
            </a:r>
            <a:endParaRPr lang="ru-RU" b="1" dirty="0"/>
          </a:p>
        </p:txBody>
      </p:sp>
      <p:sp>
        <p:nvSpPr>
          <p:cNvPr id="27651" name="Rectangle 3"/>
          <p:cNvSpPr>
            <a:spLocks noChangeArrowheads="1"/>
          </p:cNvSpPr>
          <p:nvPr/>
        </p:nvSpPr>
        <p:spPr bwMode="auto">
          <a:xfrm rot="10800000" flipV="1">
            <a:off x="4929190" y="1511831"/>
            <a:ext cx="3929090" cy="477053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1600" b="1" dirty="0" smtClean="0"/>
              <a:t>3.1 </a:t>
            </a:r>
            <a:r>
              <a:rPr lang="ru-RU" sz="1600" b="1" dirty="0" err="1" smtClean="0"/>
              <a:t>Вікно</a:t>
            </a:r>
            <a:r>
              <a:rPr lang="ru-RU" sz="1600" b="1" dirty="0" smtClean="0"/>
              <a:t> </a:t>
            </a:r>
            <a:r>
              <a:rPr lang="ru-RU" sz="1600" b="1" dirty="0" err="1" smtClean="0"/>
              <a:t>оглядача</a:t>
            </a:r>
            <a:r>
              <a:rPr lang="ru-RU" sz="1600" b="1" dirty="0" smtClean="0"/>
              <a:t> </a:t>
            </a:r>
            <a:r>
              <a:rPr lang="ru-RU" sz="1600" b="1" dirty="0" err="1" smtClean="0"/>
              <a:t>бібліотеки</a:t>
            </a:r>
            <a:r>
              <a:rPr lang="ru-RU" sz="1600" b="1" dirty="0" smtClean="0"/>
              <a:t> </a:t>
            </a:r>
            <a:r>
              <a:rPr lang="ru-RU" sz="1600" b="1" dirty="0" err="1" smtClean="0"/>
              <a:t>блоків</a:t>
            </a:r>
            <a:r>
              <a:rPr lang="ru-RU" sz="1600" b="1" dirty="0" smtClean="0"/>
              <a:t> </a:t>
            </a:r>
            <a:r>
              <a:rPr lang="ru-RU" sz="1600" b="1" dirty="0" err="1" smtClean="0"/>
              <a:t>містить</a:t>
            </a:r>
            <a:r>
              <a:rPr lang="ru-RU" sz="1600" b="1" dirty="0" smtClean="0"/>
              <a:t> </a:t>
            </a:r>
            <a:r>
              <a:rPr lang="ru-RU" sz="1600" b="1" dirty="0" err="1" smtClean="0"/>
              <a:t>такі</a:t>
            </a:r>
            <a:r>
              <a:rPr lang="ru-RU" sz="1600" b="1" dirty="0" smtClean="0"/>
              <a:t> </a:t>
            </a:r>
            <a:r>
              <a:rPr lang="ru-RU" sz="1600" b="1" dirty="0" err="1" smtClean="0"/>
              <a:t>елементи</a:t>
            </a:r>
            <a:r>
              <a:rPr lang="ru-RU" sz="1600" b="1" dirty="0" smtClean="0"/>
              <a:t>:</a:t>
            </a:r>
            <a:endParaRPr kumimoji="0" lang="uk-UA"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indent="457200" algn="just"/>
            <a:r>
              <a:rPr kumimoji="0" lang="uk-UA" sz="1600" b="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1.</a:t>
            </a:r>
            <a:r>
              <a:rPr kumimoji="0" lang="uk-UA"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Тема, з назвою вікна - </a:t>
            </a:r>
            <a:r>
              <a:rPr kumimoji="0" lang="uk-UA" sz="1600" b="1" i="0"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Simulink</a:t>
            </a:r>
            <a:r>
              <a:rPr kumimoji="0" lang="uk-UA"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uk-UA" sz="1600" b="1" i="0"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Library</a:t>
            </a:r>
            <a:r>
              <a:rPr kumimoji="0" lang="uk-UA"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uk-UA" sz="1600" b="1" i="0" u="none" strike="noStrike" cap="none" normalizeH="0" baseline="0" dirty="0" err="1" smtClean="0">
                <a:ln>
                  <a:noFill/>
                </a:ln>
                <a:solidFill>
                  <a:schemeClr val="tx1"/>
                </a:solidFill>
                <a:effectLst/>
                <a:latin typeface="Georgia" pitchFamily="18" charset="0"/>
                <a:ea typeface="Calibri" pitchFamily="34" charset="0"/>
                <a:cs typeface="Times New Roman" pitchFamily="18" charset="0"/>
              </a:rPr>
              <a:t>Browser</a:t>
            </a:r>
            <a:r>
              <a:rPr kumimoji="0" lang="uk-UA"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a:t>
            </a:r>
            <a:r>
              <a:rPr kumimoji="0" lang="uk-UA"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p>
          <a:p>
            <a:pPr indent="457200" algn="just"/>
            <a:r>
              <a:rPr lang="uk-UA" sz="1600" b="1" dirty="0" smtClean="0"/>
              <a:t>2.</a:t>
            </a:r>
            <a:r>
              <a:rPr lang="uk-UA" sz="1600" dirty="0" smtClean="0"/>
              <a:t>Меню, з командами </a:t>
            </a:r>
            <a:r>
              <a:rPr lang="uk-UA" sz="1600" b="1" dirty="0" err="1" smtClean="0"/>
              <a:t>File</a:t>
            </a:r>
            <a:r>
              <a:rPr lang="uk-UA" sz="1600" b="1" dirty="0" smtClean="0"/>
              <a:t>, </a:t>
            </a:r>
            <a:r>
              <a:rPr lang="uk-UA" sz="1600" b="1" dirty="0" err="1" smtClean="0"/>
              <a:t>Edit</a:t>
            </a:r>
            <a:r>
              <a:rPr lang="uk-UA" sz="1600" b="1" dirty="0" smtClean="0"/>
              <a:t>, </a:t>
            </a:r>
            <a:r>
              <a:rPr lang="uk-UA" sz="1600" b="1" dirty="0" err="1" smtClean="0"/>
              <a:t>View</a:t>
            </a:r>
            <a:r>
              <a:rPr lang="uk-UA" sz="1600" b="1" dirty="0" smtClean="0"/>
              <a:t>, </a:t>
            </a:r>
            <a:r>
              <a:rPr lang="uk-UA" sz="1600" b="1" dirty="0" err="1" smtClean="0"/>
              <a:t>Help</a:t>
            </a:r>
            <a:r>
              <a:rPr lang="uk-UA" sz="1600" b="1" dirty="0" smtClean="0"/>
              <a:t>.</a:t>
            </a:r>
            <a:r>
              <a:rPr lang="uk-UA" sz="1600" dirty="0" smtClean="0"/>
              <a:t> </a:t>
            </a:r>
          </a:p>
          <a:p>
            <a:pPr indent="457200" algn="just"/>
            <a:r>
              <a:rPr lang="uk-UA" sz="1600" b="1" dirty="0" smtClean="0"/>
              <a:t>3.</a:t>
            </a:r>
            <a:r>
              <a:rPr lang="uk-UA" sz="1600" dirty="0" smtClean="0"/>
              <a:t>Панель інструментів, з ярликами найбільш часто використовуваних команд. </a:t>
            </a:r>
          </a:p>
          <a:p>
            <a:pPr indent="457200" algn="just"/>
            <a:r>
              <a:rPr lang="uk-UA" sz="1600" b="1" dirty="0" smtClean="0"/>
              <a:t>4.</a:t>
            </a:r>
            <a:r>
              <a:rPr lang="uk-UA" sz="1600" dirty="0" smtClean="0"/>
              <a:t>Вікно коментаря для виведення </a:t>
            </a:r>
            <a:r>
              <a:rPr lang="uk-UA" sz="1600" dirty="0" err="1" smtClean="0"/>
              <a:t>поясняющего</a:t>
            </a:r>
            <a:r>
              <a:rPr lang="uk-UA" sz="1600" dirty="0" smtClean="0"/>
              <a:t> повідомлення про обраний блоці. </a:t>
            </a:r>
          </a:p>
          <a:p>
            <a:pPr indent="457200" algn="just"/>
            <a:r>
              <a:rPr lang="uk-UA" sz="1600" b="1" dirty="0" smtClean="0"/>
              <a:t>5.</a:t>
            </a:r>
            <a:r>
              <a:rPr lang="uk-UA" sz="1600" dirty="0" smtClean="0"/>
              <a:t>Список розділів бібліотеки, реалізований у вигляді дерева. </a:t>
            </a:r>
          </a:p>
          <a:p>
            <a:pPr indent="457200" algn="just"/>
            <a:r>
              <a:rPr lang="uk-UA" sz="1600" b="1" dirty="0" smtClean="0"/>
              <a:t>6.</a:t>
            </a:r>
            <a:r>
              <a:rPr lang="uk-UA" sz="1600" dirty="0" smtClean="0"/>
              <a:t>Вікно вмісту розділу бібліотеки (список вкладених розділів бібліотеки або блоків) </a:t>
            </a:r>
          </a:p>
          <a:p>
            <a:pPr indent="457200" algn="just"/>
            <a:r>
              <a:rPr lang="uk-UA" sz="1600" b="1" dirty="0" smtClean="0"/>
              <a:t>7.</a:t>
            </a:r>
            <a:r>
              <a:rPr lang="uk-UA" sz="1600" dirty="0" smtClean="0"/>
              <a:t>Рядок стану, що містить підказку по виконуваному дії.</a:t>
            </a:r>
          </a:p>
        </p:txBody>
      </p:sp>
    </p:spTree>
    <p:extLst>
      <p:ext uri="{BB962C8B-B14F-4D97-AF65-F5344CB8AC3E}">
        <p14:creationId xmlns="" xmlns:p14="http://schemas.microsoft.com/office/powerpoint/2010/main" val="292614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indent="0"/>
            <a:r>
              <a:rPr lang="uk-UA" sz="2800" b="1" dirty="0" smtClean="0">
                <a:solidFill>
                  <a:schemeClr val="tx1"/>
                </a:solidFill>
              </a:rPr>
              <a:t>Основні розділи бібліотеки </a:t>
            </a:r>
            <a:r>
              <a:rPr lang="en-US" sz="2800" b="1" dirty="0" err="1" smtClean="0">
                <a:solidFill>
                  <a:schemeClr val="tx1"/>
                </a:solidFill>
              </a:rPr>
              <a:t>Simulink</a:t>
            </a:r>
            <a:endParaRPr lang="ru-RU" sz="2800" b="1" dirty="0">
              <a:solidFill>
                <a:schemeClr val="tx1"/>
              </a:solidFill>
            </a:endParaRPr>
          </a:p>
        </p:txBody>
      </p:sp>
      <p:sp>
        <p:nvSpPr>
          <p:cNvPr id="3" name="Объект 2"/>
          <p:cNvSpPr>
            <a:spLocks noGrp="1"/>
          </p:cNvSpPr>
          <p:nvPr>
            <p:ph sz="quarter" idx="1"/>
          </p:nvPr>
        </p:nvSpPr>
        <p:spPr/>
        <p:txBody>
          <a:bodyPr/>
          <a:lstStyle/>
          <a:p>
            <a:pPr marL="0" indent="0">
              <a:buNone/>
            </a:pPr>
            <a:endParaRPr lang="ru-RU" dirty="0" smtClean="0"/>
          </a:p>
          <a:p>
            <a:pPr marL="0" indent="0">
              <a:buNone/>
            </a:pPr>
            <a:endParaRPr lang="ru-RU" dirty="0"/>
          </a:p>
        </p:txBody>
      </p:sp>
      <p:pic>
        <p:nvPicPr>
          <p:cNvPr id="205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1" y="1928802"/>
            <a:ext cx="4071966" cy="44291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Прямоугольник 5"/>
          <p:cNvSpPr/>
          <p:nvPr/>
        </p:nvSpPr>
        <p:spPr>
          <a:xfrm>
            <a:off x="5000628" y="1928802"/>
            <a:ext cx="3786214" cy="4357718"/>
          </a:xfrm>
          <a:prstGeom prst="rect">
            <a:avLst/>
          </a:prstGeom>
          <a:solidFill>
            <a:schemeClr val="bg1"/>
          </a:solidFill>
        </p:spPr>
        <p:txBody>
          <a:bodyPr wrap="square">
            <a:spAutoFit/>
          </a:bodyPr>
          <a:lstStyle/>
          <a:p>
            <a:pPr indent="457200" algn="just"/>
            <a:r>
              <a:rPr lang="uk-UA" sz="1600" b="1" dirty="0" smtClean="0"/>
              <a:t>3.2 Бібліотека </a:t>
            </a:r>
            <a:r>
              <a:rPr lang="en-US" sz="1600" b="1" dirty="0" err="1" smtClean="0"/>
              <a:t>Simulink</a:t>
            </a:r>
            <a:r>
              <a:rPr lang="en-US" sz="1600" b="1" dirty="0" smtClean="0"/>
              <a:t> </a:t>
            </a:r>
            <a:r>
              <a:rPr lang="uk-UA" sz="1600" b="1" dirty="0" smtClean="0"/>
              <a:t>містить наступні основні розділи: </a:t>
            </a:r>
          </a:p>
          <a:p>
            <a:pPr indent="457200" algn="just"/>
            <a:r>
              <a:rPr lang="uk-UA" sz="1600" b="1" dirty="0" smtClean="0"/>
              <a:t>1. </a:t>
            </a:r>
            <a:r>
              <a:rPr lang="en-US" sz="1600" b="1" dirty="0" smtClean="0"/>
              <a:t>Continuous</a:t>
            </a:r>
            <a:r>
              <a:rPr lang="en-US" sz="1600" dirty="0" smtClean="0"/>
              <a:t> - </a:t>
            </a:r>
            <a:r>
              <a:rPr lang="uk-UA" sz="1600" dirty="0" smtClean="0"/>
              <a:t>лінійні блоки. </a:t>
            </a:r>
          </a:p>
          <a:p>
            <a:pPr indent="457200" algn="just"/>
            <a:r>
              <a:rPr lang="uk-UA" sz="1600" b="1" dirty="0" smtClean="0"/>
              <a:t>2. </a:t>
            </a:r>
            <a:r>
              <a:rPr lang="en-US" sz="1600" b="1" dirty="0" smtClean="0"/>
              <a:t>Discrete </a:t>
            </a:r>
            <a:r>
              <a:rPr lang="en-US" sz="1600" dirty="0" smtClean="0"/>
              <a:t>- </a:t>
            </a:r>
            <a:r>
              <a:rPr lang="uk-UA" sz="1600" dirty="0" smtClean="0"/>
              <a:t>дискретні блоки. </a:t>
            </a:r>
          </a:p>
          <a:p>
            <a:pPr indent="457200" algn="just"/>
            <a:r>
              <a:rPr lang="uk-UA" sz="1600" b="1" dirty="0" smtClean="0"/>
              <a:t>3. </a:t>
            </a:r>
            <a:r>
              <a:rPr lang="en-US" sz="1600" b="1" dirty="0" smtClean="0"/>
              <a:t>Functions &amp; Tables </a:t>
            </a:r>
            <a:r>
              <a:rPr lang="en-US" sz="1600" dirty="0" smtClean="0"/>
              <a:t>- </a:t>
            </a:r>
            <a:r>
              <a:rPr lang="uk-UA" sz="1600" dirty="0" smtClean="0"/>
              <a:t>функції та таблиці. </a:t>
            </a:r>
          </a:p>
          <a:p>
            <a:pPr indent="457200" algn="just"/>
            <a:r>
              <a:rPr lang="uk-UA" sz="1600" b="1" dirty="0" smtClean="0"/>
              <a:t>4. </a:t>
            </a:r>
            <a:r>
              <a:rPr lang="en-US" sz="1600" b="1" dirty="0" smtClean="0"/>
              <a:t>Math </a:t>
            </a:r>
            <a:r>
              <a:rPr lang="en-US" sz="1600" dirty="0" smtClean="0"/>
              <a:t>- </a:t>
            </a:r>
            <a:r>
              <a:rPr lang="uk-UA" sz="1600" dirty="0" smtClean="0"/>
              <a:t>блоки математичних операцій. </a:t>
            </a:r>
          </a:p>
          <a:p>
            <a:pPr indent="457200" algn="just"/>
            <a:r>
              <a:rPr lang="uk-UA" sz="1600" b="1" dirty="0" smtClean="0"/>
              <a:t>5. </a:t>
            </a:r>
            <a:r>
              <a:rPr lang="en-US" sz="1600" b="1" dirty="0" smtClean="0"/>
              <a:t>Nonlinear </a:t>
            </a:r>
            <a:r>
              <a:rPr lang="en-US" sz="1600" dirty="0" smtClean="0"/>
              <a:t>- </a:t>
            </a:r>
            <a:r>
              <a:rPr lang="uk-UA" sz="1600" dirty="0" smtClean="0"/>
              <a:t>нелінійні блоки. </a:t>
            </a:r>
          </a:p>
          <a:p>
            <a:pPr indent="457200" algn="just"/>
            <a:r>
              <a:rPr lang="uk-UA" sz="1600" b="1" dirty="0" smtClean="0"/>
              <a:t>6. </a:t>
            </a:r>
            <a:r>
              <a:rPr lang="en-US" sz="1600" b="1" dirty="0" smtClean="0"/>
              <a:t>Signals &amp; Systems </a:t>
            </a:r>
            <a:r>
              <a:rPr lang="en-US" sz="1600" dirty="0" smtClean="0"/>
              <a:t>- </a:t>
            </a:r>
            <a:r>
              <a:rPr lang="uk-UA" sz="1600" dirty="0" smtClean="0"/>
              <a:t>сигнали і системи. </a:t>
            </a:r>
          </a:p>
          <a:p>
            <a:pPr indent="457200" algn="just"/>
            <a:r>
              <a:rPr lang="uk-UA" sz="1600" b="1" dirty="0" smtClean="0"/>
              <a:t>7. </a:t>
            </a:r>
            <a:r>
              <a:rPr lang="en-US" sz="1600" b="1" dirty="0" smtClean="0"/>
              <a:t>Sinks </a:t>
            </a:r>
            <a:r>
              <a:rPr lang="en-US" sz="1600" dirty="0" smtClean="0"/>
              <a:t>- </a:t>
            </a:r>
            <a:r>
              <a:rPr lang="uk-UA" sz="1600" dirty="0" err="1" smtClean="0"/>
              <a:t>реєструючі</a:t>
            </a:r>
            <a:r>
              <a:rPr lang="uk-UA" sz="1600" dirty="0" smtClean="0"/>
              <a:t> пристрої. </a:t>
            </a:r>
          </a:p>
          <a:p>
            <a:pPr indent="457200" algn="just"/>
            <a:r>
              <a:rPr lang="uk-UA" sz="1600" b="1" dirty="0" smtClean="0"/>
              <a:t>8. </a:t>
            </a:r>
            <a:r>
              <a:rPr lang="en-US" sz="1600" b="1" dirty="0" smtClean="0"/>
              <a:t>Sources </a:t>
            </a:r>
            <a:r>
              <a:rPr lang="en-US" sz="1600" dirty="0" smtClean="0"/>
              <a:t>- </a:t>
            </a:r>
            <a:r>
              <a:rPr lang="uk-UA" sz="1600" dirty="0" smtClean="0"/>
              <a:t>джерела сигналів і впливів. </a:t>
            </a:r>
          </a:p>
          <a:p>
            <a:pPr indent="457200" algn="just"/>
            <a:r>
              <a:rPr lang="uk-UA" sz="1600" b="1" dirty="0" smtClean="0"/>
              <a:t>9. </a:t>
            </a:r>
            <a:r>
              <a:rPr lang="en-US" sz="1600" b="1" dirty="0" smtClean="0"/>
              <a:t>Subsystems </a:t>
            </a:r>
            <a:r>
              <a:rPr lang="en-US" sz="1600" dirty="0" smtClean="0"/>
              <a:t>- </a:t>
            </a:r>
            <a:r>
              <a:rPr lang="uk-UA" sz="1600" dirty="0" smtClean="0"/>
              <a:t>блоки підсистем. </a:t>
            </a:r>
            <a:endParaRPr lang="uk-UA" sz="1600" dirty="0"/>
          </a:p>
        </p:txBody>
      </p:sp>
      <p:sp>
        <p:nvSpPr>
          <p:cNvPr id="8" name="Прямоугольник 7"/>
          <p:cNvSpPr/>
          <p:nvPr/>
        </p:nvSpPr>
        <p:spPr>
          <a:xfrm>
            <a:off x="214282" y="1428736"/>
            <a:ext cx="8715436" cy="584775"/>
          </a:xfrm>
          <a:prstGeom prst="rect">
            <a:avLst/>
          </a:prstGeom>
        </p:spPr>
        <p:txBody>
          <a:bodyPr wrap="square">
            <a:spAutoFit/>
          </a:bodyPr>
          <a:lstStyle/>
          <a:p>
            <a:pPr indent="457200"/>
            <a:r>
              <a:rPr lang="uk-UA" sz="1600" dirty="0" smtClean="0"/>
              <a:t>На рис. виділена основна бібліотека </a:t>
            </a:r>
            <a:r>
              <a:rPr lang="en-US" sz="1600" dirty="0" err="1" smtClean="0"/>
              <a:t>Simulink</a:t>
            </a:r>
            <a:r>
              <a:rPr lang="en-US" sz="1600" dirty="0" smtClean="0"/>
              <a:t> (</a:t>
            </a:r>
            <a:r>
              <a:rPr lang="uk-UA" sz="1600" dirty="0" smtClean="0"/>
              <a:t>у лівій частині вікна) і показані її розділи (у правій частині вікна).</a:t>
            </a:r>
            <a:endParaRPr lang="uk-UA" sz="1600" dirty="0"/>
          </a:p>
        </p:txBody>
      </p:sp>
    </p:spTree>
    <p:extLst>
      <p:ext uri="{BB962C8B-B14F-4D97-AF65-F5344CB8AC3E}">
        <p14:creationId xmlns="" xmlns:p14="http://schemas.microsoft.com/office/powerpoint/2010/main" val="121750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indent="0"/>
            <a:r>
              <a:rPr lang="uk-UA" sz="2800" b="1" dirty="0" smtClean="0">
                <a:solidFill>
                  <a:schemeClr val="tx1"/>
                </a:solidFill>
              </a:rPr>
              <a:t>Бібліотека </a:t>
            </a:r>
            <a:r>
              <a:rPr lang="en-US" sz="2800" b="1" dirty="0" err="1" smtClean="0">
                <a:solidFill>
                  <a:schemeClr val="tx1"/>
                </a:solidFill>
              </a:rPr>
              <a:t>Simulink</a:t>
            </a:r>
            <a:r>
              <a:rPr lang="uk-UA" sz="2800" b="1" dirty="0" smtClean="0">
                <a:solidFill>
                  <a:schemeClr val="tx1"/>
                </a:solidFill>
              </a:rPr>
              <a:t> у вигляді </a:t>
            </a:r>
            <a:r>
              <a:rPr lang="uk-UA" sz="2800" b="1" dirty="0" err="1" smtClean="0">
                <a:solidFill>
                  <a:schemeClr val="tx1"/>
                </a:solidFill>
              </a:rPr>
              <a:t>“дерева”</a:t>
            </a:r>
            <a:endParaRPr lang="ru-RU" sz="2800" b="1" dirty="0">
              <a:solidFill>
                <a:schemeClr val="tx1"/>
              </a:solidFill>
            </a:endParaRPr>
          </a:p>
        </p:txBody>
      </p:sp>
      <p:sp>
        <p:nvSpPr>
          <p:cNvPr id="3" name="Объект 2"/>
          <p:cNvSpPr>
            <a:spLocks noGrp="1"/>
          </p:cNvSpPr>
          <p:nvPr>
            <p:ph sz="quarter" idx="1"/>
          </p:nvPr>
        </p:nvSpPr>
        <p:spPr>
          <a:xfrm>
            <a:off x="642910" y="2143116"/>
            <a:ext cx="7715304" cy="3000396"/>
          </a:xfrm>
        </p:spPr>
        <p:txBody>
          <a:bodyPr/>
          <a:lstStyle/>
          <a:p>
            <a:pPr marL="0" indent="457200" algn="just">
              <a:lnSpc>
                <a:spcPct val="150000"/>
              </a:lnSpc>
              <a:spcBef>
                <a:spcPts val="0"/>
              </a:spcBef>
              <a:buNone/>
            </a:pPr>
            <a:r>
              <a:rPr lang="uk-UA" sz="1800" dirty="0" smtClean="0"/>
              <a:t>Список розділів бібліотеки</a:t>
            </a:r>
            <a:r>
              <a:rPr lang="uk-UA" sz="1800" b="1" dirty="0" smtClean="0"/>
              <a:t> </a:t>
            </a:r>
            <a:r>
              <a:rPr lang="en-US" sz="1800" b="1" dirty="0" err="1" smtClean="0"/>
              <a:t>Simulink</a:t>
            </a:r>
            <a:r>
              <a:rPr lang="en-US" sz="1800" b="1" dirty="0" smtClean="0"/>
              <a:t> </a:t>
            </a:r>
            <a:r>
              <a:rPr lang="uk-UA" sz="1800" dirty="0" smtClean="0"/>
              <a:t>представлений у вигляді </a:t>
            </a:r>
            <a:r>
              <a:rPr lang="uk-UA" sz="1800" dirty="0" err="1" smtClean="0"/>
              <a:t>“дерева”</a:t>
            </a:r>
            <a:r>
              <a:rPr lang="uk-UA" sz="1800" dirty="0" smtClean="0"/>
              <a:t>, і правила роботи з ним є загальними для списків такого виду:</a:t>
            </a:r>
          </a:p>
          <a:p>
            <a:pPr marL="0" indent="457200" algn="just">
              <a:lnSpc>
                <a:spcPct val="150000"/>
              </a:lnSpc>
              <a:spcBef>
                <a:spcPts val="0"/>
              </a:spcBef>
              <a:buNone/>
            </a:pPr>
            <a:r>
              <a:rPr lang="uk-UA" sz="1800" dirty="0" smtClean="0">
                <a:sym typeface="Symbol"/>
              </a:rPr>
              <a:t> </a:t>
            </a:r>
            <a:r>
              <a:rPr lang="uk-UA" sz="1800" dirty="0" smtClean="0"/>
              <a:t>Піктограма згорнутого вузла дерева містить символ </a:t>
            </a:r>
            <a:r>
              <a:rPr lang="uk-UA" sz="1800" b="1" dirty="0" smtClean="0"/>
              <a:t>"+"</a:t>
            </a:r>
            <a:r>
              <a:rPr lang="uk-UA" sz="1800" dirty="0" smtClean="0"/>
              <a:t>, а піктограма розгорнутого містить символ</a:t>
            </a:r>
            <a:r>
              <a:rPr lang="uk-UA" sz="1800" b="1" dirty="0" smtClean="0"/>
              <a:t> "-". </a:t>
            </a:r>
          </a:p>
          <a:p>
            <a:pPr marL="0" indent="457200" algn="just">
              <a:lnSpc>
                <a:spcPct val="150000"/>
              </a:lnSpc>
              <a:spcBef>
                <a:spcPts val="0"/>
              </a:spcBef>
              <a:buNone/>
            </a:pPr>
            <a:r>
              <a:rPr lang="uk-UA" sz="1800" dirty="0" smtClean="0"/>
              <a:t> </a:t>
            </a:r>
            <a:r>
              <a:rPr lang="uk-UA" sz="1800" dirty="0" smtClean="0">
                <a:sym typeface="Symbol"/>
              </a:rPr>
              <a:t>  </a:t>
            </a:r>
            <a:r>
              <a:rPr lang="uk-UA" sz="1800" dirty="0" smtClean="0"/>
              <a:t>Для того щоб розгорнути або згорнути вузол дерева, досить клацнути на його піктограмі лівою клавішею миші (ЛКМ).</a:t>
            </a:r>
            <a:endParaRPr lang="ru-RU" sz="1800" dirty="0" smtClean="0"/>
          </a:p>
          <a:p>
            <a:pPr marL="0" indent="0">
              <a:buNone/>
            </a:pPr>
            <a:endParaRPr lang="ru-RU" dirty="0"/>
          </a:p>
        </p:txBody>
      </p:sp>
    </p:spTree>
    <p:extLst>
      <p:ext uri="{BB962C8B-B14F-4D97-AF65-F5344CB8AC3E}">
        <p14:creationId xmlns="" xmlns:p14="http://schemas.microsoft.com/office/powerpoint/2010/main" val="121750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28605"/>
            <a:ext cx="8229600" cy="500066"/>
          </a:xfrm>
        </p:spPr>
        <p:txBody>
          <a:bodyPr>
            <a:normAutofit/>
          </a:bodyPr>
          <a:lstStyle/>
          <a:p>
            <a:pPr marL="0" indent="0">
              <a:buNone/>
            </a:pPr>
            <a:r>
              <a:rPr lang="uk-UA" sz="2400" b="1" dirty="0" smtClean="0"/>
              <a:t>Панель інструментів оглядача розділів бібліотек</a:t>
            </a:r>
            <a:endParaRPr lang="ru-RU" sz="2400" b="1"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b="50052"/>
          <a:stretch>
            <a:fillRect/>
          </a:stretch>
        </p:blipFill>
        <p:spPr bwMode="auto">
          <a:xfrm>
            <a:off x="2071670" y="4357694"/>
            <a:ext cx="5019675" cy="9372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Прямоугольник 4"/>
          <p:cNvSpPr/>
          <p:nvPr/>
        </p:nvSpPr>
        <p:spPr>
          <a:xfrm>
            <a:off x="571472" y="1714488"/>
            <a:ext cx="8143932" cy="2308324"/>
          </a:xfrm>
          <a:prstGeom prst="rect">
            <a:avLst/>
          </a:prstGeom>
        </p:spPr>
        <p:txBody>
          <a:bodyPr wrap="square">
            <a:spAutoFit/>
          </a:bodyPr>
          <a:lstStyle/>
          <a:p>
            <a:pPr indent="457200" algn="just"/>
            <a:r>
              <a:rPr lang="uk-UA" dirty="0" smtClean="0"/>
              <a:t>Для роботи з вікном використовуються команди зібрані в меню. Меню оглядача бібліотек містить наступні пункти: </a:t>
            </a:r>
          </a:p>
          <a:p>
            <a:pPr indent="457200" algn="just"/>
            <a:r>
              <a:rPr lang="uk-UA" dirty="0" smtClean="0">
                <a:sym typeface="Symbol"/>
              </a:rPr>
              <a:t> </a:t>
            </a:r>
            <a:r>
              <a:rPr lang="en-US" b="1" dirty="0" smtClean="0"/>
              <a:t>File (</a:t>
            </a:r>
            <a:r>
              <a:rPr lang="uk-UA" b="1" dirty="0" smtClean="0"/>
              <a:t>Файл) </a:t>
            </a:r>
            <a:r>
              <a:rPr lang="uk-UA" dirty="0" smtClean="0"/>
              <a:t>- Робота з файлами бібліотек: створення нової моделі, відкриття або закриття </a:t>
            </a:r>
            <a:r>
              <a:rPr lang="en-US" b="1" dirty="0" err="1" smtClean="0"/>
              <a:t>mdl</a:t>
            </a:r>
            <a:r>
              <a:rPr lang="en-US" b="1" dirty="0" smtClean="0"/>
              <a:t>-</a:t>
            </a:r>
            <a:r>
              <a:rPr lang="uk-UA" dirty="0" smtClean="0"/>
              <a:t>файлу.</a:t>
            </a:r>
          </a:p>
          <a:p>
            <a:pPr indent="457200" algn="just"/>
            <a:r>
              <a:rPr lang="uk-UA" dirty="0" smtClean="0">
                <a:sym typeface="Symbol"/>
              </a:rPr>
              <a:t> </a:t>
            </a:r>
            <a:r>
              <a:rPr lang="en-US" b="1" dirty="0" smtClean="0"/>
              <a:t>Edit (</a:t>
            </a:r>
            <a:r>
              <a:rPr lang="uk-UA" b="1" dirty="0" smtClean="0"/>
              <a:t>Редагування) </a:t>
            </a:r>
            <a:r>
              <a:rPr lang="uk-UA" dirty="0" smtClean="0"/>
              <a:t>- Додавання блоків в виділену модель і їх пошук за вказаною назвою.</a:t>
            </a:r>
          </a:p>
          <a:p>
            <a:pPr indent="457200" algn="just"/>
            <a:r>
              <a:rPr lang="uk-UA" dirty="0" smtClean="0">
                <a:sym typeface="Symbol"/>
              </a:rPr>
              <a:t></a:t>
            </a:r>
            <a:r>
              <a:rPr lang="uk-UA" dirty="0" smtClean="0"/>
              <a:t> </a:t>
            </a:r>
            <a:r>
              <a:rPr lang="en-US" b="1" dirty="0" smtClean="0"/>
              <a:t>View (</a:t>
            </a:r>
            <a:r>
              <a:rPr lang="uk-UA" b="1" dirty="0" smtClean="0"/>
              <a:t>Вид) </a:t>
            </a:r>
            <a:r>
              <a:rPr lang="uk-UA" dirty="0" smtClean="0"/>
              <a:t>- Управління показом елементів інтерфейсу. </a:t>
            </a:r>
          </a:p>
          <a:p>
            <a:pPr indent="457200" algn="just"/>
            <a:r>
              <a:rPr lang="uk-UA" dirty="0" smtClean="0">
                <a:sym typeface="Symbol"/>
              </a:rPr>
              <a:t> </a:t>
            </a:r>
            <a:r>
              <a:rPr lang="en-US" b="1" dirty="0" smtClean="0"/>
              <a:t>Help (</a:t>
            </a:r>
            <a:r>
              <a:rPr lang="uk-UA" b="1" dirty="0" smtClean="0"/>
              <a:t>Довідка) </a:t>
            </a:r>
            <a:r>
              <a:rPr lang="uk-UA" dirty="0" smtClean="0"/>
              <a:t>- Висновок вікна довідки за оглядачеві бібліотек.</a:t>
            </a:r>
            <a:endParaRPr lang="uk-UA" dirty="0"/>
          </a:p>
        </p:txBody>
      </p:sp>
    </p:spTree>
    <p:extLst>
      <p:ext uri="{BB962C8B-B14F-4D97-AF65-F5344CB8AC3E}">
        <p14:creationId xmlns="" xmlns:p14="http://schemas.microsoft.com/office/powerpoint/2010/main" val="271417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57290" y="1643050"/>
            <a:ext cx="6410325"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Прямоугольник 4"/>
          <p:cNvSpPr/>
          <p:nvPr/>
        </p:nvSpPr>
        <p:spPr>
          <a:xfrm>
            <a:off x="785786" y="428604"/>
            <a:ext cx="7786742" cy="461665"/>
          </a:xfrm>
          <a:prstGeom prst="rect">
            <a:avLst/>
          </a:prstGeom>
        </p:spPr>
        <p:txBody>
          <a:bodyPr wrap="square">
            <a:spAutoFit/>
          </a:bodyPr>
          <a:lstStyle/>
          <a:p>
            <a:pPr algn="ctr"/>
            <a:r>
              <a:rPr lang="ru-RU" sz="2400" b="1" dirty="0" err="1" smtClean="0"/>
              <a:t>Призначення</a:t>
            </a:r>
            <a:r>
              <a:rPr lang="ru-RU" sz="2400" b="1" dirty="0" smtClean="0"/>
              <a:t> кнопки </a:t>
            </a:r>
            <a:r>
              <a:rPr lang="ru-RU" sz="2400" b="1" dirty="0" err="1" smtClean="0"/>
              <a:t>панелі</a:t>
            </a:r>
            <a:r>
              <a:rPr lang="ru-RU" sz="2400" b="1" dirty="0" smtClean="0"/>
              <a:t> </a:t>
            </a:r>
            <a:r>
              <a:rPr lang="ru-RU" sz="2400" b="1" dirty="0" err="1" smtClean="0"/>
              <a:t>інструментів</a:t>
            </a:r>
            <a:endParaRPr lang="uk-UA" sz="2400" b="1" dirty="0"/>
          </a:p>
        </p:txBody>
      </p:sp>
      <p:sp>
        <p:nvSpPr>
          <p:cNvPr id="6" name="Содержимое 5"/>
          <p:cNvSpPr>
            <a:spLocks noGrp="1"/>
          </p:cNvSpPr>
          <p:nvPr>
            <p:ph sz="quarter" idx="1"/>
          </p:nvPr>
        </p:nvSpPr>
        <p:spPr>
          <a:xfrm>
            <a:off x="285720" y="2928934"/>
            <a:ext cx="8503920" cy="3286148"/>
          </a:xfrm>
        </p:spPr>
        <p:txBody>
          <a:bodyPr>
            <a:noAutofit/>
          </a:bodyPr>
          <a:lstStyle/>
          <a:p>
            <a:pPr indent="450000" algn="just">
              <a:buNone/>
            </a:pPr>
            <a:r>
              <a:rPr lang="uk-UA" sz="1800" b="1" dirty="0" smtClean="0"/>
              <a:t>Кнопки панелі інструментів мають таке призначення: </a:t>
            </a:r>
          </a:p>
          <a:p>
            <a:pPr indent="450000" algn="just">
              <a:buNone/>
            </a:pPr>
            <a:r>
              <a:rPr lang="uk-UA" sz="1800" b="1" dirty="0" smtClean="0"/>
              <a:t>1.</a:t>
            </a:r>
            <a:r>
              <a:rPr lang="uk-UA" sz="1800" dirty="0" smtClean="0"/>
              <a:t> Створити нову </a:t>
            </a:r>
            <a:r>
              <a:rPr lang="ru-RU" sz="1800" b="1" i="1" dirty="0" smtClean="0"/>
              <a:t>S </a:t>
            </a:r>
            <a:r>
              <a:rPr lang="ru-RU" sz="1800" b="1" dirty="0" smtClean="0"/>
              <a:t>– </a:t>
            </a:r>
            <a:r>
              <a:rPr lang="ru-RU" sz="1800" dirty="0" err="1" smtClean="0"/>
              <a:t>або</a:t>
            </a:r>
            <a:r>
              <a:rPr lang="ru-RU" sz="1800" dirty="0" smtClean="0"/>
              <a:t> </a:t>
            </a:r>
            <a:r>
              <a:rPr lang="ru-RU" sz="1800" b="1" i="1" dirty="0" smtClean="0"/>
              <a:t>SPS </a:t>
            </a:r>
            <a:r>
              <a:rPr lang="ru-RU" sz="1800" b="1" dirty="0" smtClean="0"/>
              <a:t>– </a:t>
            </a:r>
            <a:r>
              <a:rPr lang="uk-UA" sz="1800" b="1" dirty="0" smtClean="0"/>
              <a:t>модель </a:t>
            </a:r>
            <a:r>
              <a:rPr lang="uk-UA" sz="1800" dirty="0" smtClean="0"/>
              <a:t>(відкрити нове вікно моделі). </a:t>
            </a:r>
          </a:p>
          <a:p>
            <a:pPr indent="450000" algn="just">
              <a:buNone/>
            </a:pPr>
            <a:r>
              <a:rPr lang="uk-UA" sz="1800" b="1" dirty="0" smtClean="0"/>
              <a:t>2. </a:t>
            </a:r>
            <a:r>
              <a:rPr lang="uk-UA" sz="1800" dirty="0" smtClean="0"/>
              <a:t>Відкрити одну з існуючих  </a:t>
            </a:r>
            <a:r>
              <a:rPr lang="en-US" sz="1800" b="1" dirty="0" smtClean="0"/>
              <a:t>S</a:t>
            </a:r>
            <a:r>
              <a:rPr lang="uk-UA" sz="1800" b="1" dirty="0" smtClean="0"/>
              <a:t> </a:t>
            </a:r>
            <a:r>
              <a:rPr lang="en-US" sz="1800" b="1" dirty="0" smtClean="0"/>
              <a:t>–</a:t>
            </a:r>
            <a:r>
              <a:rPr lang="uk-UA" sz="1800" b="1" dirty="0" smtClean="0"/>
              <a:t> </a:t>
            </a:r>
            <a:r>
              <a:rPr lang="ru-RU" sz="1800" dirty="0" err="1" smtClean="0"/>
              <a:t>або</a:t>
            </a:r>
            <a:r>
              <a:rPr lang="ru-RU" sz="1800" dirty="0" smtClean="0"/>
              <a:t> </a:t>
            </a:r>
            <a:r>
              <a:rPr lang="ru-RU" sz="1800" b="1" i="1" dirty="0" smtClean="0"/>
              <a:t>SPS </a:t>
            </a:r>
            <a:r>
              <a:rPr lang="ru-RU" sz="1800" b="1" dirty="0" smtClean="0"/>
              <a:t>– </a:t>
            </a:r>
            <a:r>
              <a:rPr lang="uk-UA" sz="1800" b="1" dirty="0" smtClean="0"/>
              <a:t>моделей</a:t>
            </a:r>
            <a:r>
              <a:rPr lang="uk-UA" sz="1800" dirty="0" smtClean="0"/>
              <a:t>. </a:t>
            </a:r>
          </a:p>
          <a:p>
            <a:pPr indent="450000" algn="just">
              <a:buNone/>
            </a:pPr>
            <a:r>
              <a:rPr lang="uk-UA" sz="1800" b="1" dirty="0" smtClean="0"/>
              <a:t>3. </a:t>
            </a:r>
            <a:r>
              <a:rPr lang="uk-UA" sz="1800" dirty="0" smtClean="0"/>
              <a:t>Змінити властивості вікна оглядача. Дана кнопка дозволяє встановити режим відображення вікна оглядача </a:t>
            </a:r>
            <a:r>
              <a:rPr lang="uk-UA" sz="1800" i="1" dirty="0" smtClean="0"/>
              <a:t>"поверх всіх вікон". </a:t>
            </a:r>
            <a:r>
              <a:rPr lang="uk-UA" sz="1800" dirty="0" smtClean="0"/>
              <a:t>Повторне натискання скасовує такий режим. </a:t>
            </a:r>
          </a:p>
          <a:p>
            <a:pPr indent="450000" algn="just">
              <a:buNone/>
            </a:pPr>
            <a:r>
              <a:rPr lang="uk-UA" sz="1800" b="1" dirty="0" smtClean="0"/>
              <a:t>4.</a:t>
            </a:r>
            <a:r>
              <a:rPr lang="uk-UA" sz="1800" dirty="0" smtClean="0"/>
              <a:t> Пошук блоку за назвою (по перших символах назви). Після того як блок буде знайдений, у вікні оглядача відкриється відповідний розділ бібліотеки, а блок буде виділено. Якщо ж блок з такою назвою відсутня, то у вікні коментаря буде виведено повідомлення </a:t>
            </a:r>
            <a:r>
              <a:rPr lang="en-US" sz="1800" b="1" dirty="0" smtClean="0"/>
              <a:t>Not found</a:t>
            </a:r>
            <a:r>
              <a:rPr lang="uk-UA" sz="1800" b="1" dirty="0" smtClean="0"/>
              <a:t> </a:t>
            </a:r>
            <a:r>
              <a:rPr lang="en-US" sz="1800" b="1" dirty="0" smtClean="0"/>
              <a:t>&lt;</a:t>
            </a:r>
            <a:r>
              <a:rPr lang="uk-UA" sz="1800" b="1" dirty="0" smtClean="0"/>
              <a:t>ім'я блоку</a:t>
            </a:r>
            <a:r>
              <a:rPr lang="en-US" sz="1800" b="1" dirty="0" smtClean="0"/>
              <a:t>&gt; </a:t>
            </a:r>
            <a:r>
              <a:rPr lang="en-US" sz="1800" dirty="0" smtClean="0"/>
              <a:t>(</a:t>
            </a:r>
            <a:r>
              <a:rPr lang="uk-UA" sz="1800" dirty="0" smtClean="0"/>
              <a:t>Блок не знайдене).</a:t>
            </a:r>
            <a:endParaRPr lang="uk-UA" sz="1800" dirty="0"/>
          </a:p>
        </p:txBody>
      </p:sp>
    </p:spTree>
    <p:extLst>
      <p:ext uri="{BB962C8B-B14F-4D97-AF65-F5344CB8AC3E}">
        <p14:creationId xmlns="" xmlns:p14="http://schemas.microsoft.com/office/powerpoint/2010/main" val="2665636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443</TotalTime>
  <Words>2230</Words>
  <Application>Microsoft Office PowerPoint</Application>
  <PresentationFormat>Экран (4:3)</PresentationFormat>
  <Paragraphs>139</Paragraphs>
  <Slides>26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Официальная</vt:lpstr>
      <vt:lpstr>Equation</vt:lpstr>
      <vt:lpstr>Simulink</vt:lpstr>
      <vt:lpstr>Слайд 2</vt:lpstr>
      <vt:lpstr>Слайд 3</vt:lpstr>
      <vt:lpstr>Слайд 4</vt:lpstr>
      <vt:lpstr>Слайд 5</vt:lpstr>
      <vt:lpstr>Основні розділи бібліотеки Simulink</vt:lpstr>
      <vt:lpstr>Бібліотека Simulink у вигляді “дерева”</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Приклад блочного моделювання</vt:lpstr>
      <vt:lpstr>Реалізація блочного моделювання</vt:lpstr>
      <vt:lpstr>Приклад рішення систем рівнянь</vt:lpstr>
      <vt:lpstr>Створення та підключення елементів схеми</vt:lpstr>
      <vt:lpstr>Simulation</vt:lpstr>
      <vt:lpstr>Побудова частотних характеристик</vt:lpstr>
      <vt:lpstr>Розрахунок частотних характеристик</vt:lpstr>
      <vt:lpstr>Запуск і зупинка процесу моделювання</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Simulink</dc:title>
  <dc:creator>Каныгин</dc:creator>
  <cp:lastModifiedBy>admin</cp:lastModifiedBy>
  <cp:revision>55</cp:revision>
  <dcterms:created xsi:type="dcterms:W3CDTF">2018-11-15T17:14:44Z</dcterms:created>
  <dcterms:modified xsi:type="dcterms:W3CDTF">2020-03-18T09:50:34Z</dcterms:modified>
</cp:coreProperties>
</file>