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78" r:id="rId5"/>
    <p:sldId id="280" r:id="rId6"/>
    <p:sldId id="279" r:id="rId7"/>
    <p:sldId id="281" r:id="rId8"/>
    <p:sldId id="282" r:id="rId9"/>
    <p:sldId id="283" r:id="rId10"/>
    <p:sldId id="284" r:id="rId11"/>
    <p:sldId id="285" r:id="rId12"/>
    <p:sldId id="263" r:id="rId13"/>
    <p:sldId id="265" r:id="rId14"/>
    <p:sldId id="264" r:id="rId15"/>
    <p:sldId id="266" r:id="rId16"/>
    <p:sldId id="293" r:id="rId17"/>
    <p:sldId id="286" r:id="rId18"/>
    <p:sldId id="287" r:id="rId19"/>
    <p:sldId id="288" r:id="rId20"/>
    <p:sldId id="290" r:id="rId21"/>
    <p:sldId id="289" r:id="rId22"/>
    <p:sldId id="257" r:id="rId23"/>
    <p:sldId id="259" r:id="rId24"/>
    <p:sldId id="291" r:id="rId25"/>
    <p:sldId id="260" r:id="rId26"/>
    <p:sldId id="261" r:id="rId27"/>
    <p:sldId id="274" r:id="rId28"/>
    <p:sldId id="262" r:id="rId29"/>
    <p:sldId id="275" r:id="rId30"/>
    <p:sldId id="267" r:id="rId31"/>
    <p:sldId id="268" r:id="rId32"/>
    <p:sldId id="269" r:id="rId33"/>
    <p:sldId id="271" r:id="rId34"/>
    <p:sldId id="272" r:id="rId35"/>
    <p:sldId id="273" r:id="rId36"/>
    <p:sldId id="294" r:id="rId37"/>
    <p:sldId id="295" r:id="rId38"/>
    <p:sldId id="297" r:id="rId39"/>
    <p:sldId id="300" r:id="rId40"/>
    <p:sldId id="298" r:id="rId41"/>
    <p:sldId id="299" r:id="rId42"/>
    <p:sldId id="296" r:id="rId43"/>
    <p:sldId id="301" r:id="rId4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етяна Винарчук" initials="ТВ" lastIdx="1" clrIdx="0">
    <p:extLst>
      <p:ext uri="{19B8F6BF-5375-455C-9EA6-DF929625EA0E}">
        <p15:presenceInfo xmlns:p15="http://schemas.microsoft.com/office/powerpoint/2012/main" userId="40585d27026aaeb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2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9T06:34:55.629" idx="1">
    <p:pos x="8017" y="23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B10177-0EC5-4C52-85CA-59E9F3A42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B5B983-A4CA-42FF-A5C8-B8C090293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646454-D9C2-4987-B90E-200DF2756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0A57-D5BF-4713-AAEA-EF9395EC13B3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4DDD16-0A09-4DEB-9E3F-EF898444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0EF01A-972D-4F72-8632-304282FA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ECF09-46E8-4B07-A9FA-6C600D1744A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1588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684B06-3559-49AE-AFA5-4F67F32C4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236540-9411-47EC-A43D-180F20200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FC0E5C-DE8F-4EA8-969D-C11B9B5D8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0A57-D5BF-4713-AAEA-EF9395EC13B3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AD5F21-BF6B-4150-AC6B-5707D78B6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24F183-E663-4B23-BEB7-42837C5CC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ECF09-46E8-4B07-A9FA-6C600D1744A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068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C9CB802-0407-4AEF-B899-D8ADCFE013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887341-7598-4C75-9CB9-A2DA3FFE96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292473-99D2-4A1B-B625-96D3E1E8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0A57-D5BF-4713-AAEA-EF9395EC13B3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996AFD-F8AA-4FDE-AC88-21B172159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2AFA12-DC68-4887-B5D8-F5A7193DB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ECF09-46E8-4B07-A9FA-6C600D1744A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8220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16D1A-0FCA-44B5-9031-354E03258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096377-8B37-44FD-84D1-1EB510948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6FD42-78CD-4AFB-A543-18A9D65EC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0A57-D5BF-4713-AAEA-EF9395EC13B3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5A2108-649B-4DD2-9D96-5968B01F8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59D92-3C32-4D20-A91A-54FC49DF5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ECF09-46E8-4B07-A9FA-6C600D1744A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588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71409C-DAA3-4354-B691-369ACDE14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A46F5B-04A1-40DF-AF52-A209A6D1B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F36414-30F5-4FCA-B46D-944D7B83B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0A57-D5BF-4713-AAEA-EF9395EC13B3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4CF171-B04C-475C-933D-C040B591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B35B28-FDAB-48B4-BA0D-BC6872D92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ECF09-46E8-4B07-A9FA-6C600D1744A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502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CA2DE-D35B-4411-BF8F-BB735FA5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657E8E-E018-494B-AE2A-8FC2AFE2A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202179-ECA2-48AE-89E3-43C4AAA65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531C95-7135-4B7E-9A8A-BD240D8D4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0A57-D5BF-4713-AAEA-EF9395EC13B3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F9562C-9977-42D1-AC4C-8DAD7A0D2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20095B-4290-4C3C-9EF1-D1817E816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ECF09-46E8-4B07-A9FA-6C600D1744A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27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53508-D62A-4A6D-8CC1-1F9799FF3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B75A2F-47D2-4C0D-B9D1-6664F7F27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1FCA74-5AAF-425D-BB16-6B5F08C97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696F5B8-162E-4603-9469-2667853442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0B01D10-9BFA-4AAB-A350-59F9354BCD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DAD75C-5562-4491-82CE-315ED1A76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0A57-D5BF-4713-AAEA-EF9395EC13B3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86D33B-D267-41AD-B8C6-AA2026E90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CC9A543-E69F-4131-BD0B-B6B29B154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ECF09-46E8-4B07-A9FA-6C600D1744A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9041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324F8E-8EDB-4455-8CE9-874361B08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C92B78-DDF7-4DC2-81E1-145C469B1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0A57-D5BF-4713-AAEA-EF9395EC13B3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3F503E-6498-4FDB-8007-D0FD147FF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B921575-4D1C-4680-B603-9411F982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ECF09-46E8-4B07-A9FA-6C600D1744A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577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22854C-A1DC-4A99-B974-DA1B75EA9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0A57-D5BF-4713-AAEA-EF9395EC13B3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73CEDD-0840-43F8-9CE0-4BF267F2C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280071-D2CD-4696-BCDC-D3111FB86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ECF09-46E8-4B07-A9FA-6C600D1744A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3678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4D5606-5A91-44AC-A5E9-94DCF5A4A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98D0C2-4A8D-45D8-A1D9-803F57BB4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E2D175-4435-4C10-8173-D02149267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ABBA63-D959-4C8F-AE06-773E0436E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0A57-D5BF-4713-AAEA-EF9395EC13B3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4BB054-EB39-4819-B8A3-78D36F9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EE12CD-CE46-4FB3-A9A6-64B70CA1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ECF09-46E8-4B07-A9FA-6C600D1744A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4412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7C615-1821-49DC-B002-874E4FF7E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FBD07A6-3C66-4B85-907A-E1882DA14F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43A205-971A-483A-802C-9D1F6A333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1D7E5D-F71D-40B3-B34A-35C74D521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0A57-D5BF-4713-AAEA-EF9395EC13B3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B0861F-326E-4B7A-9C3B-C31620897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5C7B44-766F-4414-8534-A27A3554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ECF09-46E8-4B07-A9FA-6C600D1744A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7104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DD85F-58AE-4C12-BF86-A0D402940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EB254E-927A-49D2-B61C-A4E7AB29C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233856-3888-45BE-99A8-300325EC16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70A57-D5BF-4713-AAEA-EF9395EC13B3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56FF09-54C4-4B67-B866-18ECA204BA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31F65E-B799-4B7B-914C-BA84295BE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ECF09-46E8-4B07-A9FA-6C600D1744A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2771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EBD41-1414-4FC7-9942-60ECF5E84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3985" y="307923"/>
            <a:ext cx="7144987" cy="1301183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+mn-lt"/>
              </a:rPr>
              <a:t>Латиноамериканський культурний регіон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48207A-76EC-4CD4-85EC-727DC03CA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145" y="1781299"/>
            <a:ext cx="6673933" cy="3476501"/>
          </a:xfrm>
        </p:spPr>
        <p:txBody>
          <a:bodyPr/>
          <a:lstStyle/>
          <a:p>
            <a:r>
              <a:rPr lang="uk-UA" b="1" dirty="0"/>
              <a:t>регіон унікального культурного синтезу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329F42-DE1C-4178-8724-C67E52D2E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345" y="2557768"/>
            <a:ext cx="3412388" cy="26083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B85514-1230-48F2-B731-9731A3518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341" y="139363"/>
            <a:ext cx="3007673" cy="19896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192D4B-5A8F-4AB2-963C-880F29FCD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45" y="4751014"/>
            <a:ext cx="2833187" cy="18887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DBC265-12A4-4ADB-B01C-A8CCD0F06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478" y="3429000"/>
            <a:ext cx="4257304" cy="2836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392C14-1456-4E79-B393-071239201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26" y="2484604"/>
            <a:ext cx="4324025" cy="188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7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3E5EB7-19E8-4360-BB75-0B2956F76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39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uk-UA" sz="3200" b="1" dirty="0" err="1">
                <a:latin typeface="+mn-lt"/>
              </a:rPr>
              <a:t>Креолізм</a:t>
            </a:r>
            <a:r>
              <a:rPr lang="uk-UA" sz="3200" dirty="0">
                <a:latin typeface="+mn-lt"/>
              </a:rPr>
              <a:t> – напрям у мистецтві та літературі, що акцентує увагу на місцевих пейзажах, побуті, особистостях. Характерна риса – абсолютизація «креольської» культури. </a:t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AABB443-9A2A-4A20-8A83-8E3453853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57490"/>
            <a:ext cx="2937153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94BC60-2CEC-462B-B4AF-3C6EBAC7AD8A}"/>
              </a:ext>
            </a:extLst>
          </p:cNvPr>
          <p:cNvSpPr txBox="1"/>
          <p:nvPr/>
        </p:nvSpPr>
        <p:spPr>
          <a:xfrm>
            <a:off x="1092529" y="5970360"/>
            <a:ext cx="1769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Хосе </a:t>
            </a:r>
            <a:r>
              <a:rPr lang="uk-UA" dirty="0" err="1"/>
              <a:t>Хіль</a:t>
            </a:r>
            <a:r>
              <a:rPr lang="uk-UA" dirty="0"/>
              <a:t> де Кастро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BEF994-0DB6-4A6C-B6CB-52335E90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504" y="1457490"/>
            <a:ext cx="3641437" cy="479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98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765F1-9C18-4D3A-A711-498692420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err="1">
                <a:latin typeface="+mn-lt"/>
              </a:rPr>
              <a:t>Негритюд</a:t>
            </a:r>
            <a:r>
              <a:rPr lang="uk-UA" sz="3200" dirty="0">
                <a:latin typeface="+mn-lt"/>
              </a:rPr>
              <a:t> – літературно-філософський напрям, що проголошує самоцінність та самобутність африканців.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7A26A6-9C06-4DF5-9CD8-F3056F943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Засновник </a:t>
            </a:r>
            <a:r>
              <a:rPr lang="uk-UA" dirty="0" err="1"/>
              <a:t>Еме</a:t>
            </a:r>
            <a:r>
              <a:rPr lang="uk-UA" dirty="0"/>
              <a:t> </a:t>
            </a:r>
            <a:r>
              <a:rPr lang="uk-UA" dirty="0" err="1"/>
              <a:t>Сезер</a:t>
            </a:r>
            <a:r>
              <a:rPr lang="uk-UA" dirty="0"/>
              <a:t> (Мартиніка, 1913-2008)</a:t>
            </a:r>
          </a:p>
          <a:p>
            <a:r>
              <a:rPr lang="uk-UA" dirty="0"/>
              <a:t>Леопольд </a:t>
            </a:r>
            <a:r>
              <a:rPr lang="uk-UA" dirty="0" err="1"/>
              <a:t>Сенгор</a:t>
            </a:r>
            <a:r>
              <a:rPr lang="uk-U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7228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57A422-96BA-4238-AABF-AB4AA43B9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53" y="-26761"/>
            <a:ext cx="4407915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B0C2F9-3B34-4AD8-BAC2-D44D3ABA0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936" y="-1"/>
            <a:ext cx="3965863" cy="68609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3EBE7B-3C3D-464C-9C46-B6A087931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F3CDF79-8FF6-428D-96C8-0E0928965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21303" y="1742165"/>
            <a:ext cx="31432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55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9B7DD1-4F28-49C9-9FDD-9AA9CB8CC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79" y="1575880"/>
            <a:ext cx="11462382" cy="426257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0786E-E1D2-4262-AFCC-8E95DBCC0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/>
              <a:t>Базиліка</a:t>
            </a:r>
            <a:r>
              <a:rPr lang="ru-RU" sz="2800" b="1" dirty="0"/>
              <a:t> </a:t>
            </a:r>
            <a:r>
              <a:rPr lang="ru-RU" sz="2800" b="1" dirty="0" err="1"/>
              <a:t>Діви</a:t>
            </a:r>
            <a:r>
              <a:rPr lang="ru-RU" sz="2800" b="1" dirty="0"/>
              <a:t> </a:t>
            </a:r>
            <a:r>
              <a:rPr lang="ru-RU" sz="2800" b="1" dirty="0" err="1"/>
              <a:t>Марії</a:t>
            </a:r>
            <a:r>
              <a:rPr lang="ru-RU" sz="2800" b="1" dirty="0"/>
              <a:t> </a:t>
            </a:r>
            <a:r>
              <a:rPr lang="ru-RU" sz="2800" b="1" dirty="0" err="1"/>
              <a:t>Гваделупської</a:t>
            </a:r>
            <a:r>
              <a:rPr lang="ru-RU" sz="2800" b="1" dirty="0"/>
              <a:t> </a:t>
            </a:r>
            <a:br>
              <a:rPr lang="ru-RU" sz="2800" b="1" dirty="0"/>
            </a:br>
            <a:r>
              <a:rPr lang="ru-RU" sz="2800" b="1" dirty="0"/>
              <a:t>(нова </a:t>
            </a:r>
            <a:r>
              <a:rPr lang="ru-RU" sz="2800" b="1" dirty="0" err="1"/>
              <a:t>базиліка</a:t>
            </a:r>
            <a:r>
              <a:rPr lang="ru-RU" sz="2800" b="1" dirty="0"/>
              <a:t> — </a:t>
            </a:r>
            <a:r>
              <a:rPr lang="ru-RU" sz="2800" b="1" dirty="0" err="1"/>
              <a:t>ліворуч</a:t>
            </a:r>
            <a:r>
              <a:rPr lang="ru-RU" sz="2800" b="1" dirty="0"/>
              <a:t>, стара </a:t>
            </a:r>
            <a:r>
              <a:rPr lang="ru-RU" sz="2800" b="1" dirty="0" err="1"/>
              <a:t>базиліка</a:t>
            </a:r>
            <a:r>
              <a:rPr lang="ru-RU" sz="2800" b="1" dirty="0"/>
              <a:t> — по центру).</a:t>
            </a:r>
            <a:endParaRPr lang="uk-UA" sz="28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8CDB58-AD24-43EB-A6B9-CA79E07B2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1259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23372E-64A4-4F22-A22A-B540B7479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551" y="242691"/>
            <a:ext cx="8675678" cy="651436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623F2-E513-43E6-8008-BCA96CA86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E4C1E4-3935-4654-86C8-ADBFE731A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5419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F7DCB7-2731-4AD6-9F2C-573737409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14387"/>
            <a:ext cx="9296400" cy="52292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94D94-BA6A-48F8-AFA5-3C5AAEF1E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66AAF8-87D2-4C53-9FE8-8005E28A8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554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E3E2A8-0D8E-4847-8BE1-DCED6D11A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531" y="84697"/>
            <a:ext cx="9999022" cy="669390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D2EE0B-88CD-4F21-BD55-87F8F732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30CF92-7ACB-437D-9FFB-69CF6A85F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FBA73-EF2F-457D-9E37-565E143ACDD7}"/>
              </a:ext>
            </a:extLst>
          </p:cNvPr>
          <p:cNvSpPr txBox="1"/>
          <p:nvPr/>
        </p:nvSpPr>
        <p:spPr>
          <a:xfrm>
            <a:off x="8763990" y="365125"/>
            <a:ext cx="2315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Хосе </a:t>
            </a:r>
            <a:r>
              <a:rPr lang="uk-UA" dirty="0" err="1"/>
              <a:t>Гуадалупе</a:t>
            </a:r>
            <a:r>
              <a:rPr lang="uk-UA" dirty="0"/>
              <a:t> Посада 1913 р.</a:t>
            </a:r>
          </a:p>
        </p:txBody>
      </p:sp>
    </p:spTree>
    <p:extLst>
      <p:ext uri="{BB962C8B-B14F-4D97-AF65-F5344CB8AC3E}">
        <p14:creationId xmlns:p14="http://schemas.microsoft.com/office/powerpoint/2010/main" val="2131164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4DD1F1-44B7-4A58-AD09-AD2A4275E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A3302F-62C4-482D-9FB6-C0EC9B130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F4214-7BBD-4198-A378-FB13D4C79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785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663957-D2AA-4504-BFC8-05BF5B759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342900"/>
            <a:ext cx="9639300" cy="61722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DCC4E-E9A6-47C3-92F8-F3A9B8911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93DCDE-2B95-4CFE-878D-78E48A285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043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C24CC0-55A0-48CD-B3E8-88C0AD65F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71" y="681037"/>
            <a:ext cx="11325633" cy="581183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9530C-AB6A-4067-845C-8CD970677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427239-8AEE-46E8-81E4-225681CD9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1574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346F09-E1C9-4D5B-9093-4699F6E47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6781"/>
          </a:xfrm>
        </p:spPr>
        <p:txBody>
          <a:bodyPr/>
          <a:lstStyle/>
          <a:p>
            <a:r>
              <a:rPr lang="uk-UA" b="1" dirty="0">
                <a:latin typeface="+mn-lt"/>
              </a:rPr>
              <a:t>Регіони: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912826-DA90-4B87-AE7F-78DBC9144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8779"/>
            <a:ext cx="10515600" cy="5108184"/>
          </a:xfrm>
        </p:spPr>
        <p:txBody>
          <a:bodyPr/>
          <a:lstStyle/>
          <a:p>
            <a:r>
              <a:rPr lang="uk-UA" b="1" dirty="0" err="1"/>
              <a:t>Індоамерика</a:t>
            </a:r>
            <a:endParaRPr lang="uk-UA" b="1" dirty="0"/>
          </a:p>
          <a:p>
            <a:pPr marL="0" indent="0">
              <a:buNone/>
            </a:pPr>
            <a:r>
              <a:rPr lang="uk-UA" dirty="0"/>
              <a:t>Мексика, Еквадор, Перу, Болівія…..</a:t>
            </a:r>
          </a:p>
          <a:p>
            <a:r>
              <a:rPr lang="uk-UA" b="1" dirty="0" err="1"/>
              <a:t>Євроамерика</a:t>
            </a:r>
            <a:r>
              <a:rPr lang="uk-UA" b="1" dirty="0"/>
              <a:t> </a:t>
            </a:r>
          </a:p>
          <a:p>
            <a:pPr marL="0" indent="0">
              <a:buNone/>
            </a:pPr>
            <a:r>
              <a:rPr lang="uk-UA" dirty="0"/>
              <a:t>Аргентина, Чилі, Коста-Ріка </a:t>
            </a:r>
          </a:p>
          <a:p>
            <a:r>
              <a:rPr lang="uk-UA" b="1" dirty="0" err="1"/>
              <a:t>Афроамерика</a:t>
            </a:r>
            <a:endParaRPr lang="uk-UA" b="1" dirty="0"/>
          </a:p>
          <a:p>
            <a:r>
              <a:rPr lang="uk-UA" dirty="0"/>
              <a:t>Бразилія, Куба, Гаїті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66682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16C793-8C22-4676-9A47-F78E33712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504" y="296177"/>
            <a:ext cx="5402296" cy="32189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55D6F-DA86-4A17-86A5-E9A6800A4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0F6D19-4F1F-4AAA-88D5-013FEC5AE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1263" y="415995"/>
            <a:ext cx="5201206" cy="30991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FBC6AB-7BD5-4965-B40B-D97A12858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929" y="3644134"/>
            <a:ext cx="5402296" cy="321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47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667599-8E1D-4DF0-B209-59395DEDB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71" y="498764"/>
            <a:ext cx="11680831" cy="59941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29ACD-B5EE-4118-A992-2E81403B3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9C758C-41B1-405C-8182-6CE6D2CA9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8002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4F82D-DB54-4B7C-866A-301A42DC2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Культурний синтез. Афро-християнські культи</a:t>
            </a:r>
            <a:r>
              <a:rPr lang="uk-UA" dirty="0"/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118FBC-BB11-4BF3-B609-E1A379566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err="1"/>
              <a:t>Кандомбл</a:t>
            </a:r>
            <a:r>
              <a:rPr lang="uk-UA" b="1" i="1" dirty="0" err="1"/>
              <a:t>е</a:t>
            </a:r>
            <a:r>
              <a:rPr lang="uk-UA" dirty="0"/>
              <a:t> – вірування, що поєднує поклоніння африканськім божествам та християнство, </a:t>
            </a:r>
            <a:r>
              <a:rPr lang="uk-UA" dirty="0" err="1"/>
              <a:t>поширно</a:t>
            </a:r>
            <a:r>
              <a:rPr lang="uk-UA" dirty="0"/>
              <a:t> в </a:t>
            </a:r>
            <a:r>
              <a:rPr lang="uk-UA" dirty="0" err="1"/>
              <a:t>Бразілії</a:t>
            </a:r>
            <a:r>
              <a:rPr lang="uk-UA" dirty="0"/>
              <a:t>.</a:t>
            </a:r>
          </a:p>
          <a:p>
            <a:r>
              <a:rPr lang="uk-UA" dirty="0" err="1"/>
              <a:t>Оріш</a:t>
            </a:r>
            <a:r>
              <a:rPr lang="uk-UA" b="1" i="1" dirty="0" err="1"/>
              <a:t>а</a:t>
            </a:r>
            <a:r>
              <a:rPr lang="uk-UA" dirty="0"/>
              <a:t> – божества пантеону </a:t>
            </a:r>
            <a:r>
              <a:rPr lang="uk-UA" dirty="0" err="1"/>
              <a:t>кандомбле</a:t>
            </a:r>
            <a:r>
              <a:rPr lang="uk-UA" dirty="0"/>
              <a:t> з міфології племен йоруба, кожному із яких є відповідний християнський святий. </a:t>
            </a:r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82889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7BEE2-911F-4882-A91D-2D8EE70A9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Ієрархія: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5C583F-7225-4AB6-AF56-73D740CC2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1. </a:t>
            </a:r>
            <a:r>
              <a:rPr lang="uk-UA" dirty="0" err="1"/>
              <a:t>Бабалоа</a:t>
            </a:r>
            <a:endParaRPr lang="uk-UA" dirty="0"/>
          </a:p>
          <a:p>
            <a:r>
              <a:rPr lang="uk-UA" dirty="0"/>
              <a:t>2. «Батько» або «мати» святого.</a:t>
            </a:r>
          </a:p>
          <a:p>
            <a:r>
              <a:rPr lang="uk-UA" dirty="0"/>
              <a:t>3. Помічники – «дочки» та «сини»</a:t>
            </a:r>
          </a:p>
          <a:p>
            <a:r>
              <a:rPr lang="uk-UA" dirty="0"/>
              <a:t>4. Різні спеціалізовані групи помічників. </a:t>
            </a:r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08576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614EA-C370-4749-A007-F0CD405ED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2A66D0-0216-4F34-A72B-80432392F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4670CF-1C08-4682-A00C-A26BCE0DE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58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630FE0-BFBD-4900-A3F4-97A92E118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160" y="427537"/>
            <a:ext cx="8223017" cy="516574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F2B3FB-BCE2-401C-BBA4-8FBF4AC02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176" y="365125"/>
            <a:ext cx="1812623" cy="1325563"/>
          </a:xfrm>
        </p:spPr>
        <p:txBody>
          <a:bodyPr>
            <a:normAutofit/>
          </a:bodyPr>
          <a:lstStyle/>
          <a:p>
            <a:r>
              <a:rPr lang="uk-UA" sz="1800" b="1" dirty="0" err="1"/>
              <a:t>бата</a:t>
            </a:r>
            <a:endParaRPr lang="uk-UA" sz="18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130F9C-9539-4A0E-AD03-FBEC3FFAA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522" y="1852551"/>
            <a:ext cx="10546278" cy="4324412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67116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EFDC66-EBCC-40C2-BFBB-1345DF8D1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732" y="160671"/>
            <a:ext cx="4195085" cy="633220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EAFEB-EE06-4114-BA76-BCE5BE9F0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600" b="1" dirty="0" err="1"/>
              <a:t>атабаке</a:t>
            </a:r>
            <a:endParaRPr lang="uk-UA" sz="16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BC4AD2-39EC-4556-8612-0BBEA1693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2357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6D4FF4-75D4-4333-812A-7AD1050AD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91" y="-299578"/>
            <a:ext cx="5885801" cy="408146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34594-3B48-4BC7-A500-6ACCC6BDB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117FD77-14FC-4A99-AC0F-509FDFA6B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2851049"/>
            <a:ext cx="581025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71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F72240-48CE-40C4-8282-8414C8E85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285750"/>
            <a:ext cx="9429750" cy="6286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7ECC40-210F-46DB-95FF-D5C56B0FB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AE7411-31D2-4B76-8727-496ACB068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9235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8EEA27-8B2F-41EE-87CD-50DBDD2E2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047" y="83652"/>
            <a:ext cx="5297318" cy="677434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D6061-4DB5-4F8B-9F08-E60FD7FBA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12F09C-D908-4208-8820-E6CD2884F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5412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CCD8B-0B84-474B-9C8C-6210EF7C8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uk-UA" sz="3200" b="1" dirty="0">
                <a:latin typeface="+mn-lt"/>
              </a:rPr>
              <a:t>Індихенізм</a:t>
            </a:r>
            <a:r>
              <a:rPr lang="uk-UA" sz="3200" dirty="0">
                <a:latin typeface="+mn-lt"/>
              </a:rPr>
              <a:t> – течія в суспільно-політичній думці, філософії, мистецтві, літературі, що  обстоюють ідею цінності та унікальності культури автохтонного населення.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240EA4-119B-4900-B1C5-9BECA41EA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0146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D4AA76-D09F-4AF0-A52F-CD0A45298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319087"/>
            <a:ext cx="9429750" cy="62198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6020CD-564E-4D04-B106-D847B1028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55D0FF-9AF5-46AB-88C4-6F122F484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3736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D195C1-749D-488E-B52A-B2AC9ED57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466725"/>
            <a:ext cx="9429750" cy="59245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226441-383D-41F7-B5F7-3AEF0D101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17CDEC-35CF-4EA1-A359-B1C5AFC81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4467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71CD38-28F4-449A-B839-C4F921605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285750"/>
            <a:ext cx="9429750" cy="6286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6405E5-D16D-4C4B-8E86-1B02365A1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22E4CC-DAC5-4686-BA7F-E3870E0C1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7111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80D1FC-0C8C-4E3E-AB76-A613D2DA0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607" y="164559"/>
            <a:ext cx="10823033" cy="60897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22FBF-BC06-4923-AC93-3B6D8A9D4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EF253B-3DA0-4294-9033-76030AE34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871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E3B36E-EE4B-4F54-A97B-E882F5ED3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55" y="-1269"/>
            <a:ext cx="9624158" cy="639319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69528E-98C1-4CFE-ADE6-21539D522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B9A915-E8D2-4B56-9671-5BB924E9F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4322" y="4190259"/>
            <a:ext cx="8619478" cy="1986703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56486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EF3788-048A-43AC-9BE7-44CD2F468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809" y="49127"/>
            <a:ext cx="9658721" cy="644374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AD4BC0-E85D-4770-B866-7DDF1F1C0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1991A9-752F-4A15-AFD1-5CBA02E70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3637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B0C20-7A28-46C3-B12D-C38D5258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>
                <a:latin typeface="+mn-lt"/>
              </a:rPr>
              <a:t>Оскар </a:t>
            </a:r>
            <a:r>
              <a:rPr lang="uk-UA" sz="3200" b="1" dirty="0" err="1">
                <a:latin typeface="+mn-lt"/>
              </a:rPr>
              <a:t>Німейєр</a:t>
            </a:r>
            <a:r>
              <a:rPr lang="uk-UA" sz="3200" b="1" dirty="0">
                <a:latin typeface="+mn-lt"/>
              </a:rPr>
              <a:t> </a:t>
            </a:r>
            <a:br>
              <a:rPr lang="uk-UA" sz="3200" b="1" dirty="0">
                <a:latin typeface="+mn-lt"/>
              </a:rPr>
            </a:br>
            <a:r>
              <a:rPr lang="uk-UA" sz="3200" b="1" dirty="0">
                <a:latin typeface="+mn-lt"/>
              </a:rPr>
              <a:t>(1907-2012 </a:t>
            </a:r>
            <a:r>
              <a:rPr lang="uk-UA" sz="3200" b="1" dirty="0" err="1">
                <a:latin typeface="+mn-lt"/>
              </a:rPr>
              <a:t>рр</a:t>
            </a:r>
            <a:r>
              <a:rPr lang="uk-UA" sz="3200" b="1" dirty="0">
                <a:latin typeface="+mn-lt"/>
              </a:rPr>
              <a:t>.,Бразилія)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20393E8-483D-496E-8C5B-1775F0C472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5164" y="86815"/>
            <a:ext cx="5735781" cy="65603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85262A-9770-4AF9-8F05-DC655949D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203" y="1948079"/>
            <a:ext cx="3764107" cy="444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22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FBD429-3874-4025-9615-D8E5BEBBD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0" y="154378"/>
            <a:ext cx="11819057" cy="67036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4DD8AB-403A-4BCA-AB73-6051C407E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AF33F9-4430-4315-B07C-7BB0203EB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1AAE57-C005-46BD-8584-D3F801C2FA54}"/>
              </a:ext>
            </a:extLst>
          </p:cNvPr>
          <p:cNvSpPr txBox="1"/>
          <p:nvPr/>
        </p:nvSpPr>
        <p:spPr>
          <a:xfrm>
            <a:off x="8110847" y="365125"/>
            <a:ext cx="3123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Майдан  Трьох Влад, Бразиліа</a:t>
            </a:r>
          </a:p>
        </p:txBody>
      </p:sp>
    </p:spTree>
    <p:extLst>
      <p:ext uri="{BB962C8B-B14F-4D97-AF65-F5344CB8AC3E}">
        <p14:creationId xmlns:p14="http://schemas.microsoft.com/office/powerpoint/2010/main" val="15207604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971B35-FEF6-4B71-AE52-FC146124B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29" y="182285"/>
            <a:ext cx="10700661" cy="642039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600A943-50DE-4E91-9687-327168A50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13EA15-E89D-4DD2-BFCD-1652132E46AD}"/>
              </a:ext>
            </a:extLst>
          </p:cNvPr>
          <p:cNvSpPr txBox="1"/>
          <p:nvPr/>
        </p:nvSpPr>
        <p:spPr>
          <a:xfrm>
            <a:off x="1199408" y="534390"/>
            <a:ext cx="3318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Музей Оскара </a:t>
            </a:r>
            <a:r>
              <a:rPr lang="uk-UA" b="1" dirty="0" err="1">
                <a:solidFill>
                  <a:schemeClr val="bg1"/>
                </a:solidFill>
              </a:rPr>
              <a:t>Німейєра</a:t>
            </a:r>
            <a:r>
              <a:rPr lang="uk-UA" b="1" dirty="0">
                <a:solidFill>
                  <a:schemeClr val="bg1"/>
                </a:solidFill>
              </a:rPr>
              <a:t>, Куритиба</a:t>
            </a:r>
          </a:p>
        </p:txBody>
      </p:sp>
    </p:spTree>
    <p:extLst>
      <p:ext uri="{BB962C8B-B14F-4D97-AF65-F5344CB8AC3E}">
        <p14:creationId xmlns:p14="http://schemas.microsoft.com/office/powerpoint/2010/main" val="33515710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CA6708-3474-4AA8-BDED-7EE7C34BC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52" y="0"/>
            <a:ext cx="1029102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393042-8A97-4314-B319-EA8AFA4AB738}"/>
              </a:ext>
            </a:extLst>
          </p:cNvPr>
          <p:cNvSpPr txBox="1"/>
          <p:nvPr/>
        </p:nvSpPr>
        <p:spPr>
          <a:xfrm>
            <a:off x="2113809" y="522515"/>
            <a:ext cx="2956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Палац «</a:t>
            </a:r>
            <a:r>
              <a:rPr lang="uk-UA" b="1" dirty="0" err="1">
                <a:solidFill>
                  <a:schemeClr val="bg1"/>
                </a:solidFill>
              </a:rPr>
              <a:t>Алворадо</a:t>
            </a:r>
            <a:r>
              <a:rPr lang="uk-UA" b="1" dirty="0">
                <a:solidFill>
                  <a:schemeClr val="bg1"/>
                </a:solidFill>
              </a:rPr>
              <a:t>», резиденція президента Бразилії</a:t>
            </a:r>
          </a:p>
        </p:txBody>
      </p:sp>
    </p:spTree>
    <p:extLst>
      <p:ext uri="{BB962C8B-B14F-4D97-AF65-F5344CB8AC3E}">
        <p14:creationId xmlns:p14="http://schemas.microsoft.com/office/powerpoint/2010/main" val="2122710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87CAA-DC54-491E-AA7E-191016C72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01181"/>
          </a:xfrm>
        </p:spPr>
        <p:txBody>
          <a:bodyPr/>
          <a:lstStyle/>
          <a:p>
            <a:r>
              <a:rPr lang="uk-UA" b="1" dirty="0"/>
              <a:t>Дієго </a:t>
            </a:r>
            <a:r>
              <a:rPr lang="uk-UA" b="1" dirty="0" err="1"/>
              <a:t>Рівера</a:t>
            </a:r>
            <a:br>
              <a:rPr lang="uk-UA" b="1" dirty="0"/>
            </a:br>
            <a:r>
              <a:rPr lang="uk-UA" b="1" dirty="0"/>
              <a:t> (1886-1957)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18B7381-5C1D-496A-A62B-ECFD30E91C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2414" y="267551"/>
            <a:ext cx="5011386" cy="62253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437750-5B3A-4798-A48E-85218795A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973" y="1848370"/>
            <a:ext cx="3997045" cy="500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59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0C6EBC-98F7-407C-BA60-1126F7B42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FC20AA8-08F0-4CC5-9EAA-6EAB8EC66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008" y="120759"/>
            <a:ext cx="12263485" cy="67372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ECCA8C-3010-48FF-BD3A-EEDB042156C3}"/>
              </a:ext>
            </a:extLst>
          </p:cNvPr>
          <p:cNvSpPr txBox="1"/>
          <p:nvPr/>
        </p:nvSpPr>
        <p:spPr>
          <a:xfrm>
            <a:off x="838200" y="641268"/>
            <a:ext cx="2985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</a:rPr>
              <a:t>Кафедральний собор, Бразиліа</a:t>
            </a:r>
          </a:p>
        </p:txBody>
      </p:sp>
    </p:spTree>
    <p:extLst>
      <p:ext uri="{BB962C8B-B14F-4D97-AF65-F5344CB8AC3E}">
        <p14:creationId xmlns:p14="http://schemas.microsoft.com/office/powerpoint/2010/main" val="16473795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2779E9-D43B-4586-83F3-26C129EDA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524" y="0"/>
            <a:ext cx="1024695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BCD79-01F4-4728-920E-FC63CB74F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81FD8F-0883-435F-B9DA-F872F38BB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13727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5D6C56-3B08-4FA2-A93C-76CCDD00F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886" y="365125"/>
            <a:ext cx="8210550" cy="499254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AE3C34-2943-4AF0-AA91-E18010441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000" b="1" dirty="0">
                <a:latin typeface="+mn-lt"/>
              </a:rPr>
              <a:t>Кеди, </a:t>
            </a:r>
            <a:br>
              <a:rPr lang="uk-UA" sz="2000" b="1" dirty="0">
                <a:latin typeface="+mn-lt"/>
              </a:rPr>
            </a:br>
            <a:r>
              <a:rPr lang="uk-UA" sz="2000" b="1" dirty="0">
                <a:latin typeface="+mn-lt"/>
              </a:rPr>
              <a:t>дизайн Оскара </a:t>
            </a:r>
            <a:r>
              <a:rPr lang="uk-UA" sz="2000" b="1" dirty="0" err="1">
                <a:latin typeface="+mn-lt"/>
              </a:rPr>
              <a:t>Німейєра</a:t>
            </a:r>
            <a:r>
              <a:rPr lang="uk-UA" sz="2000" b="1" dirty="0">
                <a:latin typeface="+mn-lt"/>
              </a:rPr>
              <a:t> </a:t>
            </a:r>
            <a:br>
              <a:rPr lang="uk-UA" sz="2000" b="1" dirty="0">
                <a:latin typeface="+mn-lt"/>
              </a:rPr>
            </a:br>
            <a:r>
              <a:rPr lang="uk-UA" sz="2000" b="1" dirty="0">
                <a:latin typeface="+mn-lt"/>
              </a:rPr>
              <a:t>для </a:t>
            </a:r>
            <a:r>
              <a:rPr lang="uk-UA" sz="2000" b="1" dirty="0" err="1">
                <a:latin typeface="+mn-lt"/>
              </a:rPr>
              <a:t>Converse</a:t>
            </a:r>
            <a:r>
              <a:rPr lang="uk-UA" sz="2000" b="1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38604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E4F56C-41F6-48DC-9D85-655232F74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055" y="197263"/>
            <a:ext cx="8098971" cy="654666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F56D6-1A7B-49B4-A887-21053307E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49E630-9524-491A-8EFE-2AB1669E8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234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9275A9-A1F6-4127-8A7D-3220521A2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825"/>
            <a:ext cx="12192000" cy="50863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4AA26-3303-439D-BEEB-7081C5C7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E86AC4-8C73-4DD6-BE9A-85D294939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5078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B5C791-2A41-44B4-9814-FD4D30AAD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301" y="181759"/>
            <a:ext cx="8455231" cy="648234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60BD2-7E9E-4D53-89FE-478608984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D735C4-94EA-44D4-971E-4DC9375FF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8146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01822-D97C-4EA1-A948-69AF07ADD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9909"/>
          </a:xfrm>
        </p:spPr>
        <p:txBody>
          <a:bodyPr>
            <a:normAutofit/>
          </a:bodyPr>
          <a:lstStyle/>
          <a:p>
            <a:r>
              <a:rPr lang="uk-UA" sz="2400" b="1" dirty="0">
                <a:latin typeface="+mn-lt"/>
              </a:rPr>
              <a:t>Фріда К</a:t>
            </a:r>
            <a:r>
              <a:rPr lang="uk-UA" sz="2400" b="1" i="1" dirty="0">
                <a:latin typeface="+mn-lt"/>
              </a:rPr>
              <a:t>а</a:t>
            </a:r>
            <a:r>
              <a:rPr lang="uk-UA" sz="2400" b="1" dirty="0">
                <a:latin typeface="+mn-lt"/>
              </a:rPr>
              <a:t>ло де </a:t>
            </a:r>
            <a:r>
              <a:rPr lang="uk-UA" sz="2400" b="1" dirty="0" err="1">
                <a:latin typeface="+mn-lt"/>
              </a:rPr>
              <a:t>Рівера</a:t>
            </a:r>
            <a:endParaRPr lang="uk-UA" sz="2400" b="1" dirty="0">
              <a:latin typeface="+mn-lt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1DFE769-A7A0-47A7-AEF3-A2B96F5AC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466" y="1235034"/>
            <a:ext cx="4033514" cy="52578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2D38A1-13D0-4386-963D-CE1558107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714" y="365125"/>
            <a:ext cx="714375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01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91E9F4-5A59-4B18-B445-09E0D8204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6482"/>
            <a:ext cx="5151088" cy="662823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19EAA-DED2-4D92-A88E-6791CD600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B08BBCB-FD23-4DD0-8286-91E305ACD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1547" y="146482"/>
            <a:ext cx="5151089" cy="671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24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CF8307-A46A-48F6-B240-961ED070F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341830-6597-45D3-8CEA-235629838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B9C861-7779-4782-870D-F983C2D06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296" y="167459"/>
            <a:ext cx="8870867" cy="656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609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</Words>
  <Application>Microsoft Office PowerPoint</Application>
  <PresentationFormat>Широкий екран</PresentationFormat>
  <Paragraphs>35</Paragraphs>
  <Slides>43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Тема Office</vt:lpstr>
      <vt:lpstr>Латиноамериканський культурний регіон</vt:lpstr>
      <vt:lpstr>Регіони:</vt:lpstr>
      <vt:lpstr>Індихенізм – течія в суспільно-політичній думці, філософії, мистецтві, літературі, що  обстоюють ідею цінності та унікальності культури автохтонного населення. </vt:lpstr>
      <vt:lpstr>Дієго Рівера  (1886-1957)</vt:lpstr>
      <vt:lpstr>Презентація PowerPoint</vt:lpstr>
      <vt:lpstr>Презентація PowerPoint</vt:lpstr>
      <vt:lpstr>Фріда Кало де Рівера</vt:lpstr>
      <vt:lpstr>Презентація PowerPoint</vt:lpstr>
      <vt:lpstr>Презентація PowerPoint</vt:lpstr>
      <vt:lpstr>Креолізм – напрям у мистецтві та літературі, що акцентує увагу на місцевих пейзажах, побуті, особистостях. Характерна риса – абсолютизація «креольської» культури.  </vt:lpstr>
      <vt:lpstr>Негритюд – літературно-філософський напрям, що проголошує самоцінність та самобутність африканців. </vt:lpstr>
      <vt:lpstr>Презентація PowerPoint</vt:lpstr>
      <vt:lpstr>Базиліка Діви Марії Гваделупської  (нова базиліка — ліворуч, стара базиліка — по центру).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Культурний синтез. Афро-християнські культи.</vt:lpstr>
      <vt:lpstr>Ієрархія:</vt:lpstr>
      <vt:lpstr>Презентація PowerPoint</vt:lpstr>
      <vt:lpstr>бата</vt:lpstr>
      <vt:lpstr>атабаке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Оскар Німейєр  (1907-2012 рр.,Бразилія)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Кеди,  дизайн Оскара Німейєра  для Converse.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Тетяна Винарчук</dc:creator>
  <cp:lastModifiedBy>Tetiana Vynarchuk</cp:lastModifiedBy>
  <cp:revision>36</cp:revision>
  <dcterms:created xsi:type="dcterms:W3CDTF">2019-11-10T07:05:23Z</dcterms:created>
  <dcterms:modified xsi:type="dcterms:W3CDTF">2024-03-26T19:12:11Z</dcterms:modified>
</cp:coreProperties>
</file>