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Roboto Bold" charset="0"/>
      <p:regular r:id="rId19"/>
    </p:embeddedFont>
    <p:embeddedFont>
      <p:font typeface="Roboto" charset="0"/>
      <p:regular r:id="rId20"/>
    </p:embeddedFont>
    <p:embeddedFont>
      <p:font typeface="Inter" charset="0"/>
      <p:regular r:id="rId21"/>
    </p:embeddedFont>
    <p:embeddedFont>
      <p:font typeface="Arimo" charset="0"/>
      <p:regular r:id="rId22"/>
    </p:embeddedFont>
    <p:embeddedFont>
      <p:font typeface="Baskerville Display PT Bold" charset="-52"/>
      <p:regular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57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BC08-E664-4B44-9E6F-EE9FE1585B14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1CFAB-D6C4-401E-9B1D-5F9E703F0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CDAF8-7477-41E1-B169-A8ED9D32BB4E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AC700-F412-40DD-8416-61394061D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256A-1C36-4FC1-AF17-617808147A78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93F5-9F56-4A45-8A4D-95F67EB97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9DA0B-FEE3-4E54-BC83-DB96E35BA795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E6A6-9CCC-4675-B30D-0478E3732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C66A2-C11C-4CCC-9274-D9DC283DE6AE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9400C-09A9-4632-8E7C-F1FDE3FD2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2945D-9E58-41E8-B334-29C2AC2F0683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0B106-F1D1-4B24-913E-8E62BA3E3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73EC2-A92C-4AD4-BBCE-D3BC67A55046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B6A92-8AB9-4480-B927-6ED269454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1A88-9227-423B-BCF3-C2BC5B4C269B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7F57-A9F6-4DFE-9D0B-8F23DEBF5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CE89C-2AC0-4B44-BD5E-E93BBF17BD09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68076-55AD-49E4-9D8F-4DBA6B11F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A35C-368E-4020-8EE6-E1FAB2B8A6E6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10114-4829-4C5E-8824-DBD9C1FC6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2BD86-E1CD-4DE2-A85F-7424E0B1B4FC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620-2745-44F5-B587-B3F2C027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35D33C-483D-4D1C-9FCE-CE8FBC562374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EFBBB7-7088-404C-B470-FCC491E7E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32150" y="3824288"/>
            <a:ext cx="12680950" cy="7715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626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78" spc="894">
                <a:solidFill>
                  <a:srgbClr val="504C44"/>
                </a:solidFill>
                <a:latin typeface="Roboto Bold"/>
                <a:cs typeface="+mn-cs"/>
              </a:rPr>
              <a:t>Мова ворожнечі в медіа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>
            <a:spLocks/>
          </p:cNvSpPr>
          <p:nvPr/>
        </p:nvSpPr>
        <p:spPr bwMode="auto">
          <a:xfrm>
            <a:off x="552450" y="228600"/>
            <a:ext cx="17111663" cy="9363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111663" y="0"/>
              </a:cxn>
              <a:cxn ang="0">
                <a:pos x="17111663" y="9362926"/>
              </a:cxn>
              <a:cxn ang="0">
                <a:pos x="0" y="9362926"/>
              </a:cxn>
              <a:cxn ang="0">
                <a:pos x="0" y="0"/>
              </a:cxn>
            </a:cxnLst>
            <a:rect l="0" t="0" r="r" b="b"/>
            <a:pathLst>
              <a:path w="17111663" h="9362926">
                <a:moveTo>
                  <a:pt x="0" y="0"/>
                </a:moveTo>
                <a:lnTo>
                  <a:pt x="17111663" y="0"/>
                </a:lnTo>
                <a:lnTo>
                  <a:pt x="17111663" y="9362926"/>
                </a:lnTo>
                <a:lnTo>
                  <a:pt x="0" y="93629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459413" y="962025"/>
            <a:ext cx="7067550" cy="630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1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00" spc="740">
                <a:solidFill>
                  <a:srgbClr val="504C44"/>
                </a:solidFill>
                <a:latin typeface="Roboto Bold"/>
                <a:cs typeface="+mn-cs"/>
              </a:rPr>
              <a:t>ТЕСТ ТОЛЕРАНТНОСТІ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51375" y="1751013"/>
            <a:ext cx="7875588" cy="5730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619"/>
              </a:lnSpc>
              <a:spcAft>
                <a:spcPts val="0"/>
              </a:spcAft>
              <a:defRPr/>
            </a:pPr>
            <a:r>
              <a:rPr lang="en-US" sz="3298">
                <a:solidFill>
                  <a:srgbClr val="504C44"/>
                </a:solidFill>
                <a:latin typeface="Roboto Bold"/>
                <a:cs typeface="+mn-cs"/>
              </a:rPr>
              <a:t>Не створювати сенсацій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973388"/>
            <a:ext cx="16230600" cy="54276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4306"/>
              </a:lnSpc>
              <a:spcAft>
                <a:spcPts val="0"/>
              </a:spcAft>
              <a:defRPr/>
            </a:pPr>
            <a:r>
              <a:rPr lang="en-US" sz="3078" spc="612">
                <a:solidFill>
                  <a:srgbClr val="504C44"/>
                </a:solidFill>
                <a:latin typeface="Roboto Bold"/>
                <a:cs typeface="+mn-cs"/>
              </a:rPr>
              <a:t>• Можливо, це скандально, але чи важливо? Чого прагне промовець?</a:t>
            </a:r>
          </a:p>
          <a:p>
            <a:pPr algn="just" fontAlgn="auto">
              <a:lnSpc>
                <a:spcPts val="4309"/>
              </a:lnSpc>
              <a:spcAft>
                <a:spcPts val="0"/>
              </a:spcAft>
              <a:defRPr/>
            </a:pPr>
            <a:r>
              <a:rPr lang="en-US" sz="3078" spc="615">
                <a:solidFill>
                  <a:srgbClr val="504C44"/>
                </a:solidFill>
                <a:latin typeface="Roboto Bold"/>
                <a:cs typeface="+mn-cs"/>
              </a:rPr>
              <a:t> </a:t>
            </a:r>
          </a:p>
          <a:p>
            <a:pPr algn="just" fontAlgn="auto">
              <a:lnSpc>
                <a:spcPts val="4306"/>
              </a:lnSpc>
              <a:spcAft>
                <a:spcPts val="0"/>
              </a:spcAft>
              <a:defRPr/>
            </a:pPr>
            <a:r>
              <a:rPr lang="en-US" sz="3078" spc="612">
                <a:solidFill>
                  <a:srgbClr val="504C44"/>
                </a:solidFill>
                <a:latin typeface="Roboto Bold"/>
                <a:cs typeface="+mn-cs"/>
              </a:rPr>
              <a:t>• Який вплив матиме публікація? </a:t>
            </a:r>
          </a:p>
          <a:p>
            <a:pPr algn="just" fontAlgn="auto">
              <a:lnSpc>
                <a:spcPts val="4309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just" fontAlgn="auto">
              <a:lnSpc>
                <a:spcPts val="4306"/>
              </a:lnSpc>
              <a:spcAft>
                <a:spcPts val="0"/>
              </a:spcAft>
              <a:defRPr/>
            </a:pPr>
            <a:r>
              <a:rPr lang="en-US" sz="3078" spc="612">
                <a:solidFill>
                  <a:srgbClr val="504C44"/>
                </a:solidFill>
                <a:latin typeface="Roboto Bold"/>
                <a:cs typeface="+mn-cs"/>
              </a:rPr>
              <a:t>• Чи існує небезпека розпалювання ворожнечі та підбурювання до насильства? </a:t>
            </a:r>
          </a:p>
          <a:p>
            <a:pPr algn="just" fontAlgn="auto">
              <a:lnSpc>
                <a:spcPts val="4309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just" fontAlgn="auto">
              <a:lnSpc>
                <a:spcPts val="4309"/>
              </a:lnSpc>
              <a:spcAft>
                <a:spcPts val="0"/>
              </a:spcAft>
              <a:defRPr/>
            </a:pPr>
            <a:r>
              <a:rPr lang="en-US" sz="3078" spc="615">
                <a:solidFill>
                  <a:srgbClr val="504C44"/>
                </a:solidFill>
                <a:latin typeface="Roboto Bold"/>
                <a:cs typeface="+mn-cs"/>
              </a:rPr>
              <a:t>• Чи промова ґрунтована на фактах, чи перевіряли твердження?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10225" y="681038"/>
            <a:ext cx="7067550" cy="628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1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00" spc="740">
                <a:solidFill>
                  <a:srgbClr val="504C44"/>
                </a:solidFill>
                <a:latin typeface="Roboto Bold"/>
                <a:cs typeface="+mn-cs"/>
              </a:rPr>
              <a:t>ТЕСТ ТОЛЕРАНТНОСТІ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02188" y="1611313"/>
            <a:ext cx="7875587" cy="5730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619"/>
              </a:lnSpc>
              <a:spcAft>
                <a:spcPts val="0"/>
              </a:spcAft>
              <a:defRPr/>
            </a:pPr>
            <a:r>
              <a:rPr lang="en-US" sz="3298">
                <a:solidFill>
                  <a:srgbClr val="504C44"/>
                </a:solidFill>
                <a:latin typeface="Roboto Bold"/>
                <a:cs typeface="+mn-cs"/>
              </a:rPr>
              <a:t>Обміркувати зміст історії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495550"/>
            <a:ext cx="16230600" cy="7566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4025"/>
              </a:lnSpc>
              <a:spcAft>
                <a:spcPts val="0"/>
              </a:spcAft>
              <a:defRPr/>
            </a:pPr>
            <a:r>
              <a:rPr lang="en-US" sz="2875" spc="575">
                <a:solidFill>
                  <a:srgbClr val="504C44"/>
                </a:solidFill>
                <a:latin typeface="Roboto Bold"/>
                <a:cs typeface="+mn-cs"/>
              </a:rPr>
              <a:t>• Чи нам вдалося уникнути кліше та стереотипів? </a:t>
            </a:r>
          </a:p>
          <a:p>
            <a:pPr algn="just" fontAlgn="auto">
              <a:lnSpc>
                <a:spcPts val="4025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just" fontAlgn="auto">
              <a:lnSpc>
                <a:spcPts val="4025"/>
              </a:lnSpc>
              <a:spcAft>
                <a:spcPts val="0"/>
              </a:spcAft>
              <a:defRPr/>
            </a:pPr>
            <a:r>
              <a:rPr lang="en-US" sz="2875" spc="575">
                <a:solidFill>
                  <a:srgbClr val="504C44"/>
                </a:solidFill>
                <a:latin typeface="Roboto Bold"/>
                <a:cs typeface="+mn-cs"/>
              </a:rPr>
              <a:t>• Чи ми поставили всі суттєві та потрібні запитання? </a:t>
            </a:r>
          </a:p>
          <a:p>
            <a:pPr algn="just" fontAlgn="auto">
              <a:lnSpc>
                <a:spcPts val="4025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just" fontAlgn="auto">
              <a:lnSpc>
                <a:spcPts val="4025"/>
              </a:lnSpc>
              <a:spcAft>
                <a:spcPts val="0"/>
              </a:spcAft>
              <a:defRPr/>
            </a:pPr>
            <a:r>
              <a:rPr lang="en-US" sz="2875" spc="575">
                <a:solidFill>
                  <a:srgbClr val="504C44"/>
                </a:solidFill>
                <a:latin typeface="Roboto Bold"/>
                <a:cs typeface="+mn-cs"/>
              </a:rPr>
              <a:t>• Чи ми відчуваємо потреби нашої аудиторії? </a:t>
            </a:r>
          </a:p>
          <a:p>
            <a:pPr algn="just" fontAlgn="auto">
              <a:lnSpc>
                <a:spcPts val="4025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just" fontAlgn="auto">
              <a:lnSpc>
                <a:spcPts val="4025"/>
              </a:lnSpc>
              <a:spcAft>
                <a:spcPts val="0"/>
              </a:spcAft>
              <a:defRPr/>
            </a:pPr>
            <a:r>
              <a:rPr lang="en-US" sz="2875" spc="575">
                <a:solidFill>
                  <a:srgbClr val="504C44"/>
                </a:solidFill>
                <a:latin typeface="Roboto Bold"/>
                <a:cs typeface="+mn-cs"/>
              </a:rPr>
              <a:t>• Чи наше використання мовних засобів є стриманим? </a:t>
            </a:r>
          </a:p>
          <a:p>
            <a:pPr algn="just" fontAlgn="auto">
              <a:lnSpc>
                <a:spcPts val="4025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just" fontAlgn="auto">
              <a:lnSpc>
                <a:spcPts val="4025"/>
              </a:lnSpc>
              <a:spcAft>
                <a:spcPts val="0"/>
              </a:spcAft>
              <a:defRPr/>
            </a:pPr>
            <a:r>
              <a:rPr lang="en-US" sz="2875" spc="575">
                <a:solidFill>
                  <a:srgbClr val="504C44"/>
                </a:solidFill>
                <a:latin typeface="Roboto Bold"/>
                <a:cs typeface="+mn-cs"/>
              </a:rPr>
              <a:t>• Чи малюнки передають саме історію, а не концентруються на насильстві та вуаєризмі? </a:t>
            </a:r>
          </a:p>
          <a:p>
            <a:pPr algn="just" fontAlgn="auto">
              <a:lnSpc>
                <a:spcPts val="4025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just" fontAlgn="auto">
              <a:lnSpc>
                <a:spcPts val="4025"/>
              </a:lnSpc>
              <a:spcAft>
                <a:spcPts val="0"/>
              </a:spcAft>
              <a:defRPr/>
            </a:pPr>
            <a:r>
              <a:rPr lang="en-US" sz="2875" spc="575">
                <a:solidFill>
                  <a:srgbClr val="504C44"/>
                </a:solidFill>
                <a:latin typeface="Roboto Bold"/>
                <a:cs typeface="+mn-cs"/>
              </a:rPr>
              <a:t>• Чи ми використали різні джерела та представили позиції меншин? </a:t>
            </a:r>
          </a:p>
          <a:p>
            <a:pPr algn="just" fontAlgn="auto">
              <a:lnSpc>
                <a:spcPts val="4025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just" fontAlgn="auto">
              <a:lnSpc>
                <a:spcPts val="4025"/>
              </a:lnSpc>
              <a:spcAft>
                <a:spcPts val="0"/>
              </a:spcAft>
              <a:defRPr/>
            </a:pPr>
            <a:r>
              <a:rPr lang="en-US" sz="2875" spc="575">
                <a:solidFill>
                  <a:srgbClr val="504C44"/>
                </a:solidFill>
                <a:latin typeface="Roboto Bold"/>
                <a:cs typeface="+mn-cs"/>
              </a:rPr>
              <a:t>• Чи дотримано стандартів редакційних та етичних кодексів?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10225" y="681038"/>
            <a:ext cx="7067550" cy="628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1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00" spc="740">
                <a:solidFill>
                  <a:srgbClr val="504C44"/>
                </a:solidFill>
                <a:latin typeface="Roboto Bold"/>
                <a:cs typeface="+mn-cs"/>
              </a:rPr>
              <a:t>ТЕСТ ТОЛЕРАНТНОСТІ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02188" y="1611313"/>
            <a:ext cx="7875587" cy="5730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619"/>
              </a:lnSpc>
              <a:spcAft>
                <a:spcPts val="0"/>
              </a:spcAft>
              <a:defRPr/>
            </a:pPr>
            <a:r>
              <a:rPr lang="en-US" sz="3298">
                <a:solidFill>
                  <a:srgbClr val="504C44"/>
                </a:solidFill>
                <a:latin typeface="Roboto Bold"/>
                <a:cs typeface="+mn-cs"/>
              </a:rPr>
              <a:t>Обміркувати ще раз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4138613"/>
            <a:ext cx="18288000" cy="26003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5179"/>
              </a:lnSpc>
              <a:spcAft>
                <a:spcPts val="0"/>
              </a:spcAft>
              <a:defRPr/>
            </a:pPr>
            <a:r>
              <a:rPr lang="en-US" sz="3699" spc="739">
                <a:solidFill>
                  <a:srgbClr val="504C44"/>
                </a:solidFill>
                <a:latin typeface="Roboto Bold"/>
                <a:cs typeface="+mn-cs"/>
              </a:rPr>
              <a:t>• Чи ми добре спрацювали? Чи не залишаються деякі сумніви? </a:t>
            </a:r>
          </a:p>
          <a:p>
            <a:pPr algn="ctr" fontAlgn="auto">
              <a:lnSpc>
                <a:spcPts val="5179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ctr" fontAlgn="auto">
              <a:lnSpc>
                <a:spcPts val="5179"/>
              </a:lnSpc>
              <a:spcAft>
                <a:spcPts val="0"/>
              </a:spcAft>
              <a:defRPr/>
            </a:pPr>
            <a:r>
              <a:rPr lang="en-US" sz="3699" spc="739">
                <a:solidFill>
                  <a:srgbClr val="504C44"/>
                </a:solidFill>
                <a:latin typeface="Roboto Bold"/>
                <a:cs typeface="+mn-cs"/>
              </a:rPr>
              <a:t>• І зрештою, чи не варто мені запитати в колеги?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6227763" y="1779588"/>
            <a:ext cx="4962525" cy="4114800"/>
            <a:chOff x="0" y="0"/>
            <a:chExt cx="6616700" cy="548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16700" cy="5486400"/>
            </a:xfrm>
            <a:custGeom>
              <a:avLst/>
              <a:gdLst/>
              <a:ahLst/>
              <a:cxnLst/>
              <a:rect l="l" t="t" r="r" b="b"/>
              <a:pathLst>
                <a:path w="6616700" h="5486400">
                  <a:moveTo>
                    <a:pt x="0" y="0"/>
                  </a:moveTo>
                  <a:lnTo>
                    <a:pt x="6616700" y="0"/>
                  </a:lnTo>
                  <a:lnTo>
                    <a:pt x="66167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0" r="-410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2422525" y="6318250"/>
            <a:ext cx="13728700" cy="2428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626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78" spc="894">
                <a:solidFill>
                  <a:srgbClr val="504C44"/>
                </a:solidFill>
                <a:latin typeface="Baskerville Display PT Bold"/>
                <a:cs typeface="+mn-cs"/>
              </a:rPr>
              <a:t>МОВА ТОЛЕРАНТНОСТІ – ЦЕ ПОРОЗУМІННЯ, ЯКЕ ПОЧИНАЄТЬСЯ З НАС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44625" y="2786063"/>
            <a:ext cx="15398750" cy="3498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5599"/>
              </a:lnSpc>
              <a:spcAft>
                <a:spcPts val="0"/>
              </a:spcAft>
              <a:defRPr/>
            </a:pPr>
            <a:r>
              <a:rPr lang="en-US" sz="3998">
                <a:solidFill>
                  <a:srgbClr val="000000"/>
                </a:solidFill>
                <a:latin typeface="Roboto Bold"/>
                <a:cs typeface="+mn-cs"/>
              </a:rPr>
              <a:t>Мова ворожнечі</a:t>
            </a:r>
            <a:r>
              <a:rPr lang="en-US" sz="3998">
                <a:solidFill>
                  <a:srgbClr val="000000"/>
                </a:solidFill>
                <a:latin typeface="Roboto"/>
                <a:cs typeface="+mn-cs"/>
              </a:rPr>
              <a:t> – це всі види висловлювань, які поширюють, розпалюють, підтримують або виправдовують расову ненависть, ксенофобію, антисемітизм та інші форми ненависті, викликані нетерпимістю у формі ворожого ставлення до меншин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/>
          </p:cNvSpPr>
          <p:nvPr/>
        </p:nvSpPr>
        <p:spPr bwMode="auto">
          <a:xfrm>
            <a:off x="7700963" y="598488"/>
            <a:ext cx="9969500" cy="7934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69500" y="0"/>
              </a:cxn>
              <a:cxn ang="0">
                <a:pos x="9969500" y="7934176"/>
              </a:cxn>
              <a:cxn ang="0">
                <a:pos x="0" y="7934176"/>
              </a:cxn>
              <a:cxn ang="0">
                <a:pos x="0" y="0"/>
              </a:cxn>
            </a:cxnLst>
            <a:rect l="0" t="0" r="r" b="b"/>
            <a:pathLst>
              <a:path w="9969500" h="7934176">
                <a:moveTo>
                  <a:pt x="0" y="0"/>
                </a:moveTo>
                <a:lnTo>
                  <a:pt x="9969500" y="0"/>
                </a:lnTo>
                <a:lnTo>
                  <a:pt x="9969500" y="7934176"/>
                </a:lnTo>
                <a:lnTo>
                  <a:pt x="0" y="793417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7893050" y="1666875"/>
            <a:ext cx="692150" cy="719138"/>
            <a:chOff x="0" y="0"/>
            <a:chExt cx="922867" cy="958851"/>
          </a:xfrm>
        </p:grpSpPr>
        <p:sp>
          <p:nvSpPr>
            <p:cNvPr id="15377" name="Freeform 4"/>
            <p:cNvSpPr>
              <a:spLocks/>
            </p:cNvSpPr>
            <p:nvPr/>
          </p:nvSpPr>
          <p:spPr bwMode="auto">
            <a:xfrm>
              <a:off x="0" y="0"/>
              <a:ext cx="922909" cy="958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2909" y="0"/>
                </a:cxn>
                <a:cxn ang="0">
                  <a:pos x="922909" y="958850"/>
                </a:cxn>
                <a:cxn ang="0">
                  <a:pos x="0" y="958850"/>
                </a:cxn>
                <a:cxn ang="0">
                  <a:pos x="0" y="0"/>
                </a:cxn>
              </a:cxnLst>
              <a:rect l="0" t="0" r="r" b="b"/>
              <a:pathLst>
                <a:path w="922909" h="958850">
                  <a:moveTo>
                    <a:pt x="0" y="0"/>
                  </a:moveTo>
                  <a:lnTo>
                    <a:pt x="922909" y="0"/>
                  </a:lnTo>
                  <a:lnTo>
                    <a:pt x="922909" y="958850"/>
                  </a:lnTo>
                  <a:lnTo>
                    <a:pt x="0" y="95885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7893050" y="3582988"/>
            <a:ext cx="692150" cy="719137"/>
            <a:chOff x="0" y="0"/>
            <a:chExt cx="922867" cy="958849"/>
          </a:xfrm>
        </p:grpSpPr>
        <p:sp>
          <p:nvSpPr>
            <p:cNvPr id="15376" name="Freeform 6"/>
            <p:cNvSpPr>
              <a:spLocks/>
            </p:cNvSpPr>
            <p:nvPr/>
          </p:nvSpPr>
          <p:spPr bwMode="auto">
            <a:xfrm>
              <a:off x="0" y="0"/>
              <a:ext cx="922909" cy="958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2909" y="0"/>
                </a:cxn>
                <a:cxn ang="0">
                  <a:pos x="922909" y="958850"/>
                </a:cxn>
                <a:cxn ang="0">
                  <a:pos x="0" y="958850"/>
                </a:cxn>
                <a:cxn ang="0">
                  <a:pos x="0" y="0"/>
                </a:cxn>
              </a:cxnLst>
              <a:rect l="0" t="0" r="r" b="b"/>
              <a:pathLst>
                <a:path w="922909" h="958850">
                  <a:moveTo>
                    <a:pt x="0" y="0"/>
                  </a:moveTo>
                  <a:lnTo>
                    <a:pt x="922909" y="0"/>
                  </a:lnTo>
                  <a:lnTo>
                    <a:pt x="922909" y="958850"/>
                  </a:lnTo>
                  <a:lnTo>
                    <a:pt x="0" y="95885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7893050" y="5068888"/>
            <a:ext cx="692150" cy="719137"/>
            <a:chOff x="0" y="0"/>
            <a:chExt cx="922867" cy="958849"/>
          </a:xfrm>
        </p:grpSpPr>
        <p:sp>
          <p:nvSpPr>
            <p:cNvPr id="15375" name="Freeform 8"/>
            <p:cNvSpPr>
              <a:spLocks/>
            </p:cNvSpPr>
            <p:nvPr/>
          </p:nvSpPr>
          <p:spPr bwMode="auto">
            <a:xfrm>
              <a:off x="0" y="0"/>
              <a:ext cx="922909" cy="958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2909" y="0"/>
                </a:cxn>
                <a:cxn ang="0">
                  <a:pos x="922909" y="958850"/>
                </a:cxn>
                <a:cxn ang="0">
                  <a:pos x="0" y="958850"/>
                </a:cxn>
                <a:cxn ang="0">
                  <a:pos x="0" y="0"/>
                </a:cxn>
              </a:cxnLst>
              <a:rect l="0" t="0" r="r" b="b"/>
              <a:pathLst>
                <a:path w="922909" h="958850">
                  <a:moveTo>
                    <a:pt x="0" y="0"/>
                  </a:moveTo>
                  <a:lnTo>
                    <a:pt x="922909" y="0"/>
                  </a:lnTo>
                  <a:lnTo>
                    <a:pt x="922909" y="958850"/>
                  </a:lnTo>
                  <a:lnTo>
                    <a:pt x="0" y="95885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6" name="Group 9"/>
          <p:cNvGrpSpPr>
            <a:grpSpLocks/>
          </p:cNvGrpSpPr>
          <p:nvPr/>
        </p:nvGrpSpPr>
        <p:grpSpPr bwMode="auto">
          <a:xfrm>
            <a:off x="7893050" y="6216650"/>
            <a:ext cx="692150" cy="719138"/>
            <a:chOff x="0" y="0"/>
            <a:chExt cx="922867" cy="958851"/>
          </a:xfrm>
        </p:grpSpPr>
        <p:sp>
          <p:nvSpPr>
            <p:cNvPr id="15374" name="Freeform 10"/>
            <p:cNvSpPr>
              <a:spLocks/>
            </p:cNvSpPr>
            <p:nvPr/>
          </p:nvSpPr>
          <p:spPr bwMode="auto">
            <a:xfrm>
              <a:off x="0" y="0"/>
              <a:ext cx="922909" cy="958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2909" y="0"/>
                </a:cxn>
                <a:cxn ang="0">
                  <a:pos x="922909" y="958850"/>
                </a:cxn>
                <a:cxn ang="0">
                  <a:pos x="0" y="958850"/>
                </a:cxn>
                <a:cxn ang="0">
                  <a:pos x="0" y="0"/>
                </a:cxn>
              </a:cxnLst>
              <a:rect l="0" t="0" r="r" b="b"/>
              <a:pathLst>
                <a:path w="922909" h="958850">
                  <a:moveTo>
                    <a:pt x="0" y="0"/>
                  </a:moveTo>
                  <a:lnTo>
                    <a:pt x="922909" y="0"/>
                  </a:lnTo>
                  <a:lnTo>
                    <a:pt x="922909" y="958850"/>
                  </a:lnTo>
                  <a:lnTo>
                    <a:pt x="0" y="95885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7" name="Group 11"/>
          <p:cNvGrpSpPr>
            <a:grpSpLocks/>
          </p:cNvGrpSpPr>
          <p:nvPr/>
        </p:nvGrpSpPr>
        <p:grpSpPr bwMode="auto">
          <a:xfrm rot="818667">
            <a:off x="1201738" y="865188"/>
            <a:ext cx="4281487" cy="5437187"/>
            <a:chOff x="0" y="0"/>
            <a:chExt cx="5708649" cy="7249583"/>
          </a:xfrm>
        </p:grpSpPr>
        <p:sp>
          <p:nvSpPr>
            <p:cNvPr id="15373" name="Freeform 12"/>
            <p:cNvSpPr>
              <a:spLocks/>
            </p:cNvSpPr>
            <p:nvPr/>
          </p:nvSpPr>
          <p:spPr bwMode="auto">
            <a:xfrm>
              <a:off x="0" y="0"/>
              <a:ext cx="5708650" cy="72495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08650" y="0"/>
                </a:cxn>
                <a:cxn ang="0">
                  <a:pos x="5708650" y="7249541"/>
                </a:cxn>
                <a:cxn ang="0">
                  <a:pos x="0" y="7249541"/>
                </a:cxn>
                <a:cxn ang="0">
                  <a:pos x="0" y="0"/>
                </a:cxn>
              </a:cxnLst>
              <a:rect l="0" t="0" r="r" b="b"/>
              <a:pathLst>
                <a:path w="5708650" h="7249541">
                  <a:moveTo>
                    <a:pt x="0" y="0"/>
                  </a:moveTo>
                  <a:lnTo>
                    <a:pt x="5708650" y="0"/>
                  </a:lnTo>
                  <a:lnTo>
                    <a:pt x="5708650" y="7249541"/>
                  </a:lnTo>
                  <a:lnTo>
                    <a:pt x="0" y="7249541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8" name="Group 13"/>
          <p:cNvGrpSpPr>
            <a:grpSpLocks/>
          </p:cNvGrpSpPr>
          <p:nvPr/>
        </p:nvGrpSpPr>
        <p:grpSpPr bwMode="auto">
          <a:xfrm rot="1162745">
            <a:off x="2019300" y="4478338"/>
            <a:ext cx="5032375" cy="4779962"/>
            <a:chOff x="0" y="0"/>
            <a:chExt cx="6709833" cy="6373283"/>
          </a:xfrm>
        </p:grpSpPr>
        <p:sp>
          <p:nvSpPr>
            <p:cNvPr id="15372" name="Freeform 14"/>
            <p:cNvSpPr>
              <a:spLocks/>
            </p:cNvSpPr>
            <p:nvPr/>
          </p:nvSpPr>
          <p:spPr bwMode="auto">
            <a:xfrm>
              <a:off x="0" y="0"/>
              <a:ext cx="6709791" cy="6373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09791" y="0"/>
                </a:cxn>
                <a:cxn ang="0">
                  <a:pos x="6709791" y="6373241"/>
                </a:cxn>
                <a:cxn ang="0">
                  <a:pos x="0" y="6373241"/>
                </a:cxn>
                <a:cxn ang="0">
                  <a:pos x="0" y="0"/>
                </a:cxn>
              </a:cxnLst>
              <a:rect l="0" t="0" r="r" b="b"/>
              <a:pathLst>
                <a:path w="6709791" h="6373241">
                  <a:moveTo>
                    <a:pt x="0" y="0"/>
                  </a:moveTo>
                  <a:lnTo>
                    <a:pt x="6709791" y="0"/>
                  </a:lnTo>
                  <a:lnTo>
                    <a:pt x="6709791" y="6373241"/>
                  </a:lnTo>
                  <a:lnTo>
                    <a:pt x="0" y="6373241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585200" y="1057275"/>
            <a:ext cx="9020175" cy="69897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511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78">
                <a:solidFill>
                  <a:srgbClr val="504C44"/>
                </a:solidFill>
                <a:latin typeface="Roboto Bold"/>
                <a:cs typeface="+mn-cs"/>
              </a:rPr>
              <a:t>Наслідки мови ворожнечі </a:t>
            </a:r>
          </a:p>
          <a:p>
            <a:pPr fontAlgn="auto">
              <a:lnSpc>
                <a:spcPts val="511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78">
                <a:solidFill>
                  <a:srgbClr val="504C44"/>
                </a:solidFill>
                <a:latin typeface="Roboto"/>
                <a:cs typeface="+mn-cs"/>
              </a:rPr>
              <a:t>Присисутність мови ворожнечі в публічному просторі сприяє її закріпленню у громадській сфері.</a:t>
            </a:r>
          </a:p>
          <a:p>
            <a:pPr fontAlgn="auto">
              <a:lnSpc>
                <a:spcPts val="511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78">
                <a:solidFill>
                  <a:srgbClr val="504C44"/>
                </a:solidFill>
                <a:latin typeface="Roboto"/>
                <a:cs typeface="+mn-cs"/>
              </a:rPr>
              <a:t>Мова ворожнечі стигматизує та дискримінаує вразливі групи. </a:t>
            </a:r>
          </a:p>
          <a:p>
            <a:pPr fontAlgn="auto">
              <a:lnSpc>
                <a:spcPts val="511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78">
                <a:solidFill>
                  <a:srgbClr val="504C44"/>
                </a:solidFill>
                <a:latin typeface="Roboto"/>
                <a:cs typeface="+mn-cs"/>
              </a:rPr>
              <a:t>Перетворює образи на загальноприйняту практику.</a:t>
            </a:r>
          </a:p>
          <a:p>
            <a:pPr fontAlgn="auto">
              <a:lnSpc>
                <a:spcPts val="511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78">
                <a:solidFill>
                  <a:srgbClr val="504C44"/>
                </a:solidFill>
                <a:latin typeface="Roboto"/>
                <a:cs typeface="+mn-cs"/>
              </a:rPr>
              <a:t>Руйнує повагу до людської гідності. </a:t>
            </a:r>
          </a:p>
          <a:p>
            <a:pPr fontAlgn="auto">
              <a:lnSpc>
                <a:spcPts val="511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78">
                <a:solidFill>
                  <a:srgbClr val="504C44"/>
                </a:solidFill>
                <a:latin typeface="Roboto"/>
                <a:cs typeface="+mn-cs"/>
              </a:rPr>
              <a:t>Сприяє порушенню прав людей.</a:t>
            </a:r>
          </a:p>
          <a:p>
            <a:pPr fontAlgn="auto">
              <a:lnSpc>
                <a:spcPts val="3111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grpSp>
        <p:nvGrpSpPr>
          <p:cNvPr id="15370" name="Group 16"/>
          <p:cNvGrpSpPr>
            <a:grpSpLocks/>
          </p:cNvGrpSpPr>
          <p:nvPr/>
        </p:nvGrpSpPr>
        <p:grpSpPr bwMode="auto">
          <a:xfrm>
            <a:off x="7893050" y="6935788"/>
            <a:ext cx="692150" cy="719137"/>
            <a:chOff x="0" y="0"/>
            <a:chExt cx="922867" cy="958849"/>
          </a:xfrm>
        </p:grpSpPr>
        <p:sp>
          <p:nvSpPr>
            <p:cNvPr id="15371" name="Freeform 17"/>
            <p:cNvSpPr>
              <a:spLocks/>
            </p:cNvSpPr>
            <p:nvPr/>
          </p:nvSpPr>
          <p:spPr bwMode="auto">
            <a:xfrm>
              <a:off x="0" y="0"/>
              <a:ext cx="922909" cy="958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2909" y="0"/>
                </a:cxn>
                <a:cxn ang="0">
                  <a:pos x="922909" y="958850"/>
                </a:cxn>
                <a:cxn ang="0">
                  <a:pos x="0" y="958850"/>
                </a:cxn>
                <a:cxn ang="0">
                  <a:pos x="0" y="0"/>
                </a:cxn>
              </a:cxnLst>
              <a:rect l="0" t="0" r="r" b="b"/>
              <a:pathLst>
                <a:path w="922909" h="958850">
                  <a:moveTo>
                    <a:pt x="0" y="0"/>
                  </a:moveTo>
                  <a:lnTo>
                    <a:pt x="922909" y="0"/>
                  </a:lnTo>
                  <a:lnTo>
                    <a:pt x="922909" y="958850"/>
                  </a:lnTo>
                  <a:lnTo>
                    <a:pt x="0" y="95885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4159250" y="1028700"/>
            <a:ext cx="9969500" cy="7934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69500" y="0"/>
              </a:cxn>
              <a:cxn ang="0">
                <a:pos x="9969500" y="7934176"/>
              </a:cxn>
              <a:cxn ang="0">
                <a:pos x="0" y="7934176"/>
              </a:cxn>
              <a:cxn ang="0">
                <a:pos x="0" y="0"/>
              </a:cxn>
            </a:cxnLst>
            <a:rect l="0" t="0" r="r" b="b"/>
            <a:pathLst>
              <a:path w="9969500" h="7934176">
                <a:moveTo>
                  <a:pt x="0" y="0"/>
                </a:moveTo>
                <a:lnTo>
                  <a:pt x="9969500" y="0"/>
                </a:lnTo>
                <a:lnTo>
                  <a:pt x="9969500" y="7934176"/>
                </a:lnTo>
                <a:lnTo>
                  <a:pt x="0" y="793417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735513" y="3824288"/>
            <a:ext cx="8634412" cy="39354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626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78" spc="891">
                <a:solidFill>
                  <a:srgbClr val="504C44"/>
                </a:solidFill>
                <a:latin typeface="Roboto Bold"/>
                <a:cs typeface="+mn-cs"/>
              </a:rPr>
              <a:t>Кого відносимо до чутливих (вразливих) груп?</a:t>
            </a:r>
          </a:p>
          <a:p>
            <a:pPr algn="ctr" fontAlgn="auto">
              <a:lnSpc>
                <a:spcPts val="6264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ctr" fontAlgn="auto">
              <a:lnSpc>
                <a:spcPts val="626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78" spc="894">
                <a:solidFill>
                  <a:srgbClr val="504C44"/>
                </a:solidFill>
                <a:latin typeface="Roboto Bold"/>
                <a:cs typeface="+mn-cs"/>
              </a:rPr>
              <a:t>https://www.menti.com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 rot="706384">
            <a:off x="14136688" y="2154238"/>
            <a:ext cx="3279775" cy="3130550"/>
            <a:chOff x="0" y="0"/>
            <a:chExt cx="4373863" cy="41743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73880" cy="4174363"/>
            </a:xfrm>
            <a:custGeom>
              <a:avLst/>
              <a:gdLst/>
              <a:ahLst/>
              <a:cxnLst/>
              <a:rect l="l" t="t" r="r" b="b"/>
              <a:pathLst>
                <a:path w="4373880" h="4174363">
                  <a:moveTo>
                    <a:pt x="0" y="0"/>
                  </a:moveTo>
                  <a:lnTo>
                    <a:pt x="4373880" y="0"/>
                  </a:lnTo>
                  <a:lnTo>
                    <a:pt x="4373880" y="4174363"/>
                  </a:lnTo>
                  <a:lnTo>
                    <a:pt x="0" y="4174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5450" r="-35450"/>
              </a:stretch>
            </a:blipFill>
          </p:spPr>
        </p:sp>
      </p:grpSp>
      <p:grpSp>
        <p:nvGrpSpPr>
          <p:cNvPr id="17411" name="Group 4"/>
          <p:cNvGrpSpPr>
            <a:grpSpLocks/>
          </p:cNvGrpSpPr>
          <p:nvPr/>
        </p:nvGrpSpPr>
        <p:grpSpPr bwMode="auto">
          <a:xfrm rot="-1575198">
            <a:off x="10045700" y="3089275"/>
            <a:ext cx="3252788" cy="3257550"/>
            <a:chOff x="0" y="0"/>
            <a:chExt cx="4337051" cy="4343400"/>
          </a:xfrm>
        </p:grpSpPr>
        <p:sp>
          <p:nvSpPr>
            <p:cNvPr id="17414" name="Freeform 5"/>
            <p:cNvSpPr>
              <a:spLocks/>
            </p:cNvSpPr>
            <p:nvPr/>
          </p:nvSpPr>
          <p:spPr bwMode="auto">
            <a:xfrm>
              <a:off x="0" y="0"/>
              <a:ext cx="4337050" cy="434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37050" y="0"/>
                </a:cxn>
                <a:cxn ang="0">
                  <a:pos x="4337050" y="4343400"/>
                </a:cxn>
                <a:cxn ang="0">
                  <a:pos x="0" y="4343400"/>
                </a:cxn>
                <a:cxn ang="0">
                  <a:pos x="0" y="0"/>
                </a:cxn>
              </a:cxnLst>
              <a:rect l="0" t="0" r="r" b="b"/>
              <a:pathLst>
                <a:path w="4337050" h="4343400">
                  <a:moveTo>
                    <a:pt x="0" y="0"/>
                  </a:moveTo>
                  <a:lnTo>
                    <a:pt x="4337050" y="0"/>
                  </a:lnTo>
                  <a:lnTo>
                    <a:pt x="4337050" y="4343400"/>
                  </a:lnTo>
                  <a:lnTo>
                    <a:pt x="0" y="43434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434975"/>
            <a:ext cx="15782925" cy="1054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9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6" spc="561">
                <a:solidFill>
                  <a:srgbClr val="504C44"/>
                </a:solidFill>
                <a:latin typeface="Roboto Bold"/>
                <a:cs typeface="+mn-cs"/>
              </a:rPr>
              <a:t>МОВА ВОРОЖНЕЧІ</a:t>
            </a:r>
            <a:r>
              <a:rPr lang="en-US" sz="2806" spc="561">
                <a:solidFill>
                  <a:srgbClr val="504C44"/>
                </a:solidFill>
                <a:latin typeface="Roboto"/>
                <a:cs typeface="+mn-cs"/>
              </a:rPr>
              <a:t> – ЦЕ КОМУНІКАЦІЯ, ЗАСНОВАНА НА СОЦІАЛЬНИХ СТЕРЕОТИПАХ, УПЕРЕДЖЕННЯХ ТА ДИСКРИМІНАЦІЇ.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395538"/>
            <a:ext cx="8748713" cy="59864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99">
                <a:solidFill>
                  <a:srgbClr val="504C44"/>
                </a:solidFill>
                <a:latin typeface="Inter"/>
                <a:cs typeface="+mn-cs"/>
              </a:rPr>
              <a:t>Найчастіше об’єктами мови ворожнечі в українських ЗМІ стають:</a:t>
            </a:r>
          </a:p>
          <a:p>
            <a:pPr fontAlgn="auto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marL="777116" lvl="2" indent="-259039" fontAlgn="auto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399">
                <a:solidFill>
                  <a:srgbClr val="504C44"/>
                </a:solidFill>
                <a:latin typeface="Inter"/>
                <a:cs typeface="+mn-cs"/>
              </a:rPr>
              <a:t> етнічні групи, переважно роми і кримські татари, </a:t>
            </a:r>
          </a:p>
          <a:p>
            <a:pPr marL="777116" lvl="2" indent="-259039" fontAlgn="auto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399">
                <a:solidFill>
                  <a:srgbClr val="504C44"/>
                </a:solidFill>
                <a:latin typeface="Inter"/>
                <a:cs typeface="+mn-cs"/>
              </a:rPr>
              <a:t>вимушені переселенці, </a:t>
            </a:r>
          </a:p>
          <a:p>
            <a:pPr marL="777116" lvl="2" indent="-259039" fontAlgn="auto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399">
                <a:solidFill>
                  <a:srgbClr val="504C44"/>
                </a:solidFill>
                <a:latin typeface="Inter"/>
                <a:cs typeface="+mn-cs"/>
              </a:rPr>
              <a:t>люди з інвалідністю, </a:t>
            </a:r>
          </a:p>
          <a:p>
            <a:pPr marL="777116" lvl="2" indent="-259039" fontAlgn="auto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399">
                <a:solidFill>
                  <a:srgbClr val="504C44"/>
                </a:solidFill>
                <a:latin typeface="Inter"/>
                <a:cs typeface="+mn-cs"/>
              </a:rPr>
              <a:t>люди з наркотичною чи алкогольною залежністю. </a:t>
            </a:r>
          </a:p>
          <a:p>
            <a:pPr marL="777116" lvl="2" indent="-259039" fontAlgn="auto">
              <a:lnSpc>
                <a:spcPts val="4198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9871075" y="439738"/>
            <a:ext cx="3152775" cy="5340350"/>
            <a:chOff x="0" y="0"/>
            <a:chExt cx="4203700" cy="7120467"/>
          </a:xfrm>
        </p:grpSpPr>
        <p:sp>
          <p:nvSpPr>
            <p:cNvPr id="18440" name="Freeform 3"/>
            <p:cNvSpPr>
              <a:spLocks/>
            </p:cNvSpPr>
            <p:nvPr/>
          </p:nvSpPr>
          <p:spPr bwMode="auto">
            <a:xfrm>
              <a:off x="0" y="0"/>
              <a:ext cx="4203700" cy="71205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3700" y="0"/>
                </a:cxn>
                <a:cxn ang="0">
                  <a:pos x="4203700" y="7120509"/>
                </a:cxn>
                <a:cxn ang="0">
                  <a:pos x="0" y="7120509"/>
                </a:cxn>
                <a:cxn ang="0">
                  <a:pos x="0" y="0"/>
                </a:cxn>
              </a:cxnLst>
              <a:rect l="0" t="0" r="r" b="b"/>
              <a:pathLst>
                <a:path w="4203700" h="7120509">
                  <a:moveTo>
                    <a:pt x="0" y="0"/>
                  </a:moveTo>
                  <a:lnTo>
                    <a:pt x="4203700" y="0"/>
                  </a:lnTo>
                  <a:lnTo>
                    <a:pt x="4203700" y="7120509"/>
                  </a:lnTo>
                  <a:lnTo>
                    <a:pt x="0" y="712050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5" name="Group 4"/>
          <p:cNvGrpSpPr>
            <a:grpSpLocks/>
          </p:cNvGrpSpPr>
          <p:nvPr/>
        </p:nvGrpSpPr>
        <p:grpSpPr bwMode="auto">
          <a:xfrm rot="1919164">
            <a:off x="12785725" y="992188"/>
            <a:ext cx="3463925" cy="4805362"/>
            <a:chOff x="0" y="0"/>
            <a:chExt cx="4618567" cy="6407149"/>
          </a:xfrm>
        </p:grpSpPr>
        <p:sp>
          <p:nvSpPr>
            <p:cNvPr id="18439" name="Freeform 5"/>
            <p:cNvSpPr>
              <a:spLocks/>
            </p:cNvSpPr>
            <p:nvPr/>
          </p:nvSpPr>
          <p:spPr bwMode="auto">
            <a:xfrm>
              <a:off x="0" y="0"/>
              <a:ext cx="4618609" cy="640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18609" y="0"/>
                </a:cxn>
                <a:cxn ang="0">
                  <a:pos x="4618609" y="6407150"/>
                </a:cxn>
                <a:cxn ang="0">
                  <a:pos x="0" y="6407150"/>
                </a:cxn>
                <a:cxn ang="0">
                  <a:pos x="0" y="0"/>
                </a:cxn>
              </a:cxnLst>
              <a:rect l="0" t="0" r="r" b="b"/>
              <a:pathLst>
                <a:path w="4618609" h="6407150">
                  <a:moveTo>
                    <a:pt x="0" y="0"/>
                  </a:moveTo>
                  <a:lnTo>
                    <a:pt x="4618609" y="0"/>
                  </a:lnTo>
                  <a:lnTo>
                    <a:pt x="4618609" y="6407150"/>
                  </a:lnTo>
                  <a:lnTo>
                    <a:pt x="0" y="640715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96875" y="61913"/>
            <a:ext cx="9132888" cy="6635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4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00" spc="780">
                <a:solidFill>
                  <a:srgbClr val="504C44"/>
                </a:solidFill>
                <a:latin typeface="Roboto Bold"/>
                <a:cs typeface="+mn-cs"/>
              </a:rPr>
              <a:t>СТУПЕНІ МОВИ ВОРОЖНЕЧІ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033713"/>
            <a:ext cx="8115300" cy="50895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11632" lvl="2" indent="-237211" fontAlgn="auto">
              <a:lnSpc>
                <a:spcPts val="4355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113">
                <a:solidFill>
                  <a:srgbClr val="504C44"/>
                </a:solidFill>
                <a:latin typeface="Roboto"/>
                <a:cs typeface="+mn-cs"/>
              </a:rPr>
              <a:t>  заклики до насильства щодо групи; </a:t>
            </a:r>
          </a:p>
          <a:p>
            <a:pPr marL="711632" lvl="2" indent="-237211" fontAlgn="auto">
              <a:lnSpc>
                <a:spcPts val="4355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113">
                <a:solidFill>
                  <a:srgbClr val="504C44"/>
                </a:solidFill>
                <a:latin typeface="Roboto"/>
                <a:cs typeface="+mn-cs"/>
              </a:rPr>
              <a:t>  заклики до дискримінації; </a:t>
            </a:r>
          </a:p>
          <a:p>
            <a:pPr marL="711632" lvl="2" indent="-237211" fontAlgn="auto">
              <a:lnSpc>
                <a:spcPts val="4355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113">
                <a:solidFill>
                  <a:srgbClr val="504C44"/>
                </a:solidFill>
                <a:latin typeface="Roboto"/>
                <a:cs typeface="+mn-cs"/>
              </a:rPr>
              <a:t>  завуальовані заклики до насильства та дискримінації; </a:t>
            </a:r>
          </a:p>
          <a:p>
            <a:pPr marL="711632" lvl="2" indent="-237211" fontAlgn="auto">
              <a:lnSpc>
                <a:spcPts val="4355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113">
                <a:solidFill>
                  <a:srgbClr val="504C44"/>
                </a:solidFill>
                <a:latin typeface="Roboto"/>
                <a:cs typeface="+mn-cs"/>
              </a:rPr>
              <a:t>  заклики не дати групі закріпитися в регіоні. </a:t>
            </a:r>
          </a:p>
          <a:p>
            <a:pPr marL="711682" lvl="2" indent="-237227" fontAlgn="auto">
              <a:lnSpc>
                <a:spcPts val="3378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marL="711682" lvl="2" indent="-237227" fontAlgn="auto">
              <a:lnSpc>
                <a:spcPts val="3378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marL="711682" lvl="2" indent="-237227" fontAlgn="auto">
              <a:lnSpc>
                <a:spcPts val="3378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marL="711682" lvl="2" indent="-237227" fontAlgn="auto">
              <a:lnSpc>
                <a:spcPts val="3378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1609725"/>
            <a:ext cx="5054600" cy="539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9">
                <a:solidFill>
                  <a:srgbClr val="504C44"/>
                </a:solidFill>
                <a:latin typeface="Roboto Bold"/>
                <a:cs typeface="+mn-cs"/>
              </a:rPr>
              <a:t>Жорстка мова ворожнечі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/>
          <p:cNvSpPr>
            <a:spLocks/>
          </p:cNvSpPr>
          <p:nvPr/>
        </p:nvSpPr>
        <p:spPr bwMode="auto">
          <a:xfrm>
            <a:off x="760413" y="847725"/>
            <a:ext cx="13706475" cy="8920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706274" y="0"/>
              </a:cxn>
              <a:cxn ang="0">
                <a:pos x="13706274" y="8920707"/>
              </a:cxn>
              <a:cxn ang="0">
                <a:pos x="0" y="8920707"/>
              </a:cxn>
              <a:cxn ang="0">
                <a:pos x="0" y="0"/>
              </a:cxn>
            </a:cxnLst>
            <a:rect l="0" t="0" r="r" b="b"/>
            <a:pathLst>
              <a:path w="13706274" h="8920707">
                <a:moveTo>
                  <a:pt x="0" y="0"/>
                </a:moveTo>
                <a:lnTo>
                  <a:pt x="13706274" y="0"/>
                </a:lnTo>
                <a:lnTo>
                  <a:pt x="13706274" y="8920707"/>
                </a:lnTo>
                <a:lnTo>
                  <a:pt x="0" y="892070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 rot="1022012">
            <a:off x="13022263" y="950913"/>
            <a:ext cx="3470275" cy="5751512"/>
            <a:chOff x="0" y="0"/>
            <a:chExt cx="4626577" cy="76693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26610" cy="7669403"/>
            </a:xfrm>
            <a:custGeom>
              <a:avLst/>
              <a:gdLst/>
              <a:ahLst/>
              <a:cxnLst/>
              <a:rect l="l" t="t" r="r" b="b"/>
              <a:pathLst>
                <a:path w="4626610" h="7669403">
                  <a:moveTo>
                    <a:pt x="0" y="0"/>
                  </a:moveTo>
                  <a:lnTo>
                    <a:pt x="4626610" y="0"/>
                  </a:lnTo>
                  <a:lnTo>
                    <a:pt x="4626610" y="7669403"/>
                  </a:lnTo>
                  <a:lnTo>
                    <a:pt x="0" y="76694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7028" b="-17027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1028700" y="1058863"/>
            <a:ext cx="9434513" cy="679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5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99" spc="799">
                <a:solidFill>
                  <a:srgbClr val="504C44"/>
                </a:solidFill>
                <a:latin typeface="Roboto Bold"/>
                <a:cs typeface="+mn-cs"/>
              </a:rPr>
              <a:t>СТУПЕНІ МОВИ ВОРОЖНЕЧІ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101975"/>
            <a:ext cx="11228388" cy="7067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76110" lvl="2" indent="-192037" fontAlgn="auto">
              <a:lnSpc>
                <a:spcPts val="3528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2520">
                <a:solidFill>
                  <a:srgbClr val="504C44"/>
                </a:solidFill>
                <a:latin typeface="Roboto"/>
                <a:cs typeface="+mn-cs"/>
              </a:rPr>
              <a:t>  виправдання історичних випадків насильства та дискримінації; </a:t>
            </a:r>
          </a:p>
          <a:p>
            <a:pPr marL="576110" lvl="2" indent="-192037" fontAlgn="auto">
              <a:lnSpc>
                <a:spcPts val="3528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2520">
                <a:solidFill>
                  <a:srgbClr val="504C44"/>
                </a:solidFill>
                <a:latin typeface="Roboto"/>
                <a:cs typeface="+mn-cs"/>
              </a:rPr>
              <a:t>  публікації та висловлювання, які ставлять під сумнів загальновизнані історичні факти насильства та дискримінації; </a:t>
            </a:r>
          </a:p>
          <a:p>
            <a:pPr marL="576110" lvl="2" indent="-192037" fontAlgn="auto">
              <a:lnSpc>
                <a:spcPts val="3528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2520">
                <a:solidFill>
                  <a:srgbClr val="504C44"/>
                </a:solidFill>
                <a:latin typeface="Roboto"/>
                <a:cs typeface="+mn-cs"/>
              </a:rPr>
              <a:t>  твердження про історичні злочини тієї чи тієї етнічної чи релігійної групи як такої; </a:t>
            </a:r>
          </a:p>
          <a:p>
            <a:pPr marL="576110" lvl="2" indent="-192037" fontAlgn="auto">
              <a:lnSpc>
                <a:spcPts val="3528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2520">
                <a:solidFill>
                  <a:srgbClr val="504C44"/>
                </a:solidFill>
                <a:latin typeface="Roboto"/>
                <a:cs typeface="+mn-cs"/>
              </a:rPr>
              <a:t>  твердження про кримінальність тієї чи тієї етнічної чи релігійної групи; </a:t>
            </a:r>
          </a:p>
          <a:p>
            <a:pPr marL="576110" lvl="2" indent="-192037" fontAlgn="auto">
              <a:lnSpc>
                <a:spcPts val="3528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2520">
                <a:solidFill>
                  <a:srgbClr val="504C44"/>
                </a:solidFill>
                <a:latin typeface="Roboto"/>
                <a:cs typeface="+mn-cs"/>
              </a:rPr>
              <a:t>  розмірковування про непропорційну перевагу тієї чи тієї етнічної чи релігійної групи; </a:t>
            </a:r>
          </a:p>
          <a:p>
            <a:pPr marL="576110" lvl="2" indent="-192037" fontAlgn="auto">
              <a:lnSpc>
                <a:spcPts val="3528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2520">
                <a:solidFill>
                  <a:srgbClr val="504C44"/>
                </a:solidFill>
                <a:latin typeface="Roboto"/>
                <a:cs typeface="+mn-cs"/>
              </a:rPr>
              <a:t>  звинувачення тієї чи тієї етнічної чи релігійної групи у негативному впливі на суспільство, державу; </a:t>
            </a:r>
          </a:p>
          <a:p>
            <a:pPr marL="576110" lvl="2" indent="-192037" fontAlgn="auto">
              <a:lnSpc>
                <a:spcPts val="3528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2520">
                <a:solidFill>
                  <a:srgbClr val="504C44"/>
                </a:solidFill>
                <a:latin typeface="Roboto"/>
                <a:cs typeface="+mn-cs"/>
              </a:rPr>
              <a:t>  звинувачення групи у спробах захоплення влади чи у територіальній експансії; </a:t>
            </a:r>
          </a:p>
          <a:p>
            <a:pPr marL="576110" lvl="2" indent="-192037" fontAlgn="auto">
              <a:lnSpc>
                <a:spcPts val="3528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2520">
                <a:solidFill>
                  <a:srgbClr val="504C44"/>
                </a:solidFill>
                <a:latin typeface="Roboto"/>
                <a:cs typeface="+mn-cs"/>
              </a:rPr>
              <a:t>  заперечення громадянства. </a:t>
            </a:r>
          </a:p>
          <a:p>
            <a:pPr marL="420854" lvl="2" indent="-140285" fontAlgn="auto">
              <a:lnSpc>
                <a:spcPts val="2577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endParaRPr>
              <a:latin typeface="+mn-lt"/>
              <a:cs typeface="+mn-cs"/>
            </a:endParaRPr>
          </a:p>
          <a:p>
            <a:pPr marL="420854" lvl="2" indent="-140285" fontAlgn="auto">
              <a:lnSpc>
                <a:spcPts val="1718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marL="420854" lvl="2" indent="-140285" fontAlgn="auto">
              <a:lnSpc>
                <a:spcPts val="1718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60413" y="2020888"/>
            <a:ext cx="7875587" cy="5730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619"/>
              </a:lnSpc>
              <a:spcAft>
                <a:spcPts val="0"/>
              </a:spcAft>
              <a:defRPr/>
            </a:pPr>
            <a:r>
              <a:rPr lang="en-US" sz="3298">
                <a:solidFill>
                  <a:srgbClr val="504C44"/>
                </a:solidFill>
                <a:latin typeface="Roboto Bold"/>
                <a:cs typeface="+mn-cs"/>
              </a:rPr>
              <a:t>Середня мова ворожнечі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/>
          </p:cNvSpPr>
          <p:nvPr/>
        </p:nvSpPr>
        <p:spPr bwMode="auto">
          <a:xfrm>
            <a:off x="552450" y="228600"/>
            <a:ext cx="17111663" cy="9363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111663" y="0"/>
              </a:cxn>
              <a:cxn ang="0">
                <a:pos x="17111663" y="9362926"/>
              </a:cxn>
              <a:cxn ang="0">
                <a:pos x="0" y="9362926"/>
              </a:cxn>
              <a:cxn ang="0">
                <a:pos x="0" y="0"/>
              </a:cxn>
            </a:cxnLst>
            <a:rect l="0" t="0" r="r" b="b"/>
            <a:pathLst>
              <a:path w="17111663" h="9362926">
                <a:moveTo>
                  <a:pt x="0" y="0"/>
                </a:moveTo>
                <a:lnTo>
                  <a:pt x="17111663" y="0"/>
                </a:lnTo>
                <a:lnTo>
                  <a:pt x="17111663" y="9362926"/>
                </a:lnTo>
                <a:lnTo>
                  <a:pt x="0" y="93629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027488" y="962025"/>
            <a:ext cx="9148762" cy="630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1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00" spc="740">
                <a:solidFill>
                  <a:srgbClr val="504C44"/>
                </a:solidFill>
                <a:latin typeface="Roboto Bold"/>
                <a:cs typeface="+mn-cs"/>
              </a:rPr>
              <a:t>СТУПЕНІ МОВИ ВОРОЖНЕЧІ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486025"/>
            <a:ext cx="14727238" cy="7578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99869" lvl="2" indent="-266623" fontAlgn="auto">
              <a:lnSpc>
                <a:spcPts val="4898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498">
                <a:solidFill>
                  <a:srgbClr val="504C44"/>
                </a:solidFill>
                <a:latin typeface="Roboto"/>
                <a:cs typeface="+mn-cs"/>
              </a:rPr>
              <a:t>  створення негативного іміджу етнічної чи релігійної групи; </a:t>
            </a:r>
          </a:p>
          <a:p>
            <a:pPr marL="799869" lvl="2" indent="-266623" fontAlgn="auto">
              <a:lnSpc>
                <a:spcPts val="4898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498">
                <a:solidFill>
                  <a:srgbClr val="504C44"/>
                </a:solidFill>
                <a:latin typeface="Roboto"/>
                <a:cs typeface="+mn-cs"/>
              </a:rPr>
              <a:t>  твердження про неповноцінність певної етнічної чи релігійної групи як такої; </a:t>
            </a:r>
          </a:p>
          <a:p>
            <a:pPr marL="799869" lvl="2" indent="-266623" fontAlgn="auto">
              <a:lnSpc>
                <a:spcPts val="4898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498">
                <a:solidFill>
                  <a:srgbClr val="504C44"/>
                </a:solidFill>
                <a:latin typeface="Roboto"/>
                <a:cs typeface="+mn-cs"/>
              </a:rPr>
              <a:t>  твердження про моральні вади тієї чи тієї етнічної чи релігійної групи; </a:t>
            </a:r>
          </a:p>
          <a:p>
            <a:pPr marL="799869" lvl="2" indent="-266623" fontAlgn="auto">
              <a:lnSpc>
                <a:spcPts val="4898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498">
                <a:solidFill>
                  <a:srgbClr val="504C44"/>
                </a:solidFill>
                <a:latin typeface="Roboto"/>
                <a:cs typeface="+mn-cs"/>
              </a:rPr>
              <a:t>  згадування етнічної чи релігійної групи чи її представників як таких у принизливому чи образливому контексті; </a:t>
            </a:r>
          </a:p>
          <a:p>
            <a:pPr marL="799869" lvl="2" indent="-266623" fontAlgn="auto">
              <a:lnSpc>
                <a:spcPts val="4898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r>
              <a:rPr lang="en-US" sz="3498">
                <a:solidFill>
                  <a:srgbClr val="504C44"/>
                </a:solidFill>
                <a:latin typeface="Roboto"/>
                <a:cs typeface="+mn-cs"/>
              </a:rPr>
              <a:t>  цитування явно ксенофобних висловлювань і текстів без коментаря.</a:t>
            </a:r>
          </a:p>
          <a:p>
            <a:pPr marL="685676" lvl="2" indent="-228559" fontAlgn="auto">
              <a:lnSpc>
                <a:spcPts val="4198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endParaRPr>
              <a:latin typeface="+mn-lt"/>
              <a:cs typeface="+mn-cs"/>
            </a:endParaRPr>
          </a:p>
          <a:p>
            <a:pPr marL="685676" lvl="2" indent="-228559" fontAlgn="auto">
              <a:lnSpc>
                <a:spcPts val="4198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marL="685676" lvl="2" indent="-228559" fontAlgn="auto">
              <a:lnSpc>
                <a:spcPts val="4198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marL="685676" lvl="2" indent="-228559" fontAlgn="auto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268788" y="1751013"/>
            <a:ext cx="7874000" cy="5730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619"/>
              </a:lnSpc>
              <a:spcAft>
                <a:spcPts val="0"/>
              </a:spcAft>
              <a:defRPr/>
            </a:pPr>
            <a:r>
              <a:rPr lang="en-US" sz="3298">
                <a:solidFill>
                  <a:srgbClr val="504C44"/>
                </a:solidFill>
                <a:latin typeface="Roboto Bold"/>
                <a:cs typeface="+mn-cs"/>
              </a:rPr>
              <a:t>М’яка мова ворожнечі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>
            <a:spLocks/>
          </p:cNvSpPr>
          <p:nvPr/>
        </p:nvSpPr>
        <p:spPr bwMode="auto">
          <a:xfrm>
            <a:off x="5195888" y="604838"/>
            <a:ext cx="12779375" cy="8410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779375" y="0"/>
              </a:cxn>
              <a:cxn ang="0">
                <a:pos x="12779375" y="8410426"/>
              </a:cxn>
              <a:cxn ang="0">
                <a:pos x="0" y="8410426"/>
              </a:cxn>
              <a:cxn ang="0">
                <a:pos x="0" y="0"/>
              </a:cxn>
            </a:cxnLst>
            <a:rect l="0" t="0" r="r" b="b"/>
            <a:pathLst>
              <a:path w="12779375" h="8410426">
                <a:moveTo>
                  <a:pt x="0" y="0"/>
                </a:moveTo>
                <a:lnTo>
                  <a:pt x="12779375" y="0"/>
                </a:lnTo>
                <a:lnTo>
                  <a:pt x="12779375" y="8410426"/>
                </a:lnTo>
                <a:lnTo>
                  <a:pt x="0" y="84104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386388" y="679450"/>
            <a:ext cx="12396787" cy="622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50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719">
                <a:solidFill>
                  <a:srgbClr val="504C44"/>
                </a:solidFill>
                <a:latin typeface="Roboto Bold"/>
                <a:cs typeface="+mn-cs"/>
              </a:rPr>
              <a:t>Запобігання мові ворожнечі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11900" y="3243263"/>
            <a:ext cx="8972550" cy="4003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49943" lvl="1" indent="-474971" fontAlgn="auto">
              <a:lnSpc>
                <a:spcPts val="615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4399">
                <a:solidFill>
                  <a:srgbClr val="504C44"/>
                </a:solidFill>
                <a:latin typeface="Arimo"/>
                <a:cs typeface="+mn-cs"/>
              </a:rPr>
              <a:t>джерела інформації;</a:t>
            </a:r>
          </a:p>
          <a:p>
            <a:pPr marL="949734" lvl="1" indent="-474867" fontAlgn="auto">
              <a:lnSpc>
                <a:spcPts val="615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4398">
                <a:solidFill>
                  <a:srgbClr val="504C44"/>
                </a:solidFill>
                <a:latin typeface="Inter"/>
                <a:cs typeface="+mn-cs"/>
              </a:rPr>
              <a:t>цитати і коментарі;</a:t>
            </a:r>
          </a:p>
          <a:p>
            <a:pPr marL="949734" lvl="1" indent="-474867" fontAlgn="auto">
              <a:lnSpc>
                <a:spcPts val="615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4398">
                <a:solidFill>
                  <a:srgbClr val="504C44"/>
                </a:solidFill>
                <a:latin typeface="Inter"/>
                <a:cs typeface="+mn-cs"/>
              </a:rPr>
              <a:t>коректна термінологія;</a:t>
            </a:r>
          </a:p>
          <a:p>
            <a:pPr marL="949734" lvl="1" indent="-474867" fontAlgn="auto">
              <a:lnSpc>
                <a:spcPts val="615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4398">
                <a:solidFill>
                  <a:srgbClr val="504C44"/>
                </a:solidFill>
                <a:latin typeface="Inter"/>
                <a:cs typeface="+mn-cs"/>
              </a:rPr>
              <a:t>акценти у тексті</a:t>
            </a:r>
          </a:p>
          <a:p>
            <a:pPr marL="561124" lvl="2" indent="-187041" fontAlgn="auto">
              <a:lnSpc>
                <a:spcPts val="3638"/>
              </a:lnSpc>
              <a:spcBef>
                <a:spcPts val="0"/>
              </a:spcBef>
              <a:spcAft>
                <a:spcPts val="0"/>
              </a:spcAft>
              <a:buFont typeface="Arial"/>
              <a:buChar char="⚬"/>
              <a:defRPr/>
            </a:pPr>
            <a:endParaRPr>
              <a:latin typeface="+mn-lt"/>
              <a:cs typeface="+mn-cs"/>
            </a:endParaRPr>
          </a:p>
          <a:p>
            <a:pPr marL="594237" lvl="2" indent="-198079" fontAlgn="auto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457200" y="2752725"/>
            <a:ext cx="4546600" cy="4114800"/>
            <a:chOff x="0" y="0"/>
            <a:chExt cx="6062133" cy="5486400"/>
          </a:xfrm>
        </p:grpSpPr>
        <p:sp>
          <p:nvSpPr>
            <p:cNvPr id="21511" name="Freeform 6"/>
            <p:cNvSpPr>
              <a:spLocks/>
            </p:cNvSpPr>
            <p:nvPr/>
          </p:nvSpPr>
          <p:spPr bwMode="auto">
            <a:xfrm>
              <a:off x="0" y="0"/>
              <a:ext cx="6062091" cy="5486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62091" y="0"/>
                </a:cxn>
                <a:cxn ang="0">
                  <a:pos x="6062091" y="5486400"/>
                </a:cxn>
                <a:cxn ang="0">
                  <a:pos x="0" y="5486400"/>
                </a:cxn>
                <a:cxn ang="0">
                  <a:pos x="0" y="0"/>
                </a:cxn>
              </a:cxnLst>
              <a:rect l="0" t="0" r="r" b="b"/>
              <a:pathLst>
                <a:path w="6062091" h="5486400">
                  <a:moveTo>
                    <a:pt x="0" y="0"/>
                  </a:moveTo>
                  <a:lnTo>
                    <a:pt x="6062091" y="0"/>
                  </a:lnTo>
                  <a:lnTo>
                    <a:pt x="6062091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250113" y="1827213"/>
            <a:ext cx="9478962" cy="11191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449"/>
              </a:lnSpc>
              <a:spcAft>
                <a:spcPts val="0"/>
              </a:spcAft>
              <a:defRPr/>
            </a:pPr>
            <a:r>
              <a:rPr lang="en-US" sz="3178" spc="635">
                <a:solidFill>
                  <a:srgbClr val="504C44"/>
                </a:solidFill>
                <a:latin typeface="Roboto Bold"/>
                <a:cs typeface="+mn-cs"/>
              </a:rPr>
              <a:t>Дотримання професійних стандартів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426</Words>
  <Application>Microsoft Office PowerPoint</Application>
  <PresentationFormat>Произвольный</PresentationFormat>
  <Paragraphs>82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Calibri</vt:lpstr>
      <vt:lpstr>Arial</vt:lpstr>
      <vt:lpstr>Roboto Bold</vt:lpstr>
      <vt:lpstr>Roboto</vt:lpstr>
      <vt:lpstr>Inter</vt:lpstr>
      <vt:lpstr>Arimo</vt:lpstr>
      <vt:lpstr>Baskerville Display PT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модуль.pptx</dc:title>
  <cp:lastModifiedBy>Юлия</cp:lastModifiedBy>
  <cp:revision>1</cp:revision>
  <dcterms:created xsi:type="dcterms:W3CDTF">2006-08-16T00:00:00Z</dcterms:created>
  <dcterms:modified xsi:type="dcterms:W3CDTF">2023-10-16T18:44:20Z</dcterms:modified>
</cp:coreProperties>
</file>