
<file path=[Content_Types].xml><?xml version="1.0" encoding="utf-8"?>
<Types xmlns="http://schemas.openxmlformats.org/package/2006/content-types">
  <Default Extension="glb" ContentType="model/gltf.binary"/>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sldIdLst>
    <p:sldId id="256" r:id="rId2"/>
    <p:sldId id="258" r:id="rId3"/>
    <p:sldId id="306" r:id="rId4"/>
    <p:sldId id="307" r:id="rId5"/>
    <p:sldId id="308" r:id="rId6"/>
    <p:sldId id="309" r:id="rId7"/>
    <p:sldId id="310" r:id="rId8"/>
    <p:sldId id="311" r:id="rId9"/>
    <p:sldId id="312" r:id="rId10"/>
    <p:sldId id="313" r:id="rId11"/>
    <p:sldId id="314" r:id="rId12"/>
    <p:sldId id="315" r:id="rId13"/>
    <p:sldId id="316" r:id="rId14"/>
    <p:sldId id="317" r:id="rId15"/>
    <p:sldId id="318" r:id="rId16"/>
    <p:sldId id="319" r:id="rId17"/>
    <p:sldId id="320" r:id="rId18"/>
    <p:sldId id="325" r:id="rId19"/>
    <p:sldId id="321" r:id="rId20"/>
    <p:sldId id="326" r:id="rId21"/>
    <p:sldId id="322" r:id="rId22"/>
    <p:sldId id="327" r:id="rId23"/>
    <p:sldId id="323" r:id="rId24"/>
    <p:sldId id="324" r:id="rId25"/>
    <p:sldId id="328" r:id="rId26"/>
    <p:sldId id="297" r:id="rId27"/>
    <p:sldId id="265" r:id="rId28"/>
  </p:sldIdLst>
  <p:sldSz cx="12192000" cy="6858000"/>
  <p:notesSz cx="6858000" cy="9144000"/>
  <p:defaultTextStyle>
    <a:defPPr>
      <a:defRPr lang="ru-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03" d="100"/>
          <a:sy n="103" d="100"/>
        </p:scale>
        <p:origin x="138" y="2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95C89-2E28-4777-95B0-BA7EECAE3BA4}"/>
              </a:ext>
            </a:extLst>
          </p:cNvPr>
          <p:cNvSpPr>
            <a:spLocks noGrp="1"/>
          </p:cNvSpPr>
          <p:nvPr>
            <p:ph type="ctrTitle"/>
          </p:nvPr>
        </p:nvSpPr>
        <p:spPr>
          <a:xfrm>
            <a:off x="1709928" y="987552"/>
            <a:ext cx="8385048" cy="3081528"/>
          </a:xfrm>
        </p:spPr>
        <p:txBody>
          <a:bodyPr anchor="b">
            <a:normAutofit/>
          </a:bodyPr>
          <a:lstStyle>
            <a:lvl1pPr algn="ctr">
              <a:defRPr sz="5400"/>
            </a:lvl1pPr>
          </a:lstStyle>
          <a:p>
            <a:r>
              <a:rPr lang="en-US" dirty="0"/>
              <a:t>Click to edit Master title style</a:t>
            </a:r>
          </a:p>
        </p:txBody>
      </p:sp>
      <p:sp>
        <p:nvSpPr>
          <p:cNvPr id="3" name="Subtitle 2">
            <a:extLst>
              <a:ext uri="{FF2B5EF4-FFF2-40B4-BE49-F238E27FC236}">
                <a16:creationId xmlns:a16="http://schemas.microsoft.com/office/drawing/2014/main" id="{59052321-4D71-4DA8-BD2C-DC22FC1525CB}"/>
              </a:ext>
            </a:extLst>
          </p:cNvPr>
          <p:cNvSpPr>
            <a:spLocks noGrp="1"/>
          </p:cNvSpPr>
          <p:nvPr>
            <p:ph type="subTitle" idx="1"/>
          </p:nvPr>
        </p:nvSpPr>
        <p:spPr>
          <a:xfrm>
            <a:off x="2905506" y="4480561"/>
            <a:ext cx="5993892" cy="1166495"/>
          </a:xfrm>
        </p:spPr>
        <p:txBody>
          <a:bodyPr>
            <a:normAutofit/>
          </a:bodyPr>
          <a:lstStyle>
            <a:lvl1pPr marL="0" indent="0" algn="ctr">
              <a:buNone/>
              <a:defRPr sz="1400" cap="all" spc="6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B1D37183-71EA-4A92-8609-41ECB53F447E}"/>
              </a:ext>
            </a:extLst>
          </p:cNvPr>
          <p:cNvSpPr>
            <a:spLocks noGrp="1"/>
          </p:cNvSpPr>
          <p:nvPr>
            <p:ph type="dt" sz="half" idx="10"/>
          </p:nvPr>
        </p:nvSpPr>
        <p:spPr/>
        <p:txBody>
          <a:bodyPr/>
          <a:lstStyle/>
          <a:p>
            <a:fld id="{B5898F52-2787-4BA2-BBBC-9395E9F86D50}" type="datetimeFigureOut">
              <a:rPr lang="en-US" smtClean="0"/>
              <a:t>3/24/2024</a:t>
            </a:fld>
            <a:endParaRPr lang="en-US"/>
          </a:p>
        </p:txBody>
      </p:sp>
      <p:sp>
        <p:nvSpPr>
          <p:cNvPr id="5" name="Footer Placeholder 4">
            <a:extLst>
              <a:ext uri="{FF2B5EF4-FFF2-40B4-BE49-F238E27FC236}">
                <a16:creationId xmlns:a16="http://schemas.microsoft.com/office/drawing/2014/main" id="{CA09F2E6-1ECC-4081-8EBF-C80C6C94A1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C3FA67-CD72-4503-BA25-FEC880107BC4}"/>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6935444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83CBE-1EA9-4E8B-A281-C50B792E55F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B2EB1A0-A59D-4CB9-BABB-C6BF1D2E992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E6265B-940D-433C-AD76-2D6A42449307}"/>
              </a:ext>
            </a:extLst>
          </p:cNvPr>
          <p:cNvSpPr>
            <a:spLocks noGrp="1"/>
          </p:cNvSpPr>
          <p:nvPr>
            <p:ph type="dt" sz="half" idx="10"/>
          </p:nvPr>
        </p:nvSpPr>
        <p:spPr/>
        <p:txBody>
          <a:bodyPr/>
          <a:lstStyle/>
          <a:p>
            <a:fld id="{B5898F52-2787-4BA2-BBBC-9395E9F86D50}" type="datetimeFigureOut">
              <a:rPr lang="en-US" smtClean="0"/>
              <a:t>3/24/2024</a:t>
            </a:fld>
            <a:endParaRPr lang="en-US"/>
          </a:p>
        </p:txBody>
      </p:sp>
      <p:sp>
        <p:nvSpPr>
          <p:cNvPr id="5" name="Footer Placeholder 4">
            <a:extLst>
              <a:ext uri="{FF2B5EF4-FFF2-40B4-BE49-F238E27FC236}">
                <a16:creationId xmlns:a16="http://schemas.microsoft.com/office/drawing/2014/main" id="{EDCAB98E-314F-45C4-9A64-AD3FAE0516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E49F32-B214-4A0C-8669-7FE4BA445965}"/>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1005704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DE4A6D-DAA1-4551-A093-3C36C1C8CF3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25FDA9-71CD-4B86-B291-BEBA43D8ED7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D9F5B1-B635-4479-A426-B1D4066502DB}"/>
              </a:ext>
            </a:extLst>
          </p:cNvPr>
          <p:cNvSpPr>
            <a:spLocks noGrp="1"/>
          </p:cNvSpPr>
          <p:nvPr>
            <p:ph type="dt" sz="half" idx="10"/>
          </p:nvPr>
        </p:nvSpPr>
        <p:spPr/>
        <p:txBody>
          <a:bodyPr/>
          <a:lstStyle/>
          <a:p>
            <a:fld id="{B5898F52-2787-4BA2-BBBC-9395E9F86D50}" type="datetimeFigureOut">
              <a:rPr lang="en-US" smtClean="0"/>
              <a:t>3/24/2024</a:t>
            </a:fld>
            <a:endParaRPr lang="en-US"/>
          </a:p>
        </p:txBody>
      </p:sp>
      <p:sp>
        <p:nvSpPr>
          <p:cNvPr id="5" name="Footer Placeholder 4">
            <a:extLst>
              <a:ext uri="{FF2B5EF4-FFF2-40B4-BE49-F238E27FC236}">
                <a16:creationId xmlns:a16="http://schemas.microsoft.com/office/drawing/2014/main" id="{6B833098-8769-47C3-80B2-C2942F984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EA9297-65D4-45BE-BE6C-5531FC6A5E1E}"/>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40069324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BA523-EF01-4656-9D54-347E984FD3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D52871-79D5-420E-8207-BEF7BE44A9B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6D32D3-8223-4851-BB8E-CB489B975FD6}"/>
              </a:ext>
            </a:extLst>
          </p:cNvPr>
          <p:cNvSpPr>
            <a:spLocks noGrp="1"/>
          </p:cNvSpPr>
          <p:nvPr>
            <p:ph type="dt" sz="half" idx="10"/>
          </p:nvPr>
        </p:nvSpPr>
        <p:spPr/>
        <p:txBody>
          <a:bodyPr/>
          <a:lstStyle/>
          <a:p>
            <a:fld id="{B5898F52-2787-4BA2-BBBC-9395E9F86D50}" type="datetimeFigureOut">
              <a:rPr lang="en-US" smtClean="0"/>
              <a:t>3/24/2024</a:t>
            </a:fld>
            <a:endParaRPr lang="en-US"/>
          </a:p>
        </p:txBody>
      </p:sp>
      <p:sp>
        <p:nvSpPr>
          <p:cNvPr id="5" name="Footer Placeholder 4">
            <a:extLst>
              <a:ext uri="{FF2B5EF4-FFF2-40B4-BE49-F238E27FC236}">
                <a16:creationId xmlns:a16="http://schemas.microsoft.com/office/drawing/2014/main" id="{9E94444B-9FC3-414D-8EA0-15AB806D5E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BC448B-FCF6-40C5-8BB6-15B70E8897CB}"/>
              </a:ext>
            </a:extLst>
          </p:cNvPr>
          <p:cNvSpPr>
            <a:spLocks noGrp="1"/>
          </p:cNvSpPr>
          <p:nvPr>
            <p:ph type="sldNum" sz="quarter" idx="12"/>
          </p:nvPr>
        </p:nvSpPr>
        <p:spPr/>
        <p:txBody>
          <a:bodyPr/>
          <a:lstStyle/>
          <a:p>
            <a:fld id="{4C8B8A27-DF03-4546-BA93-21C967D57E5C}" type="slidenum">
              <a:rPr lang="en-US" smtClean="0"/>
              <a:t>‹#›</a:t>
            </a:fld>
            <a:endParaRPr lang="en-US" dirty="0"/>
          </a:p>
        </p:txBody>
      </p:sp>
    </p:spTree>
    <p:extLst>
      <p:ext uri="{BB962C8B-B14F-4D97-AF65-F5344CB8AC3E}">
        <p14:creationId xmlns:p14="http://schemas.microsoft.com/office/powerpoint/2010/main" val="40242340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F79BA-620F-4443-807B-BE44F36F98F1}"/>
              </a:ext>
            </a:extLst>
          </p:cNvPr>
          <p:cNvSpPr>
            <a:spLocks noGrp="1"/>
          </p:cNvSpPr>
          <p:nvPr>
            <p:ph type="title"/>
          </p:nvPr>
        </p:nvSpPr>
        <p:spPr>
          <a:xfrm>
            <a:off x="1069848" y="1709738"/>
            <a:ext cx="9430811" cy="2852737"/>
          </a:xfrm>
        </p:spPr>
        <p:txBody>
          <a:bodyPr anchor="b">
            <a:normAutofit/>
          </a:bodyPr>
          <a:lstStyle>
            <a:lvl1pPr>
              <a:defRPr sz="5400"/>
            </a:lvl1pPr>
          </a:lstStyle>
          <a:p>
            <a:r>
              <a:rPr lang="en-US" dirty="0"/>
              <a:t>Click to edit Master title style</a:t>
            </a:r>
          </a:p>
        </p:txBody>
      </p:sp>
      <p:sp>
        <p:nvSpPr>
          <p:cNvPr id="3" name="Text Placeholder 2">
            <a:extLst>
              <a:ext uri="{FF2B5EF4-FFF2-40B4-BE49-F238E27FC236}">
                <a16:creationId xmlns:a16="http://schemas.microsoft.com/office/drawing/2014/main" id="{30C9A625-6442-4047-B545-433C4451210A}"/>
              </a:ext>
            </a:extLst>
          </p:cNvPr>
          <p:cNvSpPr>
            <a:spLocks noGrp="1"/>
          </p:cNvSpPr>
          <p:nvPr>
            <p:ph type="body" idx="1"/>
          </p:nvPr>
        </p:nvSpPr>
        <p:spPr>
          <a:xfrm>
            <a:off x="1069848" y="4589463"/>
            <a:ext cx="9430811"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5F8EAA30-3B1A-4BEA-9835-33D2072451F9}"/>
              </a:ext>
            </a:extLst>
          </p:cNvPr>
          <p:cNvSpPr>
            <a:spLocks noGrp="1"/>
          </p:cNvSpPr>
          <p:nvPr>
            <p:ph type="dt" sz="half" idx="10"/>
          </p:nvPr>
        </p:nvSpPr>
        <p:spPr/>
        <p:txBody>
          <a:bodyPr/>
          <a:lstStyle/>
          <a:p>
            <a:fld id="{B5898F52-2787-4BA2-BBBC-9395E9F86D50}" type="datetimeFigureOut">
              <a:rPr lang="en-US" smtClean="0"/>
              <a:t>3/24/2024</a:t>
            </a:fld>
            <a:endParaRPr lang="en-US"/>
          </a:p>
        </p:txBody>
      </p:sp>
      <p:sp>
        <p:nvSpPr>
          <p:cNvPr id="5" name="Footer Placeholder 4">
            <a:extLst>
              <a:ext uri="{FF2B5EF4-FFF2-40B4-BE49-F238E27FC236}">
                <a16:creationId xmlns:a16="http://schemas.microsoft.com/office/drawing/2014/main" id="{BB256440-3149-446F-8105-485333B183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0FEDB1-D604-4E10-B334-5DB303498B12}"/>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2830824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6E563-D552-439E-8DF5-45062D8754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136873-2DD5-456E-A3A9-FE408419E30D}"/>
              </a:ext>
            </a:extLst>
          </p:cNvPr>
          <p:cNvSpPr>
            <a:spLocks noGrp="1"/>
          </p:cNvSpPr>
          <p:nvPr>
            <p:ph sz="half" idx="1"/>
          </p:nvPr>
        </p:nvSpPr>
        <p:spPr>
          <a:xfrm>
            <a:off x="1069848" y="1825625"/>
            <a:ext cx="4684057"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0C6B04C-FB9E-4A9E-8892-4B5B702898B4}"/>
              </a:ext>
            </a:extLst>
          </p:cNvPr>
          <p:cNvSpPr>
            <a:spLocks noGrp="1"/>
          </p:cNvSpPr>
          <p:nvPr>
            <p:ph sz="half" idx="2"/>
          </p:nvPr>
        </p:nvSpPr>
        <p:spPr>
          <a:xfrm>
            <a:off x="6019802" y="1825625"/>
            <a:ext cx="4684058"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42E2F0B4-0E86-473E-BC42-78D856A00C2E}"/>
              </a:ext>
            </a:extLst>
          </p:cNvPr>
          <p:cNvSpPr>
            <a:spLocks noGrp="1"/>
          </p:cNvSpPr>
          <p:nvPr>
            <p:ph type="dt" sz="half" idx="10"/>
          </p:nvPr>
        </p:nvSpPr>
        <p:spPr/>
        <p:txBody>
          <a:bodyPr/>
          <a:lstStyle/>
          <a:p>
            <a:fld id="{B5898F52-2787-4BA2-BBBC-9395E9F86D50}" type="datetimeFigureOut">
              <a:rPr lang="en-US" smtClean="0"/>
              <a:t>3/24/2024</a:t>
            </a:fld>
            <a:endParaRPr lang="en-US"/>
          </a:p>
        </p:txBody>
      </p:sp>
      <p:sp>
        <p:nvSpPr>
          <p:cNvPr id="6" name="Footer Placeholder 5">
            <a:extLst>
              <a:ext uri="{FF2B5EF4-FFF2-40B4-BE49-F238E27FC236}">
                <a16:creationId xmlns:a16="http://schemas.microsoft.com/office/drawing/2014/main" id="{782B9537-F43C-4042-B165-A00358F9E2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F9F52F-61F2-4FEE-8989-2FB400190C4C}"/>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2095401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32E5C-0B2D-4DB5-95F6-3C2C825DFE54}"/>
              </a:ext>
            </a:extLst>
          </p:cNvPr>
          <p:cNvSpPr>
            <a:spLocks noGrp="1"/>
          </p:cNvSpPr>
          <p:nvPr>
            <p:ph type="title"/>
          </p:nvPr>
        </p:nvSpPr>
        <p:spPr>
          <a:xfrm>
            <a:off x="839788" y="365125"/>
            <a:ext cx="989993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8F1C53-3F27-42E6-BE80-1DF57985741C}"/>
              </a:ext>
            </a:extLst>
          </p:cNvPr>
          <p:cNvSpPr>
            <a:spLocks noGrp="1"/>
          </p:cNvSpPr>
          <p:nvPr>
            <p:ph type="body" idx="1"/>
          </p:nvPr>
        </p:nvSpPr>
        <p:spPr>
          <a:xfrm>
            <a:off x="839789" y="1681163"/>
            <a:ext cx="4872132" cy="823912"/>
          </a:xfrm>
        </p:spPr>
        <p:txBody>
          <a:bodyPr anchor="b">
            <a:noAutofit/>
          </a:bodyPr>
          <a:lstStyle>
            <a:lvl1pPr marL="0" indent="0">
              <a:buNone/>
              <a:defRPr sz="16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938CC6CB-F028-4322-B54F-571203106F23}"/>
              </a:ext>
            </a:extLst>
          </p:cNvPr>
          <p:cNvSpPr>
            <a:spLocks noGrp="1"/>
          </p:cNvSpPr>
          <p:nvPr>
            <p:ph sz="half" idx="2"/>
          </p:nvPr>
        </p:nvSpPr>
        <p:spPr>
          <a:xfrm>
            <a:off x="839787" y="2510632"/>
            <a:ext cx="4872133" cy="3684588"/>
          </a:xfrm>
        </p:spPr>
        <p:txBody>
          <a:bodyPr/>
          <a:lstStyle>
            <a:lvl2pPr>
              <a:defRPr b="1"/>
            </a:lvl2pPr>
            <a:lvl3pPr>
              <a:defRPr b="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2AD2CD7-554E-4EAA-BAF6-86ABB7E81D25}"/>
              </a:ext>
            </a:extLst>
          </p:cNvPr>
          <p:cNvSpPr>
            <a:spLocks noGrp="1"/>
          </p:cNvSpPr>
          <p:nvPr>
            <p:ph type="body" sz="quarter" idx="3"/>
          </p:nvPr>
        </p:nvSpPr>
        <p:spPr>
          <a:xfrm>
            <a:off x="5889809" y="1681163"/>
            <a:ext cx="4849909" cy="823912"/>
          </a:xfrm>
        </p:spPr>
        <p:txBody>
          <a:bodyPr anchor="b">
            <a:noAutofit/>
          </a:bodyPr>
          <a:lstStyle>
            <a:lvl1pPr marL="0" indent="0">
              <a:buNone/>
              <a:defRPr sz="16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1982A2D6-379C-4D26-90AC-9F2F46DCE7F3}"/>
              </a:ext>
            </a:extLst>
          </p:cNvPr>
          <p:cNvSpPr>
            <a:spLocks noGrp="1"/>
          </p:cNvSpPr>
          <p:nvPr>
            <p:ph sz="quarter" idx="4"/>
          </p:nvPr>
        </p:nvSpPr>
        <p:spPr>
          <a:xfrm>
            <a:off x="5889810" y="2505075"/>
            <a:ext cx="4872134" cy="3684588"/>
          </a:xfrm>
        </p:spPr>
        <p:txBody>
          <a:bodyPr/>
          <a:lstStyle>
            <a:lvl2pPr>
              <a:defRPr b="1"/>
            </a:lvl2pPr>
            <a:lvl3pPr>
              <a:defRPr b="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DEA0E4F3-8A65-4788-AE96-1FB2060F48D2}"/>
              </a:ext>
            </a:extLst>
          </p:cNvPr>
          <p:cNvSpPr>
            <a:spLocks noGrp="1"/>
          </p:cNvSpPr>
          <p:nvPr>
            <p:ph type="dt" sz="half" idx="10"/>
          </p:nvPr>
        </p:nvSpPr>
        <p:spPr/>
        <p:txBody>
          <a:bodyPr/>
          <a:lstStyle/>
          <a:p>
            <a:fld id="{B5898F52-2787-4BA2-BBBC-9395E9F86D50}" type="datetimeFigureOut">
              <a:rPr lang="en-US" smtClean="0"/>
              <a:t>3/24/2024</a:t>
            </a:fld>
            <a:endParaRPr lang="en-US"/>
          </a:p>
        </p:txBody>
      </p:sp>
      <p:sp>
        <p:nvSpPr>
          <p:cNvPr id="8" name="Footer Placeholder 7">
            <a:extLst>
              <a:ext uri="{FF2B5EF4-FFF2-40B4-BE49-F238E27FC236}">
                <a16:creationId xmlns:a16="http://schemas.microsoft.com/office/drawing/2014/main" id="{97522DA4-5EE1-440C-ADDE-D7B4F77B4E1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6BC291E-B8EF-4ED7-A04A-23426C220CF0}"/>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12052663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CB818-E8D0-497B-9A7E-4F281D0DBCC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FE82B9D-CD58-4C05-8A78-CB6E0E9D49DC}"/>
              </a:ext>
            </a:extLst>
          </p:cNvPr>
          <p:cNvSpPr>
            <a:spLocks noGrp="1"/>
          </p:cNvSpPr>
          <p:nvPr>
            <p:ph type="dt" sz="half" idx="10"/>
          </p:nvPr>
        </p:nvSpPr>
        <p:spPr/>
        <p:txBody>
          <a:bodyPr/>
          <a:lstStyle/>
          <a:p>
            <a:fld id="{B5898F52-2787-4BA2-BBBC-9395E9F86D50}" type="datetimeFigureOut">
              <a:rPr lang="en-US" smtClean="0"/>
              <a:t>3/24/2024</a:t>
            </a:fld>
            <a:endParaRPr lang="en-US"/>
          </a:p>
        </p:txBody>
      </p:sp>
      <p:sp>
        <p:nvSpPr>
          <p:cNvPr id="4" name="Footer Placeholder 3">
            <a:extLst>
              <a:ext uri="{FF2B5EF4-FFF2-40B4-BE49-F238E27FC236}">
                <a16:creationId xmlns:a16="http://schemas.microsoft.com/office/drawing/2014/main" id="{BADE60CD-D6F3-40A7-BB8B-FEC8E3156AF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C02B832-C4FE-4F88-85EA-DDC16A82B9A9}"/>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25763900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75B2FC-801A-44A4-96BF-26A9E8B2A1C6}"/>
              </a:ext>
            </a:extLst>
          </p:cNvPr>
          <p:cNvSpPr>
            <a:spLocks noGrp="1"/>
          </p:cNvSpPr>
          <p:nvPr>
            <p:ph type="dt" sz="half" idx="10"/>
          </p:nvPr>
        </p:nvSpPr>
        <p:spPr/>
        <p:txBody>
          <a:bodyPr/>
          <a:lstStyle/>
          <a:p>
            <a:fld id="{B5898F52-2787-4BA2-BBBC-9395E9F86D50}" type="datetimeFigureOut">
              <a:rPr lang="en-US" smtClean="0"/>
              <a:t>3/24/2024</a:t>
            </a:fld>
            <a:endParaRPr lang="en-US"/>
          </a:p>
        </p:txBody>
      </p:sp>
      <p:sp>
        <p:nvSpPr>
          <p:cNvPr id="3" name="Footer Placeholder 2">
            <a:extLst>
              <a:ext uri="{FF2B5EF4-FFF2-40B4-BE49-F238E27FC236}">
                <a16:creationId xmlns:a16="http://schemas.microsoft.com/office/drawing/2014/main" id="{A8127F04-7E7E-485C-8B30-6B89E5A69F0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0933C81-AA74-4BCE-AA9E-56E5791D078C}"/>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2190360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FD3CB-0541-46AD-B35E-0E0A1375E8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BF8EFDE-1D7D-46B8-AB55-A3C02EDD1888}"/>
              </a:ext>
            </a:extLst>
          </p:cNvPr>
          <p:cNvSpPr>
            <a:spLocks noGrp="1"/>
          </p:cNvSpPr>
          <p:nvPr>
            <p:ph idx="1"/>
          </p:nvPr>
        </p:nvSpPr>
        <p:spPr>
          <a:xfrm>
            <a:off x="5183188" y="457201"/>
            <a:ext cx="5652153" cy="5403850"/>
          </a:xfrm>
        </p:spPr>
        <p:txBody>
          <a:bodyPr/>
          <a:lstStyle>
            <a:lvl1pPr>
              <a:defRPr sz="3200"/>
            </a:lvl1pPr>
            <a:lvl2pPr>
              <a:defRPr sz="2800" b="1"/>
            </a:lvl2pPr>
            <a:lvl3pPr>
              <a:defRPr sz="2400" b="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6411D2F5-DB36-4943-8A14-96AFC48830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6C07D4-6597-444C-9EFD-62021AE7618C}"/>
              </a:ext>
            </a:extLst>
          </p:cNvPr>
          <p:cNvSpPr>
            <a:spLocks noGrp="1"/>
          </p:cNvSpPr>
          <p:nvPr>
            <p:ph type="dt" sz="half" idx="10"/>
          </p:nvPr>
        </p:nvSpPr>
        <p:spPr/>
        <p:txBody>
          <a:bodyPr/>
          <a:lstStyle/>
          <a:p>
            <a:fld id="{B5898F52-2787-4BA2-BBBC-9395E9F86D50}" type="datetimeFigureOut">
              <a:rPr lang="en-US" smtClean="0"/>
              <a:t>3/24/2024</a:t>
            </a:fld>
            <a:endParaRPr lang="en-US"/>
          </a:p>
        </p:txBody>
      </p:sp>
      <p:sp>
        <p:nvSpPr>
          <p:cNvPr id="6" name="Footer Placeholder 5">
            <a:extLst>
              <a:ext uri="{FF2B5EF4-FFF2-40B4-BE49-F238E27FC236}">
                <a16:creationId xmlns:a16="http://schemas.microsoft.com/office/drawing/2014/main" id="{712D0D2C-70E8-4A24-9727-BEAF10B17D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D9E0F6-7216-48A1-8BCA-770C6DE3875B}"/>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25704396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CBEBD-5F1A-4111-A7F2-1CE82C9A69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00517FB-4008-4F68-B193-482971BA72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2606C5F-0885-458F-9B21-47E60171BF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886F2E-B752-4D78-8DC4-C96A1A00E670}"/>
              </a:ext>
            </a:extLst>
          </p:cNvPr>
          <p:cNvSpPr>
            <a:spLocks noGrp="1"/>
          </p:cNvSpPr>
          <p:nvPr>
            <p:ph type="dt" sz="half" idx="10"/>
          </p:nvPr>
        </p:nvSpPr>
        <p:spPr/>
        <p:txBody>
          <a:bodyPr/>
          <a:lstStyle/>
          <a:p>
            <a:fld id="{B5898F52-2787-4BA2-BBBC-9395E9F86D50}" type="datetimeFigureOut">
              <a:rPr lang="en-US" smtClean="0"/>
              <a:t>3/24/2024</a:t>
            </a:fld>
            <a:endParaRPr lang="en-US"/>
          </a:p>
        </p:txBody>
      </p:sp>
      <p:sp>
        <p:nvSpPr>
          <p:cNvPr id="6" name="Footer Placeholder 5">
            <a:extLst>
              <a:ext uri="{FF2B5EF4-FFF2-40B4-BE49-F238E27FC236}">
                <a16:creationId xmlns:a16="http://schemas.microsoft.com/office/drawing/2014/main" id="{4FC37751-8BB8-4224-870A-A2953E7607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42CE94-BD7E-44B3-9B5E-67D4BD317E99}"/>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26326545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1AFD227-869A-489C-A9B5-3F0498DF3C0C}"/>
              </a:ext>
            </a:extLst>
          </p:cNvPr>
          <p:cNvGrpSpPr/>
          <p:nvPr/>
        </p:nvGrpSpPr>
        <p:grpSpPr>
          <a:xfrm>
            <a:off x="11096450" y="13394"/>
            <a:ext cx="494218" cy="6814823"/>
            <a:chOff x="11096450" y="13394"/>
            <a:chExt cx="494218" cy="6814823"/>
          </a:xfrm>
          <a:solidFill>
            <a:schemeClr val="bg2">
              <a:lumMod val="90000"/>
            </a:schemeClr>
          </a:solidFill>
        </p:grpSpPr>
        <p:sp>
          <p:nvSpPr>
            <p:cNvPr id="8" name="Freeform 8">
              <a:extLst>
                <a:ext uri="{FF2B5EF4-FFF2-40B4-BE49-F238E27FC236}">
                  <a16:creationId xmlns:a16="http://schemas.microsoft.com/office/drawing/2014/main" id="{62704B34-199B-4964-9C78-3AB9735915AA}"/>
                </a:ext>
              </a:extLst>
            </p:cNvPr>
            <p:cNvSpPr>
              <a:spLocks/>
            </p:cNvSpPr>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9" name="Freeform 10">
              <a:extLst>
                <a:ext uri="{FF2B5EF4-FFF2-40B4-BE49-F238E27FC236}">
                  <a16:creationId xmlns:a16="http://schemas.microsoft.com/office/drawing/2014/main" id="{8B1E8DB8-017D-454E-849F-EE5742849FD4}"/>
                </a:ext>
              </a:extLst>
            </p:cNvPr>
            <p:cNvSpPr>
              <a:spLocks/>
            </p:cNvSpPr>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 name="Freeform 15">
              <a:extLst>
                <a:ext uri="{FF2B5EF4-FFF2-40B4-BE49-F238E27FC236}">
                  <a16:creationId xmlns:a16="http://schemas.microsoft.com/office/drawing/2014/main" id="{16D80E5D-5099-41C4-A80A-1B1538C382FC}"/>
                </a:ext>
              </a:extLst>
            </p:cNvPr>
            <p:cNvSpPr>
              <a:spLocks/>
            </p:cNvSpPr>
            <p:nvPr/>
          </p:nvSpPr>
          <p:spPr bwMode="auto">
            <a:xfrm rot="5400000">
              <a:off x="11478964" y="59201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 name="Freeform 18">
              <a:extLst>
                <a:ext uri="{FF2B5EF4-FFF2-40B4-BE49-F238E27FC236}">
                  <a16:creationId xmlns:a16="http://schemas.microsoft.com/office/drawing/2014/main" id="{947751E1-E2F4-467E-B547-3BD4BAB7F560}"/>
                </a:ext>
              </a:extLst>
            </p:cNvPr>
            <p:cNvSpPr>
              <a:spLocks/>
            </p:cNvSpPr>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 name="Freeform 19">
              <a:extLst>
                <a:ext uri="{FF2B5EF4-FFF2-40B4-BE49-F238E27FC236}">
                  <a16:creationId xmlns:a16="http://schemas.microsoft.com/office/drawing/2014/main" id="{55D8869B-B701-4268-9856-876345C8AE3F}"/>
                </a:ext>
              </a:extLst>
            </p:cNvPr>
            <p:cNvSpPr>
              <a:spLocks/>
            </p:cNvSpPr>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3" name="Freeform 20">
              <a:extLst>
                <a:ext uri="{FF2B5EF4-FFF2-40B4-BE49-F238E27FC236}">
                  <a16:creationId xmlns:a16="http://schemas.microsoft.com/office/drawing/2014/main" id="{A25CA59C-849F-4CE4-A9B0-293F98DE2C7C}"/>
                </a:ext>
              </a:extLst>
            </p:cNvPr>
            <p:cNvSpPr>
              <a:spLocks/>
            </p:cNvSpPr>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4" name="Freeform 22">
              <a:extLst>
                <a:ext uri="{FF2B5EF4-FFF2-40B4-BE49-F238E27FC236}">
                  <a16:creationId xmlns:a16="http://schemas.microsoft.com/office/drawing/2014/main" id="{FE000DB1-AAA1-4BFF-8F14-53624C2F9E0B}"/>
                </a:ext>
              </a:extLst>
            </p:cNvPr>
            <p:cNvSpPr>
              <a:spLocks/>
            </p:cNvSpPr>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5" name="Freeform 23">
              <a:extLst>
                <a:ext uri="{FF2B5EF4-FFF2-40B4-BE49-F238E27FC236}">
                  <a16:creationId xmlns:a16="http://schemas.microsoft.com/office/drawing/2014/main" id="{5EEFBC14-7E5B-47B2-B5E3-E90991F89191}"/>
                </a:ext>
              </a:extLst>
            </p:cNvPr>
            <p:cNvSpPr>
              <a:spLocks/>
            </p:cNvSpPr>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 name="Freeform 26">
              <a:extLst>
                <a:ext uri="{FF2B5EF4-FFF2-40B4-BE49-F238E27FC236}">
                  <a16:creationId xmlns:a16="http://schemas.microsoft.com/office/drawing/2014/main" id="{00AFF6E4-A34A-4FD3-8C57-BB96114822D1}"/>
                </a:ext>
              </a:extLst>
            </p:cNvPr>
            <p:cNvSpPr>
              <a:spLocks/>
            </p:cNvSpPr>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 name="Freeform 27">
              <a:extLst>
                <a:ext uri="{FF2B5EF4-FFF2-40B4-BE49-F238E27FC236}">
                  <a16:creationId xmlns:a16="http://schemas.microsoft.com/office/drawing/2014/main" id="{C63A8474-C075-4441-A0B3-52286EA50093}"/>
                </a:ext>
              </a:extLst>
            </p:cNvPr>
            <p:cNvSpPr>
              <a:spLocks/>
            </p:cNvSpPr>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 name="Freeform 28">
              <a:extLst>
                <a:ext uri="{FF2B5EF4-FFF2-40B4-BE49-F238E27FC236}">
                  <a16:creationId xmlns:a16="http://schemas.microsoft.com/office/drawing/2014/main" id="{35DA4698-A2ED-4512-8887-F12D3F14372A}"/>
                </a:ext>
              </a:extLst>
            </p:cNvPr>
            <p:cNvSpPr>
              <a:spLocks/>
            </p:cNvSpPr>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 name="Freeform 30">
              <a:extLst>
                <a:ext uri="{FF2B5EF4-FFF2-40B4-BE49-F238E27FC236}">
                  <a16:creationId xmlns:a16="http://schemas.microsoft.com/office/drawing/2014/main" id="{3358E118-D590-4E50-B21C-6CDAA1CCAFCB}"/>
                </a:ext>
              </a:extLst>
            </p:cNvPr>
            <p:cNvSpPr>
              <a:spLocks/>
            </p:cNvSpPr>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 name="Freeform 43">
              <a:extLst>
                <a:ext uri="{FF2B5EF4-FFF2-40B4-BE49-F238E27FC236}">
                  <a16:creationId xmlns:a16="http://schemas.microsoft.com/office/drawing/2014/main" id="{F1EE889E-60FF-423F-ADCB-6CBEE853A040}"/>
                </a:ext>
              </a:extLst>
            </p:cNvPr>
            <p:cNvSpPr>
              <a:spLocks/>
            </p:cNvSpPr>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 name="Freeform 51">
              <a:extLst>
                <a:ext uri="{FF2B5EF4-FFF2-40B4-BE49-F238E27FC236}">
                  <a16:creationId xmlns:a16="http://schemas.microsoft.com/office/drawing/2014/main" id="{A4AA0634-0A7C-4A35-8EB7-775200F129FD}"/>
                </a:ext>
              </a:extLst>
            </p:cNvPr>
            <p:cNvSpPr>
              <a:spLocks/>
            </p:cNvSpPr>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2" name="Freeform 52">
              <a:extLst>
                <a:ext uri="{FF2B5EF4-FFF2-40B4-BE49-F238E27FC236}">
                  <a16:creationId xmlns:a16="http://schemas.microsoft.com/office/drawing/2014/main" id="{EBA21558-CAC3-445C-8882-5D4A0C6D2A0E}"/>
                </a:ext>
              </a:extLst>
            </p:cNvPr>
            <p:cNvSpPr>
              <a:spLocks/>
            </p:cNvSpPr>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3" name="Freeform 53">
              <a:extLst>
                <a:ext uri="{FF2B5EF4-FFF2-40B4-BE49-F238E27FC236}">
                  <a16:creationId xmlns:a16="http://schemas.microsoft.com/office/drawing/2014/main" id="{2E9415F1-5D31-4C25-9E26-203EEF500877}"/>
                </a:ext>
              </a:extLst>
            </p:cNvPr>
            <p:cNvSpPr>
              <a:spLocks/>
            </p:cNvSpPr>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4" name="Freeform 54">
              <a:extLst>
                <a:ext uri="{FF2B5EF4-FFF2-40B4-BE49-F238E27FC236}">
                  <a16:creationId xmlns:a16="http://schemas.microsoft.com/office/drawing/2014/main" id="{622FC1F6-879A-45BA-8752-08020C39CE29}"/>
                </a:ext>
              </a:extLst>
            </p:cNvPr>
            <p:cNvSpPr>
              <a:spLocks/>
            </p:cNvSpPr>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5" name="Freeform 55">
              <a:extLst>
                <a:ext uri="{FF2B5EF4-FFF2-40B4-BE49-F238E27FC236}">
                  <a16:creationId xmlns:a16="http://schemas.microsoft.com/office/drawing/2014/main" id="{BA09826C-58E2-48C5-9666-333326C2CA44}"/>
                </a:ext>
              </a:extLst>
            </p:cNvPr>
            <p:cNvSpPr>
              <a:spLocks/>
            </p:cNvSpPr>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6" name="Freeform 56">
              <a:extLst>
                <a:ext uri="{FF2B5EF4-FFF2-40B4-BE49-F238E27FC236}">
                  <a16:creationId xmlns:a16="http://schemas.microsoft.com/office/drawing/2014/main" id="{A6D3555F-4EA1-4EA7-9D08-2D75CE51927B}"/>
                </a:ext>
              </a:extLst>
            </p:cNvPr>
            <p:cNvSpPr>
              <a:spLocks/>
            </p:cNvSpPr>
            <p:nvPr/>
          </p:nvSpPr>
          <p:spPr bwMode="auto">
            <a:xfrm rot="5400000">
              <a:off x="11101585" y="2335317"/>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7" name="Freeform 57">
              <a:extLst>
                <a:ext uri="{FF2B5EF4-FFF2-40B4-BE49-F238E27FC236}">
                  <a16:creationId xmlns:a16="http://schemas.microsoft.com/office/drawing/2014/main" id="{60FA20E8-EDAA-4310-B870-97807901AC18}"/>
                </a:ext>
              </a:extLst>
            </p:cNvPr>
            <p:cNvSpPr>
              <a:spLocks/>
            </p:cNvSpPr>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8" name="Freeform 59">
              <a:extLst>
                <a:ext uri="{FF2B5EF4-FFF2-40B4-BE49-F238E27FC236}">
                  <a16:creationId xmlns:a16="http://schemas.microsoft.com/office/drawing/2014/main" id="{F5552AA2-C2AB-4D59-B6EF-E8E5EE110E52}"/>
                </a:ext>
              </a:extLst>
            </p:cNvPr>
            <p:cNvSpPr>
              <a:spLocks/>
            </p:cNvSpPr>
            <p:nvPr/>
          </p:nvSpPr>
          <p:spPr bwMode="auto">
            <a:xfrm rot="5400000">
              <a:off x="11120625"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9" name="Freeform 60">
              <a:extLst>
                <a:ext uri="{FF2B5EF4-FFF2-40B4-BE49-F238E27FC236}">
                  <a16:creationId xmlns:a16="http://schemas.microsoft.com/office/drawing/2014/main" id="{0BA267D0-8F6B-4803-B948-70E29B4587EB}"/>
                </a:ext>
              </a:extLst>
            </p:cNvPr>
            <p:cNvSpPr>
              <a:spLocks/>
            </p:cNvSpPr>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0" name="Freeform 61">
              <a:extLst>
                <a:ext uri="{FF2B5EF4-FFF2-40B4-BE49-F238E27FC236}">
                  <a16:creationId xmlns:a16="http://schemas.microsoft.com/office/drawing/2014/main" id="{86E372A3-B9F4-4FEE-8B96-D9AD879E214E}"/>
                </a:ext>
              </a:extLst>
            </p:cNvPr>
            <p:cNvSpPr>
              <a:spLocks/>
            </p:cNvSpPr>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 name="Freeform 5">
              <a:extLst>
                <a:ext uri="{FF2B5EF4-FFF2-40B4-BE49-F238E27FC236}">
                  <a16:creationId xmlns:a16="http://schemas.microsoft.com/office/drawing/2014/main" id="{FF0C4564-5DA6-4224-A8B7-85CE1323DE8F}"/>
                </a:ext>
              </a:extLst>
            </p:cNvPr>
            <p:cNvSpPr>
              <a:spLocks/>
            </p:cNvSpPr>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2" name="Freeform 6">
              <a:extLst>
                <a:ext uri="{FF2B5EF4-FFF2-40B4-BE49-F238E27FC236}">
                  <a16:creationId xmlns:a16="http://schemas.microsoft.com/office/drawing/2014/main" id="{19F31D0D-C43D-4BB0-A13C-9524B84117D4}"/>
                </a:ext>
              </a:extLst>
            </p:cNvPr>
            <p:cNvSpPr>
              <a:spLocks/>
            </p:cNvSpPr>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3" name="Freeform 7">
              <a:extLst>
                <a:ext uri="{FF2B5EF4-FFF2-40B4-BE49-F238E27FC236}">
                  <a16:creationId xmlns:a16="http://schemas.microsoft.com/office/drawing/2014/main" id="{6B32FB03-B0FE-4731-BE41-C59AFB49FBF5}"/>
                </a:ext>
              </a:extLst>
            </p:cNvPr>
            <p:cNvSpPr>
              <a:spLocks/>
            </p:cNvSpPr>
            <p:nvPr/>
          </p:nvSpPr>
          <p:spPr bwMode="auto">
            <a:xfrm rot="5400000">
              <a:off x="11371127"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4" name="Freeform 8">
              <a:extLst>
                <a:ext uri="{FF2B5EF4-FFF2-40B4-BE49-F238E27FC236}">
                  <a16:creationId xmlns:a16="http://schemas.microsoft.com/office/drawing/2014/main" id="{BDD5B6F0-1E17-4DCD-AE5F-ED8C48892FEF}"/>
                </a:ext>
              </a:extLst>
            </p:cNvPr>
            <p:cNvSpPr>
              <a:spLocks/>
            </p:cNvSpPr>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5" name="Freeform 9">
              <a:extLst>
                <a:ext uri="{FF2B5EF4-FFF2-40B4-BE49-F238E27FC236}">
                  <a16:creationId xmlns:a16="http://schemas.microsoft.com/office/drawing/2014/main" id="{0290BE17-E89B-4AF9-B3F6-AF4884D52467}"/>
                </a:ext>
              </a:extLst>
            </p:cNvPr>
            <p:cNvSpPr>
              <a:spLocks/>
            </p:cNvSpPr>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6" name="Freeform 11">
              <a:extLst>
                <a:ext uri="{FF2B5EF4-FFF2-40B4-BE49-F238E27FC236}">
                  <a16:creationId xmlns:a16="http://schemas.microsoft.com/office/drawing/2014/main" id="{85F63089-F77F-4F02-8417-AAC1847FBCA7}"/>
                </a:ext>
              </a:extLst>
            </p:cNvPr>
            <p:cNvSpPr>
              <a:spLocks/>
            </p:cNvSpPr>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7" name="Freeform 12">
              <a:extLst>
                <a:ext uri="{FF2B5EF4-FFF2-40B4-BE49-F238E27FC236}">
                  <a16:creationId xmlns:a16="http://schemas.microsoft.com/office/drawing/2014/main" id="{7B01CD5E-570F-4CBF-9904-94F30D928C54}"/>
                </a:ext>
              </a:extLst>
            </p:cNvPr>
            <p:cNvSpPr>
              <a:spLocks/>
            </p:cNvSpPr>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8" name="Freeform 13">
              <a:extLst>
                <a:ext uri="{FF2B5EF4-FFF2-40B4-BE49-F238E27FC236}">
                  <a16:creationId xmlns:a16="http://schemas.microsoft.com/office/drawing/2014/main" id="{7EE6A672-2915-4B03-99A9-9364D5F1521E}"/>
                </a:ext>
              </a:extLst>
            </p:cNvPr>
            <p:cNvSpPr>
              <a:spLocks/>
            </p:cNvSpPr>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9" name="Freeform 14">
              <a:extLst>
                <a:ext uri="{FF2B5EF4-FFF2-40B4-BE49-F238E27FC236}">
                  <a16:creationId xmlns:a16="http://schemas.microsoft.com/office/drawing/2014/main" id="{2136B643-14E1-443A-BC1C-06ADAE65C30F}"/>
                </a:ext>
              </a:extLst>
            </p:cNvPr>
            <p:cNvSpPr>
              <a:spLocks/>
            </p:cNvSpPr>
            <p:nvPr/>
          </p:nvSpPr>
          <p:spPr bwMode="auto">
            <a:xfrm rot="5400000">
              <a:off x="11376729" y="3335597"/>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 name="Freeform 16">
              <a:extLst>
                <a:ext uri="{FF2B5EF4-FFF2-40B4-BE49-F238E27FC236}">
                  <a16:creationId xmlns:a16="http://schemas.microsoft.com/office/drawing/2014/main" id="{867FA393-4F37-4E1A-870B-F96775FAB7E8}"/>
                </a:ext>
              </a:extLst>
            </p:cNvPr>
            <p:cNvSpPr>
              <a:spLocks/>
            </p:cNvSpPr>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1" name="Freeform 17">
              <a:extLst>
                <a:ext uri="{FF2B5EF4-FFF2-40B4-BE49-F238E27FC236}">
                  <a16:creationId xmlns:a16="http://schemas.microsoft.com/office/drawing/2014/main" id="{E225A1BE-FAD2-4764-A7E4-A6DA07D0573B}"/>
                </a:ext>
              </a:extLst>
            </p:cNvPr>
            <p:cNvSpPr>
              <a:spLocks/>
            </p:cNvSpPr>
            <p:nvPr/>
          </p:nvSpPr>
          <p:spPr bwMode="auto">
            <a:xfrm rot="5400000">
              <a:off x="11395443" y="5347417"/>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2" name="Freeform 21">
              <a:extLst>
                <a:ext uri="{FF2B5EF4-FFF2-40B4-BE49-F238E27FC236}">
                  <a16:creationId xmlns:a16="http://schemas.microsoft.com/office/drawing/2014/main" id="{25D65388-C7E0-4C07-822A-03C5009C6D1E}"/>
                </a:ext>
              </a:extLst>
            </p:cNvPr>
            <p:cNvSpPr>
              <a:spLocks/>
            </p:cNvSpPr>
            <p:nvPr/>
          </p:nvSpPr>
          <p:spPr bwMode="auto">
            <a:xfrm rot="5400000">
              <a:off x="11343434"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3" name="Freeform 25">
              <a:extLst>
                <a:ext uri="{FF2B5EF4-FFF2-40B4-BE49-F238E27FC236}">
                  <a16:creationId xmlns:a16="http://schemas.microsoft.com/office/drawing/2014/main" id="{E1D79822-C494-449C-B439-F437DAD4F218}"/>
                </a:ext>
              </a:extLst>
            </p:cNvPr>
            <p:cNvSpPr>
              <a:spLocks/>
            </p:cNvSpPr>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4" name="Freeform 29">
              <a:extLst>
                <a:ext uri="{FF2B5EF4-FFF2-40B4-BE49-F238E27FC236}">
                  <a16:creationId xmlns:a16="http://schemas.microsoft.com/office/drawing/2014/main" id="{CDB324E5-E8D9-40E3-BAB4-1F87E67E4F46}"/>
                </a:ext>
              </a:extLst>
            </p:cNvPr>
            <p:cNvSpPr>
              <a:spLocks/>
            </p:cNvSpPr>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5" name="Freeform 31">
              <a:extLst>
                <a:ext uri="{FF2B5EF4-FFF2-40B4-BE49-F238E27FC236}">
                  <a16:creationId xmlns:a16="http://schemas.microsoft.com/office/drawing/2014/main" id="{15404AB3-12EB-462E-85A2-AF4A7E91D729}"/>
                </a:ext>
              </a:extLst>
            </p:cNvPr>
            <p:cNvSpPr>
              <a:spLocks/>
            </p:cNvSpPr>
            <p:nvPr/>
          </p:nvSpPr>
          <p:spPr bwMode="auto">
            <a:xfrm rot="5400000">
              <a:off x="11356013" y="6183127"/>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6" name="Freeform 32">
              <a:extLst>
                <a:ext uri="{FF2B5EF4-FFF2-40B4-BE49-F238E27FC236}">
                  <a16:creationId xmlns:a16="http://schemas.microsoft.com/office/drawing/2014/main" id="{228021CB-53B3-4BCC-A14C-0B6951FC971F}"/>
                </a:ext>
              </a:extLst>
            </p:cNvPr>
            <p:cNvSpPr>
              <a:spLocks/>
            </p:cNvSpPr>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7" name="Freeform 33">
              <a:extLst>
                <a:ext uri="{FF2B5EF4-FFF2-40B4-BE49-F238E27FC236}">
                  <a16:creationId xmlns:a16="http://schemas.microsoft.com/office/drawing/2014/main" id="{B353D0BC-00A6-4EA4-9311-9FCB88CC2021}"/>
                </a:ext>
              </a:extLst>
            </p:cNvPr>
            <p:cNvSpPr>
              <a:spLocks/>
            </p:cNvSpPr>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8" name="Freeform 34">
              <a:extLst>
                <a:ext uri="{FF2B5EF4-FFF2-40B4-BE49-F238E27FC236}">
                  <a16:creationId xmlns:a16="http://schemas.microsoft.com/office/drawing/2014/main" id="{0E001FD3-6EDD-47A3-9916-826E1595DAB3}"/>
                </a:ext>
              </a:extLst>
            </p:cNvPr>
            <p:cNvSpPr>
              <a:spLocks/>
            </p:cNvSpPr>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9" name="Freeform 35">
              <a:extLst>
                <a:ext uri="{FF2B5EF4-FFF2-40B4-BE49-F238E27FC236}">
                  <a16:creationId xmlns:a16="http://schemas.microsoft.com/office/drawing/2014/main" id="{FE214D5B-D151-4E09-A01E-BEAAF9C679ED}"/>
                </a:ext>
              </a:extLst>
            </p:cNvPr>
            <p:cNvSpPr>
              <a:spLocks/>
            </p:cNvSpPr>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0" name="Freeform 36">
              <a:extLst>
                <a:ext uri="{FF2B5EF4-FFF2-40B4-BE49-F238E27FC236}">
                  <a16:creationId xmlns:a16="http://schemas.microsoft.com/office/drawing/2014/main" id="{3024EF13-0A45-49DD-B0F4-FA3A5169EFFE}"/>
                </a:ext>
              </a:extLst>
            </p:cNvPr>
            <p:cNvSpPr>
              <a:spLocks/>
            </p:cNvSpPr>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1" name="Freeform 37">
              <a:extLst>
                <a:ext uri="{FF2B5EF4-FFF2-40B4-BE49-F238E27FC236}">
                  <a16:creationId xmlns:a16="http://schemas.microsoft.com/office/drawing/2014/main" id="{95E0BDAE-48A7-4752-A150-74DA4BAE5E4B}"/>
                </a:ext>
              </a:extLst>
            </p:cNvPr>
            <p:cNvSpPr>
              <a:spLocks/>
            </p:cNvSpPr>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2" name="Freeform 38">
              <a:extLst>
                <a:ext uri="{FF2B5EF4-FFF2-40B4-BE49-F238E27FC236}">
                  <a16:creationId xmlns:a16="http://schemas.microsoft.com/office/drawing/2014/main" id="{DE128EDB-3179-4F47-8B37-BEDE3B82FFC7}"/>
                </a:ext>
              </a:extLst>
            </p:cNvPr>
            <p:cNvSpPr>
              <a:spLocks/>
            </p:cNvSpPr>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3" name="Freeform 39">
              <a:extLst>
                <a:ext uri="{FF2B5EF4-FFF2-40B4-BE49-F238E27FC236}">
                  <a16:creationId xmlns:a16="http://schemas.microsoft.com/office/drawing/2014/main" id="{E09CDD49-7B7B-42C0-A09E-6CFB3CDFF6A1}"/>
                </a:ext>
              </a:extLst>
            </p:cNvPr>
            <p:cNvSpPr>
              <a:spLocks/>
            </p:cNvSpPr>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4" name="Freeform 40">
              <a:extLst>
                <a:ext uri="{FF2B5EF4-FFF2-40B4-BE49-F238E27FC236}">
                  <a16:creationId xmlns:a16="http://schemas.microsoft.com/office/drawing/2014/main" id="{93C5D839-4CD5-4165-9091-7D9B92CDC1D2}"/>
                </a:ext>
              </a:extLst>
            </p:cNvPr>
            <p:cNvSpPr>
              <a:spLocks/>
            </p:cNvSpPr>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5" name="Freeform 41">
              <a:extLst>
                <a:ext uri="{FF2B5EF4-FFF2-40B4-BE49-F238E27FC236}">
                  <a16:creationId xmlns:a16="http://schemas.microsoft.com/office/drawing/2014/main" id="{3C7F638A-BB6D-4B24-A7F9-03BF8087459B}"/>
                </a:ext>
              </a:extLst>
            </p:cNvPr>
            <p:cNvSpPr>
              <a:spLocks/>
            </p:cNvSpPr>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6" name="Freeform 42">
              <a:extLst>
                <a:ext uri="{FF2B5EF4-FFF2-40B4-BE49-F238E27FC236}">
                  <a16:creationId xmlns:a16="http://schemas.microsoft.com/office/drawing/2014/main" id="{5B59DB64-329B-45EA-8A67-4213A886B5B2}"/>
                </a:ext>
              </a:extLst>
            </p:cNvPr>
            <p:cNvSpPr>
              <a:spLocks/>
            </p:cNvSpPr>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7" name="Freeform 44">
              <a:extLst>
                <a:ext uri="{FF2B5EF4-FFF2-40B4-BE49-F238E27FC236}">
                  <a16:creationId xmlns:a16="http://schemas.microsoft.com/office/drawing/2014/main" id="{D8DAB003-6484-4D1D-85AE-93FA09BC5EF5}"/>
                </a:ext>
              </a:extLst>
            </p:cNvPr>
            <p:cNvSpPr>
              <a:spLocks/>
            </p:cNvSpPr>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8" name="Freeform 45">
              <a:extLst>
                <a:ext uri="{FF2B5EF4-FFF2-40B4-BE49-F238E27FC236}">
                  <a16:creationId xmlns:a16="http://schemas.microsoft.com/office/drawing/2014/main" id="{D49280A1-ACA8-4CD6-9012-AF12660F07E4}"/>
                </a:ext>
              </a:extLst>
            </p:cNvPr>
            <p:cNvSpPr>
              <a:spLocks/>
            </p:cNvSpPr>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9" name="Freeform 46">
              <a:extLst>
                <a:ext uri="{FF2B5EF4-FFF2-40B4-BE49-F238E27FC236}">
                  <a16:creationId xmlns:a16="http://schemas.microsoft.com/office/drawing/2014/main" id="{C03EAE8C-6089-40E5-9361-2E266A1EEBA3}"/>
                </a:ext>
              </a:extLst>
            </p:cNvPr>
            <p:cNvSpPr>
              <a:spLocks/>
            </p:cNvSpPr>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0" name="Freeform 47">
              <a:extLst>
                <a:ext uri="{FF2B5EF4-FFF2-40B4-BE49-F238E27FC236}">
                  <a16:creationId xmlns:a16="http://schemas.microsoft.com/office/drawing/2014/main" id="{02E3A077-F087-4E14-A13E-4E9D4369B1F6}"/>
                </a:ext>
              </a:extLst>
            </p:cNvPr>
            <p:cNvSpPr>
              <a:spLocks/>
            </p:cNvSpPr>
            <p:nvPr/>
          </p:nvSpPr>
          <p:spPr bwMode="auto">
            <a:xfrm rot="5400000">
              <a:off x="11082841"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1" name="Freeform 48">
              <a:extLst>
                <a:ext uri="{FF2B5EF4-FFF2-40B4-BE49-F238E27FC236}">
                  <a16:creationId xmlns:a16="http://schemas.microsoft.com/office/drawing/2014/main" id="{7CE4FAAA-45E7-4C86-B59A-F284B79EFD23}"/>
                </a:ext>
              </a:extLst>
            </p:cNvPr>
            <p:cNvSpPr>
              <a:spLocks/>
            </p:cNvSpPr>
            <p:nvPr/>
          </p:nvSpPr>
          <p:spPr bwMode="auto">
            <a:xfrm rot="5400000">
              <a:off x="11078098"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2" name="Freeform 49">
              <a:extLst>
                <a:ext uri="{FF2B5EF4-FFF2-40B4-BE49-F238E27FC236}">
                  <a16:creationId xmlns:a16="http://schemas.microsoft.com/office/drawing/2014/main" id="{E2689B62-CCA1-4EE5-B622-FBA516868916}"/>
                </a:ext>
              </a:extLst>
            </p:cNvPr>
            <p:cNvSpPr>
              <a:spLocks/>
            </p:cNvSpPr>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3" name="Freeform 8">
              <a:extLst>
                <a:ext uri="{FF2B5EF4-FFF2-40B4-BE49-F238E27FC236}">
                  <a16:creationId xmlns:a16="http://schemas.microsoft.com/office/drawing/2014/main" id="{113638EE-3BCF-4315-A329-3C6766A3890B}"/>
                </a:ext>
              </a:extLst>
            </p:cNvPr>
            <p:cNvSpPr>
              <a:spLocks/>
            </p:cNvSpPr>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4" name="Freeform 106">
              <a:extLst>
                <a:ext uri="{FF2B5EF4-FFF2-40B4-BE49-F238E27FC236}">
                  <a16:creationId xmlns:a16="http://schemas.microsoft.com/office/drawing/2014/main" id="{4FB36B8F-335B-40F2-83BB-C2B2689DC2E9}"/>
                </a:ext>
              </a:extLst>
            </p:cNvPr>
            <p:cNvSpPr>
              <a:spLocks/>
            </p:cNvSpPr>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sp>
        <p:nvSpPr>
          <p:cNvPr id="2" name="Title Placeholder 1">
            <a:extLst>
              <a:ext uri="{FF2B5EF4-FFF2-40B4-BE49-F238E27FC236}">
                <a16:creationId xmlns:a16="http://schemas.microsoft.com/office/drawing/2014/main" id="{7A05E913-A9D9-4639-B104-1F07A4AF6A56}"/>
              </a:ext>
            </a:extLst>
          </p:cNvPr>
          <p:cNvSpPr>
            <a:spLocks noGrp="1"/>
          </p:cNvSpPr>
          <p:nvPr>
            <p:ph type="title"/>
          </p:nvPr>
        </p:nvSpPr>
        <p:spPr>
          <a:xfrm>
            <a:off x="1069848" y="502920"/>
            <a:ext cx="9634011"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09940CEB-B6D7-46E6-9843-51534214017A}"/>
              </a:ext>
            </a:extLst>
          </p:cNvPr>
          <p:cNvSpPr>
            <a:spLocks noGrp="1"/>
          </p:cNvSpPr>
          <p:nvPr>
            <p:ph type="body" idx="1"/>
          </p:nvPr>
        </p:nvSpPr>
        <p:spPr>
          <a:xfrm>
            <a:off x="1069848" y="1874520"/>
            <a:ext cx="9634011"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5BAC8B5-8DFB-4920-8580-54824C831A94}"/>
              </a:ext>
            </a:extLst>
          </p:cNvPr>
          <p:cNvSpPr>
            <a:spLocks noGrp="1"/>
          </p:cNvSpPr>
          <p:nvPr>
            <p:ph type="dt" sz="half" idx="2"/>
          </p:nvPr>
        </p:nvSpPr>
        <p:spPr>
          <a:xfrm>
            <a:off x="173736" y="6382512"/>
            <a:ext cx="2845901" cy="365125"/>
          </a:xfrm>
          <a:prstGeom prst="rect">
            <a:avLst/>
          </a:prstGeom>
        </p:spPr>
        <p:txBody>
          <a:bodyPr vert="horz" lIns="91440" tIns="45720" rIns="91440" bIns="45720" rtlCol="0" anchor="ctr"/>
          <a:lstStyle>
            <a:lvl1pPr algn="l">
              <a:defRPr sz="1050">
                <a:solidFill>
                  <a:schemeClr val="tx2"/>
                </a:solidFill>
              </a:defRPr>
            </a:lvl1pPr>
          </a:lstStyle>
          <a:p>
            <a:fld id="{B5898F52-2787-4BA2-BBBC-9395E9F86D50}" type="datetimeFigureOut">
              <a:rPr lang="en-US" smtClean="0"/>
              <a:pPr/>
              <a:t>3/24/2024</a:t>
            </a:fld>
            <a:endParaRPr lang="en-US" dirty="0"/>
          </a:p>
        </p:txBody>
      </p:sp>
      <p:sp>
        <p:nvSpPr>
          <p:cNvPr id="5" name="Footer Placeholder 4">
            <a:extLst>
              <a:ext uri="{FF2B5EF4-FFF2-40B4-BE49-F238E27FC236}">
                <a16:creationId xmlns:a16="http://schemas.microsoft.com/office/drawing/2014/main" id="{3A9E2D5D-B616-4048-9CB8-4D316BBDB1FB}"/>
              </a:ext>
            </a:extLst>
          </p:cNvPr>
          <p:cNvSpPr>
            <a:spLocks noGrp="1"/>
          </p:cNvSpPr>
          <p:nvPr>
            <p:ph type="ftr" sz="quarter" idx="3"/>
          </p:nvPr>
        </p:nvSpPr>
        <p:spPr>
          <a:xfrm rot="5400000">
            <a:off x="-1754871" y="2093199"/>
            <a:ext cx="4157472" cy="416082"/>
          </a:xfrm>
          <a:prstGeom prst="rect">
            <a:avLst/>
          </a:prstGeom>
        </p:spPr>
        <p:txBody>
          <a:bodyPr vert="horz" lIns="91440" tIns="45720" rIns="91440" bIns="45720" rtlCol="0" anchor="ctr"/>
          <a:lstStyle>
            <a:lvl1pPr algn="l">
              <a:defRPr sz="1050">
                <a:solidFill>
                  <a:schemeClr val="tx2"/>
                </a:solidFill>
              </a:defRPr>
            </a:lvl1pPr>
          </a:lstStyle>
          <a:p>
            <a:endParaRPr lang="en-US" dirty="0"/>
          </a:p>
        </p:txBody>
      </p:sp>
      <p:sp>
        <p:nvSpPr>
          <p:cNvPr id="6" name="Slide Number Placeholder 5">
            <a:extLst>
              <a:ext uri="{FF2B5EF4-FFF2-40B4-BE49-F238E27FC236}">
                <a16:creationId xmlns:a16="http://schemas.microsoft.com/office/drawing/2014/main" id="{63F322F0-8F3D-4AC5-9873-24666D0E0D34}"/>
              </a:ext>
            </a:extLst>
          </p:cNvPr>
          <p:cNvSpPr>
            <a:spLocks noGrp="1"/>
          </p:cNvSpPr>
          <p:nvPr>
            <p:ph type="sldNum" sz="quarter" idx="4"/>
          </p:nvPr>
        </p:nvSpPr>
        <p:spPr>
          <a:xfrm>
            <a:off x="11457919" y="6382512"/>
            <a:ext cx="500997" cy="365125"/>
          </a:xfrm>
          <a:prstGeom prst="rect">
            <a:avLst/>
          </a:prstGeom>
        </p:spPr>
        <p:txBody>
          <a:bodyPr vert="horz" lIns="91440" tIns="45720" rIns="91440" bIns="45720" rtlCol="0" anchor="ctr"/>
          <a:lstStyle>
            <a:lvl1pPr algn="r">
              <a:defRPr sz="1050">
                <a:solidFill>
                  <a:schemeClr val="tx2"/>
                </a:solidFill>
              </a:defRPr>
            </a:lvl1pPr>
          </a:lstStyle>
          <a:p>
            <a:fld id="{4C8B8A27-DF03-4546-BA93-21C967D57E5C}" type="slidenum">
              <a:rPr lang="en-US" smtClean="0"/>
              <a:pPr/>
              <a:t>‹#›</a:t>
            </a:fld>
            <a:endParaRPr lang="en-US"/>
          </a:p>
        </p:txBody>
      </p:sp>
    </p:spTree>
    <p:extLst>
      <p:ext uri="{BB962C8B-B14F-4D97-AF65-F5344CB8AC3E}">
        <p14:creationId xmlns:p14="http://schemas.microsoft.com/office/powerpoint/2010/main" val="1986454466"/>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62" r:id="rId5"/>
    <p:sldLayoutId id="2147483667" r:id="rId6"/>
    <p:sldLayoutId id="2147483663" r:id="rId7"/>
    <p:sldLayoutId id="2147483664" r:id="rId8"/>
    <p:sldLayoutId id="2147483665" r:id="rId9"/>
    <p:sldLayoutId id="2147483666" r:id="rId10"/>
    <p:sldLayoutId id="2147483668" r:id="rId11"/>
  </p:sldLayoutIdLst>
  <p:txStyles>
    <p:titleStyle>
      <a:lvl1pPr algn="l" defTabSz="914400" rtl="0" eaLnBrk="1" latinLnBrk="0" hangingPunct="1">
        <a:lnSpc>
          <a:spcPct val="100000"/>
        </a:lnSpc>
        <a:spcBef>
          <a:spcPct val="0"/>
        </a:spcBef>
        <a:buNone/>
        <a:defRPr sz="4000" kern="1200">
          <a:solidFill>
            <a:schemeClr val="tx2"/>
          </a:solidFill>
          <a:latin typeface="+mj-lt"/>
          <a:ea typeface="+mj-ea"/>
          <a:cs typeface="+mj-cs"/>
        </a:defRPr>
      </a:lvl1pPr>
    </p:titleStyle>
    <p:bodyStyle>
      <a:lvl1pPr marL="228600" indent="-228600" algn="l" defTabSz="914400" rtl="0" eaLnBrk="1" latinLnBrk="0" hangingPunct="1">
        <a:lnSpc>
          <a:spcPct val="150000"/>
        </a:lnSpc>
        <a:spcBef>
          <a:spcPts val="1000"/>
        </a:spcBef>
        <a:buClr>
          <a:schemeClr val="bg2">
            <a:lumMod val="75000"/>
          </a:schemeClr>
        </a:buClr>
        <a:buFont typeface="Arial" panose="020B0604020202020204" pitchFamily="34" charset="0"/>
        <a:buChar char="•"/>
        <a:defRPr sz="2000" kern="1200">
          <a:solidFill>
            <a:schemeClr val="tx2"/>
          </a:solidFill>
          <a:latin typeface="+mn-lt"/>
          <a:ea typeface="+mn-ea"/>
          <a:cs typeface="+mn-cs"/>
        </a:defRPr>
      </a:lvl1pPr>
      <a:lvl2pPr marL="228600" indent="0" algn="l" defTabSz="914400" rtl="0" eaLnBrk="1" latinLnBrk="0" hangingPunct="1">
        <a:lnSpc>
          <a:spcPct val="150000"/>
        </a:lnSpc>
        <a:spcBef>
          <a:spcPts val="500"/>
        </a:spcBef>
        <a:buClr>
          <a:schemeClr val="bg2">
            <a:lumMod val="75000"/>
          </a:schemeClr>
        </a:buClr>
        <a:buFontTx/>
        <a:buNone/>
        <a:defRPr sz="1800" kern="1200">
          <a:solidFill>
            <a:schemeClr val="tx2"/>
          </a:solidFill>
          <a:latin typeface="+mn-lt"/>
          <a:ea typeface="+mn-ea"/>
          <a:cs typeface="+mn-cs"/>
        </a:defRPr>
      </a:lvl2pPr>
      <a:lvl3pPr marL="548640" indent="-285750" algn="l" defTabSz="914400" rtl="0" eaLnBrk="1" latinLnBrk="0" hangingPunct="1">
        <a:lnSpc>
          <a:spcPct val="150000"/>
        </a:lnSpc>
        <a:spcBef>
          <a:spcPts val="500"/>
        </a:spcBef>
        <a:buClr>
          <a:schemeClr val="bg2">
            <a:lumMod val="75000"/>
          </a:schemeClr>
        </a:buClr>
        <a:buFont typeface="Arial" panose="020B0604020202020204" pitchFamily="34" charset="0"/>
        <a:buChar char="•"/>
        <a:defRPr sz="1600" b="1" kern="1200">
          <a:solidFill>
            <a:schemeClr val="tx2"/>
          </a:solidFill>
          <a:latin typeface="+mn-lt"/>
          <a:ea typeface="+mn-ea"/>
          <a:cs typeface="+mn-cs"/>
        </a:defRPr>
      </a:lvl3pPr>
      <a:lvl4pPr marL="548640" indent="0" algn="l" defTabSz="914400" rtl="0" eaLnBrk="1" latinLnBrk="0" hangingPunct="1">
        <a:lnSpc>
          <a:spcPct val="150000"/>
        </a:lnSpc>
        <a:spcBef>
          <a:spcPts val="500"/>
        </a:spcBef>
        <a:buClr>
          <a:schemeClr val="bg2">
            <a:lumMod val="75000"/>
          </a:schemeClr>
        </a:buClr>
        <a:buFontTx/>
        <a:buNone/>
        <a:defRPr sz="1400" kern="1200">
          <a:solidFill>
            <a:schemeClr val="tx2"/>
          </a:solidFill>
          <a:latin typeface="+mn-lt"/>
          <a:ea typeface="+mn-ea"/>
          <a:cs typeface="+mn-cs"/>
        </a:defRPr>
      </a:lvl4pPr>
      <a:lvl5pPr marL="834390" indent="-285750" algn="l" defTabSz="914400" rtl="0" eaLnBrk="1" latinLnBrk="0" hangingPunct="1">
        <a:lnSpc>
          <a:spcPct val="150000"/>
        </a:lnSpc>
        <a:spcBef>
          <a:spcPts val="500"/>
        </a:spcBef>
        <a:buClr>
          <a:schemeClr val="bg2">
            <a:lumMod val="75000"/>
          </a:schemeClr>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3.png"/><Relationship Id="rId4" Type="http://schemas.microsoft.com/office/2017/06/relationships/model3d" Target="../media/model3d1.glb"/></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1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1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png"/><Relationship Id="rId4" Type="http://schemas.microsoft.com/office/2017/06/relationships/model3d" Target="../media/model3d2.glb"/></Relationships>
</file>

<file path=ppt/slides/_rels/slide2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2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2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jpeg"/></Relationships>
</file>

<file path=ppt/slides/_rels/slide2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jpeg"/></Relationships>
</file>

<file path=ppt/slides/_rels/slide2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7.xml"/><Relationship Id="rId6" Type="http://schemas.microsoft.com/office/2017/06/relationships/model3d" Target="../media/model3d3.glb"/><Relationship Id="rId5" Type="http://schemas.openxmlformats.org/officeDocument/2006/relationships/image" Target="../media/image17.png"/><Relationship Id="rId4" Type="http://schemas.microsoft.com/office/2017/06/relationships/model3d" Target="../media/model3d1.glb"/></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6F5F07B-A917-442C-82D5-5719737E9E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Нижний ракурс облаков в небе">
            <a:extLst>
              <a:ext uri="{FF2B5EF4-FFF2-40B4-BE49-F238E27FC236}">
                <a16:creationId xmlns:a16="http://schemas.microsoft.com/office/drawing/2014/main" id="{01EA4697-F476-4EDD-53BE-542273C3BAE8}"/>
              </a:ext>
            </a:extLst>
          </p:cNvPr>
          <p:cNvPicPr>
            <a:picLocks noChangeAspect="1"/>
          </p:cNvPicPr>
          <p:nvPr/>
        </p:nvPicPr>
        <p:blipFill rotWithShape="1">
          <a:blip r:embed="rId2"/>
          <a:srcRect t="5708" b="10009"/>
          <a:stretch/>
        </p:blipFill>
        <p:spPr>
          <a:xfrm>
            <a:off x="0" y="-1119"/>
            <a:ext cx="12191982" cy="6859119"/>
          </a:xfrm>
          <a:prstGeom prst="rect">
            <a:avLst/>
          </a:prstGeom>
        </p:spPr>
      </p:pic>
      <p:sp>
        <p:nvSpPr>
          <p:cNvPr id="11" name="Rectangle 10">
            <a:extLst>
              <a:ext uri="{FF2B5EF4-FFF2-40B4-BE49-F238E27FC236}">
                <a16:creationId xmlns:a16="http://schemas.microsoft.com/office/drawing/2014/main" id="{C6C3E48C-655A-4982-8E73-7FB0D9E650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9" y="3307170"/>
            <a:ext cx="12191982" cy="3558767"/>
          </a:xfrm>
          <a:prstGeom prst="rect">
            <a:avLst/>
          </a:prstGeom>
          <a:gradFill>
            <a:gsLst>
              <a:gs pos="89000">
                <a:srgbClr val="000000">
                  <a:alpha val="0"/>
                </a:srgbClr>
              </a:gs>
              <a:gs pos="0">
                <a:schemeClr val="tx1"/>
              </a:gs>
              <a:gs pos="56000">
                <a:srgbClr val="000000">
                  <a:alpha val="26000"/>
                </a:srgbClr>
              </a:gs>
              <a:gs pos="14000">
                <a:srgbClr val="000000">
                  <a:alpha val="37000"/>
                </a:srgbClr>
              </a:gs>
              <a:gs pos="0">
                <a:srgbClr val="000000">
                  <a:alpha val="2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B79BFBE5-B286-7872-76E9-6227DE2D0257}"/>
              </a:ext>
            </a:extLst>
          </p:cNvPr>
          <p:cNvSpPr>
            <a:spLocks noGrp="1"/>
          </p:cNvSpPr>
          <p:nvPr>
            <p:ph type="ctrTitle"/>
          </p:nvPr>
        </p:nvSpPr>
        <p:spPr>
          <a:xfrm>
            <a:off x="2632393" y="2727679"/>
            <a:ext cx="8625385" cy="2729554"/>
          </a:xfrm>
        </p:spPr>
        <p:txBody>
          <a:bodyPr>
            <a:normAutofit/>
          </a:bodyPr>
          <a:lstStyle/>
          <a:p>
            <a:r>
              <a:rPr lang="uk-UA" sz="4000" dirty="0">
                <a:effectLst/>
                <a:latin typeface="Bookman Old Style" panose="02050604050505020204" pitchFamily="18" charset="0"/>
                <a:ea typeface="Calibri" panose="020F0502020204030204" pitchFamily="34" charset="0"/>
                <a:cs typeface="Times New Roman" panose="02020603050405020304" pitchFamily="18" charset="0"/>
              </a:rPr>
              <a:t>Генетична небезпека та генетичний тягар</a:t>
            </a:r>
            <a:endParaRPr lang="ru-UA" sz="19900" dirty="0">
              <a:solidFill>
                <a:srgbClr val="FFFFFF"/>
              </a:solidFill>
            </a:endParaRPr>
          </a:p>
        </p:txBody>
      </p:sp>
      <p:sp>
        <p:nvSpPr>
          <p:cNvPr id="3" name="Подзаголовок 2">
            <a:extLst>
              <a:ext uri="{FF2B5EF4-FFF2-40B4-BE49-F238E27FC236}">
                <a16:creationId xmlns:a16="http://schemas.microsoft.com/office/drawing/2014/main" id="{AD3EA6E4-3E71-89CF-F290-17C3E9881463}"/>
              </a:ext>
            </a:extLst>
          </p:cNvPr>
          <p:cNvSpPr>
            <a:spLocks noGrp="1"/>
          </p:cNvSpPr>
          <p:nvPr>
            <p:ph type="subTitle" idx="1"/>
          </p:nvPr>
        </p:nvSpPr>
        <p:spPr>
          <a:xfrm>
            <a:off x="3141260" y="5786651"/>
            <a:ext cx="5909481" cy="811373"/>
          </a:xfrm>
        </p:spPr>
        <p:txBody>
          <a:bodyPr>
            <a:normAutofit/>
          </a:bodyPr>
          <a:lstStyle/>
          <a:p>
            <a:r>
              <a:rPr lang="uk-UA" dirty="0">
                <a:solidFill>
                  <a:srgbClr val="FFFFFF"/>
                </a:solidFill>
              </a:rPr>
              <a:t>Лекція 7</a:t>
            </a:r>
          </a:p>
        </p:txBody>
      </p:sp>
      <p:pic>
        <p:nvPicPr>
          <p:cNvPr id="6" name="Рисунок 5" descr="Изображение выглядит как текст, человек&#10;&#10;Автоматически созданное описание">
            <a:extLst>
              <a:ext uri="{FF2B5EF4-FFF2-40B4-BE49-F238E27FC236}">
                <a16:creationId xmlns:a16="http://schemas.microsoft.com/office/drawing/2014/main" id="{E25A4422-97EA-3820-ED39-12BA3C1058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4052" y="5449707"/>
            <a:ext cx="2627939" cy="1452282"/>
          </a:xfrm>
          <a:prstGeom prst="rect">
            <a:avLst/>
          </a:prstGeom>
        </p:spPr>
      </p:pic>
      <mc:AlternateContent xmlns:mc="http://schemas.openxmlformats.org/markup-compatibility/2006">
        <mc:Choice xmlns:am3d="http://schemas.microsoft.com/office/drawing/2017/model3d" Requires="am3d">
          <p:graphicFrame>
            <p:nvGraphicFramePr>
              <p:cNvPr id="7" name="Трехмерная модель 6" descr="Ссылки">
                <a:extLst>
                  <a:ext uri="{FF2B5EF4-FFF2-40B4-BE49-F238E27FC236}">
                    <a16:creationId xmlns:a16="http://schemas.microsoft.com/office/drawing/2014/main" id="{89101425-E1CD-9C95-891C-0ABF9DB2E905}"/>
                  </a:ext>
                </a:extLst>
              </p:cNvPr>
              <p:cNvGraphicFramePr/>
              <p:nvPr>
                <p:extLst>
                  <p:ext uri="{D42A27DB-BD31-4B8C-83A1-F6EECF244321}">
                    <p14:modId xmlns:p14="http://schemas.microsoft.com/office/powerpoint/2010/main" val="3243587563"/>
                  </p:ext>
                </p:extLst>
              </p:nvPr>
            </p:nvGraphicFramePr>
            <p:xfrm>
              <a:off x="-1129749" y="2230016"/>
              <a:ext cx="4989503" cy="4462006"/>
            </p:xfrm>
            <a:graphic>
              <a:graphicData uri="http://schemas.microsoft.com/office/drawing/2017/model3d">
                <am3d:model3d r:embed="rId4">
                  <am3d:spPr>
                    <a:xfrm>
                      <a:off x="0" y="0"/>
                      <a:ext cx="4989503" cy="4462006"/>
                    </a:xfrm>
                    <a:prstGeom prst="rect">
                      <a:avLst/>
                    </a:prstGeom>
                  </am3d:spPr>
                  <am3d:camera>
                    <am3d:pos x="0" y="0" z="74771876"/>
                    <am3d:up dx="0" dy="36000000" dz="0"/>
                    <am3d:lookAt x="0" y="0" z="0"/>
                    <am3d:perspective fov="2700000"/>
                  </am3d:camera>
                  <am3d:trans>
                    <am3d:meterPerModelUnit n="127812" d="1000000"/>
                    <am3d:preTrans dx="5737674" dy="-11363692" dz="-7500368"/>
                    <am3d:scale>
                      <am3d:sx n="1000000" d="1000000"/>
                      <am3d:sy n="1000000" d="1000000"/>
                      <am3d:sz n="1000000" d="1000000"/>
                    </am3d:scale>
                    <am3d:rot/>
                    <am3d:postTrans dx="0" dy="0" dz="0"/>
                  </am3d:trans>
                  <am3d:raster rName="Office3DRenderer" rVer="16.0.8326">
                    <am3d:blip r:embed="rId5"/>
                  </am3d:raster>
                  <am3d:extLst>
                    <a:ext uri="{9A65AA19-BECB-4387-8358-8AD5134E1D82}">
                      <a3danim:embedAnim xmlns:a3danim="http://schemas.microsoft.com/office/drawing/2018/animation/model3d" animId="0">
                        <a3danim:animPr length="7966" count="indefinite"/>
                      </a3danim:embedAnim>
                    </a:ext>
                    <a:ext uri="{E9DE012E-A134-456F-84FE-255F9AAD75C6}">
                      <a3danim:posterFrame xmlns:a3danim="http://schemas.microsoft.com/office/drawing/2018/animation/model3d" animId="0"/>
                    </a:ext>
                  </am3d:extLst>
                  <am3d:objViewport viewportSz="756899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 name="Трехмерная модель 6" descr="Ссылки">
                <a:extLst>
                  <a:ext uri="{FF2B5EF4-FFF2-40B4-BE49-F238E27FC236}">
                    <a16:creationId xmlns:a16="http://schemas.microsoft.com/office/drawing/2014/main" id="{89101425-E1CD-9C95-891C-0ABF9DB2E905}"/>
                  </a:ext>
                </a:extLst>
              </p:cNvPr>
              <p:cNvPicPr>
                <a:picLocks noGrp="1" noRot="1" noChangeAspect="1" noMove="1" noResize="1" noEditPoints="1" noAdjustHandles="1" noChangeArrowheads="1" noChangeShapeType="1" noCrop="1"/>
              </p:cNvPicPr>
              <p:nvPr/>
            </p:nvPicPr>
            <p:blipFill>
              <a:blip r:embed="rId5"/>
              <a:stretch>
                <a:fillRect/>
              </a:stretch>
            </p:blipFill>
            <p:spPr>
              <a:xfrm>
                <a:off x="-1129749" y="2230016"/>
                <a:ext cx="4989503" cy="4462006"/>
              </a:xfrm>
              <a:prstGeom prst="rect">
                <a:avLst/>
              </a:prstGeom>
            </p:spPr>
          </p:pic>
        </mc:Fallback>
      </mc:AlternateContent>
    </p:spTree>
    <p:extLst>
      <p:ext uri="{BB962C8B-B14F-4D97-AF65-F5344CB8AC3E}">
        <p14:creationId xmlns:p14="http://schemas.microsoft.com/office/powerpoint/2010/main" val="2437990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0" presetClass="emph" presetSubtype="1" repeatCount="indefinite" fill="hold" nodeType="withEffect">
                                  <p:stCondLst>
                                    <p:cond delay="0"/>
                                  </p:stCondLst>
                                  <p:childTnLst>
                                    <p:anim calcmode="lin" valueType="num">
                                      <p:cBhvr>
                                        <p:cTn id="6" dur="7967" fill="hold"/>
                                        <p:tgtEl>
                                          <p:spTgt spid="7"/>
                                        </p:tgtEl>
                                        <p:attrNameLst>
                                          <p:attrName>embedded1</p:attrName>
                                        </p:attrNameLst>
                                      </p:cBhvr>
                                      <p:tavLst>
                                        <p:tav tm="0">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Нижний ракурс облаков в небе">
            <a:extLst>
              <a:ext uri="{FF2B5EF4-FFF2-40B4-BE49-F238E27FC236}">
                <a16:creationId xmlns:a16="http://schemas.microsoft.com/office/drawing/2014/main" id="{01EA4697-F476-4EDD-53BE-542273C3BAE8}"/>
              </a:ext>
            </a:extLst>
          </p:cNvPr>
          <p:cNvPicPr>
            <a:picLocks noChangeAspect="1"/>
          </p:cNvPicPr>
          <p:nvPr/>
        </p:nvPicPr>
        <p:blipFill rotWithShape="1">
          <a:blip r:embed="rId2">
            <a:alphaModFix amt="50000"/>
          </a:blip>
          <a:srcRect t="5708" b="10009"/>
          <a:stretch/>
        </p:blipFill>
        <p:spPr>
          <a:xfrm>
            <a:off x="18" y="0"/>
            <a:ext cx="12191982" cy="6859119"/>
          </a:xfrm>
          <a:prstGeom prst="rect">
            <a:avLst/>
          </a:prstGeom>
        </p:spPr>
      </p:pic>
      <p:pic>
        <p:nvPicPr>
          <p:cNvPr id="7" name="Рисунок 6" descr="Изображение выглядит как текст, человек&#10;&#10;Автоматически созданное описание">
            <a:extLst>
              <a:ext uri="{FF2B5EF4-FFF2-40B4-BE49-F238E27FC236}">
                <a16:creationId xmlns:a16="http://schemas.microsoft.com/office/drawing/2014/main" id="{41865A69-7B23-406E-DF0E-FE7343303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4052" y="5449707"/>
            <a:ext cx="2627939" cy="1452282"/>
          </a:xfrm>
          <a:prstGeom prst="rect">
            <a:avLst/>
          </a:prstGeom>
        </p:spPr>
      </p:pic>
      <p:sp>
        <p:nvSpPr>
          <p:cNvPr id="3" name="TextBox 2">
            <a:extLst>
              <a:ext uri="{FF2B5EF4-FFF2-40B4-BE49-F238E27FC236}">
                <a16:creationId xmlns:a16="http://schemas.microsoft.com/office/drawing/2014/main" id="{E8A8D70D-4B22-D151-0856-D7268CA69CA6}"/>
              </a:ext>
            </a:extLst>
          </p:cNvPr>
          <p:cNvSpPr txBox="1"/>
          <p:nvPr/>
        </p:nvSpPr>
        <p:spPr>
          <a:xfrm>
            <a:off x="124408" y="540173"/>
            <a:ext cx="11943183" cy="5015989"/>
          </a:xfrm>
          <a:prstGeom prst="rect">
            <a:avLst/>
          </a:prstGeom>
          <a:noFill/>
        </p:spPr>
        <p:txBody>
          <a:bodyPr wrap="square">
            <a:spAutoFit/>
          </a:bodyPr>
          <a:lstStyle/>
          <a:p>
            <a:pPr indent="457200" algn="just">
              <a:lnSpc>
                <a:spcPct val="107000"/>
              </a:lnSpc>
              <a:spcAft>
                <a:spcPts val="800"/>
              </a:spcAft>
            </a:pPr>
            <a:r>
              <a:rPr lang="uk-UA" sz="2000" b="1" dirty="0">
                <a:effectLst/>
                <a:latin typeface="Bookman Old Style" panose="02050604050505020204" pitchFamily="18" charset="0"/>
                <a:ea typeface="Calibri" panose="020F0502020204030204" pitchFamily="34" charset="0"/>
                <a:cs typeface="Times New Roman" panose="02020603050405020304" pitchFamily="18" charset="0"/>
              </a:rPr>
              <a:t>Більшість </a:t>
            </a:r>
            <a:r>
              <a:rPr lang="uk-UA" sz="2000" b="1" dirty="0" err="1">
                <a:effectLst/>
                <a:latin typeface="Bookman Old Style" panose="02050604050505020204" pitchFamily="18" charset="0"/>
                <a:ea typeface="Calibri" panose="020F0502020204030204" pitchFamily="34" charset="0"/>
                <a:cs typeface="Times New Roman" panose="02020603050405020304" pitchFamily="18" charset="0"/>
              </a:rPr>
              <a:t>сполук</a:t>
            </a:r>
            <a:r>
              <a:rPr lang="uk-UA" sz="2000" b="1" dirty="0">
                <a:effectLst/>
                <a:latin typeface="Bookman Old Style" panose="02050604050505020204" pitchFamily="18" charset="0"/>
                <a:ea typeface="Calibri" panose="020F0502020204030204" pitchFamily="34" charset="0"/>
                <a:cs typeface="Times New Roman" panose="02020603050405020304" pitchFamily="18" charset="0"/>
              </a:rPr>
              <a:t> урану, свинцю, кадмію, ртуті, хрому, міді, фтору потрапляють у воду внаслідок людської діяльності. Важкі метали поглинаються фітопланктоном, а потім передаються по харчовим ланцюгам більш високоорганізованим організмам. Крім того до небезпечних забруднювачів водного середовища належать неорганічні кислоти й основи, що зумовлюють широкий діапазон </a:t>
            </a:r>
            <a:r>
              <a:rPr lang="uk-UA" sz="2000" b="1" dirty="0" err="1">
                <a:effectLst/>
                <a:latin typeface="Bookman Old Style" panose="02050604050505020204" pitchFamily="18" charset="0"/>
                <a:ea typeface="Calibri" panose="020F0502020204030204" pitchFamily="34" charset="0"/>
                <a:cs typeface="Times New Roman" panose="02020603050405020304" pitchFamily="18" charset="0"/>
              </a:rPr>
              <a:t>рН</a:t>
            </a:r>
            <a:r>
              <a:rPr lang="uk-UA" sz="2000" b="1" dirty="0">
                <a:effectLst/>
                <a:latin typeface="Bookman Old Style" panose="02050604050505020204" pitchFamily="18" charset="0"/>
                <a:ea typeface="Calibri" panose="020F0502020204030204" pitchFamily="34" charset="0"/>
                <a:cs typeface="Times New Roman" panose="02020603050405020304" pitchFamily="18" charset="0"/>
              </a:rPr>
              <a:t> промислових стоків (1,0-11,0), здатних змінювати </a:t>
            </a:r>
            <a:r>
              <a:rPr lang="uk-UA" sz="2000" b="1" dirty="0" err="1">
                <a:effectLst/>
                <a:latin typeface="Bookman Old Style" panose="02050604050505020204" pitchFamily="18" charset="0"/>
                <a:ea typeface="Calibri" panose="020F0502020204030204" pitchFamily="34" charset="0"/>
                <a:cs typeface="Times New Roman" panose="02020603050405020304" pitchFamily="18" charset="0"/>
              </a:rPr>
              <a:t>рН</a:t>
            </a:r>
            <a:r>
              <a:rPr lang="uk-UA" sz="2000" b="1" dirty="0">
                <a:effectLst/>
                <a:latin typeface="Bookman Old Style" panose="02050604050505020204" pitchFamily="18" charset="0"/>
                <a:ea typeface="Calibri" panose="020F0502020204030204" pitchFamily="34" charset="0"/>
                <a:cs typeface="Times New Roman" panose="02020603050405020304" pitchFamily="18" charset="0"/>
              </a:rPr>
              <a:t> водного середовища до 5,0 або вище 8,0, тоді як риба в прісній і морській воді може існувати тільки в інтервалі </a:t>
            </a:r>
            <a:r>
              <a:rPr lang="uk-UA" sz="2000" b="1" dirty="0" err="1">
                <a:effectLst/>
                <a:latin typeface="Bookman Old Style" panose="02050604050505020204" pitchFamily="18" charset="0"/>
                <a:ea typeface="Calibri" panose="020F0502020204030204" pitchFamily="34" charset="0"/>
                <a:cs typeface="Times New Roman" panose="02020603050405020304" pitchFamily="18" charset="0"/>
              </a:rPr>
              <a:t>рН</a:t>
            </a:r>
            <a:r>
              <a:rPr lang="uk-UA" sz="2000" b="1" dirty="0">
                <a:effectLst/>
                <a:latin typeface="Bookman Old Style" panose="02050604050505020204" pitchFamily="18" charset="0"/>
                <a:ea typeface="Calibri" panose="020F0502020204030204" pitchFamily="34" charset="0"/>
                <a:cs typeface="Times New Roman" panose="02020603050405020304" pitchFamily="18" charset="0"/>
              </a:rPr>
              <a:t> 5,0-8,5. Серед основних джерел забруднення гідросфери мінеральними речовинами і біогенними елементами – підприємства харчової промисловості і сільське господарство. Зі зрошуваних земель щорічно вимивається близько 6 млн т солей. Відходи, що містять ртуть, свинець, мідь, локалізовані в окремих районах коло берегів, а деяка їх частина виноситься далеко за межі територіальних вод. Забруднення ртуттю значно знижує первинну продукцію морських екосистем, придушуючи розвиток фітопланктону. Відходи, що містять ртуть, звичайно накопичуються в донних відкладах заток.</a:t>
            </a:r>
            <a:endParaRPr lang="ru-UA" sz="20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050331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Нижний ракурс облаков в небе">
            <a:extLst>
              <a:ext uri="{FF2B5EF4-FFF2-40B4-BE49-F238E27FC236}">
                <a16:creationId xmlns:a16="http://schemas.microsoft.com/office/drawing/2014/main" id="{01EA4697-F476-4EDD-53BE-542273C3BAE8}"/>
              </a:ext>
            </a:extLst>
          </p:cNvPr>
          <p:cNvPicPr>
            <a:picLocks noChangeAspect="1"/>
          </p:cNvPicPr>
          <p:nvPr/>
        </p:nvPicPr>
        <p:blipFill rotWithShape="1">
          <a:blip r:embed="rId2">
            <a:alphaModFix amt="50000"/>
          </a:blip>
          <a:srcRect t="5708" b="10009"/>
          <a:stretch/>
        </p:blipFill>
        <p:spPr>
          <a:xfrm>
            <a:off x="18" y="0"/>
            <a:ext cx="12191982" cy="6859119"/>
          </a:xfrm>
          <a:prstGeom prst="rect">
            <a:avLst/>
          </a:prstGeom>
        </p:spPr>
      </p:pic>
      <p:pic>
        <p:nvPicPr>
          <p:cNvPr id="7" name="Рисунок 6" descr="Изображение выглядит как текст, человек&#10;&#10;Автоматически созданное описание">
            <a:extLst>
              <a:ext uri="{FF2B5EF4-FFF2-40B4-BE49-F238E27FC236}">
                <a16:creationId xmlns:a16="http://schemas.microsoft.com/office/drawing/2014/main" id="{41865A69-7B23-406E-DF0E-FE7343303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4052" y="5449707"/>
            <a:ext cx="2627939" cy="1452282"/>
          </a:xfrm>
          <a:prstGeom prst="rect">
            <a:avLst/>
          </a:prstGeom>
        </p:spPr>
      </p:pic>
      <p:sp>
        <p:nvSpPr>
          <p:cNvPr id="3" name="TextBox 2">
            <a:extLst>
              <a:ext uri="{FF2B5EF4-FFF2-40B4-BE49-F238E27FC236}">
                <a16:creationId xmlns:a16="http://schemas.microsoft.com/office/drawing/2014/main" id="{937EAFDE-3B77-D41D-9A8B-0D67CAB1D865}"/>
              </a:ext>
            </a:extLst>
          </p:cNvPr>
          <p:cNvSpPr txBox="1"/>
          <p:nvPr/>
        </p:nvSpPr>
        <p:spPr>
          <a:xfrm>
            <a:off x="133739" y="190763"/>
            <a:ext cx="11924522" cy="5708037"/>
          </a:xfrm>
          <a:prstGeom prst="rect">
            <a:avLst/>
          </a:prstGeom>
          <a:noFill/>
        </p:spPr>
        <p:txBody>
          <a:bodyPr wrap="square">
            <a:spAutoFit/>
          </a:bodyPr>
          <a:lstStyle/>
          <a:p>
            <a:pPr indent="457200" algn="just">
              <a:lnSpc>
                <a:spcPct val="107000"/>
              </a:lnSpc>
              <a:spcAft>
                <a:spcPts val="800"/>
              </a:spcAft>
            </a:pP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Повітряний басейн нашої держави забруднений викидами, що містять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бензапірен</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сірководень, фенол, діоксид азоту, аміак. Причиною віднесення цих домішок до групи основних є висока токсичність, тривалі терміни перебування в атмосфері, що зумовлює їх перенесення на великі відстані або накопичення в об’єктах середовища. Сучасний екологічний стан України є критичним. </a:t>
            </a:r>
            <a:endParaRPr lang="ru-UA" sz="2400" b="1"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spcAft>
                <a:spcPts val="800"/>
              </a:spcAft>
            </a:pP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Зростаюче забруднення довкілля призвело до підвищення захворюваності населення. Смертність стала переважати народжуваність, знизилась середня тривалість життя. Захворюваність і смертність від серцево-судинних та онкологічних захворювань щорічно зростає на 1,8%, ускладнення вагітності та пологів на 4,8%, хвороби крові та кровотворних органів на 21,4%, психічні розлади на 8,4%. </a:t>
            </a:r>
            <a:endParaRPr lang="ru-UA" sz="24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531910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Нижний ракурс облаков в небе">
            <a:extLst>
              <a:ext uri="{FF2B5EF4-FFF2-40B4-BE49-F238E27FC236}">
                <a16:creationId xmlns:a16="http://schemas.microsoft.com/office/drawing/2014/main" id="{01EA4697-F476-4EDD-53BE-542273C3BAE8}"/>
              </a:ext>
            </a:extLst>
          </p:cNvPr>
          <p:cNvPicPr>
            <a:picLocks noChangeAspect="1"/>
          </p:cNvPicPr>
          <p:nvPr/>
        </p:nvPicPr>
        <p:blipFill rotWithShape="1">
          <a:blip r:embed="rId2">
            <a:alphaModFix amt="50000"/>
          </a:blip>
          <a:srcRect t="5708" b="10009"/>
          <a:stretch/>
        </p:blipFill>
        <p:spPr>
          <a:xfrm>
            <a:off x="18" y="0"/>
            <a:ext cx="12191982" cy="6859119"/>
          </a:xfrm>
          <a:prstGeom prst="rect">
            <a:avLst/>
          </a:prstGeom>
        </p:spPr>
      </p:pic>
      <p:pic>
        <p:nvPicPr>
          <p:cNvPr id="7" name="Рисунок 6" descr="Изображение выглядит как текст, человек&#10;&#10;Автоматически созданное описание">
            <a:extLst>
              <a:ext uri="{FF2B5EF4-FFF2-40B4-BE49-F238E27FC236}">
                <a16:creationId xmlns:a16="http://schemas.microsoft.com/office/drawing/2014/main" id="{41865A69-7B23-406E-DF0E-FE7343303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4052" y="5449707"/>
            <a:ext cx="2627939" cy="1452282"/>
          </a:xfrm>
          <a:prstGeom prst="rect">
            <a:avLst/>
          </a:prstGeom>
        </p:spPr>
      </p:pic>
      <p:sp>
        <p:nvSpPr>
          <p:cNvPr id="3" name="TextBox 2">
            <a:extLst>
              <a:ext uri="{FF2B5EF4-FFF2-40B4-BE49-F238E27FC236}">
                <a16:creationId xmlns:a16="http://schemas.microsoft.com/office/drawing/2014/main" id="{C14F672C-E525-A953-5EBC-865A199D42D6}"/>
              </a:ext>
            </a:extLst>
          </p:cNvPr>
          <p:cNvSpPr txBox="1"/>
          <p:nvPr/>
        </p:nvSpPr>
        <p:spPr>
          <a:xfrm>
            <a:off x="91751" y="210531"/>
            <a:ext cx="12008497" cy="5708037"/>
          </a:xfrm>
          <a:prstGeom prst="rect">
            <a:avLst/>
          </a:prstGeom>
          <a:noFill/>
        </p:spPr>
        <p:txBody>
          <a:bodyPr wrap="square">
            <a:spAutoFit/>
          </a:bodyPr>
          <a:lstStyle/>
          <a:p>
            <a:pPr indent="457200" algn="just">
              <a:lnSpc>
                <a:spcPct val="107000"/>
              </a:lnSpc>
              <a:spcAft>
                <a:spcPts val="800"/>
              </a:spcAft>
            </a:pP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Особливо небезпечно погіршення стану здоров’я дітей, та їхньої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інвалідизації</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В Україні щороку народжується до 13 000 дітей з природженими вадами розвитку та спадковими патологіями. Генетична патологія стабільно посідає друге місце серед причин дитячої смертності дітей першого року життя. </a:t>
            </a:r>
            <a:endParaRPr lang="ru-UA" sz="2400" b="1"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spcAft>
                <a:spcPts val="800"/>
              </a:spcAft>
            </a:pP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Зростає кількість мітохондріальних захворювань, що істотно впливає на частоту несподіваної смерті людей у різних вікових групах. Збільшується генетичний тягар. Ушкодження спадкового матеріалу соматичних клітин може призвести до різкого підвищення захворюваності, передчасного старіння, ослаблення імунітету. Усе це зменшує народжуваність, веде до біологічного регресу, а ушкодження спадкового матеріалу спадкових клітин може спричинити поступове виродження і навіть загибель окремих популяцій людей. </a:t>
            </a:r>
            <a:endParaRPr lang="ru-UA" sz="24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094824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Нижний ракурс облаков в небе">
            <a:extLst>
              <a:ext uri="{FF2B5EF4-FFF2-40B4-BE49-F238E27FC236}">
                <a16:creationId xmlns:a16="http://schemas.microsoft.com/office/drawing/2014/main" id="{01EA4697-F476-4EDD-53BE-542273C3BAE8}"/>
              </a:ext>
            </a:extLst>
          </p:cNvPr>
          <p:cNvPicPr>
            <a:picLocks noChangeAspect="1"/>
          </p:cNvPicPr>
          <p:nvPr/>
        </p:nvPicPr>
        <p:blipFill rotWithShape="1">
          <a:blip r:embed="rId2">
            <a:alphaModFix amt="50000"/>
          </a:blip>
          <a:srcRect t="5708" b="10009"/>
          <a:stretch/>
        </p:blipFill>
        <p:spPr>
          <a:xfrm>
            <a:off x="18" y="0"/>
            <a:ext cx="12191982" cy="6859119"/>
          </a:xfrm>
          <a:prstGeom prst="rect">
            <a:avLst/>
          </a:prstGeom>
        </p:spPr>
      </p:pic>
      <p:pic>
        <p:nvPicPr>
          <p:cNvPr id="7" name="Рисунок 6" descr="Изображение выглядит как текст, человек&#10;&#10;Автоматически созданное описание">
            <a:extLst>
              <a:ext uri="{FF2B5EF4-FFF2-40B4-BE49-F238E27FC236}">
                <a16:creationId xmlns:a16="http://schemas.microsoft.com/office/drawing/2014/main" id="{41865A69-7B23-406E-DF0E-FE7343303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4052" y="5449707"/>
            <a:ext cx="2627939" cy="1452282"/>
          </a:xfrm>
          <a:prstGeom prst="rect">
            <a:avLst/>
          </a:prstGeom>
        </p:spPr>
      </p:pic>
      <p:sp>
        <p:nvSpPr>
          <p:cNvPr id="3" name="TextBox 2">
            <a:extLst>
              <a:ext uri="{FF2B5EF4-FFF2-40B4-BE49-F238E27FC236}">
                <a16:creationId xmlns:a16="http://schemas.microsoft.com/office/drawing/2014/main" id="{FBAE4522-92A3-5BC9-C006-378331BFF926}"/>
              </a:ext>
            </a:extLst>
          </p:cNvPr>
          <p:cNvSpPr txBox="1"/>
          <p:nvPr/>
        </p:nvSpPr>
        <p:spPr>
          <a:xfrm>
            <a:off x="217714" y="446494"/>
            <a:ext cx="11756572" cy="5415457"/>
          </a:xfrm>
          <a:prstGeom prst="rect">
            <a:avLst/>
          </a:prstGeom>
          <a:noFill/>
        </p:spPr>
        <p:txBody>
          <a:bodyPr wrap="square">
            <a:spAutoFit/>
          </a:bodyPr>
          <a:lstStyle/>
          <a:p>
            <a:pPr indent="457200" algn="just">
              <a:lnSpc>
                <a:spcPct val="107000"/>
              </a:lnSpc>
              <a:spcAft>
                <a:spcPts val="800"/>
              </a:spcAft>
            </a:pPr>
            <a:r>
              <a:rPr lang="uk-UA" sz="2400" b="1" dirty="0">
                <a:solidFill>
                  <a:srgbClr val="00B0F0"/>
                </a:solidFill>
                <a:effectLst/>
                <a:latin typeface="Bookman Old Style" panose="02050604050505020204" pitchFamily="18" charset="0"/>
                <a:ea typeface="Calibri" panose="020F0502020204030204" pitchFamily="34" charset="0"/>
                <a:cs typeface="Times New Roman" panose="02020603050405020304" pitchFamily="18" charset="0"/>
              </a:rPr>
              <a:t>Генетичний тягар – </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це частина спадкової мінливості популяції, яка визначає появу організмів зі зниженими пристосувальними ознаками. Під генетичним тягарем популяції розуміють накопичення мутацій у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геномі</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популяції (людей), які призводять до проявів різних форм спадкової патології. </a:t>
            </a:r>
            <a:endParaRPr lang="ru-UA" sz="2400" b="1"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spcAft>
                <a:spcPts val="800"/>
              </a:spcAft>
            </a:pP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Генетичний тягар включає, з одного боку, патологічні генні мутації, які були успадковані від батьків і прабатьків, - </a:t>
            </a:r>
            <a:r>
              <a:rPr lang="uk-UA" sz="2400" b="1" dirty="0">
                <a:solidFill>
                  <a:srgbClr val="00B0F0"/>
                </a:solidFill>
                <a:effectLst/>
                <a:latin typeface="Bookman Old Style" panose="02050604050505020204" pitchFamily="18" charset="0"/>
                <a:ea typeface="Calibri" panose="020F0502020204030204" pitchFamily="34" charset="0"/>
                <a:cs typeface="Times New Roman" panose="02020603050405020304" pitchFamily="18" charset="0"/>
              </a:rPr>
              <a:t>сегрегаційний тягар</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якщо в хворобах проявляються рецесивні або нелетальні домінантні мутації генів. </a:t>
            </a:r>
            <a:endParaRPr lang="ru-UA" sz="2400" b="1"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spcAft>
                <a:spcPts val="800"/>
              </a:spcAft>
            </a:pP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З іншого боку, певну частину тягаря становлять нові гені мутації (унаслідок мутагенного впливу навколишнього середовища). Вони не відстежуються у висхідних поколіннях і становлять </a:t>
            </a:r>
            <a:r>
              <a:rPr lang="uk-UA" sz="2400" b="1" dirty="0">
                <a:solidFill>
                  <a:srgbClr val="00B0F0"/>
                </a:solidFill>
                <a:effectLst/>
                <a:latin typeface="Bookman Old Style" panose="02050604050505020204" pitchFamily="18" charset="0"/>
                <a:ea typeface="Calibri" panose="020F0502020204030204" pitchFamily="34" charset="0"/>
                <a:cs typeface="Times New Roman" panose="02020603050405020304" pitchFamily="18" charset="0"/>
              </a:rPr>
              <a:t>мутаційний генетичний тягар</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a:t>
            </a:r>
            <a:endParaRPr lang="ru-UA" sz="24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741324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Нижний ракурс облаков в небе">
            <a:extLst>
              <a:ext uri="{FF2B5EF4-FFF2-40B4-BE49-F238E27FC236}">
                <a16:creationId xmlns:a16="http://schemas.microsoft.com/office/drawing/2014/main" id="{01EA4697-F476-4EDD-53BE-542273C3BAE8}"/>
              </a:ext>
            </a:extLst>
          </p:cNvPr>
          <p:cNvPicPr>
            <a:picLocks noChangeAspect="1"/>
          </p:cNvPicPr>
          <p:nvPr/>
        </p:nvPicPr>
        <p:blipFill rotWithShape="1">
          <a:blip r:embed="rId2">
            <a:alphaModFix amt="50000"/>
          </a:blip>
          <a:srcRect t="5708" b="10009"/>
          <a:stretch/>
        </p:blipFill>
        <p:spPr>
          <a:xfrm>
            <a:off x="18" y="0"/>
            <a:ext cx="12191982" cy="6859119"/>
          </a:xfrm>
          <a:prstGeom prst="rect">
            <a:avLst/>
          </a:prstGeom>
        </p:spPr>
      </p:pic>
      <p:pic>
        <p:nvPicPr>
          <p:cNvPr id="7" name="Рисунок 6" descr="Изображение выглядит как текст, человек&#10;&#10;Автоматически созданное описание">
            <a:extLst>
              <a:ext uri="{FF2B5EF4-FFF2-40B4-BE49-F238E27FC236}">
                <a16:creationId xmlns:a16="http://schemas.microsoft.com/office/drawing/2014/main" id="{41865A69-7B23-406E-DF0E-FE7343303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4052" y="5449707"/>
            <a:ext cx="2627939" cy="1452282"/>
          </a:xfrm>
          <a:prstGeom prst="rect">
            <a:avLst/>
          </a:prstGeom>
        </p:spPr>
      </p:pic>
      <p:sp>
        <p:nvSpPr>
          <p:cNvPr id="3" name="TextBox 2">
            <a:extLst>
              <a:ext uri="{FF2B5EF4-FFF2-40B4-BE49-F238E27FC236}">
                <a16:creationId xmlns:a16="http://schemas.microsoft.com/office/drawing/2014/main" id="{4286E2B2-72B9-D389-21E7-C26D69B4875D}"/>
              </a:ext>
            </a:extLst>
          </p:cNvPr>
          <p:cNvSpPr txBox="1"/>
          <p:nvPr/>
        </p:nvSpPr>
        <p:spPr>
          <a:xfrm>
            <a:off x="259702" y="762401"/>
            <a:ext cx="11672596" cy="5020285"/>
          </a:xfrm>
          <a:prstGeom prst="rect">
            <a:avLst/>
          </a:prstGeom>
          <a:noFill/>
        </p:spPr>
        <p:txBody>
          <a:bodyPr wrap="square">
            <a:spAutoFit/>
          </a:bodyPr>
          <a:lstStyle/>
          <a:p>
            <a:pPr indent="457200" algn="just">
              <a:lnSpc>
                <a:spcPct val="107000"/>
              </a:lnSpc>
              <a:spcAft>
                <a:spcPts val="800"/>
              </a:spcAft>
            </a:pP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З плином часу в популяції накопичуються шкідливі рецесивні мутації, носіями яких є гетерозиготи.</a:t>
            </a:r>
            <a:endParaRPr lang="ru-UA" sz="2400" b="1"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spcAft>
                <a:spcPts val="800"/>
              </a:spcAft>
            </a:pP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Згідно з даними М.П. Дубініна, частота спонтанних генних мутацій установлена у межах 10</a:t>
            </a:r>
            <a:r>
              <a:rPr lang="uk-UA" sz="2400" b="1" baseline="30000" dirty="0">
                <a:effectLst/>
                <a:latin typeface="Bookman Old Style" panose="02050604050505020204" pitchFamily="18" charset="0"/>
                <a:ea typeface="Calibri" panose="020F0502020204030204" pitchFamily="34" charset="0"/>
                <a:cs typeface="Times New Roman" panose="02020603050405020304" pitchFamily="18" charset="0"/>
              </a:rPr>
              <a:t>-10</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на геном на покоління. У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геномі</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людини існує близько 35 000 генів. Розрахунки свідчать, що приблизно у 10% людей виникають нові мутації під впливом чинників навколишнього середовища. </a:t>
            </a:r>
            <a:endParaRPr lang="ru-UA" sz="2400" b="1"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spcAft>
                <a:spcPts val="800"/>
              </a:spcAft>
            </a:pP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Безумовно, частота мутації буде значно більшою в умовах антропогенного забруднення навколишнього середовища, що призведе до збільшення в людській популяції кількості випадків спадкових аномалій та захворювань, психічних відхилень, онкологічних захворювань. </a:t>
            </a:r>
            <a:endParaRPr lang="ru-UA" sz="24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651762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Нижний ракурс облаков в небе">
            <a:extLst>
              <a:ext uri="{FF2B5EF4-FFF2-40B4-BE49-F238E27FC236}">
                <a16:creationId xmlns:a16="http://schemas.microsoft.com/office/drawing/2014/main" id="{01EA4697-F476-4EDD-53BE-542273C3BAE8}"/>
              </a:ext>
            </a:extLst>
          </p:cNvPr>
          <p:cNvPicPr>
            <a:picLocks noChangeAspect="1"/>
          </p:cNvPicPr>
          <p:nvPr/>
        </p:nvPicPr>
        <p:blipFill rotWithShape="1">
          <a:blip r:embed="rId2">
            <a:alphaModFix amt="50000"/>
          </a:blip>
          <a:srcRect t="5708" b="10009"/>
          <a:stretch/>
        </p:blipFill>
        <p:spPr>
          <a:xfrm>
            <a:off x="18" y="0"/>
            <a:ext cx="12191982" cy="6859119"/>
          </a:xfrm>
          <a:prstGeom prst="rect">
            <a:avLst/>
          </a:prstGeom>
        </p:spPr>
      </p:pic>
      <p:pic>
        <p:nvPicPr>
          <p:cNvPr id="7" name="Рисунок 6" descr="Изображение выглядит как текст, человек&#10;&#10;Автоматически созданное описание">
            <a:extLst>
              <a:ext uri="{FF2B5EF4-FFF2-40B4-BE49-F238E27FC236}">
                <a16:creationId xmlns:a16="http://schemas.microsoft.com/office/drawing/2014/main" id="{41865A69-7B23-406E-DF0E-FE7343303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4052" y="5449707"/>
            <a:ext cx="2627939" cy="1452282"/>
          </a:xfrm>
          <a:prstGeom prst="rect">
            <a:avLst/>
          </a:prstGeom>
        </p:spPr>
      </p:pic>
      <p:sp>
        <p:nvSpPr>
          <p:cNvPr id="3" name="TextBox 2">
            <a:extLst>
              <a:ext uri="{FF2B5EF4-FFF2-40B4-BE49-F238E27FC236}">
                <a16:creationId xmlns:a16="http://schemas.microsoft.com/office/drawing/2014/main" id="{DC652BB7-E477-45B6-A7E3-EB0FB7EC6573}"/>
              </a:ext>
            </a:extLst>
          </p:cNvPr>
          <p:cNvSpPr txBox="1"/>
          <p:nvPr/>
        </p:nvSpPr>
        <p:spPr>
          <a:xfrm>
            <a:off x="4423032" y="254224"/>
            <a:ext cx="7768950" cy="5708037"/>
          </a:xfrm>
          <a:prstGeom prst="rect">
            <a:avLst/>
          </a:prstGeom>
          <a:noFill/>
        </p:spPr>
        <p:txBody>
          <a:bodyPr wrap="square">
            <a:spAutoFit/>
          </a:bodyPr>
          <a:lstStyle/>
          <a:p>
            <a:pPr indent="457200" algn="just">
              <a:lnSpc>
                <a:spcPct val="107000"/>
              </a:lnSpc>
              <a:spcAft>
                <a:spcPts val="800"/>
              </a:spcAft>
            </a:pP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Кожна людина є носієм як мінімум 10-12 прихованих мутацій, шкідливих для здоров’я. В цілому, за А.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Кнудсоном</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коефіцієнт постнатального генетичного тягаря становить 0,2, тобто у 20% членів популяції існує вірогідність розвитку спадкових захворювань.</a:t>
            </a:r>
            <a:endParaRPr lang="ru-UA" sz="2400" b="1"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spcAft>
                <a:spcPts val="800"/>
              </a:spcAft>
            </a:pP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Генетичний тягар спричиняє безплідність і спонтанні викидні та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мертвонародження</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природжені вади розвитку, розумову відсталість. Він визначає ризик гемолітичної хвороби новонароджених, прояв несумісності матері і плоду за низкою антигенів.</a:t>
            </a:r>
            <a:endParaRPr lang="ru-UA" sz="24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Рисунок 5" descr="Изображение выглядит как одежда, Человеческое лицо, искусство, человек&#10;&#10;Автоматически созданное описание">
            <a:extLst>
              <a:ext uri="{FF2B5EF4-FFF2-40B4-BE49-F238E27FC236}">
                <a16:creationId xmlns:a16="http://schemas.microsoft.com/office/drawing/2014/main" id="{AACE8FBB-F815-D354-C2A9-9F73C3097B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356" y="1309368"/>
            <a:ext cx="4140339" cy="4140339"/>
          </a:xfrm>
          <a:prstGeom prst="rect">
            <a:avLst/>
          </a:prstGeom>
        </p:spPr>
      </p:pic>
    </p:spTree>
    <p:extLst>
      <p:ext uri="{BB962C8B-B14F-4D97-AF65-F5344CB8AC3E}">
        <p14:creationId xmlns:p14="http://schemas.microsoft.com/office/powerpoint/2010/main" val="17320478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Нижний ракурс облаков в небе">
            <a:extLst>
              <a:ext uri="{FF2B5EF4-FFF2-40B4-BE49-F238E27FC236}">
                <a16:creationId xmlns:a16="http://schemas.microsoft.com/office/drawing/2014/main" id="{01EA4697-F476-4EDD-53BE-542273C3BAE8}"/>
              </a:ext>
            </a:extLst>
          </p:cNvPr>
          <p:cNvPicPr>
            <a:picLocks noChangeAspect="1"/>
          </p:cNvPicPr>
          <p:nvPr/>
        </p:nvPicPr>
        <p:blipFill rotWithShape="1">
          <a:blip r:embed="rId2">
            <a:alphaModFix amt="50000"/>
          </a:blip>
          <a:srcRect t="5708" b="10009"/>
          <a:stretch/>
        </p:blipFill>
        <p:spPr>
          <a:xfrm>
            <a:off x="18" y="0"/>
            <a:ext cx="12191982" cy="6859119"/>
          </a:xfrm>
          <a:prstGeom prst="rect">
            <a:avLst/>
          </a:prstGeom>
        </p:spPr>
      </p:pic>
      <p:pic>
        <p:nvPicPr>
          <p:cNvPr id="7" name="Рисунок 6" descr="Изображение выглядит как текст, человек&#10;&#10;Автоматически созданное описание">
            <a:extLst>
              <a:ext uri="{FF2B5EF4-FFF2-40B4-BE49-F238E27FC236}">
                <a16:creationId xmlns:a16="http://schemas.microsoft.com/office/drawing/2014/main" id="{41865A69-7B23-406E-DF0E-FE7343303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4052" y="5449707"/>
            <a:ext cx="2627939" cy="1452282"/>
          </a:xfrm>
          <a:prstGeom prst="rect">
            <a:avLst/>
          </a:prstGeom>
        </p:spPr>
      </p:pic>
      <p:sp>
        <p:nvSpPr>
          <p:cNvPr id="3" name="TextBox 2">
            <a:extLst>
              <a:ext uri="{FF2B5EF4-FFF2-40B4-BE49-F238E27FC236}">
                <a16:creationId xmlns:a16="http://schemas.microsoft.com/office/drawing/2014/main" id="{E0196CA0-4C19-7A84-BE85-614BD0867E26}"/>
              </a:ext>
            </a:extLst>
          </p:cNvPr>
          <p:cNvSpPr txBox="1"/>
          <p:nvPr/>
        </p:nvSpPr>
        <p:spPr>
          <a:xfrm>
            <a:off x="157066" y="329824"/>
            <a:ext cx="7203232" cy="6000617"/>
          </a:xfrm>
          <a:prstGeom prst="rect">
            <a:avLst/>
          </a:prstGeom>
          <a:noFill/>
        </p:spPr>
        <p:txBody>
          <a:bodyPr wrap="square">
            <a:spAutoFit/>
          </a:bodyPr>
          <a:lstStyle/>
          <a:p>
            <a:pPr indent="457200" algn="just">
              <a:lnSpc>
                <a:spcPct val="107000"/>
              </a:lnSpc>
              <a:spcAft>
                <a:spcPts val="800"/>
              </a:spcAft>
            </a:pP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Тиск антропогенних чинників середовища, зміни в мікросвіті бактерій і вірусів зумовлюють пошкодження генотипних структур. Накопичення їх в умовах зниження дії природного добору, що відбувається в поєднанні з генетичними перетвореннями в популяціях, спричинює зниження адаптаційних можливостей, прискорене старіння, пандемії, порушення відтворення популяцій. Усе це зумовлює обґрунтовані хвилювання, оскільки, згідно з концепцією генетичного тягаря Г.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Мелера</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існує відносно висока небезпека виродження людини як виду.</a:t>
            </a:r>
            <a:endParaRPr lang="ru-UA" sz="24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Рисунок 5" descr="Изображение выглядит как ночь&#10;&#10;Автоматически созданное описание с низким доверительным уровнем">
            <a:extLst>
              <a:ext uri="{FF2B5EF4-FFF2-40B4-BE49-F238E27FC236}">
                <a16:creationId xmlns:a16="http://schemas.microsoft.com/office/drawing/2014/main" id="{D076FF43-0BEA-FF5E-6137-0F3AC964B0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30885" y="750154"/>
            <a:ext cx="4404049" cy="4404049"/>
          </a:xfrm>
          <a:prstGeom prst="rect">
            <a:avLst/>
          </a:prstGeom>
        </p:spPr>
      </p:pic>
    </p:spTree>
    <p:extLst>
      <p:ext uri="{BB962C8B-B14F-4D97-AF65-F5344CB8AC3E}">
        <p14:creationId xmlns:p14="http://schemas.microsoft.com/office/powerpoint/2010/main" val="719725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Нижний ракурс облаков в небе">
            <a:extLst>
              <a:ext uri="{FF2B5EF4-FFF2-40B4-BE49-F238E27FC236}">
                <a16:creationId xmlns:a16="http://schemas.microsoft.com/office/drawing/2014/main" id="{01EA4697-F476-4EDD-53BE-542273C3BAE8}"/>
              </a:ext>
            </a:extLst>
          </p:cNvPr>
          <p:cNvPicPr>
            <a:picLocks noChangeAspect="1"/>
          </p:cNvPicPr>
          <p:nvPr/>
        </p:nvPicPr>
        <p:blipFill rotWithShape="1">
          <a:blip r:embed="rId2">
            <a:alphaModFix amt="50000"/>
          </a:blip>
          <a:srcRect t="5708" b="10009"/>
          <a:stretch/>
        </p:blipFill>
        <p:spPr>
          <a:xfrm>
            <a:off x="18" y="0"/>
            <a:ext cx="12191982" cy="6859119"/>
          </a:xfrm>
          <a:prstGeom prst="rect">
            <a:avLst/>
          </a:prstGeom>
        </p:spPr>
      </p:pic>
      <p:pic>
        <p:nvPicPr>
          <p:cNvPr id="7" name="Рисунок 6" descr="Изображение выглядит как текст, человек&#10;&#10;Автоматически созданное описание">
            <a:extLst>
              <a:ext uri="{FF2B5EF4-FFF2-40B4-BE49-F238E27FC236}">
                <a16:creationId xmlns:a16="http://schemas.microsoft.com/office/drawing/2014/main" id="{41865A69-7B23-406E-DF0E-FE7343303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4052" y="5449707"/>
            <a:ext cx="2627939" cy="1452282"/>
          </a:xfrm>
          <a:prstGeom prst="rect">
            <a:avLst/>
          </a:prstGeom>
        </p:spPr>
      </p:pic>
      <p:sp>
        <p:nvSpPr>
          <p:cNvPr id="3" name="TextBox 2">
            <a:extLst>
              <a:ext uri="{FF2B5EF4-FFF2-40B4-BE49-F238E27FC236}">
                <a16:creationId xmlns:a16="http://schemas.microsoft.com/office/drawing/2014/main" id="{A5D39BCA-B337-1FCF-34E3-82942A1FFFAB}"/>
              </a:ext>
            </a:extLst>
          </p:cNvPr>
          <p:cNvSpPr txBox="1"/>
          <p:nvPr/>
        </p:nvSpPr>
        <p:spPr>
          <a:xfrm>
            <a:off x="287694" y="429422"/>
            <a:ext cx="11616612" cy="5020285"/>
          </a:xfrm>
          <a:prstGeom prst="rect">
            <a:avLst/>
          </a:prstGeom>
          <a:noFill/>
        </p:spPr>
        <p:txBody>
          <a:bodyPr wrap="square">
            <a:spAutoFit/>
          </a:bodyPr>
          <a:lstStyle/>
          <a:p>
            <a:pPr indent="457200" algn="just">
              <a:lnSpc>
                <a:spcPct val="107000"/>
              </a:lnSpc>
              <a:spcAft>
                <a:spcPts val="800"/>
              </a:spcAft>
            </a:pP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У 1986 році на Чорнобильській АЕС сталася найбільша ядерна катастрофа сучасності. Взагалі Чорнобильська катастрофа дала зрозуміти світу, що ядерна енергетика, яка вийшла з-під контролю не має кордонів.</a:t>
            </a:r>
            <a:endParaRPr lang="ru-UA" sz="2400" b="1"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spcAft>
                <a:spcPts val="800"/>
              </a:spcAft>
            </a:pP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У зоні сильного радіаційного забруднення потрапили значні території Білорусі, Росії та України. Радіаційна хмара поширилась на території Швеції, Фінляндії, Німеччини, Угорщини, Італії, Югославії, Швейцарії, Франції та інших держав. Стали непридатними для використання на багато років величезні території. </a:t>
            </a:r>
            <a:endParaRPr lang="ru-UA" sz="2400" b="1"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spcAft>
                <a:spcPts val="800"/>
              </a:spcAft>
            </a:pP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Офіційно визнані забруднені території складають 23% площі Білорусі, 10% – України та 1,5% – Росії, це понад 150 000 км</a:t>
            </a:r>
            <a:r>
              <a:rPr lang="uk-UA" sz="2400" b="1" baseline="30000" dirty="0">
                <a:effectLst/>
                <a:latin typeface="Bookman Old Style" panose="02050604050505020204" pitchFamily="18" charset="0"/>
                <a:ea typeface="Calibri" panose="020F0502020204030204" pitchFamily="34" charset="0"/>
                <a:cs typeface="Times New Roman" panose="02020603050405020304" pitchFamily="18" charset="0"/>
              </a:rPr>
              <a:t>2</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a:t>
            </a:r>
            <a:endParaRPr lang="ru-UA" sz="24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748615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Нижний ракурс облаков в небе">
            <a:extLst>
              <a:ext uri="{FF2B5EF4-FFF2-40B4-BE49-F238E27FC236}">
                <a16:creationId xmlns:a16="http://schemas.microsoft.com/office/drawing/2014/main" id="{01EA4697-F476-4EDD-53BE-542273C3BAE8}"/>
              </a:ext>
            </a:extLst>
          </p:cNvPr>
          <p:cNvPicPr>
            <a:picLocks noChangeAspect="1"/>
          </p:cNvPicPr>
          <p:nvPr/>
        </p:nvPicPr>
        <p:blipFill rotWithShape="1">
          <a:blip r:embed="rId2"/>
          <a:srcRect t="5708" b="10009"/>
          <a:stretch/>
        </p:blipFill>
        <p:spPr>
          <a:xfrm>
            <a:off x="18" y="0"/>
            <a:ext cx="12191982" cy="6859119"/>
          </a:xfrm>
          <a:prstGeom prst="rect">
            <a:avLst/>
          </a:prstGeom>
        </p:spPr>
      </p:pic>
      <p:pic>
        <p:nvPicPr>
          <p:cNvPr id="7" name="Рисунок 6" descr="Изображение выглядит как текст, человек&#10;&#10;Автоматически созданное описание">
            <a:extLst>
              <a:ext uri="{FF2B5EF4-FFF2-40B4-BE49-F238E27FC236}">
                <a16:creationId xmlns:a16="http://schemas.microsoft.com/office/drawing/2014/main" id="{41865A69-7B23-406E-DF0E-FE7343303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4052" y="5449707"/>
            <a:ext cx="2627939" cy="1452282"/>
          </a:xfrm>
          <a:prstGeom prst="rect">
            <a:avLst/>
          </a:prstGeom>
        </p:spPr>
      </p:pic>
      <p:pic>
        <p:nvPicPr>
          <p:cNvPr id="2050" name="Picture 2" descr="Новини -">
            <a:extLst>
              <a:ext uri="{FF2B5EF4-FFF2-40B4-BE49-F238E27FC236}">
                <a16:creationId xmlns:a16="http://schemas.microsoft.com/office/drawing/2014/main" id="{3B780F71-52D3-17D8-7A7B-A33721BAE7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3502" y="410975"/>
            <a:ext cx="9794319" cy="49958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39836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Нижний ракурс облаков в небе">
            <a:extLst>
              <a:ext uri="{FF2B5EF4-FFF2-40B4-BE49-F238E27FC236}">
                <a16:creationId xmlns:a16="http://schemas.microsoft.com/office/drawing/2014/main" id="{01EA4697-F476-4EDD-53BE-542273C3BAE8}"/>
              </a:ext>
            </a:extLst>
          </p:cNvPr>
          <p:cNvPicPr>
            <a:picLocks noChangeAspect="1"/>
          </p:cNvPicPr>
          <p:nvPr/>
        </p:nvPicPr>
        <p:blipFill rotWithShape="1">
          <a:blip r:embed="rId2">
            <a:alphaModFix amt="50000"/>
          </a:blip>
          <a:srcRect t="5708" b="10009"/>
          <a:stretch/>
        </p:blipFill>
        <p:spPr>
          <a:xfrm>
            <a:off x="18" y="0"/>
            <a:ext cx="12191982" cy="6859119"/>
          </a:xfrm>
          <a:prstGeom prst="rect">
            <a:avLst/>
          </a:prstGeom>
        </p:spPr>
      </p:pic>
      <p:pic>
        <p:nvPicPr>
          <p:cNvPr id="7" name="Рисунок 6" descr="Изображение выглядит как текст, человек&#10;&#10;Автоматически созданное описание">
            <a:extLst>
              <a:ext uri="{FF2B5EF4-FFF2-40B4-BE49-F238E27FC236}">
                <a16:creationId xmlns:a16="http://schemas.microsoft.com/office/drawing/2014/main" id="{41865A69-7B23-406E-DF0E-FE7343303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4052" y="5449707"/>
            <a:ext cx="2627939" cy="1452282"/>
          </a:xfrm>
          <a:prstGeom prst="rect">
            <a:avLst/>
          </a:prstGeom>
        </p:spPr>
      </p:pic>
      <p:sp>
        <p:nvSpPr>
          <p:cNvPr id="3" name="TextBox 2">
            <a:extLst>
              <a:ext uri="{FF2B5EF4-FFF2-40B4-BE49-F238E27FC236}">
                <a16:creationId xmlns:a16="http://schemas.microsoft.com/office/drawing/2014/main" id="{0034592C-FFC9-D917-58BD-B336CBAC1CC9}"/>
              </a:ext>
            </a:extLst>
          </p:cNvPr>
          <p:cNvSpPr txBox="1"/>
          <p:nvPr/>
        </p:nvSpPr>
        <p:spPr>
          <a:xfrm>
            <a:off x="270587" y="517334"/>
            <a:ext cx="11831216" cy="5312865"/>
          </a:xfrm>
          <a:prstGeom prst="rect">
            <a:avLst/>
          </a:prstGeom>
          <a:noFill/>
        </p:spPr>
        <p:txBody>
          <a:bodyPr wrap="square">
            <a:spAutoFit/>
          </a:bodyPr>
          <a:lstStyle/>
          <a:p>
            <a:pPr indent="457200" algn="just">
              <a:lnSpc>
                <a:spcPct val="107000"/>
              </a:lnSpc>
              <a:spcAft>
                <a:spcPts val="800"/>
              </a:spcAft>
            </a:pP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Доза, одержана від продуктів харчування, питної води, кисню, який вдихають, так звана «внутрішня доза», знизилась в порівнянні із зовнішньою дозою, і тепер становить велику частку загальної дози, отриманої населенням районів, що постраждали внаслідок аварії на ЧАЕС. </a:t>
            </a:r>
            <a:endParaRPr lang="ru-UA" sz="2400" b="1"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spcAft>
                <a:spcPts val="800"/>
              </a:spcAft>
            </a:pP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Безпосередньо на цих територіях проживає понад 6 млн людей. В Україні під вплив наслідків аварії потрапило загалом більш ніж 8,4 млн осіб, у тому числі понад 2 млн дітей. Аварія серйозно позначилась на здоров’ї населення, а також на їхній психіці. У більшості людей, що мешкають на зараженій території, сформувався масовий специфічний і стійкий соціально-радіоекологічний стрес. Як наслідок у людей виникають специфічні психологічні розлади довгострокової хронічної дії. </a:t>
            </a:r>
            <a:endParaRPr lang="ru-UA" sz="24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051243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Нижний ракурс облаков в небе">
            <a:extLst>
              <a:ext uri="{FF2B5EF4-FFF2-40B4-BE49-F238E27FC236}">
                <a16:creationId xmlns:a16="http://schemas.microsoft.com/office/drawing/2014/main" id="{01EA4697-F476-4EDD-53BE-542273C3BAE8}"/>
              </a:ext>
            </a:extLst>
          </p:cNvPr>
          <p:cNvPicPr>
            <a:picLocks noChangeAspect="1"/>
          </p:cNvPicPr>
          <p:nvPr/>
        </p:nvPicPr>
        <p:blipFill rotWithShape="1">
          <a:blip r:embed="rId2">
            <a:alphaModFix amt="85000"/>
          </a:blip>
          <a:srcRect t="5708" b="10009"/>
          <a:stretch/>
        </p:blipFill>
        <p:spPr>
          <a:xfrm>
            <a:off x="9" y="-1119"/>
            <a:ext cx="12191982" cy="6859119"/>
          </a:xfrm>
          <a:prstGeom prst="rect">
            <a:avLst/>
          </a:prstGeom>
        </p:spPr>
      </p:pic>
      <p:pic>
        <p:nvPicPr>
          <p:cNvPr id="7" name="Рисунок 6" descr="Изображение выглядит как текст, человек&#10;&#10;Автоматически созданное описание">
            <a:extLst>
              <a:ext uri="{FF2B5EF4-FFF2-40B4-BE49-F238E27FC236}">
                <a16:creationId xmlns:a16="http://schemas.microsoft.com/office/drawing/2014/main" id="{41865A69-7B23-406E-DF0E-FE7343303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4052" y="5449707"/>
            <a:ext cx="2627939" cy="1452282"/>
          </a:xfrm>
          <a:prstGeom prst="rect">
            <a:avLst/>
          </a:prstGeom>
        </p:spPr>
      </p:pic>
      <p:sp>
        <p:nvSpPr>
          <p:cNvPr id="3" name="TextBox 2">
            <a:extLst>
              <a:ext uri="{FF2B5EF4-FFF2-40B4-BE49-F238E27FC236}">
                <a16:creationId xmlns:a16="http://schemas.microsoft.com/office/drawing/2014/main" id="{A1D1A7C5-39E6-AD30-FC6C-1B95B739959F}"/>
              </a:ext>
            </a:extLst>
          </p:cNvPr>
          <p:cNvSpPr txBox="1"/>
          <p:nvPr/>
        </p:nvSpPr>
        <p:spPr>
          <a:xfrm>
            <a:off x="146957" y="312825"/>
            <a:ext cx="11236389" cy="2810385"/>
          </a:xfrm>
          <a:prstGeom prst="rect">
            <a:avLst/>
          </a:prstGeom>
          <a:noFill/>
        </p:spPr>
        <p:txBody>
          <a:bodyPr wrap="square">
            <a:spAutoFit/>
          </a:bodyPr>
          <a:lstStyle/>
          <a:p>
            <a:pPr algn="just">
              <a:lnSpc>
                <a:spcPct val="107000"/>
              </a:lnSpc>
              <a:spcAft>
                <a:spcPts val="800"/>
              </a:spcAft>
            </a:pPr>
            <a:r>
              <a:rPr lang="uk-UA" sz="2800" b="1" dirty="0">
                <a:effectLst/>
                <a:latin typeface="Bookman Old Style" panose="02050604050505020204" pitchFamily="18" charset="0"/>
                <a:ea typeface="Calibri" panose="020F0502020204030204" pitchFamily="34" charset="0"/>
                <a:cs typeface="Times New Roman" panose="02020603050405020304" pitchFamily="18" charset="0"/>
              </a:rPr>
              <a:t>План:</a:t>
            </a:r>
            <a:endParaRPr lang="ru-UA" sz="2800" b="1" dirty="0">
              <a:effectLst/>
              <a:latin typeface="Bookman Old Style" panose="02050604050505020204" pitchFamily="18" charset="0"/>
              <a:ea typeface="Calibri" panose="020F0502020204030204" pitchFamily="34" charset="0"/>
              <a:cs typeface="Times New Roman" panose="02020603050405020304" pitchFamily="18" charset="0"/>
            </a:endParaRPr>
          </a:p>
          <a:p>
            <a:pPr marL="342900" lvl="0" indent="-342900" algn="just">
              <a:buFont typeface="+mj-lt"/>
              <a:buAutoNum type="arabicPeriod"/>
            </a:pPr>
            <a:r>
              <a:rPr lang="uk-UA" sz="2800" b="1" dirty="0">
                <a:effectLst/>
                <a:latin typeface="Bookman Old Style" panose="02050604050505020204" pitchFamily="18" charset="0"/>
                <a:ea typeface="Calibri" panose="020F0502020204030204" pitchFamily="34" charset="0"/>
                <a:cs typeface="Times New Roman" panose="02020603050405020304" pitchFamily="18" charset="0"/>
              </a:rPr>
              <a:t>Мутагенез та мутагени</a:t>
            </a:r>
            <a:endParaRPr lang="ru-UA" sz="2800" b="1" dirty="0">
              <a:effectLst/>
              <a:latin typeface="Bookman Old Style" panose="02050604050505020204" pitchFamily="18" charset="0"/>
              <a:ea typeface="Calibri" panose="020F0502020204030204" pitchFamily="34" charset="0"/>
              <a:cs typeface="Times New Roman" panose="02020603050405020304" pitchFamily="18" charset="0"/>
            </a:endParaRPr>
          </a:p>
          <a:p>
            <a:pPr marL="342900" lvl="0" indent="-342900" algn="just">
              <a:buFont typeface="+mj-lt"/>
              <a:buAutoNum type="arabicPeriod"/>
            </a:pPr>
            <a:r>
              <a:rPr lang="uk-UA" sz="2800" b="1" dirty="0">
                <a:effectLst/>
                <a:latin typeface="Bookman Old Style" panose="02050604050505020204" pitchFamily="18" charset="0"/>
                <a:ea typeface="Calibri" panose="020F0502020204030204" pitchFamily="34" charset="0"/>
                <a:cs typeface="Times New Roman" panose="02020603050405020304" pitchFamily="18" charset="0"/>
              </a:rPr>
              <a:t>Генетична небезпека внаслідок забруднення навколишнього середовища</a:t>
            </a:r>
            <a:endParaRPr lang="ru-UA" sz="2800" b="1" dirty="0">
              <a:effectLst/>
              <a:latin typeface="Bookman Old Style" panose="02050604050505020204" pitchFamily="18" charset="0"/>
              <a:ea typeface="Calibri" panose="020F0502020204030204" pitchFamily="34" charset="0"/>
              <a:cs typeface="Times New Roman" panose="02020603050405020304" pitchFamily="18" charset="0"/>
            </a:endParaRPr>
          </a:p>
          <a:p>
            <a:pPr marL="342900" lvl="0" indent="-342900" algn="just">
              <a:buFont typeface="+mj-lt"/>
              <a:buAutoNum type="arabicPeriod"/>
            </a:pPr>
            <a:r>
              <a:rPr lang="uk-UA" sz="2800" b="1" dirty="0">
                <a:effectLst/>
                <a:latin typeface="Bookman Old Style" panose="02050604050505020204" pitchFamily="18" charset="0"/>
                <a:ea typeface="Calibri" panose="020F0502020204030204" pitchFamily="34" charset="0"/>
                <a:cs typeface="Times New Roman" panose="02020603050405020304" pitchFamily="18" charset="0"/>
              </a:rPr>
              <a:t>Генетичний тягар</a:t>
            </a:r>
            <a:endParaRPr lang="ru-UA" sz="2800" b="1" dirty="0">
              <a:effectLst/>
              <a:latin typeface="Bookman Old Style" panose="02050604050505020204" pitchFamily="18" charset="0"/>
              <a:ea typeface="Calibri" panose="020F0502020204030204" pitchFamily="34" charset="0"/>
              <a:cs typeface="Times New Roman" panose="02020603050405020304" pitchFamily="18" charset="0"/>
            </a:endParaRPr>
          </a:p>
          <a:p>
            <a:pPr marL="342900" lvl="0" indent="-342900" algn="just">
              <a:buFont typeface="+mj-lt"/>
              <a:buAutoNum type="arabicPeriod"/>
            </a:pPr>
            <a:r>
              <a:rPr lang="uk-UA" sz="2800" b="1" dirty="0">
                <a:effectLst/>
                <a:latin typeface="Bookman Old Style" panose="02050604050505020204" pitchFamily="18" charset="0"/>
                <a:ea typeface="Calibri" panose="020F0502020204030204" pitchFamily="34" charset="0"/>
                <a:cs typeface="Times New Roman" panose="02020603050405020304" pitchFamily="18" charset="0"/>
              </a:rPr>
              <a:t>Наслідки аварії на Чорнобильській АЕС</a:t>
            </a:r>
            <a:endParaRPr lang="ru-UA" sz="2800" b="1" dirty="0">
              <a:effectLst/>
              <a:latin typeface="Bookman Old Style" panose="02050604050505020204" pitchFamily="18" charset="0"/>
              <a:ea typeface="Calibri" panose="020F0502020204030204" pitchFamily="34" charset="0"/>
              <a:cs typeface="Times New Roman" panose="02020603050405020304" pitchFamily="18" charset="0"/>
            </a:endParaRPr>
          </a:p>
        </p:txBody>
      </p:sp>
      <mc:AlternateContent xmlns:mc="http://schemas.openxmlformats.org/markup-compatibility/2006">
        <mc:Choice xmlns:am3d="http://schemas.microsoft.com/office/drawing/2017/model3d" Requires="am3d">
          <p:graphicFrame>
            <p:nvGraphicFramePr>
              <p:cNvPr id="5" name="Трехмерная модель 4" descr="Любопытный скелет">
                <a:extLst>
                  <a:ext uri="{FF2B5EF4-FFF2-40B4-BE49-F238E27FC236}">
                    <a16:creationId xmlns:a16="http://schemas.microsoft.com/office/drawing/2014/main" id="{52A533E7-5EB4-BE48-971F-22A22843AD4D}"/>
                  </a:ext>
                </a:extLst>
              </p:cNvPr>
              <p:cNvGraphicFramePr>
                <a:graphicFrameLocks noChangeAspect="1"/>
              </p:cNvGraphicFramePr>
              <p:nvPr>
                <p:extLst>
                  <p:ext uri="{D42A27DB-BD31-4B8C-83A1-F6EECF244321}">
                    <p14:modId xmlns:p14="http://schemas.microsoft.com/office/powerpoint/2010/main" val="1080608728"/>
                  </p:ext>
                </p:extLst>
              </p:nvPr>
            </p:nvGraphicFramePr>
            <p:xfrm>
              <a:off x="7832508" y="1555135"/>
              <a:ext cx="2245898" cy="5324859"/>
            </p:xfrm>
            <a:graphic>
              <a:graphicData uri="http://schemas.microsoft.com/office/drawing/2017/model3d">
                <am3d:model3d r:embed="rId4">
                  <am3d:spPr>
                    <a:xfrm>
                      <a:off x="0" y="0"/>
                      <a:ext cx="2245898" cy="5324859"/>
                    </a:xfrm>
                    <a:prstGeom prst="rect">
                      <a:avLst/>
                    </a:prstGeom>
                  </am3d:spPr>
                  <am3d:camera>
                    <am3d:pos x="0" y="0" z="52331078"/>
                    <am3d:up dx="0" dy="36000000" dz="0"/>
                    <am3d:lookAt x="0" y="0" z="0"/>
                    <am3d:perspective fov="2700000"/>
                  </am3d:camera>
                  <am3d:trans>
                    <am3d:meterPerModelUnit n="525075" d="1000000"/>
                    <am3d:preTrans dx="-1174283" dy="-17668201" dz="-147857"/>
                    <am3d:scale>
                      <am3d:sx n="1000000" d="1000000"/>
                      <am3d:sy n="1000000" d="1000000"/>
                      <am3d:sz n="1000000" d="1000000"/>
                    </am3d:scale>
                    <am3d:rot ax="-107905" ay="-1780521" az="53433"/>
                    <am3d:postTrans dx="0" dy="0" dz="0"/>
                  </am3d:trans>
                  <am3d:raster rName="Office3DRenderer" rVer="16.0.8326">
                    <am3d:blip r:embed="rId5"/>
                  </am3d:raster>
                  <am3d:extLst>
                    <a:ext uri="{9A65AA19-BECB-4387-8358-8AD5134E1D82}">
                      <a3danim:embedAnim xmlns:a3danim="http://schemas.microsoft.com/office/drawing/2018/animation/model3d" animId="0">
                        <a3danim:animPr length="6633" count="indefinite"/>
                      </a3danim:embedAnim>
                    </a:ext>
                    <a:ext uri="{E9DE012E-A134-456F-84FE-255F9AAD75C6}">
                      <a3danim:posterFrame xmlns:a3danim="http://schemas.microsoft.com/office/drawing/2018/animation/model3d" animId="0"/>
                    </a:ext>
                  </am3d:extLst>
                  <am3d:objViewport viewportSz="541866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 name="Трехмерная модель 4" descr="Любопытный скелет">
                <a:extLst>
                  <a:ext uri="{FF2B5EF4-FFF2-40B4-BE49-F238E27FC236}">
                    <a16:creationId xmlns:a16="http://schemas.microsoft.com/office/drawing/2014/main" id="{52A533E7-5EB4-BE48-971F-22A22843AD4D}"/>
                  </a:ext>
                </a:extLst>
              </p:cNvPr>
              <p:cNvPicPr>
                <a:picLocks noGrp="1" noRot="1" noChangeAspect="1" noMove="1" noResize="1" noEditPoints="1" noAdjustHandles="1" noChangeArrowheads="1" noChangeShapeType="1" noCrop="1"/>
              </p:cNvPicPr>
              <p:nvPr/>
            </p:nvPicPr>
            <p:blipFill>
              <a:blip r:embed="rId5"/>
              <a:stretch>
                <a:fillRect/>
              </a:stretch>
            </p:blipFill>
            <p:spPr>
              <a:xfrm>
                <a:off x="7832508" y="1555135"/>
                <a:ext cx="2245898" cy="5324859"/>
              </a:xfrm>
              <a:prstGeom prst="rect">
                <a:avLst/>
              </a:prstGeom>
            </p:spPr>
          </p:pic>
        </mc:Fallback>
      </mc:AlternateContent>
      <p:pic>
        <p:nvPicPr>
          <p:cNvPr id="5124" name="Picture 4" descr="Біологічний калейдоскоп: Словник біологічних термінів (загальна біологія)">
            <a:extLst>
              <a:ext uri="{FF2B5EF4-FFF2-40B4-BE49-F238E27FC236}">
                <a16:creationId xmlns:a16="http://schemas.microsoft.com/office/drawing/2014/main" id="{3C53BF4E-2280-4B2C-9BD7-801227EDE05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4338" y="3437154"/>
            <a:ext cx="7408170" cy="30585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2033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0" presetClass="emph" presetSubtype="1" repeatCount="indefinite" fill="hold" nodeType="withEffect">
                                  <p:stCondLst>
                                    <p:cond delay="0"/>
                                  </p:stCondLst>
                                  <p:childTnLst>
                                    <p:anim calcmode="lin" valueType="num">
                                      <p:cBhvr>
                                        <p:cTn id="6" dur="6633" fill="hold"/>
                                        <p:tgtEl>
                                          <p:spTgt spid="5"/>
                                        </p:tgtEl>
                                        <p:attrNameLst>
                                          <p:attrName>embedded1</p:attrName>
                                        </p:attrNameLst>
                                      </p:cBhvr>
                                      <p:tavLst>
                                        <p:tav tm="0">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Нижний ракурс облаков в небе">
            <a:extLst>
              <a:ext uri="{FF2B5EF4-FFF2-40B4-BE49-F238E27FC236}">
                <a16:creationId xmlns:a16="http://schemas.microsoft.com/office/drawing/2014/main" id="{01EA4697-F476-4EDD-53BE-542273C3BAE8}"/>
              </a:ext>
            </a:extLst>
          </p:cNvPr>
          <p:cNvPicPr>
            <a:picLocks noChangeAspect="1"/>
          </p:cNvPicPr>
          <p:nvPr/>
        </p:nvPicPr>
        <p:blipFill rotWithShape="1">
          <a:blip r:embed="rId2"/>
          <a:srcRect t="5708" b="10009"/>
          <a:stretch/>
        </p:blipFill>
        <p:spPr>
          <a:xfrm>
            <a:off x="18" y="0"/>
            <a:ext cx="12191982" cy="6859119"/>
          </a:xfrm>
          <a:prstGeom prst="rect">
            <a:avLst/>
          </a:prstGeom>
        </p:spPr>
      </p:pic>
      <p:pic>
        <p:nvPicPr>
          <p:cNvPr id="7" name="Рисунок 6" descr="Изображение выглядит как текст, человек&#10;&#10;Автоматически созданное описание">
            <a:extLst>
              <a:ext uri="{FF2B5EF4-FFF2-40B4-BE49-F238E27FC236}">
                <a16:creationId xmlns:a16="http://schemas.microsoft.com/office/drawing/2014/main" id="{41865A69-7B23-406E-DF0E-FE7343303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4052" y="5449707"/>
            <a:ext cx="2627939" cy="1452282"/>
          </a:xfrm>
          <a:prstGeom prst="rect">
            <a:avLst/>
          </a:prstGeom>
        </p:spPr>
      </p:pic>
      <p:pic>
        <p:nvPicPr>
          <p:cNvPr id="3074" name="Picture 2" descr="Чим загрожує відключення електрики на Чорнобильській АЕС - BBC News Україна">
            <a:extLst>
              <a:ext uri="{FF2B5EF4-FFF2-40B4-BE49-F238E27FC236}">
                <a16:creationId xmlns:a16="http://schemas.microsoft.com/office/drawing/2014/main" id="{04D65706-2776-2FD6-8849-81F0B7AFC2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7643" y="291874"/>
            <a:ext cx="9296400" cy="5229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80222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Нижний ракурс облаков в небе">
            <a:extLst>
              <a:ext uri="{FF2B5EF4-FFF2-40B4-BE49-F238E27FC236}">
                <a16:creationId xmlns:a16="http://schemas.microsoft.com/office/drawing/2014/main" id="{01EA4697-F476-4EDD-53BE-542273C3BAE8}"/>
              </a:ext>
            </a:extLst>
          </p:cNvPr>
          <p:cNvPicPr>
            <a:picLocks noChangeAspect="1"/>
          </p:cNvPicPr>
          <p:nvPr/>
        </p:nvPicPr>
        <p:blipFill rotWithShape="1">
          <a:blip r:embed="rId2">
            <a:alphaModFix amt="50000"/>
          </a:blip>
          <a:srcRect t="5708" b="10009"/>
          <a:stretch/>
        </p:blipFill>
        <p:spPr>
          <a:xfrm>
            <a:off x="18" y="0"/>
            <a:ext cx="12191982" cy="6859119"/>
          </a:xfrm>
          <a:prstGeom prst="rect">
            <a:avLst/>
          </a:prstGeom>
        </p:spPr>
      </p:pic>
      <p:pic>
        <p:nvPicPr>
          <p:cNvPr id="7" name="Рисунок 6" descr="Изображение выглядит как текст, человек&#10;&#10;Автоматически созданное описание">
            <a:extLst>
              <a:ext uri="{FF2B5EF4-FFF2-40B4-BE49-F238E27FC236}">
                <a16:creationId xmlns:a16="http://schemas.microsoft.com/office/drawing/2014/main" id="{41865A69-7B23-406E-DF0E-FE7343303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4052" y="5449707"/>
            <a:ext cx="2627939" cy="1452282"/>
          </a:xfrm>
          <a:prstGeom prst="rect">
            <a:avLst/>
          </a:prstGeom>
        </p:spPr>
      </p:pic>
      <p:sp>
        <p:nvSpPr>
          <p:cNvPr id="3" name="TextBox 2">
            <a:extLst>
              <a:ext uri="{FF2B5EF4-FFF2-40B4-BE49-F238E27FC236}">
                <a16:creationId xmlns:a16="http://schemas.microsoft.com/office/drawing/2014/main" id="{5C7918A7-54CA-3F74-39B6-9EEC22B2599D}"/>
              </a:ext>
            </a:extLst>
          </p:cNvPr>
          <p:cNvSpPr txBox="1"/>
          <p:nvPr/>
        </p:nvSpPr>
        <p:spPr>
          <a:xfrm>
            <a:off x="110412" y="308481"/>
            <a:ext cx="11971175" cy="5210272"/>
          </a:xfrm>
          <a:prstGeom prst="rect">
            <a:avLst/>
          </a:prstGeom>
          <a:noFill/>
        </p:spPr>
        <p:txBody>
          <a:bodyPr wrap="square">
            <a:spAutoFit/>
          </a:bodyPr>
          <a:lstStyle/>
          <a:p>
            <a:pPr indent="457200" algn="just">
              <a:lnSpc>
                <a:spcPct val="107000"/>
              </a:lnSpc>
              <a:spcAft>
                <a:spcPts val="800"/>
              </a:spcAft>
            </a:pP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Після аварії сформувався комплекс патогенних чинників (радіаційний вплив, психологічний стрес, евакуація, переселення, подальші соціально-економічні зміни та ін.), який позначився на стані здоров’я населення. Найуразливішою частиною населення виявились діти і підлітки –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найчуттєвіша</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до впливу екологічних чинників вікова група. Усі роки після аварії відзначається зростання загальної захворюваності дітей, поширення соматичних захворювань (особливо нервової системи, ендокринної, травної, дихальної і серцево-судинної систем, пухлинних захворювань, патології щитоподібної залози, імунодефіциту). Спостерігаються розлади психіки, пам’яті, зниження успішності школярів. Збільшується кількість дітей-інвалідів, дітей з природженими аномаліями розвитку і рідкісними формами генетичних аномалій.</a:t>
            </a:r>
            <a:endParaRPr lang="ru-UA" sz="24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161891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Нижний ракурс облаков в небе">
            <a:extLst>
              <a:ext uri="{FF2B5EF4-FFF2-40B4-BE49-F238E27FC236}">
                <a16:creationId xmlns:a16="http://schemas.microsoft.com/office/drawing/2014/main" id="{01EA4697-F476-4EDD-53BE-542273C3BAE8}"/>
              </a:ext>
            </a:extLst>
          </p:cNvPr>
          <p:cNvPicPr>
            <a:picLocks noChangeAspect="1"/>
          </p:cNvPicPr>
          <p:nvPr/>
        </p:nvPicPr>
        <p:blipFill rotWithShape="1">
          <a:blip r:embed="rId2"/>
          <a:srcRect t="5708" b="10009"/>
          <a:stretch/>
        </p:blipFill>
        <p:spPr>
          <a:xfrm>
            <a:off x="18" y="0"/>
            <a:ext cx="12191982" cy="6859119"/>
          </a:xfrm>
          <a:prstGeom prst="rect">
            <a:avLst/>
          </a:prstGeom>
        </p:spPr>
      </p:pic>
      <p:pic>
        <p:nvPicPr>
          <p:cNvPr id="7" name="Рисунок 6" descr="Изображение выглядит как текст, человек&#10;&#10;Автоматически созданное описание">
            <a:extLst>
              <a:ext uri="{FF2B5EF4-FFF2-40B4-BE49-F238E27FC236}">
                <a16:creationId xmlns:a16="http://schemas.microsoft.com/office/drawing/2014/main" id="{41865A69-7B23-406E-DF0E-FE7343303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4052" y="5449707"/>
            <a:ext cx="2627939" cy="1452282"/>
          </a:xfrm>
          <a:prstGeom prst="rect">
            <a:avLst/>
          </a:prstGeom>
        </p:spPr>
      </p:pic>
      <p:pic>
        <p:nvPicPr>
          <p:cNvPr id="4098" name="Picture 2" descr="День пам'яті Чорнобиля 2021 - історія пам'ятного дня, фото відео трагедії  на ЧАЕС — УНІАН">
            <a:extLst>
              <a:ext uri="{FF2B5EF4-FFF2-40B4-BE49-F238E27FC236}">
                <a16:creationId xmlns:a16="http://schemas.microsoft.com/office/drawing/2014/main" id="{0560A6FE-AF72-40EF-8DA2-F48F823F93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785" y="298581"/>
            <a:ext cx="9278258" cy="5219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91474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Нижний ракурс облаков в небе">
            <a:extLst>
              <a:ext uri="{FF2B5EF4-FFF2-40B4-BE49-F238E27FC236}">
                <a16:creationId xmlns:a16="http://schemas.microsoft.com/office/drawing/2014/main" id="{01EA4697-F476-4EDD-53BE-542273C3BAE8}"/>
              </a:ext>
            </a:extLst>
          </p:cNvPr>
          <p:cNvPicPr>
            <a:picLocks noChangeAspect="1"/>
          </p:cNvPicPr>
          <p:nvPr/>
        </p:nvPicPr>
        <p:blipFill rotWithShape="1">
          <a:blip r:embed="rId2">
            <a:alphaModFix amt="50000"/>
          </a:blip>
          <a:srcRect t="5708" b="10009"/>
          <a:stretch/>
        </p:blipFill>
        <p:spPr>
          <a:xfrm>
            <a:off x="18" y="0"/>
            <a:ext cx="12191982" cy="6859119"/>
          </a:xfrm>
          <a:prstGeom prst="rect">
            <a:avLst/>
          </a:prstGeom>
        </p:spPr>
      </p:pic>
      <p:pic>
        <p:nvPicPr>
          <p:cNvPr id="7" name="Рисунок 6" descr="Изображение выглядит как текст, человек&#10;&#10;Автоматически созданное описание">
            <a:extLst>
              <a:ext uri="{FF2B5EF4-FFF2-40B4-BE49-F238E27FC236}">
                <a16:creationId xmlns:a16="http://schemas.microsoft.com/office/drawing/2014/main" id="{41865A69-7B23-406E-DF0E-FE7343303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4052" y="5449707"/>
            <a:ext cx="2627939" cy="1452282"/>
          </a:xfrm>
          <a:prstGeom prst="rect">
            <a:avLst/>
          </a:prstGeom>
        </p:spPr>
      </p:pic>
      <p:sp>
        <p:nvSpPr>
          <p:cNvPr id="3" name="TextBox 2">
            <a:extLst>
              <a:ext uri="{FF2B5EF4-FFF2-40B4-BE49-F238E27FC236}">
                <a16:creationId xmlns:a16="http://schemas.microsoft.com/office/drawing/2014/main" id="{808E6DDD-38DB-D289-F13A-2299010E870B}"/>
              </a:ext>
            </a:extLst>
          </p:cNvPr>
          <p:cNvSpPr txBox="1"/>
          <p:nvPr/>
        </p:nvSpPr>
        <p:spPr>
          <a:xfrm>
            <a:off x="242596" y="296081"/>
            <a:ext cx="11532636" cy="3732176"/>
          </a:xfrm>
          <a:prstGeom prst="rect">
            <a:avLst/>
          </a:prstGeom>
          <a:noFill/>
        </p:spPr>
        <p:txBody>
          <a:bodyPr wrap="square">
            <a:spAutoFit/>
          </a:bodyPr>
          <a:lstStyle/>
          <a:p>
            <a:pPr indent="457200" algn="just">
              <a:lnSpc>
                <a:spcPct val="107000"/>
              </a:lnSpc>
              <a:spcAft>
                <a:spcPts val="800"/>
              </a:spcAft>
            </a:pP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Діти з групи ризику стають носіями кризової психології і, як наслідок, відтворюватимуть кризові відносини в соціумі. Неадекватне ставлення батьків, а також близького оточення – педагогів, лікарів – сприяє підвищеному рівню тривожності й зниження самооцінки, нігілістичним настроям серед молоді. </a:t>
            </a:r>
            <a:endParaRPr lang="ru-UA" sz="2400" b="1"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spcAft>
                <a:spcPts val="800"/>
              </a:spcAft>
            </a:pP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Імовірність захворювання на рак крові внаслідок опромінювання ембріона, плода ще в утробі матері в 4 рази вища, ніж при такому самому рівні опромінювання молодого чоловіка у віці 11-24 років. </a:t>
            </a:r>
            <a:endParaRPr lang="ru-UA" sz="24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26" name="Picture 2" descr="Рак крови (лейкемия) - обследование и лечение в Израиле, Германии">
            <a:extLst>
              <a:ext uri="{FF2B5EF4-FFF2-40B4-BE49-F238E27FC236}">
                <a16:creationId xmlns:a16="http://schemas.microsoft.com/office/drawing/2014/main" id="{0EA128A5-F800-195A-F9B0-72A1F94183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596" y="4198501"/>
            <a:ext cx="3251489" cy="250241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Стокове фото Рак У Крові — Завантажте зображення зараз - Мієломна хвороба,  Ракова клітина, Лейкемія - iStock">
            <a:extLst>
              <a:ext uri="{FF2B5EF4-FFF2-40B4-BE49-F238E27FC236}">
                <a16:creationId xmlns:a16="http://schemas.microsoft.com/office/drawing/2014/main" id="{59D524A9-BA1A-187F-1581-7473F68F7B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57605" y="3917013"/>
            <a:ext cx="5622927" cy="2783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55851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Нижний ракурс облаков в небе">
            <a:extLst>
              <a:ext uri="{FF2B5EF4-FFF2-40B4-BE49-F238E27FC236}">
                <a16:creationId xmlns:a16="http://schemas.microsoft.com/office/drawing/2014/main" id="{01EA4697-F476-4EDD-53BE-542273C3BAE8}"/>
              </a:ext>
            </a:extLst>
          </p:cNvPr>
          <p:cNvPicPr>
            <a:picLocks noChangeAspect="1"/>
          </p:cNvPicPr>
          <p:nvPr/>
        </p:nvPicPr>
        <p:blipFill rotWithShape="1">
          <a:blip r:embed="rId2">
            <a:alphaModFix amt="50000"/>
          </a:blip>
          <a:srcRect t="5708" b="10009"/>
          <a:stretch/>
        </p:blipFill>
        <p:spPr>
          <a:xfrm>
            <a:off x="18" y="0"/>
            <a:ext cx="12191982" cy="6859119"/>
          </a:xfrm>
          <a:prstGeom prst="rect">
            <a:avLst/>
          </a:prstGeom>
        </p:spPr>
      </p:pic>
      <p:pic>
        <p:nvPicPr>
          <p:cNvPr id="7" name="Рисунок 6" descr="Изображение выглядит как текст, человек&#10;&#10;Автоматически созданное описание">
            <a:extLst>
              <a:ext uri="{FF2B5EF4-FFF2-40B4-BE49-F238E27FC236}">
                <a16:creationId xmlns:a16="http://schemas.microsoft.com/office/drawing/2014/main" id="{41865A69-7B23-406E-DF0E-FE7343303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4052" y="5449707"/>
            <a:ext cx="2627939" cy="1452282"/>
          </a:xfrm>
          <a:prstGeom prst="rect">
            <a:avLst/>
          </a:prstGeom>
        </p:spPr>
      </p:pic>
      <p:sp>
        <p:nvSpPr>
          <p:cNvPr id="3" name="TextBox 2">
            <a:extLst>
              <a:ext uri="{FF2B5EF4-FFF2-40B4-BE49-F238E27FC236}">
                <a16:creationId xmlns:a16="http://schemas.microsoft.com/office/drawing/2014/main" id="{522264B5-104B-2040-702F-35746A0A2F1C}"/>
              </a:ext>
            </a:extLst>
          </p:cNvPr>
          <p:cNvSpPr txBox="1"/>
          <p:nvPr/>
        </p:nvSpPr>
        <p:spPr>
          <a:xfrm>
            <a:off x="177300" y="618653"/>
            <a:ext cx="12014700" cy="4989443"/>
          </a:xfrm>
          <a:prstGeom prst="rect">
            <a:avLst/>
          </a:prstGeom>
          <a:noFill/>
        </p:spPr>
        <p:txBody>
          <a:bodyPr wrap="square">
            <a:spAutoFit/>
          </a:bodyPr>
          <a:lstStyle/>
          <a:p>
            <a:pPr indent="457200" algn="just">
              <a:lnSpc>
                <a:spcPct val="107000"/>
              </a:lnSpc>
              <a:spcAft>
                <a:spcPts val="800"/>
              </a:spcAft>
            </a:pPr>
            <a:r>
              <a:rPr lang="uk-UA" sz="2200" b="1" dirty="0">
                <a:effectLst/>
                <a:latin typeface="Bookman Old Style" panose="02050604050505020204" pitchFamily="18" charset="0"/>
                <a:ea typeface="Calibri" panose="020F0502020204030204" pitchFamily="34" charset="0"/>
                <a:cs typeface="Times New Roman" panose="02020603050405020304" pitchFamily="18" charset="0"/>
              </a:rPr>
              <a:t>Особливу тривогу викликає порушення репродуктивної функції (тимчасово або постійна стерильність жінок і особливо чоловіків фертильного віку), гормонального дисбаланс у дівчат, зниження народжуваності, збільшення смертності, в </a:t>
            </a:r>
            <a:r>
              <a:rPr lang="uk-UA" sz="2200" b="1" dirty="0" err="1">
                <a:effectLst/>
                <a:latin typeface="Bookman Old Style" panose="02050604050505020204" pitchFamily="18" charset="0"/>
                <a:ea typeface="Calibri" panose="020F0502020204030204" pitchFamily="34" charset="0"/>
                <a:cs typeface="Times New Roman" panose="02020603050405020304" pitchFamily="18" charset="0"/>
              </a:rPr>
              <a:t>т.ч</a:t>
            </a:r>
            <a:r>
              <a:rPr lang="uk-UA" sz="2200" b="1" dirty="0">
                <a:effectLst/>
                <a:latin typeface="Bookman Old Style" panose="02050604050505020204" pitchFamily="18" charset="0"/>
                <a:ea typeface="Calibri" panose="020F0502020204030204" pitchFamily="34" charset="0"/>
                <a:cs typeface="Times New Roman" panose="02020603050405020304" pitchFamily="18" charset="0"/>
              </a:rPr>
              <a:t>. дитячої, особливо через природжені вади розвитку, зменшення кількості працездатного населення. </a:t>
            </a:r>
            <a:endParaRPr lang="ru-UA" sz="2200" b="1"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spcAft>
                <a:spcPts val="800"/>
              </a:spcAft>
            </a:pPr>
            <a:r>
              <a:rPr lang="uk-UA" sz="2200" b="1" dirty="0">
                <a:effectLst/>
                <a:latin typeface="Bookman Old Style" panose="02050604050505020204" pitchFamily="18" charset="0"/>
                <a:ea typeface="Calibri" panose="020F0502020204030204" pitchFamily="34" charset="0"/>
                <a:cs typeface="Times New Roman" panose="02020603050405020304" pitchFamily="18" charset="0"/>
              </a:rPr>
              <a:t>Результати досліджень свідчать про дворазове збільшення швидкості мутацій серед опромінених родин. На Україні зафіксована рекордна в світі кількість патологій серед немовлят: 15-20 випадків на кожні 100 дітей. </a:t>
            </a:r>
            <a:endParaRPr lang="ru-UA" sz="2200" b="1"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spcAft>
                <a:spcPts val="800"/>
              </a:spcAft>
            </a:pPr>
            <a:r>
              <a:rPr lang="uk-UA" sz="2200" b="1" dirty="0">
                <a:effectLst/>
                <a:latin typeface="Bookman Old Style" panose="02050604050505020204" pitchFamily="18" charset="0"/>
                <a:ea typeface="Calibri" panose="020F0502020204030204" pitchFamily="34" charset="0"/>
                <a:cs typeface="Times New Roman" panose="02020603050405020304" pitchFamily="18" charset="0"/>
              </a:rPr>
              <a:t>Порушення генетичного апарату несе в собі потенційну небезпеку злоякісних ушкоджень і передавання нащадкам різних аномалій. Це насамперед лейкози, пухлини, генні мутації, які виявляються у вигляді спонтанних викиднів, розумової відсталості, підвищеної смертності плода, немовлят, збільшення частоти вроджених вад розвитку.</a:t>
            </a:r>
            <a:endParaRPr lang="ru-UA" sz="22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423025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Нижний ракурс облаков в небе">
            <a:extLst>
              <a:ext uri="{FF2B5EF4-FFF2-40B4-BE49-F238E27FC236}">
                <a16:creationId xmlns:a16="http://schemas.microsoft.com/office/drawing/2014/main" id="{01EA4697-F476-4EDD-53BE-542273C3BAE8}"/>
              </a:ext>
            </a:extLst>
          </p:cNvPr>
          <p:cNvPicPr>
            <a:picLocks noChangeAspect="1"/>
          </p:cNvPicPr>
          <p:nvPr/>
        </p:nvPicPr>
        <p:blipFill rotWithShape="1">
          <a:blip r:embed="rId2"/>
          <a:srcRect t="5708" b="10009"/>
          <a:stretch/>
        </p:blipFill>
        <p:spPr>
          <a:xfrm>
            <a:off x="18" y="0"/>
            <a:ext cx="12191982" cy="6859119"/>
          </a:xfrm>
          <a:prstGeom prst="rect">
            <a:avLst/>
          </a:prstGeom>
        </p:spPr>
      </p:pic>
      <p:pic>
        <p:nvPicPr>
          <p:cNvPr id="7" name="Рисунок 6" descr="Изображение выглядит как текст, человек&#10;&#10;Автоматически созданное описание">
            <a:extLst>
              <a:ext uri="{FF2B5EF4-FFF2-40B4-BE49-F238E27FC236}">
                <a16:creationId xmlns:a16="http://schemas.microsoft.com/office/drawing/2014/main" id="{41865A69-7B23-406E-DF0E-FE7343303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4052" y="5449707"/>
            <a:ext cx="2627939" cy="1452282"/>
          </a:xfrm>
          <a:prstGeom prst="rect">
            <a:avLst/>
          </a:prstGeom>
        </p:spPr>
      </p:pic>
      <p:pic>
        <p:nvPicPr>
          <p:cNvPr id="3" name="Рисунок 2" descr="Изображение выглядит как облако, небо, природа, туман&#10;&#10;Автоматически созданное описание">
            <a:extLst>
              <a:ext uri="{FF2B5EF4-FFF2-40B4-BE49-F238E27FC236}">
                <a16:creationId xmlns:a16="http://schemas.microsoft.com/office/drawing/2014/main" id="{684FC70D-4F7A-BF30-5D2C-2B309CA4EA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562" y="354563"/>
            <a:ext cx="6232849" cy="6232849"/>
          </a:xfrm>
          <a:prstGeom prst="rect">
            <a:avLst/>
          </a:prstGeom>
        </p:spPr>
      </p:pic>
      <p:pic>
        <p:nvPicPr>
          <p:cNvPr id="6" name="Рисунок 5" descr="Изображение выглядит как искусство&#10;&#10;Автоматически созданное описание">
            <a:extLst>
              <a:ext uri="{FF2B5EF4-FFF2-40B4-BE49-F238E27FC236}">
                <a16:creationId xmlns:a16="http://schemas.microsoft.com/office/drawing/2014/main" id="{5A385CBB-768A-09E9-33C6-C122257867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45395" y="354563"/>
            <a:ext cx="4637314" cy="4637314"/>
          </a:xfrm>
          <a:prstGeom prst="rect">
            <a:avLst/>
          </a:prstGeom>
        </p:spPr>
      </p:pic>
    </p:spTree>
    <p:extLst>
      <p:ext uri="{BB962C8B-B14F-4D97-AF65-F5344CB8AC3E}">
        <p14:creationId xmlns:p14="http://schemas.microsoft.com/office/powerpoint/2010/main" val="34545574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Нижний ракурс облаков в небе">
            <a:extLst>
              <a:ext uri="{FF2B5EF4-FFF2-40B4-BE49-F238E27FC236}">
                <a16:creationId xmlns:a16="http://schemas.microsoft.com/office/drawing/2014/main" id="{01EA4697-F476-4EDD-53BE-542273C3BAE8}"/>
              </a:ext>
            </a:extLst>
          </p:cNvPr>
          <p:cNvPicPr>
            <a:picLocks noChangeAspect="1"/>
          </p:cNvPicPr>
          <p:nvPr/>
        </p:nvPicPr>
        <p:blipFill rotWithShape="1">
          <a:blip r:embed="rId2"/>
          <a:srcRect t="5708" b="10009"/>
          <a:stretch/>
        </p:blipFill>
        <p:spPr>
          <a:xfrm>
            <a:off x="9" y="-1119"/>
            <a:ext cx="12191982" cy="6859119"/>
          </a:xfrm>
          <a:prstGeom prst="rect">
            <a:avLst/>
          </a:prstGeom>
        </p:spPr>
      </p:pic>
      <p:pic>
        <p:nvPicPr>
          <p:cNvPr id="7" name="Рисунок 6" descr="Изображение выглядит как текст, человек&#10;&#10;Автоматически созданное описание">
            <a:extLst>
              <a:ext uri="{FF2B5EF4-FFF2-40B4-BE49-F238E27FC236}">
                <a16:creationId xmlns:a16="http://schemas.microsoft.com/office/drawing/2014/main" id="{41865A69-7B23-406E-DF0E-FE7343303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4052" y="5449707"/>
            <a:ext cx="2627939" cy="1452282"/>
          </a:xfrm>
          <a:prstGeom prst="rect">
            <a:avLst/>
          </a:prstGeom>
        </p:spPr>
      </p:pic>
      <p:sp>
        <p:nvSpPr>
          <p:cNvPr id="3" name="TextBox 2">
            <a:extLst>
              <a:ext uri="{FF2B5EF4-FFF2-40B4-BE49-F238E27FC236}">
                <a16:creationId xmlns:a16="http://schemas.microsoft.com/office/drawing/2014/main" id="{9EAD9530-91A1-C902-65DC-EE0676249879}"/>
              </a:ext>
            </a:extLst>
          </p:cNvPr>
          <p:cNvSpPr txBox="1"/>
          <p:nvPr/>
        </p:nvSpPr>
        <p:spPr>
          <a:xfrm>
            <a:off x="227044" y="570076"/>
            <a:ext cx="11737911" cy="4652749"/>
          </a:xfrm>
          <a:prstGeom prst="rect">
            <a:avLst/>
          </a:prstGeom>
          <a:noFill/>
        </p:spPr>
        <p:txBody>
          <a:bodyPr wrap="square">
            <a:spAutoFit/>
          </a:bodyPr>
          <a:lstStyle/>
          <a:p>
            <a:pPr algn="just">
              <a:lnSpc>
                <a:spcPct val="107000"/>
              </a:lnSpc>
              <a:spcAft>
                <a:spcPts val="800"/>
              </a:spcAft>
            </a:pP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Використані джерела:</a:t>
            </a:r>
            <a:endParaRPr lang="ru-UA" sz="2400" b="1"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buFont typeface="+mj-lt"/>
              <a:buAutoNum type="arabicPeriod"/>
            </a:pPr>
            <a:r>
              <a:rPr lang="ru-UA" sz="2400" b="1" dirty="0">
                <a:effectLst/>
                <a:latin typeface="Bookman Old Style" panose="02050604050505020204" pitchFamily="18" charset="0"/>
                <a:ea typeface="Calibri" panose="020F0502020204030204" pitchFamily="34" charset="0"/>
                <a:cs typeface="TimesNewRoman,Bold"/>
              </a:rPr>
              <a:t>Путинцева Г.Й. </a:t>
            </a:r>
            <a:r>
              <a:rPr lang="ru-UA" sz="2400" b="1" dirty="0" err="1">
                <a:effectLst/>
                <a:latin typeface="Bookman Old Style" panose="02050604050505020204" pitchFamily="18" charset="0"/>
                <a:ea typeface="Calibri" panose="020F0502020204030204" pitchFamily="34" charset="0"/>
                <a:cs typeface="TimesNewRoman,Bold"/>
              </a:rPr>
              <a:t>Медична</a:t>
            </a:r>
            <a:r>
              <a:rPr lang="ru-UA" sz="2400" b="1" dirty="0">
                <a:effectLst/>
                <a:latin typeface="Bookman Old Style" panose="02050604050505020204" pitchFamily="18" charset="0"/>
                <a:ea typeface="Calibri" panose="020F0502020204030204" pitchFamily="34" charset="0"/>
                <a:cs typeface="TimesNewRoman,Bold"/>
              </a:rPr>
              <a:t> генетика : </a:t>
            </a:r>
            <a:r>
              <a:rPr lang="ru-UA" sz="2400" b="1" dirty="0" err="1">
                <a:effectLst/>
                <a:latin typeface="Bookman Old Style" panose="02050604050505020204" pitchFamily="18" charset="0"/>
                <a:ea typeface="Calibri" panose="020F0502020204030204" pitchFamily="34" charset="0"/>
                <a:cs typeface="TimesNewRoman,Bold"/>
              </a:rPr>
              <a:t>підручник</a:t>
            </a:r>
            <a:r>
              <a:rPr lang="ru-UA" sz="2400" b="1" dirty="0">
                <a:effectLst/>
                <a:latin typeface="Bookman Old Style" panose="02050604050505020204" pitchFamily="18" charset="0"/>
                <a:ea typeface="Calibri" panose="020F0502020204030204" pitchFamily="34" charset="0"/>
                <a:cs typeface="TimesNewRoman,Bold"/>
              </a:rPr>
              <a:t>. 2-е вид., </a:t>
            </a:r>
            <a:r>
              <a:rPr lang="ru-UA" sz="2400" b="1" dirty="0" err="1">
                <a:effectLst/>
                <a:latin typeface="Bookman Old Style" panose="02050604050505020204" pitchFamily="18" charset="0"/>
                <a:ea typeface="Calibri" panose="020F0502020204030204" pitchFamily="34" charset="0"/>
                <a:cs typeface="TimesNewRoman,Bold"/>
              </a:rPr>
              <a:t>перероб</a:t>
            </a:r>
            <a:r>
              <a:rPr lang="ru-UA" sz="2400" b="1" dirty="0">
                <a:effectLst/>
                <a:latin typeface="Bookman Old Style" panose="02050604050505020204" pitchFamily="18" charset="0"/>
                <a:ea typeface="Calibri" panose="020F0502020204030204" pitchFamily="34" charset="0"/>
                <a:cs typeface="TimesNewRoman,Bold"/>
              </a:rPr>
              <a:t>. та доп. </a:t>
            </a:r>
            <a:r>
              <a:rPr lang="ru-UA" sz="2400" b="1" dirty="0" err="1">
                <a:effectLst/>
                <a:latin typeface="Bookman Old Style" panose="02050604050505020204" pitchFamily="18" charset="0"/>
                <a:ea typeface="Calibri" panose="020F0502020204030204" pitchFamily="34" charset="0"/>
                <a:cs typeface="TimesNewRoman,Bold"/>
              </a:rPr>
              <a:t>Київ</a:t>
            </a:r>
            <a:r>
              <a:rPr lang="ru-UA" sz="2400" b="1" dirty="0">
                <a:effectLst/>
                <a:latin typeface="Bookman Old Style" panose="02050604050505020204" pitchFamily="18" charset="0"/>
                <a:ea typeface="Calibri" panose="020F0502020204030204" pitchFamily="34" charset="0"/>
                <a:cs typeface="TimesNewRoman,Bold"/>
              </a:rPr>
              <a:t> : Медицина, 2008. 392 с. </a:t>
            </a:r>
            <a:endParaRPr lang="ru-UA" sz="2400" b="1" dirty="0">
              <a:effectLst/>
              <a:latin typeface="Bookman Old Style" panose="02050604050505020204" pitchFamily="18" charset="0"/>
              <a:ea typeface="Calibri" panose="020F0502020204030204" pitchFamily="34" charset="0"/>
              <a:cs typeface="Times New Roman" panose="02020603050405020304" pitchFamily="18" charset="0"/>
            </a:endParaRPr>
          </a:p>
          <a:p>
            <a:pPr marL="342900" lvl="0" indent="-342900">
              <a:buFont typeface="+mj-lt"/>
              <a:buAutoNum type="arabicPeriod"/>
            </a:pPr>
            <a:r>
              <a:rPr lang="uk-UA" sz="2400" b="1" dirty="0" err="1">
                <a:effectLst/>
                <a:latin typeface="Bookman Old Style" panose="02050604050505020204" pitchFamily="18" charset="0"/>
                <a:ea typeface="Calibri" panose="020F0502020204030204" pitchFamily="34" charset="0"/>
                <a:cs typeface="TimesNewRoman"/>
              </a:rPr>
              <a:t>Запорожан</a:t>
            </a:r>
            <a:r>
              <a:rPr lang="uk-UA" sz="2400" b="1" dirty="0">
                <a:effectLst/>
                <a:latin typeface="Bookman Old Style" panose="02050604050505020204" pitchFamily="18" charset="0"/>
                <a:ea typeface="Calibri" panose="020F0502020204030204" pitchFamily="34" charset="0"/>
                <a:cs typeface="TimesNewRoman,Bold"/>
              </a:rPr>
              <a:t> </a:t>
            </a:r>
            <a:r>
              <a:rPr lang="uk-UA" sz="2400" b="1" dirty="0">
                <a:effectLst/>
                <a:latin typeface="Bookman Old Style" panose="02050604050505020204" pitchFamily="18" charset="0"/>
                <a:ea typeface="Calibri" panose="020F0502020204030204" pitchFamily="34" charset="0"/>
                <a:cs typeface="TimesNewRoman"/>
              </a:rPr>
              <a:t>В. М. Та ін. </a:t>
            </a:r>
            <a:r>
              <a:rPr lang="uk-UA" sz="2400" b="1" dirty="0">
                <a:effectLst/>
                <a:latin typeface="Bookman Old Style" panose="02050604050505020204" pitchFamily="18" charset="0"/>
                <a:ea typeface="Calibri" panose="020F0502020204030204" pitchFamily="34" charset="0"/>
                <a:cs typeface="TimesNewRoman,Bold"/>
              </a:rPr>
              <a:t>Медична </a:t>
            </a:r>
            <a:r>
              <a:rPr lang="uk-UA" sz="2400" b="1" dirty="0">
                <a:effectLst/>
                <a:latin typeface="Bookman Old Style" panose="02050604050505020204" pitchFamily="18" charset="0"/>
                <a:ea typeface="Calibri" panose="020F0502020204030204" pitchFamily="34" charset="0"/>
                <a:cs typeface="TimesNewRoman"/>
              </a:rPr>
              <a:t>генетика: Підручник для вузів. Одеса: </a:t>
            </a:r>
            <a:r>
              <a:rPr lang="uk-UA" sz="2400" b="1" dirty="0" err="1">
                <a:effectLst/>
                <a:latin typeface="Bookman Old Style" panose="02050604050505020204" pitchFamily="18" charset="0"/>
                <a:ea typeface="Calibri" panose="020F0502020204030204" pitchFamily="34" charset="0"/>
                <a:cs typeface="TimesNewRoman"/>
              </a:rPr>
              <a:t>Одес</a:t>
            </a:r>
            <a:r>
              <a:rPr lang="uk-UA" sz="2400" b="1" dirty="0">
                <a:effectLst/>
                <a:latin typeface="Bookman Old Style" panose="02050604050505020204" pitchFamily="18" charset="0"/>
                <a:ea typeface="Calibri" panose="020F0502020204030204" pitchFamily="34" charset="0"/>
                <a:cs typeface="TimesNewRoman"/>
              </a:rPr>
              <a:t>. </a:t>
            </a:r>
            <a:r>
              <a:rPr lang="uk-UA" sz="2400" b="1" dirty="0" err="1">
                <a:effectLst/>
                <a:latin typeface="Bookman Old Style" panose="02050604050505020204" pitchFamily="18" charset="0"/>
                <a:ea typeface="Calibri" panose="020F0502020204030204" pitchFamily="34" charset="0"/>
                <a:cs typeface="TimesNewRoman"/>
              </a:rPr>
              <a:t>держ</a:t>
            </a:r>
            <a:r>
              <a:rPr lang="uk-UA" sz="2400" b="1" dirty="0">
                <a:effectLst/>
                <a:latin typeface="Bookman Old Style" panose="02050604050505020204" pitchFamily="18" charset="0"/>
                <a:ea typeface="Calibri" panose="020F0502020204030204" pitchFamily="34" charset="0"/>
                <a:cs typeface="TimesNewRoman"/>
              </a:rPr>
              <a:t>. мед. ун-т, 2005. 260 с. </a:t>
            </a:r>
            <a:r>
              <a:rPr lang="uk-UA" sz="2400" b="1" dirty="0">
                <a:effectLst/>
                <a:latin typeface="Bookman Old Style" panose="02050604050505020204" pitchFamily="18" charset="0"/>
                <a:ea typeface="Calibri" panose="020F0502020204030204" pitchFamily="34" charset="0"/>
                <a:cs typeface="TimesNewRoman,Bold"/>
              </a:rPr>
              <a:t>ISBN 966-7733-66-1</a:t>
            </a:r>
            <a:endParaRPr lang="ru-UA" sz="2400" b="1"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uk-UA" sz="2400" b="1" dirty="0" err="1">
                <a:effectLst/>
                <a:latin typeface="Bookman Old Style" panose="02050604050505020204" pitchFamily="18" charset="0"/>
                <a:ea typeface="Calibri" panose="020F0502020204030204" pitchFamily="34" charset="0"/>
                <a:cs typeface="TimesNewRoman"/>
              </a:rPr>
              <a:t>Бужієвська</a:t>
            </a:r>
            <a:r>
              <a:rPr lang="uk-UA" sz="2400" b="1" dirty="0">
                <a:effectLst/>
                <a:latin typeface="Bookman Old Style" panose="02050604050505020204" pitchFamily="18" charset="0"/>
                <a:ea typeface="Calibri" panose="020F0502020204030204" pitchFamily="34" charset="0"/>
                <a:cs typeface="TimesNewRoman"/>
              </a:rPr>
              <a:t> T.I. Основи медичної генетики. Київ : Здоров'я, 2001. 136 с. ISBN 5-311-01204-8</a:t>
            </a:r>
            <a:endParaRPr lang="ru-UA" sz="2400" b="1"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mj-lt"/>
              <a:buAutoNum type="arabicPeriod"/>
            </a:pP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Помогайбо</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В.М. Генетика людини :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навч</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посіб</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Київ : ВЦ «Академія», 2014. 280 с.</a:t>
            </a:r>
          </a:p>
          <a:p>
            <a:pPr marL="342900" indent="-342900" algn="just">
              <a:buFont typeface="+mj-lt"/>
              <a:buAutoNum type="arabicPeriod"/>
            </a:pPr>
            <a:r>
              <a:rPr lang="en-US" sz="2400" b="1" dirty="0">
                <a:latin typeface="Bookman Old Style" panose="02050604050505020204" pitchFamily="18" charset="0"/>
                <a:ea typeface="Calibri" panose="020F0502020204030204" pitchFamily="34" charset="0"/>
                <a:cs typeface="Times New Roman" panose="02020603050405020304" pitchFamily="18" charset="0"/>
              </a:rPr>
              <a:t>Korf, Bruce R. Human Genetics and Genomics. 4-th edition. Wiley-Blackwell, 2013. 281 p. </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a:t>
            </a:r>
          </a:p>
          <a:p>
            <a:pPr marL="342900" lvl="0" indent="-342900" algn="just">
              <a:buFont typeface="+mj-lt"/>
              <a:buAutoNum type="arabicPeriod"/>
            </a:pPr>
            <a:r>
              <a:rPr lang="uk-UA" sz="2400" b="1" dirty="0">
                <a:latin typeface="Bookman Old Style" panose="02050604050505020204" pitchFamily="18" charset="0"/>
                <a:ea typeface="Calibri" panose="020F0502020204030204" pitchFamily="34" charset="0"/>
                <a:cs typeface="Times New Roman" panose="02020603050405020304" pitchFamily="18" charset="0"/>
              </a:rPr>
              <a:t>Фотографії з відкритих інтернет-джерел</a:t>
            </a:r>
            <a:endParaRPr lang="ru-UA" sz="24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139100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Нижний ракурс облаков в небе">
            <a:extLst>
              <a:ext uri="{FF2B5EF4-FFF2-40B4-BE49-F238E27FC236}">
                <a16:creationId xmlns:a16="http://schemas.microsoft.com/office/drawing/2014/main" id="{01EA4697-F476-4EDD-53BE-542273C3BAE8}"/>
              </a:ext>
            </a:extLst>
          </p:cNvPr>
          <p:cNvPicPr>
            <a:picLocks noChangeAspect="1"/>
          </p:cNvPicPr>
          <p:nvPr/>
        </p:nvPicPr>
        <p:blipFill rotWithShape="1">
          <a:blip r:embed="rId2"/>
          <a:srcRect t="5708" b="10009"/>
          <a:stretch/>
        </p:blipFill>
        <p:spPr>
          <a:xfrm>
            <a:off x="18" y="-1119"/>
            <a:ext cx="12191982" cy="6859119"/>
          </a:xfrm>
          <a:prstGeom prst="rect">
            <a:avLst/>
          </a:prstGeom>
        </p:spPr>
      </p:pic>
      <p:pic>
        <p:nvPicPr>
          <p:cNvPr id="7" name="Рисунок 6" descr="Изображение выглядит как текст, человек&#10;&#10;Автоматически созданное описание">
            <a:extLst>
              <a:ext uri="{FF2B5EF4-FFF2-40B4-BE49-F238E27FC236}">
                <a16:creationId xmlns:a16="http://schemas.microsoft.com/office/drawing/2014/main" id="{41865A69-7B23-406E-DF0E-FE7343303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4052" y="5449707"/>
            <a:ext cx="2627939" cy="1452282"/>
          </a:xfrm>
          <a:prstGeom prst="rect">
            <a:avLst/>
          </a:prstGeom>
        </p:spPr>
      </p:pic>
      <mc:AlternateContent xmlns:mc="http://schemas.openxmlformats.org/markup-compatibility/2006">
        <mc:Choice xmlns:am3d="http://schemas.microsoft.com/office/drawing/2017/model3d" Requires="am3d">
          <p:graphicFrame>
            <p:nvGraphicFramePr>
              <p:cNvPr id="2" name="Трехмерная модель 1" descr="Ссылки">
                <a:extLst>
                  <a:ext uri="{FF2B5EF4-FFF2-40B4-BE49-F238E27FC236}">
                    <a16:creationId xmlns:a16="http://schemas.microsoft.com/office/drawing/2014/main" id="{B23EF59C-C427-1505-F9CF-F19B02342875}"/>
                  </a:ext>
                </a:extLst>
              </p:cNvPr>
              <p:cNvGraphicFramePr/>
              <p:nvPr>
                <p:extLst>
                  <p:ext uri="{D42A27DB-BD31-4B8C-83A1-F6EECF244321}">
                    <p14:modId xmlns:p14="http://schemas.microsoft.com/office/powerpoint/2010/main" val="184942300"/>
                  </p:ext>
                </p:extLst>
              </p:nvPr>
            </p:nvGraphicFramePr>
            <p:xfrm>
              <a:off x="-1129749" y="2230016"/>
              <a:ext cx="4989503" cy="4462006"/>
            </p:xfrm>
            <a:graphic>
              <a:graphicData uri="http://schemas.microsoft.com/office/drawing/2017/model3d">
                <am3d:model3d r:embed="rId4">
                  <am3d:spPr>
                    <a:xfrm>
                      <a:off x="0" y="0"/>
                      <a:ext cx="4989503" cy="4462006"/>
                    </a:xfrm>
                    <a:prstGeom prst="rect">
                      <a:avLst/>
                    </a:prstGeom>
                  </am3d:spPr>
                  <am3d:camera>
                    <am3d:pos x="0" y="0" z="74771876"/>
                    <am3d:up dx="0" dy="36000000" dz="0"/>
                    <am3d:lookAt x="0" y="0" z="0"/>
                    <am3d:perspective fov="2700000"/>
                  </am3d:camera>
                  <am3d:trans>
                    <am3d:meterPerModelUnit n="127812" d="1000000"/>
                    <am3d:preTrans dx="5737674" dy="-11363692" dz="-7500368"/>
                    <am3d:scale>
                      <am3d:sx n="1000000" d="1000000"/>
                      <am3d:sy n="1000000" d="1000000"/>
                      <am3d:sz n="1000000" d="1000000"/>
                    </am3d:scale>
                    <am3d:rot/>
                    <am3d:postTrans dx="0" dy="0" dz="0"/>
                  </am3d:trans>
                  <am3d:raster rName="Office3DRenderer" rVer="16.0.8326">
                    <am3d:blip r:embed="rId5"/>
                  </am3d:raster>
                  <am3d:extLst>
                    <a:ext uri="{9A65AA19-BECB-4387-8358-8AD5134E1D82}">
                      <a3danim:embedAnim xmlns:a3danim="http://schemas.microsoft.com/office/drawing/2018/animation/model3d" animId="0">
                        <a3danim:animPr length="7966" count="indefinite"/>
                      </a3danim:embedAnim>
                    </a:ext>
                    <a:ext uri="{E9DE012E-A134-456F-84FE-255F9AAD75C6}">
                      <a3danim:posterFrame xmlns:a3danim="http://schemas.microsoft.com/office/drawing/2018/animation/model3d" animId="0"/>
                    </a:ext>
                  </am3d:extLst>
                  <am3d:objViewport viewportSz="756899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 name="Трехмерная модель 1" descr="Ссылки">
                <a:extLst>
                  <a:ext uri="{FF2B5EF4-FFF2-40B4-BE49-F238E27FC236}">
                    <a16:creationId xmlns:a16="http://schemas.microsoft.com/office/drawing/2014/main" id="{B23EF59C-C427-1505-F9CF-F19B02342875}"/>
                  </a:ext>
                </a:extLst>
              </p:cNvPr>
              <p:cNvPicPr>
                <a:picLocks noGrp="1" noRot="1" noChangeAspect="1" noMove="1" noResize="1" noEditPoints="1" noAdjustHandles="1" noChangeArrowheads="1" noChangeShapeType="1" noCrop="1"/>
              </p:cNvPicPr>
              <p:nvPr/>
            </p:nvPicPr>
            <p:blipFill>
              <a:blip r:embed="rId5"/>
              <a:stretch>
                <a:fillRect/>
              </a:stretch>
            </p:blipFill>
            <p:spPr>
              <a:xfrm>
                <a:off x="-1129749" y="2230016"/>
                <a:ext cx="4989503" cy="4462006"/>
              </a:xfrm>
              <a:prstGeom prst="rect">
                <a:avLst/>
              </a:prstGeom>
            </p:spPr>
          </p:pic>
        </mc:Fallback>
      </mc:AlternateContent>
      <p:sp>
        <p:nvSpPr>
          <p:cNvPr id="3" name="Прямоугольник 2">
            <a:extLst>
              <a:ext uri="{FF2B5EF4-FFF2-40B4-BE49-F238E27FC236}">
                <a16:creationId xmlns:a16="http://schemas.microsoft.com/office/drawing/2014/main" id="{0304F633-7429-9973-907D-BBD604CBD275}"/>
              </a:ext>
            </a:extLst>
          </p:cNvPr>
          <p:cNvSpPr/>
          <p:nvPr/>
        </p:nvSpPr>
        <p:spPr>
          <a:xfrm>
            <a:off x="2772458" y="1906538"/>
            <a:ext cx="5970499" cy="923330"/>
          </a:xfrm>
          <a:prstGeom prst="rect">
            <a:avLst/>
          </a:prstGeom>
          <a:noFill/>
        </p:spPr>
        <p:txBody>
          <a:bodyPr wrap="square" lIns="91440" tIns="45720" rIns="91440" bIns="45720">
            <a:spAutoFit/>
          </a:bodyPr>
          <a:lstStyle/>
          <a:p>
            <a:pPr algn="ctr"/>
            <a:r>
              <a:rPr lang="uk-UA"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Дякую за увагу!</a:t>
            </a:r>
          </a:p>
        </p:txBody>
      </p:sp>
      <mc:AlternateContent xmlns:mc="http://schemas.openxmlformats.org/markup-compatibility/2006">
        <mc:Choice xmlns:am3d="http://schemas.microsoft.com/office/drawing/2017/model3d" Requires="am3d">
          <p:graphicFrame>
            <p:nvGraphicFramePr>
              <p:cNvPr id="5" name="Трехмерная модель 4" descr="Грядка фиолетовых цветов">
                <a:extLst>
                  <a:ext uri="{FF2B5EF4-FFF2-40B4-BE49-F238E27FC236}">
                    <a16:creationId xmlns:a16="http://schemas.microsoft.com/office/drawing/2014/main" id="{6C723790-845C-97B9-B553-484391825DD4}"/>
                  </a:ext>
                </a:extLst>
              </p:cNvPr>
              <p:cNvGraphicFramePr>
                <a:graphicFrameLocks noChangeAspect="1"/>
              </p:cNvGraphicFramePr>
              <p:nvPr>
                <p:extLst>
                  <p:ext uri="{D42A27DB-BD31-4B8C-83A1-F6EECF244321}">
                    <p14:modId xmlns:p14="http://schemas.microsoft.com/office/powerpoint/2010/main" val="2513345252"/>
                  </p:ext>
                </p:extLst>
              </p:nvPr>
            </p:nvGraphicFramePr>
            <p:xfrm>
              <a:off x="4168227" y="2975982"/>
              <a:ext cx="3178958" cy="3369315"/>
            </p:xfrm>
            <a:graphic>
              <a:graphicData uri="http://schemas.microsoft.com/office/drawing/2017/model3d">
                <am3d:model3d r:embed="rId6">
                  <am3d:spPr>
                    <a:xfrm>
                      <a:off x="0" y="0"/>
                      <a:ext cx="3178958" cy="3369315"/>
                    </a:xfrm>
                    <a:prstGeom prst="rect">
                      <a:avLst/>
                    </a:prstGeom>
                  </am3d:spPr>
                  <am3d:camera>
                    <am3d:pos x="0" y="0" z="76080099"/>
                    <am3d:up dx="0" dy="36000000" dz="0"/>
                    <am3d:lookAt x="0" y="0" z="0"/>
                    <am3d:perspective fov="2700000"/>
                  </am3d:camera>
                  <am3d:trans>
                    <am3d:meterPerModelUnit n="8188785" d="1000000"/>
                    <am3d:preTrans dx="0" dy="-18000000" dz="0"/>
                    <am3d:scale>
                      <am3d:sx n="1000000" d="1000000"/>
                      <am3d:sy n="1000000" d="1000000"/>
                      <am3d:sz n="1000000" d="1000000"/>
                    </am3d:scale>
                    <am3d:rot ax="2426919" ay="-670225" az="-562695"/>
                    <am3d:postTrans dx="0" dy="0" dz="0"/>
                  </am3d:trans>
                  <am3d:raster rName="Office3DRenderer" rVer="16.0.8326">
                    <am3d:blip r:embed="rId7"/>
                  </am3d:raster>
                  <am3d:objViewport viewportSz="531095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 name="Трехмерная модель 4" descr="Грядка фиолетовых цветов">
                <a:extLst>
                  <a:ext uri="{FF2B5EF4-FFF2-40B4-BE49-F238E27FC236}">
                    <a16:creationId xmlns:a16="http://schemas.microsoft.com/office/drawing/2014/main" id="{6C723790-845C-97B9-B553-484391825DD4}"/>
                  </a:ext>
                </a:extLst>
              </p:cNvPr>
              <p:cNvPicPr>
                <a:picLocks noGrp="1" noRot="1" noChangeAspect="1" noMove="1" noResize="1" noEditPoints="1" noAdjustHandles="1" noChangeArrowheads="1" noChangeShapeType="1" noCrop="1"/>
              </p:cNvPicPr>
              <p:nvPr/>
            </p:nvPicPr>
            <p:blipFill>
              <a:blip r:embed="rId7"/>
              <a:stretch>
                <a:fillRect/>
              </a:stretch>
            </p:blipFill>
            <p:spPr>
              <a:xfrm>
                <a:off x="4168227" y="2975982"/>
                <a:ext cx="3178958" cy="3369315"/>
              </a:xfrm>
              <a:prstGeom prst="rect">
                <a:avLst/>
              </a:prstGeom>
            </p:spPr>
          </p:pic>
        </mc:Fallback>
      </mc:AlternateContent>
    </p:spTree>
    <p:extLst>
      <p:ext uri="{BB962C8B-B14F-4D97-AF65-F5344CB8AC3E}">
        <p14:creationId xmlns:p14="http://schemas.microsoft.com/office/powerpoint/2010/main" val="2546244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0" presetClass="emph" presetSubtype="1" repeatCount="indefinite" fill="hold" nodeType="withEffect">
                                  <p:stCondLst>
                                    <p:cond delay="0"/>
                                  </p:stCondLst>
                                  <p:childTnLst>
                                    <p:anim calcmode="lin" valueType="num">
                                      <p:cBhvr>
                                        <p:cTn id="6" dur="7967" fill="hold"/>
                                        <p:tgtEl>
                                          <p:spTgt spid="2"/>
                                        </p:tgtEl>
                                        <p:attrNameLst>
                                          <p:attrName>embedded1</p:attrName>
                                        </p:attrNameLst>
                                      </p:cBhvr>
                                      <p:tavLst>
                                        <p:tav tm="0">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Нижний ракурс облаков в небе">
            <a:extLst>
              <a:ext uri="{FF2B5EF4-FFF2-40B4-BE49-F238E27FC236}">
                <a16:creationId xmlns:a16="http://schemas.microsoft.com/office/drawing/2014/main" id="{01EA4697-F476-4EDD-53BE-542273C3BAE8}"/>
              </a:ext>
            </a:extLst>
          </p:cNvPr>
          <p:cNvPicPr>
            <a:picLocks noChangeAspect="1"/>
          </p:cNvPicPr>
          <p:nvPr/>
        </p:nvPicPr>
        <p:blipFill rotWithShape="1">
          <a:blip r:embed="rId2">
            <a:alphaModFix amt="50000"/>
          </a:blip>
          <a:srcRect t="5708" b="10009"/>
          <a:stretch/>
        </p:blipFill>
        <p:spPr>
          <a:xfrm>
            <a:off x="18" y="0"/>
            <a:ext cx="12191982" cy="6859119"/>
          </a:xfrm>
          <a:prstGeom prst="rect">
            <a:avLst/>
          </a:prstGeom>
        </p:spPr>
      </p:pic>
      <p:pic>
        <p:nvPicPr>
          <p:cNvPr id="7" name="Рисунок 6" descr="Изображение выглядит как текст, человек&#10;&#10;Автоматически созданное описание">
            <a:extLst>
              <a:ext uri="{FF2B5EF4-FFF2-40B4-BE49-F238E27FC236}">
                <a16:creationId xmlns:a16="http://schemas.microsoft.com/office/drawing/2014/main" id="{41865A69-7B23-406E-DF0E-FE7343303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4052" y="5449707"/>
            <a:ext cx="2627939" cy="1452282"/>
          </a:xfrm>
          <a:prstGeom prst="rect">
            <a:avLst/>
          </a:prstGeom>
        </p:spPr>
      </p:pic>
      <p:sp>
        <p:nvSpPr>
          <p:cNvPr id="5" name="TextBox 4">
            <a:extLst>
              <a:ext uri="{FF2B5EF4-FFF2-40B4-BE49-F238E27FC236}">
                <a16:creationId xmlns:a16="http://schemas.microsoft.com/office/drawing/2014/main" id="{F6284C9B-79ED-6FE1-413A-C18303DA2033}"/>
              </a:ext>
            </a:extLst>
          </p:cNvPr>
          <p:cNvSpPr txBox="1"/>
          <p:nvPr/>
        </p:nvSpPr>
        <p:spPr>
          <a:xfrm>
            <a:off x="139960" y="796838"/>
            <a:ext cx="11728579" cy="5038752"/>
          </a:xfrm>
          <a:prstGeom prst="rect">
            <a:avLst/>
          </a:prstGeom>
          <a:noFill/>
        </p:spPr>
        <p:txBody>
          <a:bodyPr wrap="square">
            <a:spAutoFit/>
          </a:bodyPr>
          <a:lstStyle/>
          <a:p>
            <a:pPr indent="457200" algn="just">
              <a:lnSpc>
                <a:spcPct val="107000"/>
              </a:lnSpc>
              <a:spcAft>
                <a:spcPts val="800"/>
              </a:spcAft>
            </a:pPr>
            <a:r>
              <a:rPr lang="uk-UA" sz="2400" b="1" dirty="0">
                <a:solidFill>
                  <a:srgbClr val="00B0F0"/>
                </a:solidFill>
                <a:effectLst/>
                <a:latin typeface="Bookman Old Style" panose="02050604050505020204" pitchFamily="18" charset="0"/>
                <a:ea typeface="Calibri" panose="020F0502020204030204" pitchFamily="34" charset="0"/>
                <a:cs typeface="Times New Roman" panose="02020603050405020304" pitchFamily="18" charset="0"/>
              </a:rPr>
              <a:t>Мутагени </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це чинники фізичного, хімічного і біологічного походження, які спричиняють мутації. Мутагени підсилюють інтенсивність природної мутації в десятки і сотні разів. </a:t>
            </a:r>
            <a:endParaRPr lang="ru-UA" sz="2400" b="1" dirty="0">
              <a:effectLst/>
              <a:latin typeface="Bookman Old Style" panose="02050604050505020204" pitchFamily="18" charset="0"/>
              <a:ea typeface="Calibri" panose="020F0502020204030204" pitchFamily="34" charset="0"/>
              <a:cs typeface="Times New Roman" panose="02020603050405020304" pitchFamily="18" charset="0"/>
            </a:endParaRPr>
          </a:p>
          <a:p>
            <a:pPr indent="457200" algn="just">
              <a:lnSpc>
                <a:spcPct val="107000"/>
              </a:lnSpc>
              <a:spcAft>
                <a:spcPts val="800"/>
              </a:spcAft>
            </a:pP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Спільні властивості мутагенів:</a:t>
            </a:r>
            <a:endParaRPr lang="ru-UA" sz="2400" b="1" dirty="0">
              <a:effectLst/>
              <a:latin typeface="Bookman Old Style" panose="02050604050505020204" pitchFamily="18" charset="0"/>
              <a:ea typeface="Calibri" panose="020F0502020204030204" pitchFamily="34" charset="0"/>
              <a:cs typeface="Times New Roman" panose="02020603050405020304" pitchFamily="18" charset="0"/>
            </a:endParaRPr>
          </a:p>
          <a:p>
            <a:pPr marL="342900" lvl="0" indent="-342900" algn="just">
              <a:buFont typeface="+mj-lt"/>
              <a:buAutoNum type="arabicPeriod"/>
            </a:pP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Універсальність (спричинюють мутації у всіх живих організмах)</a:t>
            </a:r>
            <a:endParaRPr lang="ru-UA" sz="2400" b="1" dirty="0">
              <a:effectLst/>
              <a:latin typeface="Bookman Old Style" panose="02050604050505020204" pitchFamily="18" charset="0"/>
              <a:ea typeface="Calibri" panose="020F0502020204030204" pitchFamily="34" charset="0"/>
              <a:cs typeface="Times New Roman" panose="02020603050405020304" pitchFamily="18" charset="0"/>
            </a:endParaRPr>
          </a:p>
          <a:p>
            <a:pPr marL="342900" lvl="0" indent="-342900" algn="just">
              <a:buFont typeface="+mj-lt"/>
              <a:buAutoNum type="arabicPeriod"/>
            </a:pP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Неспрямованість</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дії</a:t>
            </a:r>
            <a:endParaRPr lang="ru-UA" sz="2400" b="1" dirty="0">
              <a:effectLst/>
              <a:latin typeface="Bookman Old Style" panose="02050604050505020204" pitchFamily="18" charset="0"/>
              <a:ea typeface="Calibri" panose="020F0502020204030204" pitchFamily="34" charset="0"/>
              <a:cs typeface="Times New Roman" panose="02020603050405020304" pitchFamily="18" charset="0"/>
            </a:endParaRPr>
          </a:p>
          <a:p>
            <a:pPr marL="342900" lvl="0" indent="-342900" algn="just">
              <a:buFont typeface="+mj-lt"/>
              <a:buAutoNum type="arabicPeriod"/>
            </a:pP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Відсутність нижнього порогу мутагенного ефекту.</a:t>
            </a:r>
            <a:endParaRPr lang="ru-UA" sz="2400" b="1" dirty="0">
              <a:effectLst/>
              <a:latin typeface="Bookman Old Style" panose="02050604050505020204" pitchFamily="18" charset="0"/>
              <a:ea typeface="Calibri" panose="020F0502020204030204" pitchFamily="34" charset="0"/>
              <a:cs typeface="Times New Roman" panose="02020603050405020304" pitchFamily="18" charset="0"/>
            </a:endParaRPr>
          </a:p>
          <a:p>
            <a:pPr indent="457200" algn="just">
              <a:lnSpc>
                <a:spcPct val="107000"/>
              </a:lnSpc>
              <a:spcAft>
                <a:spcPts val="800"/>
              </a:spcAft>
            </a:pP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Мінімальна кількість ДНК, здатна змінюватись і при цьому зумовлювати перебудову ознаки, називається </a:t>
            </a:r>
            <a:r>
              <a:rPr lang="uk-UA" sz="2400" b="1" dirty="0" err="1">
                <a:solidFill>
                  <a:srgbClr val="00B0F0"/>
                </a:solidFill>
                <a:effectLst/>
                <a:latin typeface="Bookman Old Style" panose="02050604050505020204" pitchFamily="18" charset="0"/>
                <a:ea typeface="Calibri" panose="020F0502020204030204" pitchFamily="34" charset="0"/>
                <a:cs typeface="Times New Roman" panose="02020603050405020304" pitchFamily="18" charset="0"/>
              </a:rPr>
              <a:t>мутоном</a:t>
            </a:r>
            <a:r>
              <a:rPr lang="uk-UA" sz="2400" b="1" dirty="0">
                <a:solidFill>
                  <a:srgbClr val="00B0F0"/>
                </a:solidFill>
                <a:effectLst/>
                <a:latin typeface="Bookman Old Style" panose="02050604050505020204" pitchFamily="18" charset="0"/>
                <a:ea typeface="Calibri" panose="020F0502020204030204" pitchFamily="34" charset="0"/>
                <a:cs typeface="Times New Roman" panose="02020603050405020304" pitchFamily="18" charset="0"/>
              </a:rPr>
              <a:t>.</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Мутон</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відповідає одній парі комплементарних нуклеотидів ДНК. </a:t>
            </a:r>
            <a:endParaRPr lang="ru-UA" sz="2400" b="1" dirty="0">
              <a:effectLst/>
              <a:latin typeface="Bookman Old Style" panose="02050604050505020204" pitchFamily="18" charset="0"/>
              <a:ea typeface="Calibri" panose="020F0502020204030204" pitchFamily="34" charset="0"/>
              <a:cs typeface="Times New Roman" panose="02020603050405020304" pitchFamily="18" charset="0"/>
            </a:endParaRPr>
          </a:p>
          <a:p>
            <a:pPr indent="457200" algn="just">
              <a:lnSpc>
                <a:spcPct val="107000"/>
              </a:lnSpc>
              <a:spcAft>
                <a:spcPts val="800"/>
              </a:spcAft>
            </a:pP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Близько 90% мутагенів є канцерогенами (здатні спричинювати злоякісні пухлини).</a:t>
            </a:r>
            <a:endParaRPr lang="ru-UA" sz="2400" b="1" dirty="0">
              <a:effectLst/>
              <a:latin typeface="Bookman Old Style" panose="0205060405050502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418492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Нижний ракурс облаков в небе">
            <a:extLst>
              <a:ext uri="{FF2B5EF4-FFF2-40B4-BE49-F238E27FC236}">
                <a16:creationId xmlns:a16="http://schemas.microsoft.com/office/drawing/2014/main" id="{01EA4697-F476-4EDD-53BE-542273C3BAE8}"/>
              </a:ext>
            </a:extLst>
          </p:cNvPr>
          <p:cNvPicPr>
            <a:picLocks noChangeAspect="1"/>
          </p:cNvPicPr>
          <p:nvPr/>
        </p:nvPicPr>
        <p:blipFill rotWithShape="1">
          <a:blip r:embed="rId2">
            <a:alphaModFix amt="50000"/>
          </a:blip>
          <a:srcRect t="5708" b="10009"/>
          <a:stretch/>
        </p:blipFill>
        <p:spPr>
          <a:xfrm>
            <a:off x="18" y="0"/>
            <a:ext cx="12191982" cy="6859119"/>
          </a:xfrm>
          <a:prstGeom prst="rect">
            <a:avLst/>
          </a:prstGeom>
        </p:spPr>
      </p:pic>
      <p:pic>
        <p:nvPicPr>
          <p:cNvPr id="7" name="Рисунок 6" descr="Изображение выглядит как текст, человек&#10;&#10;Автоматически созданное описание">
            <a:extLst>
              <a:ext uri="{FF2B5EF4-FFF2-40B4-BE49-F238E27FC236}">
                <a16:creationId xmlns:a16="http://schemas.microsoft.com/office/drawing/2014/main" id="{41865A69-7B23-406E-DF0E-FE7343303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4052" y="5449707"/>
            <a:ext cx="2627939" cy="1452282"/>
          </a:xfrm>
          <a:prstGeom prst="rect">
            <a:avLst/>
          </a:prstGeom>
        </p:spPr>
      </p:pic>
      <p:sp>
        <p:nvSpPr>
          <p:cNvPr id="3" name="TextBox 2">
            <a:extLst>
              <a:ext uri="{FF2B5EF4-FFF2-40B4-BE49-F238E27FC236}">
                <a16:creationId xmlns:a16="http://schemas.microsoft.com/office/drawing/2014/main" id="{5F3D5C1B-6C61-7854-8EFA-F6B058795632}"/>
              </a:ext>
            </a:extLst>
          </p:cNvPr>
          <p:cNvSpPr txBox="1"/>
          <p:nvPr/>
        </p:nvSpPr>
        <p:spPr>
          <a:xfrm>
            <a:off x="195943" y="643320"/>
            <a:ext cx="11887200" cy="5020285"/>
          </a:xfrm>
          <a:prstGeom prst="rect">
            <a:avLst/>
          </a:prstGeom>
          <a:noFill/>
        </p:spPr>
        <p:txBody>
          <a:bodyPr wrap="square">
            <a:spAutoFit/>
          </a:bodyPr>
          <a:lstStyle/>
          <a:p>
            <a:pPr indent="457200" algn="just">
              <a:lnSpc>
                <a:spcPct val="107000"/>
              </a:lnSpc>
              <a:spcAft>
                <a:spcPts val="800"/>
              </a:spcAft>
            </a:pP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Мутагени бувають фізичні, хімічні та біологічні.</a:t>
            </a:r>
            <a:endParaRPr lang="ru-UA" sz="2400" b="1"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spcAft>
                <a:spcPts val="800"/>
              </a:spcAft>
            </a:pPr>
            <a:r>
              <a:rPr lang="uk-UA" sz="2400" b="1" dirty="0" err="1">
                <a:solidFill>
                  <a:srgbClr val="00B0F0"/>
                </a:solidFill>
                <a:effectLst/>
                <a:latin typeface="Bookman Old Style" panose="02050604050505020204" pitchFamily="18" charset="0"/>
                <a:ea typeface="Calibri" panose="020F0502020204030204" pitchFamily="34" charset="0"/>
                <a:cs typeface="Times New Roman" panose="02020603050405020304" pitchFamily="18" charset="0"/>
              </a:rPr>
              <a:t>Супермутагени</a:t>
            </a:r>
            <a:r>
              <a:rPr lang="uk-UA" sz="2400" b="1" dirty="0">
                <a:solidFill>
                  <a:srgbClr val="00B0F0"/>
                </a:solidFill>
                <a:effectLst/>
                <a:latin typeface="Bookman Old Style" panose="02050604050505020204" pitchFamily="18" charset="0"/>
                <a:ea typeface="Calibri" panose="020F0502020204030204" pitchFamily="34" charset="0"/>
                <a:cs typeface="Times New Roman" panose="02020603050405020304" pitchFamily="18" charset="0"/>
              </a:rPr>
              <a:t> </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(термін ввів І.А. Рапопорт) – це найсильніші мутагени. Вони спричинюють один і той самий тип мутацій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етиленамін</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діетилсульфат</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нітрозоетилсечовина</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нітрозометилсечовина</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пероксид водню, іприт тощо). </a:t>
            </a:r>
            <a:endParaRPr lang="ru-UA" sz="2400" b="1"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spcAft>
                <a:spcPts val="800"/>
              </a:spcAft>
            </a:pP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Існує ряд організмів, які проникаючи в організм людини, стають джерелами ураження ДНК свого хазяїна. Це віруси, бактерії, найпростіші та гельмінти. Уставлено, що в ряді випадків живі вакцини з пригніченої вірулентністю здатні індукувати мутації. Мутагенні властивості мають токсини деяких організмів, особливо пліснявих грибів, непатогенні віруси, антибіотики,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афлотоксини</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гормони (природні та синтетичні). </a:t>
            </a:r>
            <a:endParaRPr lang="ru-UA" sz="24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325067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Нижний ракурс облаков в небе">
            <a:extLst>
              <a:ext uri="{FF2B5EF4-FFF2-40B4-BE49-F238E27FC236}">
                <a16:creationId xmlns:a16="http://schemas.microsoft.com/office/drawing/2014/main" id="{01EA4697-F476-4EDD-53BE-542273C3BAE8}"/>
              </a:ext>
            </a:extLst>
          </p:cNvPr>
          <p:cNvPicPr>
            <a:picLocks noChangeAspect="1"/>
          </p:cNvPicPr>
          <p:nvPr/>
        </p:nvPicPr>
        <p:blipFill rotWithShape="1">
          <a:blip r:embed="rId2">
            <a:alphaModFix amt="50000"/>
          </a:blip>
          <a:srcRect t="5708" b="10009"/>
          <a:stretch/>
        </p:blipFill>
        <p:spPr>
          <a:xfrm>
            <a:off x="18" y="0"/>
            <a:ext cx="12191982" cy="6859119"/>
          </a:xfrm>
          <a:prstGeom prst="rect">
            <a:avLst/>
          </a:prstGeom>
        </p:spPr>
      </p:pic>
      <p:pic>
        <p:nvPicPr>
          <p:cNvPr id="7" name="Рисунок 6" descr="Изображение выглядит как текст, человек&#10;&#10;Автоматически созданное описание">
            <a:extLst>
              <a:ext uri="{FF2B5EF4-FFF2-40B4-BE49-F238E27FC236}">
                <a16:creationId xmlns:a16="http://schemas.microsoft.com/office/drawing/2014/main" id="{41865A69-7B23-406E-DF0E-FE7343303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4052" y="5449707"/>
            <a:ext cx="2627939" cy="1452282"/>
          </a:xfrm>
          <a:prstGeom prst="rect">
            <a:avLst/>
          </a:prstGeom>
        </p:spPr>
      </p:pic>
      <p:sp>
        <p:nvSpPr>
          <p:cNvPr id="3" name="TextBox 2">
            <a:extLst>
              <a:ext uri="{FF2B5EF4-FFF2-40B4-BE49-F238E27FC236}">
                <a16:creationId xmlns:a16="http://schemas.microsoft.com/office/drawing/2014/main" id="{91B9FD86-91FB-3CE2-5988-95BD4E6F3A8E}"/>
              </a:ext>
            </a:extLst>
          </p:cNvPr>
          <p:cNvSpPr txBox="1"/>
          <p:nvPr/>
        </p:nvSpPr>
        <p:spPr>
          <a:xfrm>
            <a:off x="111967" y="695979"/>
            <a:ext cx="11968065" cy="5020285"/>
          </a:xfrm>
          <a:prstGeom prst="rect">
            <a:avLst/>
          </a:prstGeom>
          <a:noFill/>
        </p:spPr>
        <p:txBody>
          <a:bodyPr wrap="square">
            <a:spAutoFit/>
          </a:bodyPr>
          <a:lstStyle/>
          <a:p>
            <a:pPr indent="457200" algn="just">
              <a:lnSpc>
                <a:spcPct val="107000"/>
              </a:lnSpc>
              <a:spcAft>
                <a:spcPts val="800"/>
              </a:spcAft>
            </a:pPr>
            <a:r>
              <a:rPr lang="uk-UA" sz="2400" b="1" dirty="0" err="1">
                <a:solidFill>
                  <a:srgbClr val="00B0F0"/>
                </a:solidFill>
                <a:effectLst/>
                <a:latin typeface="Bookman Old Style" panose="02050604050505020204" pitchFamily="18" charset="0"/>
                <a:ea typeface="Calibri" panose="020F0502020204030204" pitchFamily="34" charset="0"/>
                <a:cs typeface="Times New Roman" panose="02020603050405020304" pitchFamily="18" charset="0"/>
              </a:rPr>
              <a:t>Комутагени</a:t>
            </a:r>
            <a:r>
              <a:rPr lang="uk-UA" sz="2400" b="1" dirty="0">
                <a:solidFill>
                  <a:srgbClr val="00B0F0"/>
                </a:solidFill>
                <a:effectLst/>
                <a:latin typeface="Bookman Old Style" panose="02050604050505020204" pitchFamily="18" charset="0"/>
                <a:ea typeface="Calibri" panose="020F0502020204030204" pitchFamily="34" charset="0"/>
                <a:cs typeface="Times New Roman" panose="02020603050405020304" pitchFamily="18" charset="0"/>
              </a:rPr>
              <a:t> </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це речовини, які не здатні до мутагенної дії, але вони посилюють дію мутагенних чинників.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Комутагеном</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вважається кофеїн, який впливає на спонтанний та індукований мутагенез. </a:t>
            </a:r>
            <a:endParaRPr lang="ru-UA" sz="2400" b="1"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spcAft>
                <a:spcPts val="800"/>
              </a:spcAft>
            </a:pP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Комутагенну</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дію мають деякі фармакологічні засоби (нестероїдні, протизапальні препарати –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тепоксикам</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лорноксикам</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верапаміл</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фендимін</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тощо), токсини гельмінтів, деякі речовини, які використовують у харчових добавках, косметиці, мийних засобах тощо. </a:t>
            </a:r>
            <a:endParaRPr lang="ru-UA" sz="2400" b="1"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spcAft>
                <a:spcPts val="800"/>
              </a:spcAft>
            </a:pP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Наявність у середовищі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комутагенів</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може підвищувати негативні ефекти фізичних, хімічних, лікарських та інших мутагенів з якими контактує людина. </a:t>
            </a:r>
            <a:endParaRPr lang="ru-UA" sz="24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439419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Нижний ракурс облаков в небе">
            <a:extLst>
              <a:ext uri="{FF2B5EF4-FFF2-40B4-BE49-F238E27FC236}">
                <a16:creationId xmlns:a16="http://schemas.microsoft.com/office/drawing/2014/main" id="{01EA4697-F476-4EDD-53BE-542273C3BAE8}"/>
              </a:ext>
            </a:extLst>
          </p:cNvPr>
          <p:cNvPicPr>
            <a:picLocks noChangeAspect="1"/>
          </p:cNvPicPr>
          <p:nvPr/>
        </p:nvPicPr>
        <p:blipFill rotWithShape="1">
          <a:blip r:embed="rId2">
            <a:alphaModFix amt="50000"/>
          </a:blip>
          <a:srcRect t="5708" b="10009"/>
          <a:stretch/>
        </p:blipFill>
        <p:spPr>
          <a:xfrm>
            <a:off x="18" y="0"/>
            <a:ext cx="12191982" cy="6859119"/>
          </a:xfrm>
          <a:prstGeom prst="rect">
            <a:avLst/>
          </a:prstGeom>
        </p:spPr>
      </p:pic>
      <p:pic>
        <p:nvPicPr>
          <p:cNvPr id="7" name="Рисунок 6" descr="Изображение выглядит как текст, человек&#10;&#10;Автоматически созданное описание">
            <a:extLst>
              <a:ext uri="{FF2B5EF4-FFF2-40B4-BE49-F238E27FC236}">
                <a16:creationId xmlns:a16="http://schemas.microsoft.com/office/drawing/2014/main" id="{41865A69-7B23-406E-DF0E-FE7343303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4052" y="5449707"/>
            <a:ext cx="2627939" cy="1452282"/>
          </a:xfrm>
          <a:prstGeom prst="rect">
            <a:avLst/>
          </a:prstGeom>
        </p:spPr>
      </p:pic>
      <p:sp>
        <p:nvSpPr>
          <p:cNvPr id="3" name="TextBox 2">
            <a:extLst>
              <a:ext uri="{FF2B5EF4-FFF2-40B4-BE49-F238E27FC236}">
                <a16:creationId xmlns:a16="http://schemas.microsoft.com/office/drawing/2014/main" id="{68A4B2A0-BC31-8F3E-AA32-E14CC0320790}"/>
              </a:ext>
            </a:extLst>
          </p:cNvPr>
          <p:cNvSpPr txBox="1"/>
          <p:nvPr/>
        </p:nvSpPr>
        <p:spPr>
          <a:xfrm>
            <a:off x="158619" y="295661"/>
            <a:ext cx="11840547" cy="5369162"/>
          </a:xfrm>
          <a:prstGeom prst="rect">
            <a:avLst/>
          </a:prstGeom>
          <a:noFill/>
        </p:spPr>
        <p:txBody>
          <a:bodyPr wrap="square">
            <a:spAutoFit/>
          </a:bodyPr>
          <a:lstStyle/>
          <a:p>
            <a:pPr indent="457200" algn="just">
              <a:lnSpc>
                <a:spcPct val="107000"/>
              </a:lnSpc>
            </a:pPr>
            <a:r>
              <a:rPr lang="uk-UA" sz="2300" b="1" dirty="0">
                <a:solidFill>
                  <a:srgbClr val="00B0F0"/>
                </a:solidFill>
                <a:effectLst/>
                <a:latin typeface="Bookman Old Style" panose="02050604050505020204" pitchFamily="18" charset="0"/>
                <a:ea typeface="Calibri" panose="020F0502020204030204" pitchFamily="34" charset="0"/>
                <a:cs typeface="Times New Roman" panose="02020603050405020304" pitchFamily="18" charset="0"/>
              </a:rPr>
              <a:t>Антимутагени (</a:t>
            </a:r>
            <a:r>
              <a:rPr lang="uk-UA" sz="2300" b="1" dirty="0" err="1">
                <a:solidFill>
                  <a:srgbClr val="00B0F0"/>
                </a:solidFill>
                <a:effectLst/>
                <a:latin typeface="Bookman Old Style" panose="02050604050505020204" pitchFamily="18" charset="0"/>
                <a:ea typeface="Calibri" panose="020F0502020204030204" pitchFamily="34" charset="0"/>
                <a:cs typeface="Times New Roman" panose="02020603050405020304" pitchFamily="18" charset="0"/>
              </a:rPr>
              <a:t>дисмутагени</a:t>
            </a:r>
            <a:r>
              <a:rPr lang="uk-UA" sz="2300" b="1" dirty="0">
                <a:solidFill>
                  <a:srgbClr val="00B0F0"/>
                </a:solidFill>
                <a:effectLst/>
                <a:latin typeface="Bookman Old Style" panose="02050604050505020204" pitchFamily="18" charset="0"/>
                <a:ea typeface="Calibri" panose="020F0502020204030204" pitchFamily="34" charset="0"/>
                <a:cs typeface="Times New Roman" panose="02020603050405020304" pitchFamily="18" charset="0"/>
              </a:rPr>
              <a:t>) </a:t>
            </a:r>
            <a:r>
              <a:rPr lang="uk-UA" sz="2300" b="1" dirty="0">
                <a:effectLst/>
                <a:latin typeface="Bookman Old Style" panose="02050604050505020204" pitchFamily="18" charset="0"/>
                <a:ea typeface="Calibri" panose="020F0502020204030204" pitchFamily="34" charset="0"/>
                <a:cs typeface="Times New Roman" panose="02020603050405020304" pitchFamily="18" charset="0"/>
              </a:rPr>
              <a:t>– речовини, які захищають геном людини від дії мутагенних чинників, чим знижують частоту мутацій. Вони нейтралізують мутаген до його реакції з молекулою ДНК або усувають </a:t>
            </a:r>
            <a:r>
              <a:rPr lang="uk-UA" sz="2300" b="1" dirty="0" err="1">
                <a:effectLst/>
                <a:latin typeface="Bookman Old Style" panose="02050604050505020204" pitchFamily="18" charset="0"/>
                <a:ea typeface="Calibri" panose="020F0502020204030204" pitchFamily="34" charset="0"/>
                <a:cs typeface="Times New Roman" panose="02020603050405020304" pitchFamily="18" charset="0"/>
              </a:rPr>
              <a:t>ушкодженя</a:t>
            </a:r>
            <a:r>
              <a:rPr lang="uk-UA" sz="2300" b="1" dirty="0">
                <a:effectLst/>
                <a:latin typeface="Bookman Old Style" panose="02050604050505020204" pitchFamily="18" charset="0"/>
                <a:ea typeface="Calibri" panose="020F0502020204030204" pitchFamily="34" charset="0"/>
                <a:cs typeface="Times New Roman" panose="02020603050405020304" pitchFamily="18" charset="0"/>
              </a:rPr>
              <a:t> ДНК, що зумовлені мутагеном.</a:t>
            </a:r>
            <a:endParaRPr lang="ru-UA" sz="2300" b="1" dirty="0">
              <a:effectLst/>
              <a:latin typeface="Bookman Old Style" panose="02050604050505020204" pitchFamily="18" charset="0"/>
              <a:ea typeface="Calibri" panose="020F0502020204030204" pitchFamily="34" charset="0"/>
              <a:cs typeface="Times New Roman" panose="02020603050405020304" pitchFamily="18" charset="0"/>
            </a:endParaRPr>
          </a:p>
          <a:p>
            <a:pPr indent="457200" algn="just">
              <a:lnSpc>
                <a:spcPct val="107000"/>
              </a:lnSpc>
            </a:pPr>
            <a:r>
              <a:rPr lang="uk-UA" sz="2300" b="1" dirty="0">
                <a:effectLst/>
                <a:latin typeface="Bookman Old Style" panose="02050604050505020204" pitchFamily="18" charset="0"/>
                <a:ea typeface="Calibri" panose="020F0502020204030204" pitchFamily="34" charset="0"/>
                <a:cs typeface="Times New Roman" panose="02020603050405020304" pitchFamily="18" charset="0"/>
              </a:rPr>
              <a:t>Відомо понад 500 </a:t>
            </a:r>
            <a:r>
              <a:rPr lang="uk-UA" sz="2300" b="1" dirty="0" err="1">
                <a:effectLst/>
                <a:latin typeface="Bookman Old Style" panose="02050604050505020204" pitchFamily="18" charset="0"/>
                <a:ea typeface="Calibri" panose="020F0502020204030204" pitchFamily="34" charset="0"/>
                <a:cs typeface="Times New Roman" panose="02020603050405020304" pitchFamily="18" charset="0"/>
              </a:rPr>
              <a:t>сполук</a:t>
            </a:r>
            <a:r>
              <a:rPr lang="uk-UA" sz="2300" b="1" dirty="0">
                <a:effectLst/>
                <a:latin typeface="Bookman Old Style" panose="02050604050505020204" pitchFamily="18" charset="0"/>
                <a:ea typeface="Calibri" panose="020F0502020204030204" pitchFamily="34" charset="0"/>
                <a:cs typeface="Times New Roman" panose="02020603050405020304" pitchFamily="18" charset="0"/>
              </a:rPr>
              <a:t>, у яких доведено </a:t>
            </a:r>
            <a:r>
              <a:rPr lang="uk-UA" sz="2300" b="1" dirty="0" err="1">
                <a:effectLst/>
                <a:latin typeface="Bookman Old Style" panose="02050604050505020204" pitchFamily="18" charset="0"/>
                <a:ea typeface="Calibri" panose="020F0502020204030204" pitchFamily="34" charset="0"/>
                <a:cs typeface="Times New Roman" panose="02020603050405020304" pitchFamily="18" charset="0"/>
              </a:rPr>
              <a:t>антимутагенний</a:t>
            </a:r>
            <a:r>
              <a:rPr lang="uk-UA" sz="2300" b="1" dirty="0">
                <a:effectLst/>
                <a:latin typeface="Bookman Old Style" panose="02050604050505020204" pitchFamily="18" charset="0"/>
                <a:ea typeface="Calibri" panose="020F0502020204030204" pitchFamily="34" charset="0"/>
                <a:cs typeface="Times New Roman" panose="02020603050405020304" pitchFamily="18" charset="0"/>
              </a:rPr>
              <a:t> вплив. Найбільшу </a:t>
            </a:r>
            <a:r>
              <a:rPr lang="uk-UA" sz="2300" b="1" dirty="0" err="1">
                <a:effectLst/>
                <a:latin typeface="Bookman Old Style" panose="02050604050505020204" pitchFamily="18" charset="0"/>
                <a:ea typeface="Calibri" panose="020F0502020204030204" pitchFamily="34" charset="0"/>
                <a:cs typeface="Times New Roman" panose="02020603050405020304" pitchFamily="18" charset="0"/>
              </a:rPr>
              <a:t>антимутагенну</a:t>
            </a:r>
            <a:r>
              <a:rPr lang="uk-UA" sz="2300" b="1" dirty="0">
                <a:effectLst/>
                <a:latin typeface="Bookman Old Style" panose="02050604050505020204" pitchFamily="18" charset="0"/>
                <a:ea typeface="Calibri" panose="020F0502020204030204" pitchFamily="34" charset="0"/>
                <a:cs typeface="Times New Roman" panose="02020603050405020304" pitchFamily="18" charset="0"/>
              </a:rPr>
              <a:t> дію мають </a:t>
            </a:r>
            <a:r>
              <a:rPr lang="uk-UA" sz="2300" b="1" dirty="0">
                <a:effectLst/>
                <a:latin typeface="Bookman Old Style" panose="02050604050505020204" pitchFamily="18" charset="0"/>
                <a:ea typeface="Calibri" panose="020F0502020204030204" pitchFamily="34" charset="0"/>
                <a:cs typeface="Times New Roman" panose="02020603050405020304" pitchFamily="18" charset="0"/>
                <a:sym typeface="Symbol" panose="05050102010706020507" pitchFamily="18" charset="2"/>
              </a:rPr>
              <a:t></a:t>
            </a:r>
            <a:r>
              <a:rPr lang="uk-UA" sz="2300" b="1" dirty="0">
                <a:effectLst/>
                <a:latin typeface="Bookman Old Style" panose="02050604050505020204" pitchFamily="18" charset="0"/>
                <a:ea typeface="Calibri" panose="020F0502020204030204" pitchFamily="34" charset="0"/>
                <a:cs typeface="Times New Roman" panose="02020603050405020304" pitchFamily="18" charset="0"/>
              </a:rPr>
              <a:t>-каротин, вітаміни С, Е, А, </a:t>
            </a:r>
            <a:r>
              <a:rPr lang="uk-UA" sz="2300" b="1" dirty="0" err="1">
                <a:effectLst/>
                <a:latin typeface="Bookman Old Style" panose="02050604050505020204" pitchFamily="18" charset="0"/>
                <a:ea typeface="Calibri" panose="020F0502020204030204" pitchFamily="34" charset="0"/>
                <a:cs typeface="Times New Roman" panose="02020603050405020304" pitchFamily="18" charset="0"/>
              </a:rPr>
              <a:t>поліфенольні</a:t>
            </a:r>
            <a:r>
              <a:rPr lang="uk-UA" sz="2300" b="1" dirty="0">
                <a:effectLst/>
                <a:latin typeface="Bookman Old Style" panose="02050604050505020204" pitchFamily="18" charset="0"/>
                <a:ea typeface="Calibri" panose="020F0502020204030204" pitchFamily="34" charset="0"/>
                <a:cs typeface="Times New Roman" panose="02020603050405020304" pitchFamily="18" charset="0"/>
              </a:rPr>
              <a:t> антиоксиданти, які містяться в зеленому чаї, глютамін, серотонін, резерпін, </a:t>
            </a:r>
            <a:r>
              <a:rPr lang="uk-UA" sz="2300" b="1" dirty="0" err="1">
                <a:effectLst/>
                <a:latin typeface="Bookman Old Style" panose="02050604050505020204" pitchFamily="18" charset="0"/>
                <a:ea typeface="Calibri" panose="020F0502020204030204" pitchFamily="34" charset="0"/>
                <a:cs typeface="Times New Roman" panose="02020603050405020304" pitchFamily="18" charset="0"/>
              </a:rPr>
              <a:t>гістамін</a:t>
            </a:r>
            <a:r>
              <a:rPr lang="uk-UA" sz="2300" b="1" dirty="0">
                <a:effectLst/>
                <a:latin typeface="Bookman Old Style" panose="02050604050505020204" pitchFamily="18" charset="0"/>
                <a:ea typeface="Calibri" panose="020F0502020204030204" pitchFamily="34" charset="0"/>
                <a:cs typeface="Times New Roman" panose="02020603050405020304" pitchFamily="18" charset="0"/>
              </a:rPr>
              <a:t>, </a:t>
            </a:r>
            <a:r>
              <a:rPr lang="uk-UA" sz="2300" b="1" dirty="0" err="1">
                <a:effectLst/>
                <a:latin typeface="Bookman Old Style" panose="02050604050505020204" pitchFamily="18" charset="0"/>
                <a:ea typeface="Calibri" panose="020F0502020204030204" pitchFamily="34" charset="0"/>
                <a:cs typeface="Times New Roman" panose="02020603050405020304" pitchFamily="18" charset="0"/>
              </a:rPr>
              <a:t>гліцерол</a:t>
            </a:r>
            <a:r>
              <a:rPr lang="uk-UA" sz="2300" b="1" dirty="0">
                <a:effectLst/>
                <a:latin typeface="Bookman Old Style" panose="02050604050505020204" pitchFamily="18" charset="0"/>
                <a:ea typeface="Calibri" panose="020F0502020204030204" pitchFamily="34" charset="0"/>
                <a:cs typeface="Times New Roman" panose="02020603050405020304" pitchFamily="18" charset="0"/>
              </a:rPr>
              <a:t>, </a:t>
            </a:r>
            <a:r>
              <a:rPr lang="uk-UA" sz="2300" b="1" dirty="0" err="1">
                <a:effectLst/>
                <a:latin typeface="Bookman Old Style" panose="02050604050505020204" pitchFamily="18" charset="0"/>
                <a:ea typeface="Calibri" panose="020F0502020204030204" pitchFamily="34" charset="0"/>
                <a:cs typeface="Times New Roman" panose="02020603050405020304" pitchFamily="18" charset="0"/>
              </a:rPr>
              <a:t>цистин</a:t>
            </a:r>
            <a:r>
              <a:rPr lang="uk-UA" sz="2300" b="1" dirty="0">
                <a:effectLst/>
                <a:latin typeface="Bookman Old Style" panose="02050604050505020204" pitchFamily="18" charset="0"/>
                <a:ea typeface="Calibri" panose="020F0502020204030204" pitchFamily="34" charset="0"/>
                <a:cs typeface="Times New Roman" panose="02020603050405020304" pitchFamily="18" charset="0"/>
              </a:rPr>
              <a:t>, цистеїн тощо. </a:t>
            </a:r>
            <a:endParaRPr lang="ru-UA" sz="2300" b="1" dirty="0">
              <a:effectLst/>
              <a:latin typeface="Bookman Old Style" panose="02050604050505020204" pitchFamily="18" charset="0"/>
              <a:ea typeface="Calibri" panose="020F0502020204030204" pitchFamily="34" charset="0"/>
              <a:cs typeface="Times New Roman" panose="02020603050405020304" pitchFamily="18" charset="0"/>
            </a:endParaRPr>
          </a:p>
          <a:p>
            <a:pPr indent="457200" algn="just">
              <a:lnSpc>
                <a:spcPct val="107000"/>
              </a:lnSpc>
            </a:pPr>
            <a:r>
              <a:rPr lang="uk-UA" sz="2300" b="1" dirty="0" err="1">
                <a:effectLst/>
                <a:latin typeface="Bookman Old Style" panose="02050604050505020204" pitchFamily="18" charset="0"/>
                <a:ea typeface="Calibri" panose="020F0502020204030204" pitchFamily="34" charset="0"/>
                <a:cs typeface="Times New Roman" panose="02020603050405020304" pitchFamily="18" charset="0"/>
              </a:rPr>
              <a:t>Антимутагенні</a:t>
            </a:r>
            <a:r>
              <a:rPr lang="uk-UA" sz="2300" b="1" dirty="0">
                <a:effectLst/>
                <a:latin typeface="Bookman Old Style" panose="02050604050505020204" pitchFamily="18" charset="0"/>
                <a:ea typeface="Calibri" panose="020F0502020204030204" pitchFamily="34" charset="0"/>
                <a:cs typeface="Times New Roman" panose="02020603050405020304" pitchFamily="18" charset="0"/>
              </a:rPr>
              <a:t> властивості мають сири, солодкий (болгарський) перець, петрушка, білокачанна капуста та інші, а, також, деякі фізичні чинники, наприклад денне світло.</a:t>
            </a:r>
            <a:endParaRPr lang="ru-UA" sz="2300" b="1" dirty="0">
              <a:effectLst/>
              <a:latin typeface="Bookman Old Style" panose="02050604050505020204" pitchFamily="18" charset="0"/>
              <a:ea typeface="Calibri" panose="020F0502020204030204" pitchFamily="34" charset="0"/>
              <a:cs typeface="Times New Roman" panose="02020603050405020304" pitchFamily="18" charset="0"/>
            </a:endParaRPr>
          </a:p>
          <a:p>
            <a:pPr indent="457200" algn="just">
              <a:lnSpc>
                <a:spcPct val="107000"/>
              </a:lnSpc>
            </a:pPr>
            <a:r>
              <a:rPr lang="uk-UA" sz="2300" b="1" dirty="0">
                <a:effectLst/>
                <a:latin typeface="Bookman Old Style" panose="02050604050505020204" pitchFamily="18" charset="0"/>
                <a:ea typeface="Calibri" panose="020F0502020204030204" pitchFamily="34" charset="0"/>
                <a:cs typeface="Times New Roman" panose="02020603050405020304" pitchFamily="18" charset="0"/>
              </a:rPr>
              <a:t>До універсальних антимутагенів (однаково ефективні проти дії радіації та хімічних мутагенів) належать цистеїн, </a:t>
            </a:r>
            <a:r>
              <a:rPr lang="uk-UA" sz="2300" b="1" dirty="0" err="1">
                <a:effectLst/>
                <a:latin typeface="Bookman Old Style" panose="02050604050505020204" pitchFamily="18" charset="0"/>
                <a:ea typeface="Calibri" panose="020F0502020204030204" pitchFamily="34" charset="0"/>
                <a:cs typeface="Times New Roman" panose="02020603050405020304" pitchFamily="18" charset="0"/>
              </a:rPr>
              <a:t>цистамін</a:t>
            </a:r>
            <a:r>
              <a:rPr lang="uk-UA" sz="2300" b="1" dirty="0">
                <a:effectLst/>
                <a:latin typeface="Bookman Old Style" panose="02050604050505020204" pitchFamily="18" charset="0"/>
                <a:ea typeface="Calibri" panose="020F0502020204030204" pitchFamily="34" charset="0"/>
                <a:cs typeface="Times New Roman" panose="02020603050405020304" pitchFamily="18" charset="0"/>
              </a:rPr>
              <a:t>, серотонін, деякі вітаміни, інтерферон, спермін тощо. </a:t>
            </a:r>
            <a:endParaRPr lang="ru-UA" sz="2300" b="1" dirty="0">
              <a:effectLst/>
              <a:latin typeface="Bookman Old Style" panose="0205060405050502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270644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Нижний ракурс облаков в небе">
            <a:extLst>
              <a:ext uri="{FF2B5EF4-FFF2-40B4-BE49-F238E27FC236}">
                <a16:creationId xmlns:a16="http://schemas.microsoft.com/office/drawing/2014/main" id="{01EA4697-F476-4EDD-53BE-542273C3BAE8}"/>
              </a:ext>
            </a:extLst>
          </p:cNvPr>
          <p:cNvPicPr>
            <a:picLocks noChangeAspect="1"/>
          </p:cNvPicPr>
          <p:nvPr/>
        </p:nvPicPr>
        <p:blipFill rotWithShape="1">
          <a:blip r:embed="rId2">
            <a:alphaModFix amt="50000"/>
          </a:blip>
          <a:srcRect t="5708" b="10009"/>
          <a:stretch/>
        </p:blipFill>
        <p:spPr>
          <a:xfrm>
            <a:off x="18" y="0"/>
            <a:ext cx="12191982" cy="6859119"/>
          </a:xfrm>
          <a:prstGeom prst="rect">
            <a:avLst/>
          </a:prstGeom>
        </p:spPr>
      </p:pic>
      <p:pic>
        <p:nvPicPr>
          <p:cNvPr id="7" name="Рисунок 6" descr="Изображение выглядит как текст, человек&#10;&#10;Автоматически созданное описание">
            <a:extLst>
              <a:ext uri="{FF2B5EF4-FFF2-40B4-BE49-F238E27FC236}">
                <a16:creationId xmlns:a16="http://schemas.microsoft.com/office/drawing/2014/main" id="{41865A69-7B23-406E-DF0E-FE7343303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4052" y="5449707"/>
            <a:ext cx="2627939" cy="1452282"/>
          </a:xfrm>
          <a:prstGeom prst="rect">
            <a:avLst/>
          </a:prstGeom>
        </p:spPr>
      </p:pic>
      <p:sp>
        <p:nvSpPr>
          <p:cNvPr id="3" name="TextBox 2">
            <a:extLst>
              <a:ext uri="{FF2B5EF4-FFF2-40B4-BE49-F238E27FC236}">
                <a16:creationId xmlns:a16="http://schemas.microsoft.com/office/drawing/2014/main" id="{9761D448-2957-E9D3-85AC-89FC3A60B967}"/>
              </a:ext>
            </a:extLst>
          </p:cNvPr>
          <p:cNvSpPr txBox="1"/>
          <p:nvPr/>
        </p:nvSpPr>
        <p:spPr>
          <a:xfrm>
            <a:off x="74645" y="202161"/>
            <a:ext cx="11905861" cy="5973687"/>
          </a:xfrm>
          <a:prstGeom prst="rect">
            <a:avLst/>
          </a:prstGeom>
          <a:noFill/>
        </p:spPr>
        <p:txBody>
          <a:bodyPr wrap="square">
            <a:spAutoFit/>
          </a:bodyPr>
          <a:lstStyle/>
          <a:p>
            <a:pPr indent="457200" algn="just">
              <a:lnSpc>
                <a:spcPct val="107000"/>
              </a:lnSpc>
              <a:spcAft>
                <a:spcPts val="800"/>
              </a:spcAft>
            </a:pPr>
            <a:r>
              <a:rPr lang="uk-UA" sz="2200" b="1" dirty="0">
                <a:effectLst/>
                <a:latin typeface="Bookman Old Style" panose="02050604050505020204" pitchFamily="18" charset="0"/>
                <a:ea typeface="Calibri" panose="020F0502020204030204" pitchFamily="34" charset="0"/>
                <a:cs typeface="Times New Roman" panose="02020603050405020304" pitchFamily="18" charset="0"/>
              </a:rPr>
              <a:t>Навколишнє середовище включає величезну кількість чинників від яких залежить якість життя. Для того щоб людина була здорова середовище також має бути здоровим, комфортним, відповідати спадковим конституційним властивостям організму в даний конкретний момент існування.</a:t>
            </a:r>
            <a:endParaRPr lang="ru-UA" sz="2200" b="1"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spcAft>
                <a:spcPts val="800"/>
              </a:spcAft>
            </a:pPr>
            <a:r>
              <a:rPr lang="uk-UA" sz="2200" b="1" dirty="0">
                <a:effectLst/>
                <a:latin typeface="Bookman Old Style" panose="02050604050505020204" pitchFamily="18" charset="0"/>
                <a:ea typeface="Calibri" panose="020F0502020204030204" pitchFamily="34" charset="0"/>
                <a:cs typeface="Times New Roman" panose="02020603050405020304" pitchFamily="18" charset="0"/>
              </a:rPr>
              <a:t>Високий рівень індустріалізації, необдумане і нераціональне використання природних ресурсів, невиконання правил з охорони навколишнього середовища, низький рівень екологічної освіти та культури населення, екологічні катастрофи, використання нітратів, пестицидів, </a:t>
            </a:r>
            <a:r>
              <a:rPr lang="uk-UA" sz="2200" b="1" dirty="0" err="1">
                <a:effectLst/>
                <a:latin typeface="Bookman Old Style" panose="02050604050505020204" pitchFamily="18" charset="0"/>
                <a:ea typeface="Calibri" panose="020F0502020204030204" pitchFamily="34" charset="0"/>
                <a:cs typeface="Times New Roman" panose="02020603050405020304" pitchFamily="18" charset="0"/>
              </a:rPr>
              <a:t>гербицидів</a:t>
            </a:r>
            <a:r>
              <a:rPr lang="uk-UA" sz="2200" b="1" dirty="0">
                <a:effectLst/>
                <a:latin typeface="Bookman Old Style" panose="02050604050505020204" pitchFamily="18" charset="0"/>
                <a:ea typeface="Calibri" panose="020F0502020204030204" pitchFamily="34" charset="0"/>
                <a:cs typeface="Times New Roman" panose="02020603050405020304" pitchFamily="18" charset="0"/>
              </a:rPr>
              <a:t>, наслідки воєнного конфлікту тощо призводять до погіршення екологічної ситуації в нашій країні та в цілому в світі. Унаслідок цього зростає забруднення повітря, води й ґрунту, стан якого в багатьох регіонах незадовільний. Навколишнє середовище стає небезпечним для існування людини. До того ж жорсткість цієї ситуації в Україні вже багато років погіршено через катастрофу на Чорнобильській АЕС.</a:t>
            </a:r>
            <a:endParaRPr lang="ru-UA" sz="22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754662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Нижний ракурс облаков в небе">
            <a:extLst>
              <a:ext uri="{FF2B5EF4-FFF2-40B4-BE49-F238E27FC236}">
                <a16:creationId xmlns:a16="http://schemas.microsoft.com/office/drawing/2014/main" id="{01EA4697-F476-4EDD-53BE-542273C3BAE8}"/>
              </a:ext>
            </a:extLst>
          </p:cNvPr>
          <p:cNvPicPr>
            <a:picLocks noChangeAspect="1"/>
          </p:cNvPicPr>
          <p:nvPr/>
        </p:nvPicPr>
        <p:blipFill rotWithShape="1">
          <a:blip r:embed="rId2">
            <a:alphaModFix amt="50000"/>
          </a:blip>
          <a:srcRect t="5708" b="10009"/>
          <a:stretch/>
        </p:blipFill>
        <p:spPr>
          <a:xfrm>
            <a:off x="18" y="0"/>
            <a:ext cx="12191982" cy="6859119"/>
          </a:xfrm>
          <a:prstGeom prst="rect">
            <a:avLst/>
          </a:prstGeom>
        </p:spPr>
      </p:pic>
      <p:pic>
        <p:nvPicPr>
          <p:cNvPr id="7" name="Рисунок 6" descr="Изображение выглядит как текст, человек&#10;&#10;Автоматически созданное описание">
            <a:extLst>
              <a:ext uri="{FF2B5EF4-FFF2-40B4-BE49-F238E27FC236}">
                <a16:creationId xmlns:a16="http://schemas.microsoft.com/office/drawing/2014/main" id="{41865A69-7B23-406E-DF0E-FE7343303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4052" y="5449707"/>
            <a:ext cx="2627939" cy="1452282"/>
          </a:xfrm>
          <a:prstGeom prst="rect">
            <a:avLst/>
          </a:prstGeom>
        </p:spPr>
      </p:pic>
      <p:sp>
        <p:nvSpPr>
          <p:cNvPr id="3" name="TextBox 2">
            <a:extLst>
              <a:ext uri="{FF2B5EF4-FFF2-40B4-BE49-F238E27FC236}">
                <a16:creationId xmlns:a16="http://schemas.microsoft.com/office/drawing/2014/main" id="{9D223241-330C-E0BC-7FD1-B8F632569DC9}"/>
              </a:ext>
            </a:extLst>
          </p:cNvPr>
          <p:cNvSpPr txBox="1"/>
          <p:nvPr/>
        </p:nvSpPr>
        <p:spPr>
          <a:xfrm>
            <a:off x="199053" y="367146"/>
            <a:ext cx="11793894" cy="3629583"/>
          </a:xfrm>
          <a:prstGeom prst="rect">
            <a:avLst/>
          </a:prstGeom>
          <a:noFill/>
        </p:spPr>
        <p:txBody>
          <a:bodyPr wrap="square">
            <a:spAutoFit/>
          </a:bodyPr>
          <a:lstStyle/>
          <a:p>
            <a:pPr indent="457200" algn="just">
              <a:lnSpc>
                <a:spcPct val="107000"/>
              </a:lnSpc>
              <a:spcAft>
                <a:spcPts val="800"/>
              </a:spcAft>
            </a:pP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Найбільше забруднюють атмосферу різні аерозолі та сполуки хлору. Сполуки хлору надходять в атмосферу від хімічних підприємств, що виробляють хлорну кислоту,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хлорвмісні</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пестициди, органічні барвники, гідролізний спирт, хлорне вапно, соду. В атмосфері трапляються як домішки молекул хлору і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парахлоридної</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кислоти. Токсичність хлору визначається видом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сполук</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та їхньою концентрацією. У металургійній промисловості під час виплавки чавуну і вироблення сталі в атмосферу потрапляють різні важкі метали та отруйні гази. </a:t>
            </a:r>
            <a:endParaRPr lang="ru-UA" sz="24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146" name="Picture 2" descr="Аэрозоли в нашей жизни | Молодежный информационно-развлекательный журнал">
            <a:extLst>
              <a:ext uri="{FF2B5EF4-FFF2-40B4-BE49-F238E27FC236}">
                <a16:creationId xmlns:a16="http://schemas.microsoft.com/office/drawing/2014/main" id="{51CC1E34-E1BF-5375-E3BA-55204E02B6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9013" y="4094585"/>
            <a:ext cx="4133645" cy="259967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Аэрозоли в нашей жизни | Молодежный информационно-развлекательный журнал">
            <a:extLst>
              <a:ext uri="{FF2B5EF4-FFF2-40B4-BE49-F238E27FC236}">
                <a16:creationId xmlns:a16="http://schemas.microsoft.com/office/drawing/2014/main" id="{0F34A9BA-455B-0335-D13D-8497151D57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12301" y="4094585"/>
            <a:ext cx="4133645" cy="2633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00425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Нижний ракурс облаков в небе">
            <a:extLst>
              <a:ext uri="{FF2B5EF4-FFF2-40B4-BE49-F238E27FC236}">
                <a16:creationId xmlns:a16="http://schemas.microsoft.com/office/drawing/2014/main" id="{01EA4697-F476-4EDD-53BE-542273C3BAE8}"/>
              </a:ext>
            </a:extLst>
          </p:cNvPr>
          <p:cNvPicPr>
            <a:picLocks noChangeAspect="1"/>
          </p:cNvPicPr>
          <p:nvPr/>
        </p:nvPicPr>
        <p:blipFill rotWithShape="1">
          <a:blip r:embed="rId2">
            <a:alphaModFix amt="50000"/>
          </a:blip>
          <a:srcRect t="5708" b="10009"/>
          <a:stretch/>
        </p:blipFill>
        <p:spPr>
          <a:xfrm>
            <a:off x="18" y="0"/>
            <a:ext cx="12191982" cy="6859119"/>
          </a:xfrm>
          <a:prstGeom prst="rect">
            <a:avLst/>
          </a:prstGeom>
        </p:spPr>
      </p:pic>
      <p:pic>
        <p:nvPicPr>
          <p:cNvPr id="7" name="Рисунок 6" descr="Изображение выглядит как текст, человек&#10;&#10;Автоматически созданное описание">
            <a:extLst>
              <a:ext uri="{FF2B5EF4-FFF2-40B4-BE49-F238E27FC236}">
                <a16:creationId xmlns:a16="http://schemas.microsoft.com/office/drawing/2014/main" id="{41865A69-7B23-406E-DF0E-FE7343303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4052" y="5449707"/>
            <a:ext cx="2627939" cy="1452282"/>
          </a:xfrm>
          <a:prstGeom prst="rect">
            <a:avLst/>
          </a:prstGeom>
        </p:spPr>
      </p:pic>
      <p:sp>
        <p:nvSpPr>
          <p:cNvPr id="3" name="TextBox 2">
            <a:extLst>
              <a:ext uri="{FF2B5EF4-FFF2-40B4-BE49-F238E27FC236}">
                <a16:creationId xmlns:a16="http://schemas.microsoft.com/office/drawing/2014/main" id="{C552847C-2D5C-29CF-8ECE-A919F59D3771}"/>
              </a:ext>
            </a:extLst>
          </p:cNvPr>
          <p:cNvSpPr txBox="1"/>
          <p:nvPr/>
        </p:nvSpPr>
        <p:spPr>
          <a:xfrm>
            <a:off x="185057" y="238524"/>
            <a:ext cx="11821885" cy="5478103"/>
          </a:xfrm>
          <a:prstGeom prst="rect">
            <a:avLst/>
          </a:prstGeom>
          <a:noFill/>
        </p:spPr>
        <p:txBody>
          <a:bodyPr wrap="square">
            <a:spAutoFit/>
          </a:bodyPr>
          <a:lstStyle/>
          <a:p>
            <a:pPr indent="457200" algn="just">
              <a:lnSpc>
                <a:spcPct val="107000"/>
              </a:lnSpc>
              <a:spcAft>
                <a:spcPts val="800"/>
              </a:spcAft>
            </a:pPr>
            <a:r>
              <a:rPr lang="uk-UA" sz="2300" b="1" dirty="0">
                <a:solidFill>
                  <a:srgbClr val="00B0F0"/>
                </a:solidFill>
                <a:effectLst/>
                <a:latin typeface="Bookman Old Style" panose="02050604050505020204" pitchFamily="18" charset="0"/>
                <a:ea typeface="Calibri" panose="020F0502020204030204" pitchFamily="34" charset="0"/>
                <a:cs typeface="Times New Roman" panose="02020603050405020304" pitchFamily="18" charset="0"/>
              </a:rPr>
              <a:t>Аерозолі </a:t>
            </a:r>
            <a:r>
              <a:rPr lang="uk-UA" sz="2300" b="1" dirty="0">
                <a:effectLst/>
                <a:latin typeface="Bookman Old Style" panose="02050604050505020204" pitchFamily="18" charset="0"/>
                <a:ea typeface="Calibri" panose="020F0502020204030204" pitchFamily="34" charset="0"/>
                <a:cs typeface="Times New Roman" panose="02020603050405020304" pitchFamily="18" charset="0"/>
              </a:rPr>
              <a:t>– це тверді або рідкі часточки, що перебувають у завислому стані в повітрі. Тверді компоненти аерозолів у ряді випадків особливо небезпечні для організмів, а в людей спричинюють специфічні захворювання. В атмосфері аерозольні забруднення бувають у вигляді диму, туману. Значна частина аерозолів утворюється в атмосфері при взаємодії твердих і рідких часток або з водяною парою. Середній розмір аерозольних частинок становить 1-5 </a:t>
            </a:r>
            <a:r>
              <a:rPr lang="uk-UA" sz="2300" b="1" dirty="0" err="1">
                <a:effectLst/>
                <a:latin typeface="Bookman Old Style" panose="02050604050505020204" pitchFamily="18" charset="0"/>
                <a:ea typeface="Calibri" panose="020F0502020204030204" pitchFamily="34" charset="0"/>
                <a:cs typeface="Times New Roman" panose="02020603050405020304" pitchFamily="18" charset="0"/>
              </a:rPr>
              <a:t>мкм</a:t>
            </a:r>
            <a:r>
              <a:rPr lang="uk-UA" sz="2300" b="1" dirty="0">
                <a:effectLst/>
                <a:latin typeface="Bookman Old Style" panose="02050604050505020204" pitchFamily="18" charset="0"/>
                <a:ea typeface="Calibri" panose="020F0502020204030204" pitchFamily="34" charset="0"/>
                <a:cs typeface="Times New Roman" panose="02020603050405020304" pitchFamily="18" charset="0"/>
              </a:rPr>
              <a:t>. В атмосферу Землі щорічно надходить близько 1 куб. км пилоподібних часточок штучного походження. Значна кількість пилових часточок утворюється під час виробничої діяльності людей. </a:t>
            </a:r>
            <a:endParaRPr lang="ru-UA" sz="2300" b="1"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spcAft>
                <a:spcPts val="800"/>
              </a:spcAft>
            </a:pPr>
            <a:r>
              <a:rPr lang="uk-UA" sz="2300" b="1" dirty="0">
                <a:effectLst/>
                <a:latin typeface="Bookman Old Style" panose="02050604050505020204" pitchFamily="18" charset="0"/>
                <a:ea typeface="Calibri" panose="020F0502020204030204" pitchFamily="34" charset="0"/>
                <a:cs typeface="Times New Roman" panose="02020603050405020304" pitchFamily="18" charset="0"/>
              </a:rPr>
              <a:t>Основними джерелами штучних аерозольних забруднень повітря є теплові електростанції, що споживають вугілля високої зольності, збагачувальні фабрики, металургійні, цементні, магнезитові й сажові заводи.</a:t>
            </a:r>
            <a:endParaRPr lang="ru-UA" sz="23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30787568"/>
      </p:ext>
    </p:extLst>
  </p:cSld>
  <p:clrMapOvr>
    <a:masterClrMapping/>
  </p:clrMapOvr>
</p:sld>
</file>

<file path=ppt/theme/theme1.xml><?xml version="1.0" encoding="utf-8"?>
<a:theme xmlns:a="http://schemas.openxmlformats.org/drawingml/2006/main" name="BohemianVTI">
  <a:themeElements>
    <a:clrScheme name="AnalogousFromLightSeedLeftStep">
      <a:dk1>
        <a:srgbClr val="000000"/>
      </a:dk1>
      <a:lt1>
        <a:srgbClr val="FFFFFF"/>
      </a:lt1>
      <a:dk2>
        <a:srgbClr val="243241"/>
      </a:dk2>
      <a:lt2>
        <a:srgbClr val="E2E5E8"/>
      </a:lt2>
      <a:accent1>
        <a:srgbClr val="BA9C80"/>
      </a:accent1>
      <a:accent2>
        <a:srgbClr val="BA827F"/>
      </a:accent2>
      <a:accent3>
        <a:srgbClr val="C594A6"/>
      </a:accent3>
      <a:accent4>
        <a:srgbClr val="BA7FAD"/>
      </a:accent4>
      <a:accent5>
        <a:srgbClr val="BC94C5"/>
      </a:accent5>
      <a:accent6>
        <a:srgbClr val="967FBA"/>
      </a:accent6>
      <a:hlink>
        <a:srgbClr val="5E85A8"/>
      </a:hlink>
      <a:folHlink>
        <a:srgbClr val="7F7F7F"/>
      </a:folHlink>
    </a:clrScheme>
    <a:fontScheme name="modern love avenir">
      <a:majorFont>
        <a:latin typeface="Modern Love"/>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ohemianVTI" id="{B5E50611-F7C7-47BC-81A6-BE9493DF8677}" vid="{7A26D0DD-A1A5-444B-B0FB-E7DB9E2D047F}"/>
    </a:ext>
  </a:extLst>
</a:theme>
</file>

<file path=docProps/app.xml><?xml version="1.0" encoding="utf-8"?>
<Properties xmlns="http://schemas.openxmlformats.org/officeDocument/2006/extended-properties" xmlns:vt="http://schemas.openxmlformats.org/officeDocument/2006/docPropsVTypes">
  <TotalTime>559</TotalTime>
  <Words>2200</Words>
  <Application>Microsoft Office PowerPoint</Application>
  <PresentationFormat>Широкоэкранный</PresentationFormat>
  <Paragraphs>62</Paragraphs>
  <Slides>27</Slides>
  <Notes>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27</vt:i4>
      </vt:variant>
    </vt:vector>
  </HeadingPairs>
  <TitlesOfParts>
    <vt:vector size="33" baseType="lpstr">
      <vt:lpstr>Arial</vt:lpstr>
      <vt:lpstr>Avenir Next LT Pro</vt:lpstr>
      <vt:lpstr>Bookman Old Style</vt:lpstr>
      <vt:lpstr>Calibri</vt:lpstr>
      <vt:lpstr>Modern Love</vt:lpstr>
      <vt:lpstr>BohemianVTI</vt:lpstr>
      <vt:lpstr>Генетична небезпека та генетичний тягар</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Предмет та завдання медичної генетики</dc:title>
  <dc:creator>Елена Бойкая</dc:creator>
  <cp:lastModifiedBy>Olena Boika</cp:lastModifiedBy>
  <cp:revision>17</cp:revision>
  <dcterms:created xsi:type="dcterms:W3CDTF">2023-02-19T16:14:39Z</dcterms:created>
  <dcterms:modified xsi:type="dcterms:W3CDTF">2024-03-24T08:31:54Z</dcterms:modified>
</cp:coreProperties>
</file>