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79" r:id="rId3"/>
    <p:sldId id="280" r:id="rId4"/>
    <p:sldId id="264" r:id="rId5"/>
    <p:sldId id="265" r:id="rId6"/>
    <p:sldId id="275" r:id="rId7"/>
    <p:sldId id="276" r:id="rId8"/>
    <p:sldId id="277" r:id="rId9"/>
    <p:sldId id="278" r:id="rId10"/>
    <p:sldId id="28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981"/>
    <a:srgbClr val="FFCCCC"/>
    <a:srgbClr val="CAA4D4"/>
    <a:srgbClr val="BF91CB"/>
    <a:srgbClr val="C698D2"/>
    <a:srgbClr val="CDC9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ПРЕЗЕНТАЦІЯ КУРСУ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/>
          </a:p>
          <a:p>
            <a:pPr marL="0" indent="0" algn="ctr">
              <a:buNone/>
            </a:pPr>
            <a:r>
              <a:rPr lang="uk-UA" sz="5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ОСНОВИ КЛАСИЧНОЇ ГЕНЕТИКИ</a:t>
            </a:r>
            <a:endParaRPr lang="ru-RU" sz="5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84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403648" y="980728"/>
            <a:ext cx="6192688" cy="4896544"/>
          </a:xfrm>
          <a:prstGeom prst="rect">
            <a:avLst/>
          </a:prstGeom>
          <a:solidFill>
            <a:schemeClr val="accent3">
              <a:lumMod val="40000"/>
              <a:lumOff val="60000"/>
              <a:alpha val="76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709936"/>
            <a:ext cx="6192688" cy="1143000"/>
          </a:xfrm>
        </p:spPr>
        <p:txBody>
          <a:bodyPr>
            <a:normAutofit/>
          </a:bodyPr>
          <a:lstStyle/>
          <a:p>
            <a:r>
              <a:rPr lang="uk-UA" sz="5400" dirty="0" smtClean="0">
                <a:latin typeface="Times New Roman" pitchFamily="18" charset="0"/>
                <a:cs typeface="Times New Roman" pitchFamily="18" charset="0"/>
              </a:rPr>
              <a:t>Дякую за увагу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e06f5ed77191826c212c30722f2cc5a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3140968"/>
            <a:ext cx="4187957" cy="314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181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Видео о кошках! Кошка с котятами! Videos about cats!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764704"/>
            <a:ext cx="3240360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Фото Щенки Соба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872703"/>
            <a:ext cx="3191247" cy="2520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Порода собак чехословацкая волчья - нечастый посетитель салона 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125827"/>
            <a:ext cx="4732784" cy="354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116632"/>
            <a:ext cx="87849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 замислювались ви як передаються ознаки від батьків до нащадків?</a:t>
            </a:r>
            <a:endParaRPr lang="ru-RU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978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4" descr="645bb221b9583feee29329e52cb973b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988840"/>
            <a:ext cx="4104456" cy="30783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5adf7874183561a27f8b4585.jpg"/>
          <p:cNvPicPr>
            <a:picLocks noChangeAspect="1"/>
          </p:cNvPicPr>
          <p:nvPr/>
        </p:nvPicPr>
        <p:blipFill>
          <a:blip r:embed="rId3" cstate="print"/>
          <a:srcRect r="2329"/>
          <a:stretch>
            <a:fillRect/>
          </a:stretch>
        </p:blipFill>
        <p:spPr>
          <a:xfrm>
            <a:off x="5436096" y="2132856"/>
            <a:ext cx="3096344" cy="17825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mutac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6263" y="4203402"/>
            <a:ext cx="4543472" cy="25608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 структури забезпечують передачу ознак?</a:t>
            </a:r>
            <a:endParaRPr lang="uk-UA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53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Маттиас Шлейден вклад в биологию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80728"/>
            <a:ext cx="2448272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51520" y="260648"/>
            <a:ext cx="28803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Маттіас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Шлейден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Німеччина, ботанік</a:t>
            </a: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87824" y="188640"/>
            <a:ext cx="22322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Теодор Шванн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Німеччина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цитолог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0" name="Picture 4" descr="Теодор Шванн Фото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1" y="1123003"/>
            <a:ext cx="2088231" cy="2378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Выдающиеся врач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1" y="764703"/>
            <a:ext cx="2324135" cy="2808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6084168" y="44624"/>
            <a:ext cx="29001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Ру́дольф </a:t>
            </a:r>
            <a:r>
              <a:rPr lang="vi-V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vi-V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рхов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Німеччина, </a:t>
            </a:r>
            <a:r>
              <a:rPr lang="uk-UA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врач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цитолог </a:t>
            </a:r>
            <a:r>
              <a:rPr lang="vi-V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2774" y="3988515"/>
            <a:ext cx="20870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Эдуард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Страсбургер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ботанік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цитолог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AutoShape 8" descr="https://upload.wikimedia.org/wikipedia/commons/thumb/2/20/Eduard_Adolf_Strasburger.jpg/640px-Eduard_Adolf_Strasburger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10" descr="https://upload.wikimedia.org/wikipedia/commons/thumb/2/20/Eduard_Adolf_Strasburger.jpg/640px-Eduard_Adolf_Strasburger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8" name="Picture 12" descr="Эдуард Адольф Страсбургер - биография и семья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669741"/>
            <a:ext cx="2304256" cy="289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 flipH="1">
            <a:off x="5076056" y="3982996"/>
            <a:ext cx="158417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Карл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Рабль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Австрія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ембріолог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врач</a:t>
            </a:r>
            <a:r>
              <a:rPr lang="ru-RU" dirty="0"/>
              <a:t> </a:t>
            </a:r>
          </a:p>
        </p:txBody>
      </p:sp>
      <p:sp>
        <p:nvSpPr>
          <p:cNvPr id="12" name="AutoShape 14" descr="Рабль, Карл — Википедия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11" name="Picture 15" descr="C:\Users\1\Desktop\Rabl_Carl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669741"/>
            <a:ext cx="2376266" cy="3071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0394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9" y="116632"/>
            <a:ext cx="23762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Карл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Коренз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Німеччина, ботанік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3. Вторичное открытие законов Менделя [1980 Карузина И.П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052736"/>
            <a:ext cx="2520279" cy="3334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563887" y="116632"/>
            <a:ext cx="20657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Эрих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Чермак, </a:t>
            </a:r>
          </a:p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Австрія, генетик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utoShape 4" descr="Чермак-Зейзенегг, Эрих — Википед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6" descr="Чермак-Зейзенегг, Эрих — Википедия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9" name="Picture 9" descr="C:\Users\1\Desktop\274px-Acta_Horti_berg._-_1905_-_tafl._124._-_Erich_Tscherma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052736"/>
            <a:ext cx="2609850" cy="354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1" name="Picture 11" descr="Хуго Де Фриз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052736"/>
            <a:ext cx="2448272" cy="3334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5940151" y="160338"/>
            <a:ext cx="27641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Гуго де </a:t>
            </a:r>
            <a:r>
              <a:rPr lang="ru-RU" b="1" dirty="0" err="1" smtClean="0"/>
              <a:t>Фріз</a:t>
            </a:r>
            <a:r>
              <a:rPr lang="ru-RU" dirty="0" smtClean="0"/>
              <a:t>, </a:t>
            </a:r>
            <a:r>
              <a:rPr lang="en-US" dirty="0"/>
              <a:t> </a:t>
            </a:r>
            <a:r>
              <a:rPr lang="uk-UA" dirty="0" err="1" smtClean="0"/>
              <a:t>Голандія</a:t>
            </a:r>
            <a:r>
              <a:rPr lang="uk-UA" dirty="0" smtClean="0"/>
              <a:t>, ботанік, генетик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4941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До 130-річчя від дня народження академіка М.І. Вавілова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45" y="1196752"/>
            <a:ext cx="3352800" cy="487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3528" y="136682"/>
            <a:ext cx="3024336" cy="73866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Мико́ла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400" b="1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Іва́нович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400" b="1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Вави́лов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altLang="ru-RU" sz="1400" dirty="0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Росія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0" lang="ru-RU" altLang="ru-RU" sz="1400" b="0" i="0" u="none" strike="noStrike" cap="none" normalizeH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СРСР, </a:t>
            </a:r>
            <a:r>
              <a:rPr kumimoji="0" lang="ru-RU" altLang="ru-RU" sz="1400" b="0" i="0" u="none" strike="noStrike" cap="none" normalizeH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ботанік</a:t>
            </a:r>
            <a:r>
              <a:rPr kumimoji="0" lang="ru-RU" altLang="ru-RU" sz="1400" b="0" i="0" u="none" strike="noStrike" cap="none" normalizeH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генетик, </a:t>
            </a:r>
            <a:r>
              <a:rPr kumimoji="0" lang="ru-RU" altLang="ru-RU" sz="1400" b="0" i="0" u="none" strike="noStrike" cap="none" normalizeH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селекціонер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88024" y="188640"/>
            <a:ext cx="41764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Томас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Гант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Морган,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Америка, генетик, Лауреат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Нобелівської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премії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премії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фізіології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відкриття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роллю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хромосом 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спадковості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1933 р.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utoShape 5" descr="Томас Хант Морган биограф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5" name="Picture 7" descr="Морган Томас Хант (1866-1945). Биографии и библиографии ученых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340768"/>
            <a:ext cx="3600400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5461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Вільгельм Людвіг Йогансен — Вікіпеді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6" name="Picture 4" descr="Иогансен Вильгельм Людвиг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22" y="1340768"/>
            <a:ext cx="2520279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07975" y="260649"/>
            <a:ext cx="303988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Вільгельм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Йогансен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Данія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генетик</a:t>
            </a:r>
          </a:p>
          <a:p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 термінів «ген», «генотип», «фенотип», «алель»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8" name="Picture 6" descr="ТЕМА: «ХРОМОСОМНАЯ ТЕОРИЯ НАСЛЕДСТВЕННОСТИ» — презентация на Slide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556792"/>
            <a:ext cx="237626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347864" y="260649"/>
            <a:ext cx="25922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Уільям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Сеттон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Америка, генетик,</a:t>
            </a:r>
          </a:p>
          <a:p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Збіг </a:t>
            </a:r>
            <a:r>
              <a:rPr lang="uk-UA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менделівських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законів з розходженням хромосом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 flipH="1">
            <a:off x="5991844" y="260649"/>
            <a:ext cx="26126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Надсон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Георгий,</a:t>
            </a:r>
          </a:p>
          <a:p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Росія, СРСР, цитолог, генетик</a:t>
            </a:r>
          </a:p>
          <a:p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 штучного отримання мутацій у дріжджів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utoShape 8" descr="Надсон, Георгий Адамович — Википедия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82" name="Picture 10" descr="ИСТОРИЯ ИНСТИТУТА МИКРОБИОЛОГИИ | Федеральный исследовательский 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412776"/>
            <a:ext cx="2736304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670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Мёллер, Герман Джозеф — Википед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0" name="Picture 4" descr="Все форумы &gt; МЁЛЛЕР (Muller), Герман Дж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2276872"/>
            <a:ext cx="2808312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07975" y="160338"/>
            <a:ext cx="325591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Герман 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Меллер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Америка, генетик,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лауреат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Нобелівської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премії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фізіології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1946. </a:t>
            </a:r>
          </a:p>
          <a:p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мутагенної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рентгенівських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променів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80077" y="458919"/>
            <a:ext cx="20882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Фре́нсіс </a:t>
            </a:r>
            <a:r>
              <a:rPr lang="vi-VN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Крік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Англія, біолог, фізик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2" name="Picture 6" descr="Уотсон и Крик - биография, открытие ДНК, фото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276872"/>
            <a:ext cx="2587050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8" descr="Уотсон, Джеймс — Википедия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6" name="Picture 10" descr="Нобелевский лауреат Джеймс Уотсон лишен всех почетных званий 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204864"/>
            <a:ext cx="291465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5934914" y="620688"/>
            <a:ext cx="29575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Джеймс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Уотсон,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молекулярний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біолог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067944" y="5661248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модель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ДНК (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подвійна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спіраль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 1953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6131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88640"/>
            <a:ext cx="37444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b="1" dirty="0">
                <a:latin typeface="+mj-lt"/>
              </a:rPr>
              <a:t>Ма́ршалл </a:t>
            </a:r>
            <a:r>
              <a:rPr lang="vi-VN" b="1" dirty="0" smtClean="0">
                <a:latin typeface="+mj-lt"/>
              </a:rPr>
              <a:t>Ні́ренберг</a:t>
            </a:r>
            <a:r>
              <a:rPr lang="uk-UA" b="1" dirty="0" smtClean="0">
                <a:latin typeface="+mj-lt"/>
              </a:rPr>
              <a:t>,</a:t>
            </a:r>
          </a:p>
          <a:p>
            <a:r>
              <a:rPr lang="uk-UA" dirty="0" smtClean="0">
                <a:latin typeface="+mj-lt"/>
              </a:rPr>
              <a:t>Америка, біохімік, генетик</a:t>
            </a:r>
            <a:r>
              <a:rPr lang="vi-VN" dirty="0" smtClean="0">
                <a:latin typeface="+mj-lt"/>
              </a:rPr>
              <a:t>, ла</a:t>
            </a:r>
            <a:r>
              <a:rPr lang="uk-UA" dirty="0" smtClean="0">
                <a:latin typeface="+mj-lt"/>
              </a:rPr>
              <a:t>у</a:t>
            </a:r>
            <a:r>
              <a:rPr lang="vi-VN" dirty="0" smtClean="0">
                <a:latin typeface="+mj-lt"/>
              </a:rPr>
              <a:t>реат</a:t>
            </a:r>
            <a:r>
              <a:rPr lang="vi-VN" dirty="0">
                <a:latin typeface="+mj-lt"/>
              </a:rPr>
              <a:t> </a:t>
            </a:r>
            <a:r>
              <a:rPr lang="uk-UA" dirty="0" smtClean="0">
                <a:latin typeface="+mj-lt"/>
              </a:rPr>
              <a:t>Нобелівської премії з фізіології і медицини 1968 </a:t>
            </a:r>
            <a:r>
              <a:rPr lang="vi-VN" dirty="0" smtClean="0">
                <a:latin typeface="+mj-lt"/>
              </a:rPr>
              <a:t>року «</a:t>
            </a:r>
            <a:r>
              <a:rPr lang="vi-VN" dirty="0">
                <a:latin typeface="+mj-lt"/>
              </a:rPr>
              <a:t>за </a:t>
            </a:r>
            <a:r>
              <a:rPr lang="vi-VN" dirty="0" smtClean="0">
                <a:latin typeface="+mj-lt"/>
              </a:rPr>
              <a:t>розшифровку</a:t>
            </a:r>
            <a:r>
              <a:rPr lang="uk-UA" dirty="0" smtClean="0">
                <a:latin typeface="+mj-lt"/>
              </a:rPr>
              <a:t> генетичного коду</a:t>
            </a:r>
            <a:r>
              <a:rPr lang="vi-VN" dirty="0">
                <a:latin typeface="+mj-lt"/>
              </a:rPr>
              <a:t> і його ролі в </a:t>
            </a:r>
            <a:r>
              <a:rPr lang="uk-UA" dirty="0" smtClean="0">
                <a:latin typeface="+mj-lt"/>
              </a:rPr>
              <a:t>синтезі білків»</a:t>
            </a:r>
            <a:r>
              <a:rPr lang="vi-VN" dirty="0" smtClean="0">
                <a:latin typeface="+mj-lt"/>
              </a:rPr>
              <a:t>.</a:t>
            </a:r>
            <a:endParaRPr lang="ru-RU" dirty="0">
              <a:latin typeface="+mj-lt"/>
            </a:endParaRPr>
          </a:p>
        </p:txBody>
      </p:sp>
      <p:pic>
        <p:nvPicPr>
          <p:cNvPr id="5122" name="Picture 2" descr="Nirenbe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485" y="1942966"/>
            <a:ext cx="3133725" cy="469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4" descr="Берг, Пол — Википед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6" name="Picture 6" descr="Ber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2095" y="1942966"/>
            <a:ext cx="2596505" cy="3950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778073" y="441542"/>
            <a:ext cx="439248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Берг,</a:t>
            </a:r>
          </a:p>
          <a:p>
            <a:pPr algn="ctr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Америка, біохімік</a:t>
            </a:r>
          </a:p>
          <a:p>
            <a:pPr algn="ctr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Отримав перші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рекомбінантні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молекули ДНК,</a:t>
            </a:r>
          </a:p>
          <a:p>
            <a:pPr algn="ctr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початок генної інженерії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6257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193</Words>
  <Application>Microsoft Office PowerPoint</Application>
  <PresentationFormat>Экран 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ПРЕЗЕНТАЦІЯ КУРСУ</vt:lpstr>
      <vt:lpstr>Презентация PowerPoint</vt:lpstr>
      <vt:lpstr>Які структури забезпечують передачу ознак?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</dc:title>
  <dc:creator>1</dc:creator>
  <cp:lastModifiedBy>Ирина Полякова</cp:lastModifiedBy>
  <cp:revision>54</cp:revision>
  <dcterms:created xsi:type="dcterms:W3CDTF">2020-06-02T08:27:05Z</dcterms:created>
  <dcterms:modified xsi:type="dcterms:W3CDTF">2021-02-03T11:43:30Z</dcterms:modified>
</cp:coreProperties>
</file>