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9" r:id="rId19"/>
    <p:sldId id="280" r:id="rId20"/>
    <p:sldId id="282" r:id="rId21"/>
    <p:sldId id="284" r:id="rId22"/>
    <p:sldId id="285" r:id="rId23"/>
    <p:sldId id="287" r:id="rId24"/>
    <p:sldId id="288" r:id="rId25"/>
    <p:sldId id="289" r:id="rId26"/>
    <p:sldId id="277"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29.03.2021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t>29.03.2021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29.03.2021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29.03.2021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29.03.2021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29.03.2021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29.03.2021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hus.info/" TargetMode="External"/><Relationship Id="rId2" Type="http://schemas.openxmlformats.org/officeDocument/2006/relationships/hyperlink" Target="https://www.radiosvoboda.org/p/5660.html" TargetMode="External"/><Relationship Id="rId1" Type="http://schemas.openxmlformats.org/officeDocument/2006/relationships/slideLayout" Target="../slideLayouts/slideLayout2.xml"/><Relationship Id="rId4" Type="http://schemas.openxmlformats.org/officeDocument/2006/relationships/hyperlink" Target="http://detector.media/monitoring/article/135963/2018-03-24-ekspertne-stidobishche-abo-pro-mudretsiv-v-ukrainskikh-rozsliduvannyakh/"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47864" y="476672"/>
            <a:ext cx="5105400" cy="2868168"/>
          </a:xfrm>
        </p:spPr>
        <p:txBody>
          <a:bodyPr>
            <a:normAutofit/>
          </a:bodyPr>
          <a:lstStyle/>
          <a:p>
            <a:r>
              <a:rPr lang="uk-UA" dirty="0" smtClean="0"/>
              <a:t>МЕТОДИ І ПРИЙОМИ ЖУРНАЛІСТСЬКОЇ ТВОРЧОСТІ</a:t>
            </a:r>
            <a:endParaRPr lang="ru-RU" dirty="0"/>
          </a:p>
        </p:txBody>
      </p:sp>
      <p:sp>
        <p:nvSpPr>
          <p:cNvPr id="3" name="Подзаголовок 2"/>
          <p:cNvSpPr>
            <a:spLocks noGrp="1"/>
          </p:cNvSpPr>
          <p:nvPr>
            <p:ph type="subTitle" idx="1"/>
          </p:nvPr>
        </p:nvSpPr>
        <p:spPr>
          <a:xfrm rot="10800000">
            <a:off x="3491880" y="5517232"/>
            <a:ext cx="5114778" cy="1101248"/>
          </a:xfrm>
        </p:spPr>
        <p:txBody>
          <a:bodyPr/>
          <a:lstStyle/>
          <a:p>
            <a:endParaRPr lang="uk-UA" dirty="0" smtClean="0"/>
          </a:p>
          <a:p>
            <a:endParaRPr lang="ru-RU" dirty="0"/>
          </a:p>
        </p:txBody>
      </p:sp>
    </p:spTree>
    <p:extLst>
      <p:ext uri="{BB962C8B-B14F-4D97-AF65-F5344CB8AC3E}">
        <p14:creationId xmlns:p14="http://schemas.microsoft.com/office/powerpoint/2010/main" val="1544730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Джерела інформації сучасних журналістів</a:t>
            </a:r>
            <a:endParaRPr lang="ru-RU" dirty="0"/>
          </a:p>
        </p:txBody>
      </p:sp>
      <p:sp>
        <p:nvSpPr>
          <p:cNvPr id="3" name="Объект 2"/>
          <p:cNvSpPr>
            <a:spLocks noGrp="1"/>
          </p:cNvSpPr>
          <p:nvPr>
            <p:ph idx="1"/>
          </p:nvPr>
        </p:nvSpPr>
        <p:spPr/>
        <p:txBody>
          <a:bodyPr/>
          <a:lstStyle/>
          <a:p>
            <a:pPr algn="just"/>
            <a:r>
              <a:rPr lang="uk-UA" dirty="0" smtClean="0"/>
              <a:t>1. Документ. Види документів.</a:t>
            </a:r>
          </a:p>
          <a:p>
            <a:pPr algn="just"/>
            <a:r>
              <a:rPr lang="uk-UA" dirty="0" smtClean="0"/>
              <a:t>2. Людина – живе джерело інформації. Типи людей за Е.</a:t>
            </a:r>
            <a:r>
              <a:rPr lang="uk-UA" dirty="0" err="1" smtClean="0"/>
              <a:t>Батлером</a:t>
            </a:r>
            <a:r>
              <a:rPr lang="uk-UA" dirty="0" smtClean="0"/>
              <a:t>. Що таке інформаційний запит?</a:t>
            </a:r>
          </a:p>
          <a:p>
            <a:pPr algn="just"/>
            <a:r>
              <a:rPr lang="uk-UA" dirty="0" smtClean="0"/>
              <a:t>3. Предметно-речове середовище.</a:t>
            </a:r>
          </a:p>
          <a:p>
            <a:pPr algn="just"/>
            <a:r>
              <a:rPr lang="uk-UA" dirty="0" smtClean="0"/>
              <a:t>4. Інші джерела інформації.</a:t>
            </a:r>
            <a:endParaRPr lang="ru-RU" dirty="0"/>
          </a:p>
        </p:txBody>
      </p:sp>
    </p:spTree>
    <p:extLst>
      <p:ext uri="{BB962C8B-B14F-4D97-AF65-F5344CB8AC3E}">
        <p14:creationId xmlns:p14="http://schemas.microsoft.com/office/powerpoint/2010/main" val="1340096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ru-RU" dirty="0"/>
          </a:p>
        </p:txBody>
      </p:sp>
      <p:sp>
        <p:nvSpPr>
          <p:cNvPr id="3" name="Объект 2"/>
          <p:cNvSpPr>
            <a:spLocks noGrp="1"/>
          </p:cNvSpPr>
          <p:nvPr>
            <p:ph idx="1"/>
          </p:nvPr>
        </p:nvSpPr>
        <p:spPr/>
        <p:txBody>
          <a:bodyPr>
            <a:normAutofit fontScale="92500"/>
          </a:bodyPr>
          <a:lstStyle/>
          <a:p>
            <a:r>
              <a:rPr lang="uk-UA" dirty="0" smtClean="0"/>
              <a:t>1. Методи пізнавальної діяльності: загальна характеристика.</a:t>
            </a:r>
          </a:p>
          <a:p>
            <a:r>
              <a:rPr lang="uk-UA" dirty="0" smtClean="0"/>
              <a:t>2. Метод роботи з документами.</a:t>
            </a:r>
          </a:p>
          <a:p>
            <a:r>
              <a:rPr lang="uk-UA" dirty="0" smtClean="0"/>
              <a:t>3. Спостереження: специфіка, основні види.</a:t>
            </a:r>
          </a:p>
          <a:p>
            <a:r>
              <a:rPr lang="uk-UA" dirty="0" smtClean="0"/>
              <a:t>4. Бесіда, </a:t>
            </a:r>
            <a:r>
              <a:rPr lang="uk-UA" dirty="0" err="1" smtClean="0"/>
              <a:t>інтерв</a:t>
            </a:r>
            <a:r>
              <a:rPr lang="en-US" dirty="0" smtClean="0"/>
              <a:t>’</a:t>
            </a:r>
            <a:r>
              <a:rPr lang="uk-UA" dirty="0" smtClean="0"/>
              <a:t>ю як метод одержання інформації:</a:t>
            </a:r>
          </a:p>
          <a:p>
            <a:r>
              <a:rPr lang="uk-UA" dirty="0"/>
              <a:t>п</a:t>
            </a:r>
            <a:r>
              <a:rPr lang="uk-UA" dirty="0" smtClean="0"/>
              <a:t>ідготовка;</a:t>
            </a:r>
          </a:p>
          <a:p>
            <a:r>
              <a:rPr lang="uk-UA" dirty="0"/>
              <a:t>в</a:t>
            </a:r>
            <a:r>
              <a:rPr lang="uk-UA" dirty="0" smtClean="0"/>
              <a:t>имоги до запитань;</a:t>
            </a:r>
          </a:p>
          <a:p>
            <a:r>
              <a:rPr lang="uk-UA" dirty="0"/>
              <a:t>с</a:t>
            </a:r>
            <a:r>
              <a:rPr lang="uk-UA" dirty="0" smtClean="0"/>
              <a:t>пецифіка проведення.</a:t>
            </a:r>
          </a:p>
          <a:p>
            <a:r>
              <a:rPr lang="uk-UA" dirty="0" smtClean="0"/>
              <a:t>5. Запозичені методи одержання інформації.</a:t>
            </a:r>
          </a:p>
          <a:p>
            <a:r>
              <a:rPr lang="uk-UA" dirty="0" smtClean="0"/>
              <a:t>6. Методи осягнення суті зібраної інформації.</a:t>
            </a:r>
            <a:endParaRPr lang="ru-RU" dirty="0"/>
          </a:p>
        </p:txBody>
      </p:sp>
    </p:spTree>
    <p:extLst>
      <p:ext uri="{BB962C8B-B14F-4D97-AF65-F5344CB8AC3E}">
        <p14:creationId xmlns:p14="http://schemas.microsoft.com/office/powerpoint/2010/main" val="396581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Методи пізнавальної діяльності</a:t>
            </a:r>
            <a:endParaRPr lang="ru-RU" dirty="0"/>
          </a:p>
        </p:txBody>
      </p:sp>
      <p:sp>
        <p:nvSpPr>
          <p:cNvPr id="3" name="Объект 2"/>
          <p:cNvSpPr>
            <a:spLocks noGrp="1"/>
          </p:cNvSpPr>
          <p:nvPr>
            <p:ph idx="1"/>
          </p:nvPr>
        </p:nvSpPr>
        <p:spPr/>
        <p:txBody>
          <a:bodyPr/>
          <a:lstStyle/>
          <a:p>
            <a:r>
              <a:rPr lang="uk-UA" dirty="0" smtClean="0"/>
              <a:t>Методи пізнавальної діяльності</a:t>
            </a:r>
            <a:r>
              <a:rPr lang="ru-RU" dirty="0" smtClean="0"/>
              <a:t>:</a:t>
            </a:r>
          </a:p>
          <a:p>
            <a:pPr>
              <a:buFontTx/>
              <a:buChar char="-"/>
            </a:pPr>
            <a:r>
              <a:rPr lang="uk-UA" dirty="0" smtClean="0"/>
              <a:t>методи одержання відомостей;</a:t>
            </a:r>
          </a:p>
          <a:p>
            <a:pPr>
              <a:buFontTx/>
              <a:buChar char="-"/>
            </a:pPr>
            <a:r>
              <a:rPr lang="uk-UA" dirty="0"/>
              <a:t>м</a:t>
            </a:r>
            <a:r>
              <a:rPr lang="uk-UA" dirty="0" smtClean="0"/>
              <a:t>етоди осягнення суті.</a:t>
            </a:r>
          </a:p>
          <a:p>
            <a:pPr marL="0" indent="0">
              <a:buNone/>
            </a:pPr>
            <a:endParaRPr lang="uk-UA" dirty="0" smtClean="0"/>
          </a:p>
          <a:p>
            <a:pPr marL="0" indent="0">
              <a:buNone/>
            </a:pPr>
            <a:r>
              <a:rPr lang="uk-UA" dirty="0" smtClean="0"/>
              <a:t>Методи одержання відомостей поділяються на традиційні (власне журналістські) і запозичені.</a:t>
            </a:r>
          </a:p>
          <a:p>
            <a:pPr marL="0" indent="0">
              <a:buNone/>
            </a:pPr>
            <a:endParaRPr lang="uk-UA" dirty="0" smtClean="0"/>
          </a:p>
          <a:p>
            <a:pPr>
              <a:buFontTx/>
              <a:buChar char="-"/>
            </a:pPr>
            <a:endParaRPr lang="uk-UA" dirty="0"/>
          </a:p>
          <a:p>
            <a:pPr marL="0" indent="0">
              <a:buNone/>
            </a:pPr>
            <a:endParaRPr lang="uk-UA" dirty="0" smtClean="0"/>
          </a:p>
          <a:p>
            <a:pPr marL="0" indent="0">
              <a:buNone/>
            </a:pPr>
            <a:endParaRPr lang="uk-UA" dirty="0"/>
          </a:p>
          <a:p>
            <a:pPr marL="0" indent="0">
              <a:buNone/>
            </a:pPr>
            <a:endParaRPr lang="uk-UA" dirty="0" smtClean="0"/>
          </a:p>
          <a:p>
            <a:pPr marL="0" indent="0">
              <a:buNone/>
            </a:pPr>
            <a:endParaRPr lang="uk-UA" dirty="0" smtClean="0"/>
          </a:p>
        </p:txBody>
      </p:sp>
    </p:spTree>
    <p:extLst>
      <p:ext uri="{BB962C8B-B14F-4D97-AF65-F5344CB8AC3E}">
        <p14:creationId xmlns:p14="http://schemas.microsoft.com/office/powerpoint/2010/main" val="2271140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Власне журналістські методи</a:t>
            </a:r>
            <a:endParaRPr lang="ru-RU" dirty="0"/>
          </a:p>
        </p:txBody>
      </p:sp>
      <p:sp>
        <p:nvSpPr>
          <p:cNvPr id="3" name="Объект 2"/>
          <p:cNvSpPr>
            <a:spLocks noGrp="1"/>
          </p:cNvSpPr>
          <p:nvPr>
            <p:ph idx="1"/>
          </p:nvPr>
        </p:nvSpPr>
        <p:spPr/>
        <p:txBody>
          <a:bodyPr/>
          <a:lstStyle/>
          <a:p>
            <a:endParaRPr lang="uk-UA" dirty="0" smtClean="0"/>
          </a:p>
          <a:p>
            <a:r>
              <a:rPr lang="uk-UA" dirty="0" smtClean="0"/>
              <a:t>Метод роботи з документами</a:t>
            </a:r>
          </a:p>
          <a:p>
            <a:endParaRPr lang="uk-UA" dirty="0"/>
          </a:p>
          <a:p>
            <a:r>
              <a:rPr lang="uk-UA" dirty="0" smtClean="0"/>
              <a:t>Метод спостереження</a:t>
            </a:r>
          </a:p>
          <a:p>
            <a:endParaRPr lang="uk-UA" dirty="0"/>
          </a:p>
          <a:p>
            <a:r>
              <a:rPr lang="uk-UA" dirty="0" smtClean="0"/>
              <a:t>Метод бесіди (</a:t>
            </a:r>
            <a:r>
              <a:rPr lang="uk-UA" dirty="0" err="1" smtClean="0"/>
              <a:t>інтерв</a:t>
            </a:r>
            <a:r>
              <a:rPr lang="en-US" dirty="0" smtClean="0"/>
              <a:t>’</a:t>
            </a:r>
            <a:r>
              <a:rPr lang="uk-UA" dirty="0" smtClean="0"/>
              <a:t>ю)</a:t>
            </a:r>
            <a:endParaRPr lang="ru-RU" dirty="0"/>
          </a:p>
        </p:txBody>
      </p:sp>
    </p:spTree>
    <p:extLst>
      <p:ext uri="{BB962C8B-B14F-4D97-AF65-F5344CB8AC3E}">
        <p14:creationId xmlns:p14="http://schemas.microsoft.com/office/powerpoint/2010/main" val="1370367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Метод роботи з документами</a:t>
            </a:r>
            <a:endParaRPr lang="ru-RU" dirty="0"/>
          </a:p>
        </p:txBody>
      </p:sp>
      <p:sp>
        <p:nvSpPr>
          <p:cNvPr id="3" name="Объект 2"/>
          <p:cNvSpPr>
            <a:spLocks noGrp="1"/>
          </p:cNvSpPr>
          <p:nvPr>
            <p:ph idx="1"/>
          </p:nvPr>
        </p:nvSpPr>
        <p:spPr/>
        <p:txBody>
          <a:bodyPr/>
          <a:lstStyle/>
          <a:p>
            <a:r>
              <a:rPr lang="uk-UA" dirty="0" smtClean="0"/>
              <a:t>Працюючи з документами, варто </a:t>
            </a:r>
            <a:r>
              <a:rPr lang="uk-UA" dirty="0" err="1" smtClean="0"/>
              <a:t>пам</a:t>
            </a:r>
            <a:r>
              <a:rPr lang="en-US" dirty="0" smtClean="0"/>
              <a:t>’</a:t>
            </a:r>
            <a:r>
              <a:rPr lang="uk-UA" dirty="0" err="1" smtClean="0"/>
              <a:t>ятати</a:t>
            </a:r>
            <a:r>
              <a:rPr lang="uk-UA" dirty="0" smtClean="0"/>
              <a:t>:</a:t>
            </a:r>
          </a:p>
          <a:p>
            <a:pPr marL="0" indent="0">
              <a:buNone/>
            </a:pPr>
            <a:endParaRPr lang="uk-UA" dirty="0" smtClean="0"/>
          </a:p>
          <a:p>
            <a:r>
              <a:rPr lang="uk-UA" dirty="0" smtClean="0"/>
              <a:t>  не всякий із них має юридичну силу (фото, запис у блокноті, </a:t>
            </a:r>
            <a:r>
              <a:rPr lang="uk-UA" dirty="0" err="1" smtClean="0"/>
              <a:t>аудіозапис</a:t>
            </a:r>
            <a:r>
              <a:rPr lang="uk-UA" dirty="0" smtClean="0"/>
              <a:t>);</a:t>
            </a:r>
          </a:p>
          <a:p>
            <a:r>
              <a:rPr lang="uk-UA" dirty="0"/>
              <a:t>п</a:t>
            </a:r>
            <a:r>
              <a:rPr lang="uk-UA" dirty="0" smtClean="0"/>
              <a:t>ри перенесенні фрагменту документа в матеріал не допускаються виправлення, навіть якщо в тексті є помилки (фактичні, орфографічні)</a:t>
            </a:r>
          </a:p>
          <a:p>
            <a:endParaRPr lang="uk-UA" dirty="0"/>
          </a:p>
          <a:p>
            <a:pPr marL="0" indent="0">
              <a:buNone/>
            </a:pPr>
            <a:r>
              <a:rPr lang="uk-UA" dirty="0" smtClean="0"/>
              <a:t>Детально: стор. 88-90 (В. </a:t>
            </a:r>
            <a:r>
              <a:rPr lang="uk-UA" dirty="0" err="1" smtClean="0"/>
              <a:t>Здоровега</a:t>
            </a:r>
            <a:r>
              <a:rPr lang="uk-UA" dirty="0" smtClean="0"/>
              <a:t>)</a:t>
            </a:r>
            <a:endParaRPr lang="ru-RU" dirty="0"/>
          </a:p>
        </p:txBody>
      </p:sp>
    </p:spTree>
    <p:extLst>
      <p:ext uri="{BB962C8B-B14F-4D97-AF65-F5344CB8AC3E}">
        <p14:creationId xmlns:p14="http://schemas.microsoft.com/office/powerpoint/2010/main" val="751389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Метод спостереження</a:t>
            </a:r>
            <a:endParaRPr lang="ru-RU" dirty="0"/>
          </a:p>
        </p:txBody>
      </p:sp>
      <p:sp>
        <p:nvSpPr>
          <p:cNvPr id="3" name="Объект 2"/>
          <p:cNvSpPr>
            <a:spLocks noGrp="1"/>
          </p:cNvSpPr>
          <p:nvPr>
            <p:ph idx="1"/>
          </p:nvPr>
        </p:nvSpPr>
        <p:spPr/>
        <p:txBody>
          <a:bodyPr>
            <a:normAutofit lnSpcReduction="10000"/>
          </a:bodyPr>
          <a:lstStyle/>
          <a:p>
            <a:pPr algn="just"/>
            <a:r>
              <a:rPr lang="uk-UA" dirty="0" smtClean="0"/>
              <a:t>Уміння бачити те, чого не бачать інші, - професійна ознака журналіста. Це те вміння, яке дається від природи, однак потребує постійного розвитку і вдосконалення (бачити деталі скрізь: на підприємстві, в кабінеті…)</a:t>
            </a:r>
          </a:p>
          <a:p>
            <a:pPr algn="just"/>
            <a:r>
              <a:rPr lang="uk-UA" dirty="0" smtClean="0"/>
              <a:t>Види спостережень: відкрите і приховане.</a:t>
            </a:r>
          </a:p>
          <a:p>
            <a:pPr algn="just"/>
            <a:r>
              <a:rPr lang="uk-UA" dirty="0" smtClean="0"/>
              <a:t>Відкрите – учасники події знають, що за ними спостерігають, приховане – журналіст не повідомляє про себе. Метод зміни професії (метод маски, включене спостереження) – його суть, законність.  </a:t>
            </a:r>
            <a:endParaRPr lang="ru-RU" dirty="0"/>
          </a:p>
        </p:txBody>
      </p:sp>
    </p:spTree>
    <p:extLst>
      <p:ext uri="{BB962C8B-B14F-4D97-AF65-F5344CB8AC3E}">
        <p14:creationId xmlns:p14="http://schemas.microsoft.com/office/powerpoint/2010/main" val="1690335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Метод бесіди (</a:t>
            </a:r>
            <a:r>
              <a:rPr lang="uk-UA" dirty="0" err="1" smtClean="0"/>
              <a:t>інтерв</a:t>
            </a:r>
            <a:r>
              <a:rPr lang="en-US" dirty="0" smtClean="0"/>
              <a:t>’</a:t>
            </a:r>
            <a:r>
              <a:rPr lang="uk-UA" dirty="0" smtClean="0"/>
              <a:t>ю)</a:t>
            </a:r>
            <a:endParaRPr lang="ru-RU" dirty="0"/>
          </a:p>
        </p:txBody>
      </p:sp>
      <p:sp>
        <p:nvSpPr>
          <p:cNvPr id="3" name="Объект 2"/>
          <p:cNvSpPr>
            <a:spLocks noGrp="1"/>
          </p:cNvSpPr>
          <p:nvPr>
            <p:ph idx="1"/>
          </p:nvPr>
        </p:nvSpPr>
        <p:spPr/>
        <p:txBody>
          <a:bodyPr>
            <a:normAutofit fontScale="92500" lnSpcReduction="20000"/>
          </a:bodyPr>
          <a:lstStyle/>
          <a:p>
            <a:r>
              <a:rPr lang="uk-UA" dirty="0" smtClean="0"/>
              <a:t>Найбільш поширений метод одержання інформації.</a:t>
            </a:r>
          </a:p>
          <a:p>
            <a:r>
              <a:rPr lang="uk-UA" dirty="0" err="1" smtClean="0"/>
              <a:t>Грунтовна</a:t>
            </a:r>
            <a:r>
              <a:rPr lang="uk-UA" dirty="0" smtClean="0"/>
              <a:t> підготовка до бесіди – запорука її успіху. Процес підготовки мусить бути в рази тривалішим  за саме </a:t>
            </a:r>
            <a:r>
              <a:rPr lang="uk-UA" dirty="0" err="1" smtClean="0"/>
              <a:t>інтерв</a:t>
            </a:r>
            <a:r>
              <a:rPr lang="en-US" dirty="0" smtClean="0"/>
              <a:t>’</a:t>
            </a:r>
            <a:r>
              <a:rPr lang="uk-UA" dirty="0" smtClean="0"/>
              <a:t>ю.</a:t>
            </a:r>
          </a:p>
          <a:p>
            <a:r>
              <a:rPr lang="uk-UA" dirty="0" smtClean="0"/>
              <a:t>Три складники підготовки: </a:t>
            </a:r>
          </a:p>
          <a:p>
            <a:r>
              <a:rPr lang="uk-UA" dirty="0" smtClean="0"/>
              <a:t>загальна (формування кругозору, ерудиції, засвоєння правил спілкування, вміння знаходити підхід до людини – формується впродовж усього життя);</a:t>
            </a:r>
          </a:p>
          <a:p>
            <a:r>
              <a:rPr lang="uk-UA" dirty="0" smtClean="0"/>
              <a:t>конкретна (домовитись про зустріч, визначити тему, перечитати все, що писали колеги про особу, підготувати запитання);</a:t>
            </a:r>
          </a:p>
          <a:p>
            <a:r>
              <a:rPr lang="uk-UA" dirty="0" smtClean="0"/>
              <a:t> психологічна.</a:t>
            </a:r>
            <a:endParaRPr lang="ru-RU" dirty="0"/>
          </a:p>
        </p:txBody>
      </p:sp>
    </p:spTree>
    <p:extLst>
      <p:ext uri="{BB962C8B-B14F-4D97-AF65-F5344CB8AC3E}">
        <p14:creationId xmlns:p14="http://schemas.microsoft.com/office/powerpoint/2010/main" val="3110072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Специфіка проведення</a:t>
            </a:r>
            <a:endParaRPr lang="ru-RU" dirty="0"/>
          </a:p>
        </p:txBody>
      </p:sp>
      <p:sp>
        <p:nvSpPr>
          <p:cNvPr id="3" name="Объект 2"/>
          <p:cNvSpPr>
            <a:spLocks noGrp="1"/>
          </p:cNvSpPr>
          <p:nvPr>
            <p:ph idx="1"/>
          </p:nvPr>
        </p:nvSpPr>
        <p:spPr/>
        <p:txBody>
          <a:bodyPr>
            <a:normAutofit fontScale="92500" lnSpcReduction="10000"/>
          </a:bodyPr>
          <a:lstStyle/>
          <a:p>
            <a:r>
              <a:rPr lang="uk-UA" dirty="0" smtClean="0"/>
              <a:t>Пунктуальність (завжди вчасно прибувати на місце)</a:t>
            </a:r>
          </a:p>
          <a:p>
            <a:r>
              <a:rPr lang="uk-UA" dirty="0" smtClean="0"/>
              <a:t>Завжди мати охайний зовнішній вигляд (відповідність ситуації)</a:t>
            </a:r>
          </a:p>
          <a:p>
            <a:r>
              <a:rPr lang="uk-UA" dirty="0" smtClean="0"/>
              <a:t>Ніколи не починати </a:t>
            </a:r>
            <a:r>
              <a:rPr lang="uk-UA" dirty="0" err="1" smtClean="0"/>
              <a:t>інтерв</a:t>
            </a:r>
            <a:r>
              <a:rPr lang="en-US" dirty="0" smtClean="0"/>
              <a:t>’</a:t>
            </a:r>
            <a:r>
              <a:rPr lang="uk-UA" dirty="0" smtClean="0"/>
              <a:t>ю з вибачення</a:t>
            </a:r>
          </a:p>
          <a:p>
            <a:r>
              <a:rPr lang="uk-UA" dirty="0" smtClean="0"/>
              <a:t>Виявляти повагу і зацікавленість до співрозмовника</a:t>
            </a:r>
          </a:p>
          <a:p>
            <a:r>
              <a:rPr lang="uk-UA" dirty="0" smtClean="0"/>
              <a:t>Запитання формулювати чітко і конкретно</a:t>
            </a:r>
          </a:p>
          <a:p>
            <a:r>
              <a:rPr lang="uk-UA" dirty="0" smtClean="0"/>
              <a:t>Уникайте запитань, що стосуються інтимного життя співрозмовника</a:t>
            </a:r>
          </a:p>
          <a:p>
            <a:r>
              <a:rPr lang="uk-UA" dirty="0" smtClean="0"/>
              <a:t>Наприкінці бесіди подякуйте. </a:t>
            </a:r>
          </a:p>
          <a:p>
            <a:pPr marL="0" indent="0">
              <a:buNone/>
            </a:pPr>
            <a:r>
              <a:rPr lang="uk-UA" dirty="0" smtClean="0"/>
              <a:t>                  (</a:t>
            </a:r>
            <a:r>
              <a:rPr lang="uk-UA" sz="2200" dirty="0" smtClean="0"/>
              <a:t>С. 151-156 у В. Миронченка</a:t>
            </a:r>
            <a:r>
              <a:rPr lang="uk-UA" dirty="0" smtClean="0"/>
              <a:t>)</a:t>
            </a:r>
            <a:endParaRPr lang="ru-RU" dirty="0"/>
          </a:p>
        </p:txBody>
      </p:sp>
    </p:spTree>
    <p:extLst>
      <p:ext uri="{BB962C8B-B14F-4D97-AF65-F5344CB8AC3E}">
        <p14:creationId xmlns:p14="http://schemas.microsoft.com/office/powerpoint/2010/main" val="3086918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Вимоги до запитань</a:t>
            </a:r>
            <a:endParaRPr lang="ru-RU" dirty="0"/>
          </a:p>
        </p:txBody>
      </p:sp>
      <p:sp>
        <p:nvSpPr>
          <p:cNvPr id="3" name="Объект 2"/>
          <p:cNvSpPr>
            <a:spLocks noGrp="1"/>
          </p:cNvSpPr>
          <p:nvPr>
            <p:ph idx="1"/>
          </p:nvPr>
        </p:nvSpPr>
        <p:spPr/>
        <p:txBody>
          <a:bodyPr/>
          <a:lstStyle/>
          <a:p>
            <a:pPr algn="just"/>
            <a:r>
              <a:rPr lang="uk-UA" dirty="0" smtClean="0"/>
              <a:t>Фахове інтерв</a:t>
            </a:r>
            <a:r>
              <a:rPr lang="en-US" dirty="0" smtClean="0"/>
              <a:t>’</a:t>
            </a:r>
            <a:r>
              <a:rPr lang="uk-UA" dirty="0" smtClean="0"/>
              <a:t>ю грунтується на добрих запитаннях. Запитання і відповіді повинні бути спонтанними, їх не треба читати. Перед бесідою доцільно не ознайомлювати співрозмовника із запитаннями.</a:t>
            </a:r>
          </a:p>
          <a:p>
            <a:pPr algn="just"/>
            <a:r>
              <a:rPr lang="uk-UA" dirty="0" smtClean="0"/>
              <a:t>При підготовці короткого інтерв</a:t>
            </a:r>
            <a:r>
              <a:rPr lang="en-US" dirty="0" smtClean="0"/>
              <a:t>’</a:t>
            </a:r>
            <a:r>
              <a:rPr lang="ru-RU" dirty="0" smtClean="0"/>
              <a:t>ю не ставте запитань, які вимагають розлогої відповіді.</a:t>
            </a:r>
          </a:p>
          <a:p>
            <a:pPr algn="just"/>
            <a:endParaRPr lang="ru-RU" dirty="0" smtClean="0"/>
          </a:p>
          <a:p>
            <a:pPr algn="just"/>
            <a:endParaRPr lang="ru-RU" dirty="0"/>
          </a:p>
        </p:txBody>
      </p:sp>
    </p:spTree>
    <p:extLst>
      <p:ext uri="{BB962C8B-B14F-4D97-AF65-F5344CB8AC3E}">
        <p14:creationId xmlns:p14="http://schemas.microsoft.com/office/powerpoint/2010/main" val="1884273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k-UA" dirty="0" smtClean="0"/>
              <a:t>ПРИКЛАДИ ЗАПИТАНЬ</a:t>
            </a:r>
            <a:endParaRPr lang="ru-RU" dirty="0"/>
          </a:p>
        </p:txBody>
      </p:sp>
      <p:sp>
        <p:nvSpPr>
          <p:cNvPr id="3" name="Content Placeholder 2"/>
          <p:cNvSpPr>
            <a:spLocks noGrp="1"/>
          </p:cNvSpPr>
          <p:nvPr>
            <p:ph idx="1"/>
          </p:nvPr>
        </p:nvSpPr>
        <p:spPr/>
        <p:txBody>
          <a:bodyPr/>
          <a:lstStyle/>
          <a:p>
            <a:pPr marL="0" indent="0">
              <a:buNone/>
            </a:pPr>
            <a:endParaRPr lang="ru-RU" dirty="0"/>
          </a:p>
        </p:txBody>
      </p:sp>
      <p:sp>
        <p:nvSpPr>
          <p:cNvPr id="6" name="Title 1"/>
          <p:cNvSpPr txBox="1">
            <a:spLocks/>
          </p:cNvSpPr>
          <p:nvPr/>
        </p:nvSpPr>
        <p:spPr>
          <a:xfrm>
            <a:off x="457200" y="320040"/>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endParaRPr lang="ru-RU" dirty="0"/>
          </a:p>
        </p:txBody>
      </p:sp>
      <p:graphicFrame>
        <p:nvGraphicFramePr>
          <p:cNvPr id="7" name="Content Placeholder 3"/>
          <p:cNvGraphicFramePr>
            <a:graphicFrameLocks/>
          </p:cNvGraphicFramePr>
          <p:nvPr>
            <p:extLst>
              <p:ext uri="{D42A27DB-BD31-4B8C-83A1-F6EECF244321}">
                <p14:modId xmlns:p14="http://schemas.microsoft.com/office/powerpoint/2010/main" val="2735257046"/>
              </p:ext>
            </p:extLst>
          </p:nvPr>
        </p:nvGraphicFramePr>
        <p:xfrm>
          <a:off x="457200" y="1609725"/>
          <a:ext cx="7239000" cy="3657600"/>
        </p:xfrm>
        <a:graphic>
          <a:graphicData uri="http://schemas.openxmlformats.org/drawingml/2006/table">
            <a:tbl>
              <a:tblPr firstRow="1" bandRow="1">
                <a:tableStyleId>{5C22544A-7EE6-4342-B048-85BDC9FD1C3A}</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70840">
                <a:tc>
                  <a:txBody>
                    <a:bodyPr/>
                    <a:lstStyle/>
                    <a:p>
                      <a:pPr algn="ctr"/>
                      <a:r>
                        <a:rPr lang="uk-UA" dirty="0" smtClean="0"/>
                        <a:t>Запитання, що вимагають розлогої відповіді</a:t>
                      </a:r>
                      <a:endParaRPr lang="ru-RU" dirty="0"/>
                    </a:p>
                  </a:txBody>
                  <a:tcPr/>
                </a:tc>
                <a:tc>
                  <a:txBody>
                    <a:bodyPr/>
                    <a:lstStyle/>
                    <a:p>
                      <a:r>
                        <a:rPr lang="uk-UA" dirty="0" smtClean="0"/>
                        <a:t>Запитання для отримання стислої, конкретної інформації</a:t>
                      </a:r>
                      <a:endParaRPr lang="ru-RU" dirty="0"/>
                    </a:p>
                  </a:txBody>
                  <a:tcPr/>
                </a:tc>
                <a:extLst>
                  <a:ext uri="{0D108BD9-81ED-4DB2-BD59-A6C34878D82A}">
                    <a16:rowId xmlns:a16="http://schemas.microsoft.com/office/drawing/2014/main" val="10000"/>
                  </a:ext>
                </a:extLst>
              </a:tr>
              <a:tr h="370840">
                <a:tc>
                  <a:txBody>
                    <a:bodyPr/>
                    <a:lstStyle/>
                    <a:p>
                      <a:r>
                        <a:rPr lang="uk-UA" dirty="0" smtClean="0"/>
                        <a:t>Які шляхи допомоги людині, яка зазнала насильства?</a:t>
                      </a:r>
                      <a:endParaRPr lang="ru-RU" dirty="0"/>
                    </a:p>
                  </a:txBody>
                  <a:tcPr/>
                </a:tc>
                <a:tc>
                  <a:txBody>
                    <a:bodyPr/>
                    <a:lstStyle/>
                    <a:p>
                      <a:r>
                        <a:rPr lang="uk-UA" dirty="0" smtClean="0"/>
                        <a:t>Яку найпершу допомогу необхідно надати людині, що зазнала насильства?</a:t>
                      </a:r>
                      <a:endParaRPr lang="ru-RU" dirty="0"/>
                    </a:p>
                  </a:txBody>
                  <a:tcPr/>
                </a:tc>
                <a:extLst>
                  <a:ext uri="{0D108BD9-81ED-4DB2-BD59-A6C34878D82A}">
                    <a16:rowId xmlns:a16="http://schemas.microsoft.com/office/drawing/2014/main" val="10001"/>
                  </a:ext>
                </a:extLst>
              </a:tr>
              <a:tr h="370840">
                <a:tc>
                  <a:txBody>
                    <a:bodyPr/>
                    <a:lstStyle/>
                    <a:p>
                      <a:r>
                        <a:rPr lang="uk-UA" dirty="0" smtClean="0"/>
                        <a:t>Пані Олено,</a:t>
                      </a:r>
                      <a:r>
                        <a:rPr lang="uk-UA" baseline="0" dirty="0" smtClean="0"/>
                        <a:t> якщо б Ви все змогли почати заново, то що б Ви зробили інакше?</a:t>
                      </a:r>
                      <a:endParaRPr lang="ru-RU" dirty="0"/>
                    </a:p>
                  </a:txBody>
                  <a:tcPr/>
                </a:tc>
                <a:tc>
                  <a:txBody>
                    <a:bodyPr/>
                    <a:lstStyle/>
                    <a:p>
                      <a:r>
                        <a:rPr lang="uk-UA" dirty="0" smtClean="0"/>
                        <a:t>Пані Олено, що б Ви назвали найбільшою помилкою Вашого життя?</a:t>
                      </a:r>
                      <a:endParaRPr lang="ru-RU" dirty="0"/>
                    </a:p>
                  </a:txBody>
                  <a:tcPr/>
                </a:tc>
                <a:extLst>
                  <a:ext uri="{0D108BD9-81ED-4DB2-BD59-A6C34878D82A}">
                    <a16:rowId xmlns:a16="http://schemas.microsoft.com/office/drawing/2014/main" val="10002"/>
                  </a:ext>
                </a:extLst>
              </a:tr>
              <a:tr h="370840">
                <a:tc>
                  <a:txBody>
                    <a:bodyPr/>
                    <a:lstStyle/>
                    <a:p>
                      <a:r>
                        <a:rPr lang="uk-UA" dirty="0" smtClean="0"/>
                        <a:t>Які проекти студенти факультету розробляють цього року?</a:t>
                      </a:r>
                      <a:endParaRPr lang="ru-RU" dirty="0"/>
                    </a:p>
                  </a:txBody>
                  <a:tcPr/>
                </a:tc>
                <a:tc>
                  <a:txBody>
                    <a:bodyPr/>
                    <a:lstStyle/>
                    <a:p>
                      <a:r>
                        <a:rPr lang="uk-UA" dirty="0" smtClean="0"/>
                        <a:t>Які проекти студенти факультету вважають найважливішими цього року?</a:t>
                      </a:r>
                      <a:endParaRPr lang="ru-RU"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7685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ru-RU" dirty="0"/>
          </a:p>
        </p:txBody>
      </p:sp>
      <p:sp>
        <p:nvSpPr>
          <p:cNvPr id="3" name="Объект 2"/>
          <p:cNvSpPr>
            <a:spLocks noGrp="1"/>
          </p:cNvSpPr>
          <p:nvPr>
            <p:ph idx="1"/>
          </p:nvPr>
        </p:nvSpPr>
        <p:spPr/>
        <p:txBody>
          <a:bodyPr/>
          <a:lstStyle/>
          <a:p>
            <a:r>
              <a:rPr lang="uk-UA" dirty="0" smtClean="0"/>
              <a:t>1. Стадійність – характерна ознака творчого процесу журналіста.</a:t>
            </a:r>
          </a:p>
          <a:p>
            <a:r>
              <a:rPr lang="uk-UA" dirty="0" smtClean="0"/>
              <a:t>2. Основні різновиди пізнавальної діяльності в журналістиці.</a:t>
            </a:r>
          </a:p>
          <a:p>
            <a:r>
              <a:rPr lang="uk-UA" dirty="0" smtClean="0"/>
              <a:t>3. Система інформування журналістів.</a:t>
            </a:r>
          </a:p>
          <a:p>
            <a:r>
              <a:rPr lang="uk-UA" dirty="0" smtClean="0"/>
              <a:t>4. Джерела інформації сучасних журналістів.</a:t>
            </a:r>
            <a:endParaRPr lang="ru-RU" dirty="0"/>
          </a:p>
        </p:txBody>
      </p:sp>
    </p:spTree>
    <p:extLst>
      <p:ext uri="{BB962C8B-B14F-4D97-AF65-F5344CB8AC3E}">
        <p14:creationId xmlns:p14="http://schemas.microsoft.com/office/powerpoint/2010/main" val="3734602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k-UA" dirty="0" smtClean="0"/>
              <a:t>Вимоги до запитань</a:t>
            </a:r>
            <a:endParaRPr lang="ru-RU" dirty="0"/>
          </a:p>
        </p:txBody>
      </p:sp>
      <p:sp>
        <p:nvSpPr>
          <p:cNvPr id="3" name="Content Placeholder 2"/>
          <p:cNvSpPr>
            <a:spLocks noGrp="1"/>
          </p:cNvSpPr>
          <p:nvPr>
            <p:ph idx="1"/>
          </p:nvPr>
        </p:nvSpPr>
        <p:spPr/>
        <p:txBody>
          <a:bodyPr/>
          <a:lstStyle/>
          <a:p>
            <a:pPr algn="just"/>
            <a:r>
              <a:rPr lang="uk-UA" dirty="0" smtClean="0"/>
              <a:t>Запитання слід ставити так, щоб респондент не відповів однослівно («Це правда, Катерино, що твій хлопець сказав, що всеодно дочекається твоєї згоди вийти за нього заміж, після того, як ти відхилила його пропозицію? – </a:t>
            </a:r>
            <a:r>
              <a:rPr lang="uk-UA" dirty="0" smtClean="0">
                <a:solidFill>
                  <a:srgbClr val="FF0000"/>
                </a:solidFill>
              </a:rPr>
              <a:t>неправильно</a:t>
            </a:r>
            <a:r>
              <a:rPr lang="uk-UA" dirty="0" smtClean="0"/>
              <a:t>;</a:t>
            </a:r>
            <a:r>
              <a:rPr lang="ru-RU" dirty="0" smtClean="0"/>
              <a:t> Що сказав твій хлопець, коли ти відхилила його пропозицію вийти за нього заміж? – </a:t>
            </a:r>
            <a:r>
              <a:rPr lang="ru-RU" dirty="0" smtClean="0">
                <a:solidFill>
                  <a:srgbClr val="FF0000"/>
                </a:solidFill>
              </a:rPr>
              <a:t>правильно</a:t>
            </a:r>
            <a:r>
              <a:rPr lang="ru-RU" dirty="0" smtClean="0"/>
              <a:t>).</a:t>
            </a:r>
          </a:p>
          <a:p>
            <a:pPr algn="just"/>
            <a:r>
              <a:rPr lang="uk-UA" dirty="0" smtClean="0"/>
              <a:t>Необхідно уникати закритих запитань, відповіді на які Ви можете дати самі.</a:t>
            </a:r>
          </a:p>
        </p:txBody>
      </p:sp>
    </p:spTree>
    <p:extLst>
      <p:ext uri="{BB962C8B-B14F-4D97-AF65-F5344CB8AC3E}">
        <p14:creationId xmlns:p14="http://schemas.microsoft.com/office/powerpoint/2010/main" val="904941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k-UA" dirty="0" smtClean="0"/>
              <a:t>Приклади запитань</a:t>
            </a:r>
            <a:endParaRPr lang="ru-RU" dirty="0"/>
          </a:p>
        </p:txBody>
      </p:sp>
      <p:graphicFrame>
        <p:nvGraphicFramePr>
          <p:cNvPr id="4" name="Content Placeholder 3"/>
          <p:cNvGraphicFramePr>
            <a:graphicFrameLocks noGrp="1"/>
          </p:cNvGraphicFramePr>
          <p:nvPr>
            <p:ph idx="1"/>
            <p:extLst/>
          </p:nvPr>
        </p:nvGraphicFramePr>
        <p:xfrm>
          <a:off x="457200" y="1609725"/>
          <a:ext cx="7239000" cy="2844800"/>
        </p:xfrm>
        <a:graphic>
          <a:graphicData uri="http://schemas.openxmlformats.org/drawingml/2006/table">
            <a:tbl>
              <a:tblPr firstRow="1" bandRow="1">
                <a:tableStyleId>{5C22544A-7EE6-4342-B048-85BDC9FD1C3A}</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70840">
                <a:tc>
                  <a:txBody>
                    <a:bodyPr/>
                    <a:lstStyle/>
                    <a:p>
                      <a:pPr algn="ctr"/>
                      <a:r>
                        <a:rPr lang="uk-UA" dirty="0" smtClean="0"/>
                        <a:t>Неправильно</a:t>
                      </a:r>
                      <a:endParaRPr lang="ru-RU" dirty="0"/>
                    </a:p>
                  </a:txBody>
                  <a:tcPr/>
                </a:tc>
                <a:tc>
                  <a:txBody>
                    <a:bodyPr/>
                    <a:lstStyle/>
                    <a:p>
                      <a:pPr algn="ctr"/>
                      <a:r>
                        <a:rPr lang="uk-UA" dirty="0" smtClean="0"/>
                        <a:t>Правильно</a:t>
                      </a:r>
                      <a:endParaRPr lang="ru-RU" dirty="0"/>
                    </a:p>
                  </a:txBody>
                  <a:tcPr/>
                </a:tc>
                <a:extLst>
                  <a:ext uri="{0D108BD9-81ED-4DB2-BD59-A6C34878D82A}">
                    <a16:rowId xmlns:a16="http://schemas.microsoft.com/office/drawing/2014/main" val="10000"/>
                  </a:ext>
                </a:extLst>
              </a:tr>
              <a:tr h="370840">
                <a:tc>
                  <a:txBody>
                    <a:bodyPr/>
                    <a:lstStyle/>
                    <a:p>
                      <a:r>
                        <a:rPr lang="uk-UA" dirty="0" smtClean="0"/>
                        <a:t>Пане Іване, Ви лівоцентрист?</a:t>
                      </a:r>
                      <a:endParaRPr lang="ru-RU" dirty="0"/>
                    </a:p>
                  </a:txBody>
                  <a:tcPr/>
                </a:tc>
                <a:tc>
                  <a:txBody>
                    <a:bodyPr/>
                    <a:lstStyle/>
                    <a:p>
                      <a:r>
                        <a:rPr lang="uk-UA" dirty="0" smtClean="0"/>
                        <a:t>Пане Іване, що б Ви сказали будь-кому, хто вважає себе лівоцентристом?</a:t>
                      </a:r>
                      <a:endParaRPr lang="ru-RU" dirty="0"/>
                    </a:p>
                  </a:txBody>
                  <a:tcPr/>
                </a:tc>
                <a:extLst>
                  <a:ext uri="{0D108BD9-81ED-4DB2-BD59-A6C34878D82A}">
                    <a16:rowId xmlns:a16="http://schemas.microsoft.com/office/drawing/2014/main" val="10001"/>
                  </a:ext>
                </a:extLst>
              </a:tr>
              <a:tr h="370840">
                <a:tc>
                  <a:txBody>
                    <a:bodyPr/>
                    <a:lstStyle/>
                    <a:p>
                      <a:r>
                        <a:rPr lang="uk-UA" dirty="0" smtClean="0"/>
                        <a:t>Юрію, скільки ігор ти виграв минулого року?</a:t>
                      </a:r>
                      <a:endParaRPr lang="ru-RU" dirty="0"/>
                    </a:p>
                  </a:txBody>
                  <a:tcPr/>
                </a:tc>
                <a:tc>
                  <a:txBody>
                    <a:bodyPr/>
                    <a:lstStyle/>
                    <a:p>
                      <a:r>
                        <a:rPr lang="uk-UA" dirty="0" smtClean="0"/>
                        <a:t>Юрію, порівняй кількість ігор, які ти виграв цього року, з кількістю перемог минулого року.</a:t>
                      </a:r>
                      <a:endParaRPr lang="ru-RU" dirty="0"/>
                    </a:p>
                  </a:txBody>
                  <a:tcPr/>
                </a:tc>
                <a:extLst>
                  <a:ext uri="{0D108BD9-81ED-4DB2-BD59-A6C34878D82A}">
                    <a16:rowId xmlns:a16="http://schemas.microsoft.com/office/drawing/2014/main" val="10002"/>
                  </a:ext>
                </a:extLst>
              </a:tr>
              <a:tr h="370840">
                <a:tc>
                  <a:txBody>
                    <a:bodyPr/>
                    <a:lstStyle/>
                    <a:p>
                      <a:endParaRPr lang="ru-RU"/>
                    </a:p>
                  </a:txBody>
                  <a:tcPr/>
                </a:tc>
                <a:tc>
                  <a:txBody>
                    <a:bodyPr/>
                    <a:lstStyle/>
                    <a:p>
                      <a:endParaRPr lang="ru-RU"/>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02921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k-UA" dirty="0" smtClean="0"/>
              <a:t>ВИМОГИ ДО ЗАПИТАНЬ</a:t>
            </a:r>
            <a:endParaRPr lang="ru-RU" dirty="0"/>
          </a:p>
        </p:txBody>
      </p:sp>
      <p:sp>
        <p:nvSpPr>
          <p:cNvPr id="3" name="Content Placeholder 2"/>
          <p:cNvSpPr>
            <a:spLocks noGrp="1"/>
          </p:cNvSpPr>
          <p:nvPr>
            <p:ph idx="1"/>
          </p:nvPr>
        </p:nvSpPr>
        <p:spPr/>
        <p:txBody>
          <a:bodyPr/>
          <a:lstStyle/>
          <a:p>
            <a:r>
              <a:rPr lang="uk-UA" dirty="0"/>
              <a:t>Конструкція вдалого запитання повинна бути простою. Слід уникати комплексних, не чітко сформульованих запитань. Такі запитання варто розділяти на декілька запитань.</a:t>
            </a:r>
            <a:endParaRPr lang="ru-RU" dirty="0"/>
          </a:p>
        </p:txBody>
      </p:sp>
    </p:spTree>
    <p:extLst>
      <p:ext uri="{BB962C8B-B14F-4D97-AF65-F5344CB8AC3E}">
        <p14:creationId xmlns:p14="http://schemas.microsoft.com/office/powerpoint/2010/main" val="479862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239000" cy="1143000"/>
          </a:xfrm>
        </p:spPr>
        <p:txBody>
          <a:bodyPr/>
          <a:lstStyle/>
          <a:p>
            <a:pPr algn="ctr"/>
            <a:r>
              <a:rPr lang="uk-UA" dirty="0" smtClean="0"/>
              <a:t>Приклади запитань</a:t>
            </a:r>
            <a:endParaRPr lang="ru-RU" dirty="0"/>
          </a:p>
        </p:txBody>
      </p:sp>
      <p:graphicFrame>
        <p:nvGraphicFramePr>
          <p:cNvPr id="4" name="Content Placeholder 3"/>
          <p:cNvGraphicFramePr>
            <a:graphicFrameLocks noGrp="1"/>
          </p:cNvGraphicFramePr>
          <p:nvPr>
            <p:ph idx="1"/>
            <p:extLst/>
          </p:nvPr>
        </p:nvGraphicFramePr>
        <p:xfrm>
          <a:off x="457200" y="1609725"/>
          <a:ext cx="7239000" cy="3834403"/>
        </p:xfrm>
        <a:graphic>
          <a:graphicData uri="http://schemas.openxmlformats.org/drawingml/2006/table">
            <a:tbl>
              <a:tblPr firstRow="1" bandRow="1">
                <a:tableStyleId>{5C22544A-7EE6-4342-B048-85BDC9FD1C3A}</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451123">
                <a:tc>
                  <a:txBody>
                    <a:bodyPr/>
                    <a:lstStyle/>
                    <a:p>
                      <a:pPr algn="ctr"/>
                      <a:r>
                        <a:rPr lang="uk-UA" dirty="0" smtClean="0"/>
                        <a:t>Неправильно</a:t>
                      </a:r>
                      <a:endParaRPr lang="ru-RU" dirty="0"/>
                    </a:p>
                  </a:txBody>
                  <a:tcPr/>
                </a:tc>
                <a:tc>
                  <a:txBody>
                    <a:bodyPr/>
                    <a:lstStyle/>
                    <a:p>
                      <a:pPr algn="ctr"/>
                      <a:r>
                        <a:rPr lang="uk-UA" dirty="0" smtClean="0"/>
                        <a:t>Правильно</a:t>
                      </a:r>
                      <a:endParaRPr lang="ru-RU" dirty="0"/>
                    </a:p>
                  </a:txBody>
                  <a:tcPr/>
                </a:tc>
                <a:extLst>
                  <a:ext uri="{0D108BD9-81ED-4DB2-BD59-A6C34878D82A}">
                    <a16:rowId xmlns:a16="http://schemas.microsoft.com/office/drawing/2014/main" val="10000"/>
                  </a:ext>
                </a:extLst>
              </a:tr>
              <a:tr h="370840">
                <a:tc>
                  <a:txBody>
                    <a:bodyPr/>
                    <a:lstStyle/>
                    <a:p>
                      <a:r>
                        <a:rPr lang="uk-UA" dirty="0" smtClean="0"/>
                        <a:t>«Пане директоре, зважаючи на те, що Ваше підприємство досягло найвищого рівня виробництва три роки тому, якого зростання ви намагаєтесь від своїх підлеглих нині, і відколи Ви вважаєте, що це не остання спроба?</a:t>
                      </a:r>
                    </a:p>
                    <a:p>
                      <a:endParaRPr lang="uk-UA" dirty="0" smtClean="0"/>
                    </a:p>
                    <a:p>
                      <a:r>
                        <a:rPr lang="uk-UA" dirty="0" smtClean="0"/>
                        <a:t>Після такого запитання Вам скажуть:</a:t>
                      </a:r>
                      <a:r>
                        <a:rPr lang="uk-UA" baseline="0" dirty="0" smtClean="0"/>
                        <a:t> «Що?» і ще раз попросять його озвучити</a:t>
                      </a:r>
                      <a:endParaRPr lang="ru-RU" dirty="0"/>
                    </a:p>
                  </a:txBody>
                  <a:tcPr/>
                </a:tc>
                <a:tc>
                  <a:txBody>
                    <a:bodyPr/>
                    <a:lstStyle/>
                    <a:p>
                      <a:r>
                        <a:rPr lang="uk-UA" dirty="0" smtClean="0"/>
                        <a:t>1.Пане директоре, який відсоток зростання продемонструвало Ваше підприємство три роки тому? /АБО/ Порівняйте відсоток зростання…</a:t>
                      </a:r>
                    </a:p>
                    <a:p>
                      <a:r>
                        <a:rPr lang="uk-UA" dirty="0" smtClean="0"/>
                        <a:t>2.Який відсоток зростання для Вас є реальним цього року?</a:t>
                      </a:r>
                    </a:p>
                    <a:p>
                      <a:r>
                        <a:rPr lang="uk-UA" dirty="0" smtClean="0"/>
                        <a:t>3.На підставі чого Ви вважаєте, що це не поріг зростання підприємства?</a:t>
                      </a:r>
                      <a:endParaRPr lang="ru-RU"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5468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k-UA" dirty="0" smtClean="0"/>
              <a:t>ДОДАТКОВІ ЗАПИТАННЯ</a:t>
            </a:r>
            <a:endParaRPr lang="ru-RU" dirty="0"/>
          </a:p>
        </p:txBody>
      </p:sp>
      <p:sp>
        <p:nvSpPr>
          <p:cNvPr id="3" name="Content Placeholder 2"/>
          <p:cNvSpPr>
            <a:spLocks noGrp="1"/>
          </p:cNvSpPr>
          <p:nvPr>
            <p:ph idx="1"/>
          </p:nvPr>
        </p:nvSpPr>
        <p:spPr/>
        <p:txBody>
          <a:bodyPr>
            <a:normAutofit lnSpcReduction="10000"/>
          </a:bodyPr>
          <a:lstStyle/>
          <a:p>
            <a:pPr algn="just"/>
            <a:r>
              <a:rPr lang="uk-UA" dirty="0"/>
              <a:t>До них вдаються за умови, ящо Ви методично неправильно поставили запитання або співрозмовник хоче уникнути відповіді.</a:t>
            </a:r>
          </a:p>
          <a:p>
            <a:pPr algn="just"/>
            <a:r>
              <a:rPr lang="uk-UA" dirty="0"/>
              <a:t>Якщо відповіді неконкретні, ухильні, виявляйте такт і наполегливість: «Пане Президенте, я думаю, що Ви повністю уникнули відповіді на одну частину мого запитання / </a:t>
            </a:r>
            <a:r>
              <a:rPr lang="uk-UA" dirty="0">
                <a:solidFill>
                  <a:srgbClr val="FF0000"/>
                </a:solidFill>
              </a:rPr>
              <a:t>АБО</a:t>
            </a:r>
            <a:r>
              <a:rPr lang="uk-UA" dirty="0"/>
              <a:t>/ Чому Ви уникнули…?»</a:t>
            </a:r>
          </a:p>
          <a:p>
            <a:pPr algn="just"/>
            <a:r>
              <a:rPr lang="uk-UA" dirty="0"/>
              <a:t> Після фрази респондента «без коментарів!» запитайте: «Чому ні? Чому Ви не хочете коментувати?» </a:t>
            </a:r>
            <a:endParaRPr lang="ru-RU" dirty="0"/>
          </a:p>
          <a:p>
            <a:endParaRPr lang="ru-RU" dirty="0"/>
          </a:p>
        </p:txBody>
      </p:sp>
    </p:spTree>
    <p:extLst>
      <p:ext uri="{BB962C8B-B14F-4D97-AF65-F5344CB8AC3E}">
        <p14:creationId xmlns:p14="http://schemas.microsoft.com/office/powerpoint/2010/main" val="2620474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uk-UA" dirty="0" smtClean="0"/>
              <a:t>ЗАПОЗИЧЕНІ МЕТОДИ</a:t>
            </a:r>
            <a:br>
              <a:rPr lang="uk-UA" dirty="0" smtClean="0"/>
            </a:br>
            <a:r>
              <a:rPr lang="uk-UA" dirty="0" smtClean="0"/>
              <a:t>ОДЕРЖАННЯ ІНФОРМАЦІЇ</a:t>
            </a:r>
            <a:endParaRPr lang="ru-RU" dirty="0"/>
          </a:p>
        </p:txBody>
      </p:sp>
      <p:sp>
        <p:nvSpPr>
          <p:cNvPr id="3" name="Content Placeholder 2"/>
          <p:cNvSpPr>
            <a:spLocks noGrp="1"/>
          </p:cNvSpPr>
          <p:nvPr>
            <p:ph idx="1"/>
          </p:nvPr>
        </p:nvSpPr>
        <p:spPr/>
        <p:txBody>
          <a:bodyPr/>
          <a:lstStyle/>
          <a:p>
            <a:r>
              <a:rPr lang="uk-UA" dirty="0"/>
              <a:t>Конкретні соціологічні дослідження</a:t>
            </a:r>
          </a:p>
          <a:p>
            <a:endParaRPr lang="uk-UA" dirty="0"/>
          </a:p>
          <a:p>
            <a:r>
              <a:rPr lang="uk-UA" dirty="0"/>
              <a:t>Опитування (бліц-опитування, анкетування)</a:t>
            </a:r>
          </a:p>
          <a:p>
            <a:pPr marL="0" indent="0">
              <a:buNone/>
            </a:pPr>
            <a:endParaRPr lang="uk-UA" dirty="0"/>
          </a:p>
          <a:p>
            <a:r>
              <a:rPr lang="uk-UA" dirty="0"/>
              <a:t>Експеримент</a:t>
            </a:r>
            <a:endParaRPr lang="ru-RU" dirty="0"/>
          </a:p>
        </p:txBody>
      </p:sp>
    </p:spTree>
    <p:extLst>
      <p:ext uri="{BB962C8B-B14F-4D97-AF65-F5344CB8AC3E}">
        <p14:creationId xmlns:p14="http://schemas.microsoft.com/office/powerpoint/2010/main" val="1894340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Методи осягнення суті зібраної інформації</a:t>
            </a:r>
            <a:endParaRPr lang="ru-RU" dirty="0"/>
          </a:p>
        </p:txBody>
      </p:sp>
      <p:sp>
        <p:nvSpPr>
          <p:cNvPr id="3" name="Объект 2"/>
          <p:cNvSpPr>
            <a:spLocks noGrp="1"/>
          </p:cNvSpPr>
          <p:nvPr>
            <p:ph idx="1"/>
          </p:nvPr>
        </p:nvSpPr>
        <p:spPr/>
        <p:txBody>
          <a:bodyPr>
            <a:normAutofit fontScale="92500"/>
          </a:bodyPr>
          <a:lstStyle/>
          <a:p>
            <a:pPr algn="just"/>
            <a:r>
              <a:rPr lang="uk-UA" dirty="0" smtClean="0"/>
              <a:t>Це знання, одержані журналістом у процесі навчання в університеті або шляхом самоосвіти, життєвий досвід, що допомагають йому усвідомити суть побаченого чи почутого.</a:t>
            </a:r>
          </a:p>
          <a:p>
            <a:pPr algn="just"/>
            <a:r>
              <a:rPr lang="uk-UA" dirty="0" smtClean="0"/>
              <a:t>Усі знання поділяють на три групи:</a:t>
            </a:r>
          </a:p>
          <a:p>
            <a:pPr algn="just"/>
            <a:r>
              <a:rPr lang="uk-UA" dirty="0" smtClean="0"/>
              <a:t>1)філософські (добра філософська підготовка – ключ до ранньої мудрості);</a:t>
            </a:r>
          </a:p>
          <a:p>
            <a:pPr algn="just"/>
            <a:r>
              <a:rPr lang="uk-UA" dirty="0" smtClean="0"/>
              <a:t>2)знання про людину і суспільство (історія, право, етика, психологія, соціологія, політологія);</a:t>
            </a:r>
          </a:p>
          <a:p>
            <a:pPr algn="just"/>
            <a:r>
              <a:rPr lang="uk-UA" dirty="0" smtClean="0"/>
              <a:t>3)знання з конкретних дисциплін (своєрідні спеціалізації (педагогіка, медицина, бізнес…)  </a:t>
            </a:r>
            <a:endParaRPr lang="ru-RU" dirty="0"/>
          </a:p>
        </p:txBody>
      </p:sp>
    </p:spTree>
    <p:extLst>
      <p:ext uri="{BB962C8B-B14F-4D97-AF65-F5344CB8AC3E}">
        <p14:creationId xmlns:p14="http://schemas.microsoft.com/office/powerpoint/2010/main" val="399790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rgbClr val="FF0000"/>
                </a:solidFill>
              </a:rPr>
              <a:t>ДЛЯ прочитання</a:t>
            </a:r>
            <a:endParaRPr lang="ru-RU" dirty="0">
              <a:solidFill>
                <a:srgbClr val="FF0000"/>
              </a:solidFill>
            </a:endParaRPr>
          </a:p>
        </p:txBody>
      </p:sp>
      <p:sp>
        <p:nvSpPr>
          <p:cNvPr id="3" name="Объект 2"/>
          <p:cNvSpPr>
            <a:spLocks noGrp="1"/>
          </p:cNvSpPr>
          <p:nvPr>
            <p:ph idx="1"/>
          </p:nvPr>
        </p:nvSpPr>
        <p:spPr/>
        <p:txBody>
          <a:bodyPr>
            <a:normAutofit fontScale="92500" lnSpcReduction="10000"/>
          </a:bodyPr>
          <a:lstStyle/>
          <a:p>
            <a:pPr algn="r"/>
            <a:r>
              <a:rPr lang="ru-RU" sz="2000" dirty="0" smtClean="0">
                <a:solidFill>
                  <a:schemeClr val="accent1"/>
                </a:solidFill>
              </a:rPr>
              <a:t>«</a:t>
            </a:r>
            <a:r>
              <a:rPr lang="ru-RU" sz="2000" dirty="0" err="1" smtClean="0">
                <a:solidFill>
                  <a:schemeClr val="accent1"/>
                </a:solidFill>
              </a:rPr>
              <a:t>Якби</a:t>
            </a:r>
            <a:r>
              <a:rPr lang="ru-RU" sz="2000" dirty="0" smtClean="0">
                <a:solidFill>
                  <a:schemeClr val="accent1"/>
                </a:solidFill>
              </a:rPr>
              <a:t> </a:t>
            </a:r>
            <a:r>
              <a:rPr lang="ru-RU" sz="2000" dirty="0">
                <a:solidFill>
                  <a:schemeClr val="accent1"/>
                </a:solidFill>
              </a:rPr>
              <a:t>я знала, як </a:t>
            </a:r>
            <a:r>
              <a:rPr lang="ru-RU" sz="2000" dirty="0" err="1">
                <a:solidFill>
                  <a:schemeClr val="accent1"/>
                </a:solidFill>
              </a:rPr>
              <a:t>зробити</a:t>
            </a:r>
            <a:r>
              <a:rPr lang="ru-RU" sz="2000" dirty="0">
                <a:solidFill>
                  <a:schemeClr val="accent1"/>
                </a:solidFill>
              </a:rPr>
              <a:t>, </a:t>
            </a:r>
            <a:r>
              <a:rPr lang="ru-RU" sz="2000" dirty="0" err="1">
                <a:solidFill>
                  <a:schemeClr val="accent1"/>
                </a:solidFill>
              </a:rPr>
              <a:t>аби</a:t>
            </a:r>
            <a:r>
              <a:rPr lang="ru-RU" sz="2000" dirty="0">
                <a:solidFill>
                  <a:schemeClr val="accent1"/>
                </a:solidFill>
              </a:rPr>
              <a:t> </a:t>
            </a:r>
            <a:r>
              <a:rPr lang="ru-RU" sz="2000" dirty="0" err="1">
                <a:solidFill>
                  <a:schemeClr val="accent1"/>
                </a:solidFill>
              </a:rPr>
              <a:t>журналістика</a:t>
            </a:r>
            <a:r>
              <a:rPr lang="ru-RU" sz="2000" dirty="0">
                <a:solidFill>
                  <a:schemeClr val="accent1"/>
                </a:solidFill>
              </a:rPr>
              <a:t> </a:t>
            </a:r>
            <a:r>
              <a:rPr lang="ru-RU" sz="2000" dirty="0" err="1">
                <a:solidFill>
                  <a:schemeClr val="accent1"/>
                </a:solidFill>
              </a:rPr>
              <a:t>була</a:t>
            </a:r>
            <a:r>
              <a:rPr lang="ru-RU" sz="2000" dirty="0">
                <a:solidFill>
                  <a:schemeClr val="accent1"/>
                </a:solidFill>
              </a:rPr>
              <a:t> </a:t>
            </a:r>
            <a:r>
              <a:rPr lang="ru-RU" sz="2000" dirty="0" err="1">
                <a:solidFill>
                  <a:schemeClr val="accent1"/>
                </a:solidFill>
              </a:rPr>
              <a:t>швидкою</a:t>
            </a:r>
            <a:r>
              <a:rPr lang="ru-RU" sz="2000" dirty="0">
                <a:solidFill>
                  <a:schemeClr val="accent1"/>
                </a:solidFill>
              </a:rPr>
              <a:t> і </a:t>
            </a:r>
            <a:r>
              <a:rPr lang="ru-RU" sz="2000" dirty="0" err="1">
                <a:solidFill>
                  <a:schemeClr val="accent1"/>
                </a:solidFill>
              </a:rPr>
              <a:t>якісною</a:t>
            </a:r>
            <a:r>
              <a:rPr lang="ru-RU" sz="2000" dirty="0">
                <a:solidFill>
                  <a:schemeClr val="accent1"/>
                </a:solidFill>
              </a:rPr>
              <a:t> </a:t>
            </a:r>
            <a:r>
              <a:rPr lang="ru-RU" sz="2000" dirty="0" err="1">
                <a:solidFill>
                  <a:schemeClr val="accent1"/>
                </a:solidFill>
              </a:rPr>
              <a:t>водночас</a:t>
            </a:r>
            <a:r>
              <a:rPr lang="ru-RU" sz="2000" dirty="0">
                <a:solidFill>
                  <a:schemeClr val="accent1"/>
                </a:solidFill>
              </a:rPr>
              <a:t>, я, </a:t>
            </a:r>
            <a:r>
              <a:rPr lang="ru-RU" sz="2000" dirty="0" err="1">
                <a:solidFill>
                  <a:schemeClr val="accent1"/>
                </a:solidFill>
              </a:rPr>
              <a:t>мабуть</a:t>
            </a:r>
            <a:r>
              <a:rPr lang="ru-RU" sz="2000" dirty="0">
                <a:solidFill>
                  <a:schemeClr val="accent1"/>
                </a:solidFill>
              </a:rPr>
              <a:t>, </a:t>
            </a:r>
            <a:r>
              <a:rPr lang="ru-RU" sz="2000" dirty="0" err="1">
                <a:solidFill>
                  <a:schemeClr val="accent1"/>
                </a:solidFill>
              </a:rPr>
              <a:t>була</a:t>
            </a:r>
            <a:r>
              <a:rPr lang="ru-RU" sz="2000" dirty="0">
                <a:solidFill>
                  <a:schemeClr val="accent1"/>
                </a:solidFill>
              </a:rPr>
              <a:t> </a:t>
            </a:r>
            <a:r>
              <a:rPr lang="ru-RU" sz="2000" dirty="0" err="1">
                <a:solidFill>
                  <a:schemeClr val="accent1"/>
                </a:solidFill>
              </a:rPr>
              <a:t>би</a:t>
            </a:r>
            <a:r>
              <a:rPr lang="ru-RU" sz="2000" dirty="0">
                <a:solidFill>
                  <a:schemeClr val="accent1"/>
                </a:solidFill>
              </a:rPr>
              <a:t> </a:t>
            </a:r>
            <a:r>
              <a:rPr lang="ru-RU" sz="2000" dirty="0" err="1" smtClean="0">
                <a:solidFill>
                  <a:schemeClr val="accent1"/>
                </a:solidFill>
              </a:rPr>
              <a:t>мільйонеркою</a:t>
            </a:r>
            <a:r>
              <a:rPr lang="ru-RU" sz="2000" dirty="0" smtClean="0">
                <a:solidFill>
                  <a:schemeClr val="accent1"/>
                </a:solidFill>
              </a:rPr>
              <a:t>» (</a:t>
            </a:r>
            <a:r>
              <a:rPr lang="ru-RU" sz="2000" dirty="0" err="1">
                <a:solidFill>
                  <a:schemeClr val="accent1"/>
                </a:solidFill>
              </a:rPr>
              <a:t>Крістен</a:t>
            </a:r>
            <a:r>
              <a:rPr lang="ru-RU" sz="2000" dirty="0">
                <a:solidFill>
                  <a:schemeClr val="accent1"/>
                </a:solidFill>
              </a:rPr>
              <a:t> </a:t>
            </a:r>
            <a:r>
              <a:rPr lang="ru-RU" sz="2000" dirty="0" err="1">
                <a:solidFill>
                  <a:schemeClr val="accent1"/>
                </a:solidFill>
              </a:rPr>
              <a:t>Хейр</a:t>
            </a:r>
            <a:r>
              <a:rPr lang="ru-RU" sz="2000" dirty="0">
                <a:solidFill>
                  <a:schemeClr val="accent1"/>
                </a:solidFill>
              </a:rPr>
              <a:t>, </a:t>
            </a:r>
            <a:r>
              <a:rPr lang="ru-RU" sz="2000" dirty="0" err="1">
                <a:solidFill>
                  <a:schemeClr val="accent1"/>
                </a:solidFill>
              </a:rPr>
              <a:t>Інститут</a:t>
            </a:r>
            <a:r>
              <a:rPr lang="ru-RU" sz="2000" dirty="0">
                <a:solidFill>
                  <a:schemeClr val="accent1"/>
                </a:solidFill>
              </a:rPr>
              <a:t> </a:t>
            </a:r>
            <a:r>
              <a:rPr lang="ru-RU" sz="2000" dirty="0" smtClean="0">
                <a:solidFill>
                  <a:schemeClr val="accent1"/>
                </a:solidFill>
              </a:rPr>
              <a:t>Пойнтера).</a:t>
            </a:r>
            <a:endParaRPr lang="uk-UA" sz="2000" dirty="0" smtClean="0">
              <a:solidFill>
                <a:schemeClr val="accent1"/>
              </a:solidFill>
            </a:endParaRPr>
          </a:p>
          <a:p>
            <a:r>
              <a:rPr lang="uk-UA" dirty="0" smtClean="0"/>
              <a:t>Як змінюється журналістика </a:t>
            </a:r>
            <a:r>
              <a:rPr lang="uk-UA" dirty="0"/>
              <a:t>в</a:t>
            </a:r>
            <a:r>
              <a:rPr lang="uk-UA" dirty="0" smtClean="0"/>
              <a:t> цифрову еру – </a:t>
            </a:r>
            <a:r>
              <a:rPr lang="en-US" dirty="0" smtClean="0"/>
              <a:t>http:</a:t>
            </a:r>
            <a:r>
              <a:rPr lang="uk-UA" dirty="0" smtClean="0"/>
              <a:t>  </a:t>
            </a:r>
            <a:r>
              <a:rPr lang="en-US" dirty="0" smtClean="0"/>
              <a:t>//</a:t>
            </a:r>
            <a:r>
              <a:rPr lang="uk-UA" dirty="0" smtClean="0"/>
              <a:t> </a:t>
            </a:r>
            <a:r>
              <a:rPr lang="en-US" dirty="0" smtClean="0"/>
              <a:t>osvita.mediasapiens.ua/web/</a:t>
            </a:r>
            <a:r>
              <a:rPr lang="en-US" dirty="0" err="1" smtClean="0"/>
              <a:t>online_media</a:t>
            </a:r>
            <a:r>
              <a:rPr lang="en-US" dirty="0" smtClean="0"/>
              <a:t>/zhurnalisti_boyatsya_scho_odnogo_dnya_voni_robitimut_klikbeytne_smittya_a_ne_spravzhnyu_robotu_kristen_kheyr_institut_poyntera/</a:t>
            </a:r>
            <a:endParaRPr lang="uk-UA" dirty="0" smtClean="0"/>
          </a:p>
          <a:p>
            <a:r>
              <a:rPr lang="ru-RU" dirty="0"/>
              <a:t> </a:t>
            </a:r>
            <a:r>
              <a:rPr lang="ru-RU" dirty="0" err="1">
                <a:solidFill>
                  <a:schemeClr val="accent1"/>
                </a:solidFill>
              </a:rPr>
              <a:t>Раніше</a:t>
            </a:r>
            <a:r>
              <a:rPr lang="ru-RU" dirty="0">
                <a:solidFill>
                  <a:schemeClr val="accent1"/>
                </a:solidFill>
              </a:rPr>
              <a:t> ми, </a:t>
            </a:r>
            <a:r>
              <a:rPr lang="ru-RU" dirty="0" err="1">
                <a:solidFill>
                  <a:schemeClr val="accent1"/>
                </a:solidFill>
              </a:rPr>
              <a:t>журналісти</a:t>
            </a:r>
            <a:r>
              <a:rPr lang="ru-RU" dirty="0">
                <a:solidFill>
                  <a:schemeClr val="accent1"/>
                </a:solidFill>
              </a:rPr>
              <a:t>, </a:t>
            </a:r>
            <a:r>
              <a:rPr lang="ru-RU" dirty="0" err="1">
                <a:solidFill>
                  <a:schemeClr val="accent1"/>
                </a:solidFill>
              </a:rPr>
              <a:t>тримали</a:t>
            </a:r>
            <a:r>
              <a:rPr lang="ru-RU" dirty="0">
                <a:solidFill>
                  <a:schemeClr val="accent1"/>
                </a:solidFill>
              </a:rPr>
              <a:t> ворота, </a:t>
            </a:r>
            <a:r>
              <a:rPr lang="ru-RU" dirty="0" err="1">
                <a:solidFill>
                  <a:schemeClr val="accent1"/>
                </a:solidFill>
              </a:rPr>
              <a:t>крізь</a:t>
            </a:r>
            <a:r>
              <a:rPr lang="ru-RU" dirty="0">
                <a:solidFill>
                  <a:schemeClr val="accent1"/>
                </a:solidFill>
              </a:rPr>
              <a:t> </a:t>
            </a:r>
            <a:r>
              <a:rPr lang="ru-RU" dirty="0" err="1">
                <a:solidFill>
                  <a:schemeClr val="accent1"/>
                </a:solidFill>
              </a:rPr>
              <a:t>які</a:t>
            </a:r>
            <a:r>
              <a:rPr lang="ru-RU" dirty="0">
                <a:solidFill>
                  <a:schemeClr val="accent1"/>
                </a:solidFill>
              </a:rPr>
              <a:t> проходила </a:t>
            </a:r>
            <a:r>
              <a:rPr lang="ru-RU" dirty="0" err="1">
                <a:solidFill>
                  <a:schemeClr val="accent1"/>
                </a:solidFill>
              </a:rPr>
              <a:t>інформація</a:t>
            </a:r>
            <a:r>
              <a:rPr lang="ru-RU" dirty="0">
                <a:solidFill>
                  <a:schemeClr val="accent1"/>
                </a:solidFill>
              </a:rPr>
              <a:t>. Але </a:t>
            </a:r>
            <a:r>
              <a:rPr lang="ru-RU" dirty="0" err="1">
                <a:solidFill>
                  <a:schemeClr val="accent1"/>
                </a:solidFill>
              </a:rPr>
              <a:t>тепер</a:t>
            </a:r>
            <a:r>
              <a:rPr lang="ru-RU" dirty="0">
                <a:solidFill>
                  <a:schemeClr val="accent1"/>
                </a:solidFill>
              </a:rPr>
              <a:t> ми </a:t>
            </a:r>
            <a:r>
              <a:rPr lang="ru-RU" dirty="0" err="1">
                <a:solidFill>
                  <a:schemeClr val="accent1"/>
                </a:solidFill>
              </a:rPr>
              <a:t>радше</a:t>
            </a:r>
            <a:r>
              <a:rPr lang="ru-RU" dirty="0">
                <a:solidFill>
                  <a:schemeClr val="accent1"/>
                </a:solidFill>
              </a:rPr>
              <a:t> стали </a:t>
            </a:r>
            <a:r>
              <a:rPr lang="ru-RU" dirty="0" err="1">
                <a:solidFill>
                  <a:schemeClr val="accent1"/>
                </a:solidFill>
              </a:rPr>
              <a:t>фільтрами</a:t>
            </a:r>
            <a:r>
              <a:rPr lang="ru-RU" dirty="0">
                <a:solidFill>
                  <a:schemeClr val="accent1"/>
                </a:solidFill>
              </a:rPr>
              <a:t>, </a:t>
            </a:r>
            <a:r>
              <a:rPr lang="ru-RU" dirty="0" err="1">
                <a:solidFill>
                  <a:schemeClr val="accent1"/>
                </a:solidFill>
              </a:rPr>
              <a:t>які</a:t>
            </a:r>
            <a:r>
              <a:rPr lang="ru-RU" dirty="0">
                <a:solidFill>
                  <a:schemeClr val="accent1"/>
                </a:solidFill>
              </a:rPr>
              <a:t> </a:t>
            </a:r>
            <a:r>
              <a:rPr lang="ru-RU" dirty="0" err="1">
                <a:solidFill>
                  <a:schemeClr val="accent1"/>
                </a:solidFill>
              </a:rPr>
              <a:t>допомагають</a:t>
            </a:r>
            <a:r>
              <a:rPr lang="ru-RU" dirty="0">
                <a:solidFill>
                  <a:schemeClr val="accent1"/>
                </a:solidFill>
              </a:rPr>
              <a:t> </a:t>
            </a:r>
            <a:r>
              <a:rPr lang="ru-RU" dirty="0" err="1">
                <a:solidFill>
                  <a:schemeClr val="accent1"/>
                </a:solidFill>
              </a:rPr>
              <a:t>зрозуміти</a:t>
            </a:r>
            <a:r>
              <a:rPr lang="ru-RU" dirty="0">
                <a:solidFill>
                  <a:schemeClr val="accent1"/>
                </a:solidFill>
              </a:rPr>
              <a:t> </a:t>
            </a:r>
            <a:r>
              <a:rPr lang="ru-RU" dirty="0" err="1">
                <a:solidFill>
                  <a:schemeClr val="accent1"/>
                </a:solidFill>
              </a:rPr>
              <a:t>всі</a:t>
            </a:r>
            <a:r>
              <a:rPr lang="ru-RU" dirty="0">
                <a:solidFill>
                  <a:schemeClr val="accent1"/>
                </a:solidFill>
              </a:rPr>
              <a:t> </a:t>
            </a:r>
            <a:r>
              <a:rPr lang="ru-RU" dirty="0" err="1">
                <a:solidFill>
                  <a:schemeClr val="accent1"/>
                </a:solidFill>
              </a:rPr>
              <a:t>речі</a:t>
            </a:r>
            <a:r>
              <a:rPr lang="ru-RU" dirty="0">
                <a:solidFill>
                  <a:schemeClr val="accent1"/>
                </a:solidFill>
              </a:rPr>
              <a:t> та </a:t>
            </a:r>
            <a:r>
              <a:rPr lang="ru-RU" dirty="0" err="1">
                <a:solidFill>
                  <a:schemeClr val="accent1"/>
                </a:solidFill>
              </a:rPr>
              <a:t>процеси</a:t>
            </a:r>
            <a:r>
              <a:rPr lang="ru-RU" dirty="0">
                <a:solidFill>
                  <a:schemeClr val="accent1"/>
                </a:solidFill>
              </a:rPr>
              <a:t>, </a:t>
            </a:r>
            <a:r>
              <a:rPr lang="ru-RU" dirty="0" err="1">
                <a:solidFill>
                  <a:schemeClr val="accent1"/>
                </a:solidFill>
              </a:rPr>
              <a:t>які</a:t>
            </a:r>
            <a:r>
              <a:rPr lang="ru-RU" dirty="0">
                <a:solidFill>
                  <a:schemeClr val="accent1"/>
                </a:solidFill>
              </a:rPr>
              <a:t> </a:t>
            </a:r>
            <a:r>
              <a:rPr lang="ru-RU" dirty="0" err="1">
                <a:solidFill>
                  <a:schemeClr val="accent1"/>
                </a:solidFill>
              </a:rPr>
              <a:t>відбуваються</a:t>
            </a:r>
            <a:r>
              <a:rPr lang="ru-RU" dirty="0">
                <a:solidFill>
                  <a:schemeClr val="accent1"/>
                </a:solidFill>
              </a:rPr>
              <a:t> </a:t>
            </a:r>
            <a:r>
              <a:rPr lang="ru-RU" dirty="0" err="1" smtClean="0">
                <a:solidFill>
                  <a:schemeClr val="accent1"/>
                </a:solidFill>
              </a:rPr>
              <a:t>навколо</a:t>
            </a:r>
            <a:endParaRPr lang="ru-RU" dirty="0">
              <a:solidFill>
                <a:schemeClr val="accent1"/>
              </a:solidFill>
            </a:endParaRPr>
          </a:p>
        </p:txBody>
      </p:sp>
    </p:spTree>
    <p:extLst>
      <p:ext uri="{BB962C8B-B14F-4D97-AF65-F5344CB8AC3E}">
        <p14:creationId xmlns:p14="http://schemas.microsoft.com/office/powerpoint/2010/main" val="271745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Стадійність – характерна ознака творчого процесу журналіста</a:t>
            </a:r>
            <a:endParaRPr lang="ru-RU" dirty="0"/>
          </a:p>
        </p:txBody>
      </p:sp>
      <p:sp>
        <p:nvSpPr>
          <p:cNvPr id="3" name="Объект 2"/>
          <p:cNvSpPr>
            <a:spLocks noGrp="1"/>
          </p:cNvSpPr>
          <p:nvPr>
            <p:ph idx="1"/>
          </p:nvPr>
        </p:nvSpPr>
        <p:spPr>
          <a:xfrm>
            <a:off x="611560" y="2924944"/>
            <a:ext cx="7239000" cy="4846320"/>
          </a:xfrm>
        </p:spPr>
        <p:txBody>
          <a:bodyPr/>
          <a:lstStyle/>
          <a:p>
            <a:pPr algn="just"/>
            <a:r>
              <a:rPr lang="uk-UA" dirty="0" smtClean="0"/>
              <a:t>За одиницю спостереження за творчою діяльністю журналіста беремо роботу над окремим твором</a:t>
            </a:r>
          </a:p>
          <a:p>
            <a:pPr algn="just"/>
            <a:r>
              <a:rPr lang="uk-UA" dirty="0"/>
              <a:t>Творча діяльність журналіста – це єдність двох етапів: стадії пізнання і стадії створення </a:t>
            </a:r>
            <a:r>
              <a:rPr lang="uk-UA" dirty="0" smtClean="0"/>
              <a:t>матеріалу</a:t>
            </a:r>
            <a:endParaRPr lang="uk-UA" dirty="0"/>
          </a:p>
          <a:p>
            <a:endParaRPr lang="ru-RU" dirty="0"/>
          </a:p>
        </p:txBody>
      </p:sp>
    </p:spTree>
    <p:extLst>
      <p:ext uri="{BB962C8B-B14F-4D97-AF65-F5344CB8AC3E}">
        <p14:creationId xmlns:p14="http://schemas.microsoft.com/office/powerpoint/2010/main" val="1731621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Пізнавальна діяльність – перший етап творчої праці</a:t>
            </a:r>
            <a:endParaRPr lang="ru-RU" dirty="0"/>
          </a:p>
        </p:txBody>
      </p:sp>
      <p:sp>
        <p:nvSpPr>
          <p:cNvPr id="3" name="Объект 2"/>
          <p:cNvSpPr>
            <a:spLocks noGrp="1"/>
          </p:cNvSpPr>
          <p:nvPr>
            <p:ph idx="1"/>
          </p:nvPr>
        </p:nvSpPr>
        <p:spPr/>
        <p:txBody>
          <a:bodyPr/>
          <a:lstStyle/>
          <a:p>
            <a:pPr algn="just"/>
            <a:r>
              <a:rPr lang="uk-UA" dirty="0"/>
              <a:t>Основні різновиди пізнавальної діяльності в </a:t>
            </a:r>
            <a:r>
              <a:rPr lang="uk-UA" dirty="0" smtClean="0"/>
              <a:t>журналістиці</a:t>
            </a:r>
          </a:p>
          <a:p>
            <a:pPr algn="just"/>
            <a:r>
              <a:rPr lang="uk-UA" dirty="0" smtClean="0"/>
              <a:t>1. Ознайомлення із ситуацією (предметом уваги є факт, ситуація; результатом – новина, замітка); інформацію можна зібрати під час перебування на місці події, у ході спілкування із її учасниками чи свідками, із прес-релізу, по телефону… (</a:t>
            </a:r>
            <a:r>
              <a:rPr lang="uk-UA" i="1" dirty="0" smtClean="0"/>
              <a:t>порушення об</a:t>
            </a:r>
            <a:r>
              <a:rPr lang="en-US" i="1" dirty="0" smtClean="0"/>
              <a:t>’</a:t>
            </a:r>
            <a:r>
              <a:rPr lang="uk-UA" i="1" dirty="0" err="1" smtClean="0"/>
              <a:t>єктивності</a:t>
            </a:r>
            <a:r>
              <a:rPr lang="uk-UA" i="1" dirty="0" smtClean="0"/>
              <a:t> висвітлення – с. 56-57 М. </a:t>
            </a:r>
            <a:r>
              <a:rPr lang="uk-UA" i="1" smtClean="0"/>
              <a:t>Подолян</a:t>
            </a:r>
            <a:r>
              <a:rPr lang="uk-UA" smtClean="0"/>
              <a:t>).</a:t>
            </a:r>
            <a:endParaRPr lang="uk-UA" dirty="0"/>
          </a:p>
          <a:p>
            <a:pPr algn="just"/>
            <a:endParaRPr lang="ru-RU" dirty="0"/>
          </a:p>
        </p:txBody>
      </p:sp>
    </p:spTree>
    <p:extLst>
      <p:ext uri="{BB962C8B-B14F-4D97-AF65-F5344CB8AC3E}">
        <p14:creationId xmlns:p14="http://schemas.microsoft.com/office/powerpoint/2010/main" val="1131508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різновиди пізнавальної діяльності в </a:t>
            </a:r>
            <a:r>
              <a:rPr lang="uk-UA" dirty="0" smtClean="0"/>
              <a:t>журналістиці</a:t>
            </a:r>
            <a:endParaRPr lang="ru-RU" dirty="0"/>
          </a:p>
        </p:txBody>
      </p:sp>
      <p:sp>
        <p:nvSpPr>
          <p:cNvPr id="3" name="Объект 2"/>
          <p:cNvSpPr>
            <a:spLocks noGrp="1"/>
          </p:cNvSpPr>
          <p:nvPr>
            <p:ph idx="1"/>
          </p:nvPr>
        </p:nvSpPr>
        <p:spPr/>
        <p:txBody>
          <a:bodyPr>
            <a:normAutofit/>
          </a:bodyPr>
          <a:lstStyle/>
          <a:p>
            <a:pPr algn="just"/>
            <a:r>
              <a:rPr lang="uk-UA" dirty="0" smtClean="0"/>
              <a:t>2. Журналістське дослідження (мета – глибокий аналіз суті ситуації чи проблеми; результат – проблемний матеріал, в основному, аналітичного характеру – аналітична кореспонденція,стаття, </a:t>
            </a:r>
            <a:r>
              <a:rPr lang="uk-UA" dirty="0" err="1" smtClean="0"/>
              <a:t>лонгрід</a:t>
            </a:r>
            <a:r>
              <a:rPr lang="uk-UA" dirty="0" smtClean="0"/>
              <a:t>, а також репортаж).</a:t>
            </a:r>
          </a:p>
          <a:p>
            <a:pPr algn="just"/>
            <a:r>
              <a:rPr lang="uk-UA" dirty="0" smtClean="0">
                <a:solidFill>
                  <a:schemeClr val="accent1"/>
                </a:solidFill>
              </a:rPr>
              <a:t>Приклади</a:t>
            </a:r>
            <a:r>
              <a:rPr lang="uk-UA" dirty="0" smtClean="0"/>
              <a:t> –</a:t>
            </a:r>
            <a:r>
              <a:rPr lang="uk-UA" dirty="0" smtClean="0">
                <a:solidFill>
                  <a:schemeClr val="accent1"/>
                </a:solidFill>
              </a:rPr>
              <a:t> лауреати </a:t>
            </a:r>
            <a:r>
              <a:rPr lang="uk-UA" dirty="0" err="1" smtClean="0">
                <a:solidFill>
                  <a:schemeClr val="accent1"/>
                </a:solidFill>
              </a:rPr>
              <a:t>Пулітцерівської</a:t>
            </a:r>
            <a:r>
              <a:rPr lang="uk-UA" dirty="0" smtClean="0">
                <a:solidFill>
                  <a:schemeClr val="accent1"/>
                </a:solidFill>
              </a:rPr>
              <a:t> премії 2018 року </a:t>
            </a:r>
            <a:r>
              <a:rPr lang="uk-UA" dirty="0" smtClean="0"/>
              <a:t>- </a:t>
            </a:r>
            <a:r>
              <a:rPr lang="en-US" dirty="0"/>
              <a:t>https://www.pulitzer.org/winners/staff-press-democrat</a:t>
            </a:r>
            <a:endParaRPr lang="ru-RU" dirty="0"/>
          </a:p>
        </p:txBody>
      </p:sp>
    </p:spTree>
    <p:extLst>
      <p:ext uri="{BB962C8B-B14F-4D97-AF65-F5344CB8AC3E}">
        <p14:creationId xmlns:p14="http://schemas.microsoft.com/office/powerpoint/2010/main" val="569776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різновиди пізнавальної діяльності в журналістиці</a:t>
            </a:r>
            <a:endParaRPr lang="ru-RU" dirty="0"/>
          </a:p>
        </p:txBody>
      </p:sp>
      <p:sp>
        <p:nvSpPr>
          <p:cNvPr id="3" name="Объект 2"/>
          <p:cNvSpPr>
            <a:spLocks noGrp="1"/>
          </p:cNvSpPr>
          <p:nvPr>
            <p:ph idx="1"/>
          </p:nvPr>
        </p:nvSpPr>
        <p:spPr/>
        <p:txBody>
          <a:bodyPr>
            <a:normAutofit fontScale="77500" lnSpcReduction="20000"/>
          </a:bodyPr>
          <a:lstStyle/>
          <a:p>
            <a:pPr algn="just"/>
            <a:r>
              <a:rPr lang="uk-UA" dirty="0" smtClean="0"/>
              <a:t>3. Журналістське розслідування – популярний нині вид професійної діяльності (мета – здобуття прихованих даних, виявлення їх значимості для розуміння певної ситуації чи проблеми, результат – твори аналітичних жанрів, зокрема і журналістське розслідування).</a:t>
            </a:r>
          </a:p>
          <a:p>
            <a:pPr algn="just"/>
            <a:r>
              <a:rPr lang="uk-UA" dirty="0">
                <a:solidFill>
                  <a:schemeClr val="accent1"/>
                </a:solidFill>
              </a:rPr>
              <a:t>Приклади</a:t>
            </a:r>
            <a:r>
              <a:rPr lang="uk-UA" dirty="0"/>
              <a:t> </a:t>
            </a:r>
            <a:r>
              <a:rPr lang="uk-UA" dirty="0" smtClean="0"/>
              <a:t>– програми </a:t>
            </a:r>
            <a:r>
              <a:rPr lang="uk-UA" dirty="0" smtClean="0">
                <a:solidFill>
                  <a:schemeClr val="accent1"/>
                </a:solidFill>
              </a:rPr>
              <a:t>«Схеми»</a:t>
            </a:r>
            <a:r>
              <a:rPr lang="en-US" dirty="0">
                <a:solidFill>
                  <a:schemeClr val="accent1"/>
                </a:solidFill>
              </a:rPr>
              <a:t> </a:t>
            </a:r>
            <a:r>
              <a:rPr lang="en-US" dirty="0">
                <a:solidFill>
                  <a:schemeClr val="accent1"/>
                </a:solidFill>
                <a:hlinkClick r:id="rId2"/>
              </a:rPr>
              <a:t>https://</a:t>
            </a:r>
            <a:r>
              <a:rPr lang="en-US" dirty="0" smtClean="0">
                <a:solidFill>
                  <a:schemeClr val="accent1"/>
                </a:solidFill>
                <a:hlinkClick r:id="rId2"/>
              </a:rPr>
              <a:t>www.radiosvoboda.org/p/5660.html</a:t>
            </a:r>
            <a:endParaRPr lang="uk-UA" dirty="0" smtClean="0">
              <a:solidFill>
                <a:schemeClr val="accent1"/>
              </a:solidFill>
            </a:endParaRPr>
          </a:p>
          <a:p>
            <a:pPr algn="just"/>
            <a:r>
              <a:rPr lang="uk-UA" dirty="0" smtClean="0">
                <a:solidFill>
                  <a:schemeClr val="accent1"/>
                </a:solidFill>
              </a:rPr>
              <a:t> </a:t>
            </a:r>
            <a:r>
              <a:rPr lang="uk-UA" dirty="0" smtClean="0">
                <a:solidFill>
                  <a:schemeClr val="bg2">
                    <a:lumMod val="50000"/>
                  </a:schemeClr>
                </a:solidFill>
              </a:rPr>
              <a:t> </a:t>
            </a:r>
            <a:r>
              <a:rPr lang="uk-UA" dirty="0" smtClean="0">
                <a:solidFill>
                  <a:schemeClr val="accent1"/>
                </a:solidFill>
              </a:rPr>
              <a:t>«Гроші» </a:t>
            </a:r>
            <a:r>
              <a:rPr lang="en-US" dirty="0"/>
              <a:t>https://1plus1.ua/groshi</a:t>
            </a:r>
            <a:r>
              <a:rPr lang="uk-UA" dirty="0" smtClean="0"/>
              <a:t>, </a:t>
            </a:r>
          </a:p>
          <a:p>
            <a:pPr algn="just"/>
            <a:r>
              <a:rPr lang="uk-UA" dirty="0" smtClean="0">
                <a:solidFill>
                  <a:schemeClr val="accent1"/>
                </a:solidFill>
              </a:rPr>
              <a:t>«Наші гроші» </a:t>
            </a:r>
            <a:r>
              <a:rPr lang="en-US" dirty="0">
                <a:hlinkClick r:id="rId3"/>
              </a:rPr>
              <a:t>https://bihus.info/</a:t>
            </a:r>
            <a:r>
              <a:rPr lang="uk-UA" dirty="0" smtClean="0">
                <a:solidFill>
                  <a:schemeClr val="bg2">
                    <a:lumMod val="50000"/>
                  </a:schemeClr>
                </a:solidFill>
              </a:rPr>
              <a:t>,</a:t>
            </a:r>
          </a:p>
          <a:p>
            <a:pPr algn="just"/>
            <a:r>
              <a:rPr lang="uk-UA" dirty="0" smtClean="0">
                <a:solidFill>
                  <a:schemeClr val="bg2">
                    <a:lumMod val="50000"/>
                  </a:schemeClr>
                </a:solidFill>
              </a:rPr>
              <a:t> сайт «Наші гроші Запоріжжя» </a:t>
            </a:r>
            <a:r>
              <a:rPr lang="en-US" dirty="0">
                <a:solidFill>
                  <a:schemeClr val="bg2">
                    <a:lumMod val="50000"/>
                  </a:schemeClr>
                </a:solidFill>
              </a:rPr>
              <a:t>http://zp.nashigroshi.org/</a:t>
            </a:r>
            <a:r>
              <a:rPr lang="uk-UA" dirty="0" smtClean="0"/>
              <a:t>,</a:t>
            </a:r>
          </a:p>
          <a:p>
            <a:pPr algn="just"/>
            <a:r>
              <a:rPr lang="uk-UA" dirty="0" smtClean="0">
                <a:solidFill>
                  <a:schemeClr val="accent1"/>
                </a:solidFill>
              </a:rPr>
              <a:t> </a:t>
            </a:r>
            <a:r>
              <a:rPr lang="uk-UA" dirty="0">
                <a:solidFill>
                  <a:schemeClr val="accent1"/>
                </a:solidFill>
              </a:rPr>
              <a:t>лауреати </a:t>
            </a:r>
            <a:r>
              <a:rPr lang="uk-UA" dirty="0" err="1">
                <a:solidFill>
                  <a:schemeClr val="accent1"/>
                </a:solidFill>
              </a:rPr>
              <a:t>Пулітцерівської</a:t>
            </a:r>
            <a:r>
              <a:rPr lang="uk-UA" dirty="0">
                <a:solidFill>
                  <a:schemeClr val="accent1"/>
                </a:solidFill>
              </a:rPr>
              <a:t> </a:t>
            </a:r>
            <a:r>
              <a:rPr lang="uk-UA" dirty="0" smtClean="0">
                <a:solidFill>
                  <a:schemeClr val="accent1"/>
                </a:solidFill>
              </a:rPr>
              <a:t>премії 2018 року </a:t>
            </a:r>
            <a:r>
              <a:rPr lang="uk-UA" dirty="0" smtClean="0"/>
              <a:t>-</a:t>
            </a:r>
            <a:endParaRPr lang="uk-UA" dirty="0" smtClean="0">
              <a:solidFill>
                <a:srgbClr val="FFC000"/>
              </a:solidFill>
            </a:endParaRPr>
          </a:p>
          <a:p>
            <a:pPr algn="just"/>
            <a:r>
              <a:rPr lang="uk-UA" dirty="0" smtClean="0">
                <a:solidFill>
                  <a:schemeClr val="bg2">
                    <a:lumMod val="50000"/>
                  </a:schemeClr>
                </a:solidFill>
              </a:rPr>
              <a:t>Проблеми: </a:t>
            </a:r>
            <a:r>
              <a:rPr lang="en-US" dirty="0"/>
              <a:t>https://www.pulitzer.org/winners/staff-80</a:t>
            </a:r>
            <a:r>
              <a:rPr lang="uk-UA" dirty="0">
                <a:solidFill>
                  <a:srgbClr val="FFC000"/>
                </a:solidFill>
              </a:rPr>
              <a:t> </a:t>
            </a:r>
            <a:r>
              <a:rPr lang="en-US" dirty="0" smtClean="0">
                <a:hlinkClick r:id="rId4"/>
              </a:rPr>
              <a:t>http</a:t>
            </a:r>
            <a:r>
              <a:rPr lang="en-US" dirty="0">
                <a:hlinkClick r:id="rId4"/>
              </a:rPr>
              <a:t>://detector.media/monitoring/article/135963/2018-03-24-ekspertne-stidobishche-abo-pro-mudretsiv-v-ukrainskikh-rozsliduvannyakh</a:t>
            </a:r>
            <a:r>
              <a:rPr lang="en-US" dirty="0" smtClean="0">
                <a:hlinkClick r:id="rId4"/>
              </a:rPr>
              <a:t>/</a:t>
            </a:r>
            <a:r>
              <a:rPr lang="uk-UA" dirty="0" smtClean="0"/>
              <a:t> </a:t>
            </a:r>
            <a:r>
              <a:rPr lang="uk-UA" dirty="0" smtClean="0">
                <a:solidFill>
                  <a:schemeClr val="bg2">
                    <a:lumMod val="50000"/>
                  </a:schemeClr>
                </a:solidFill>
              </a:rPr>
              <a:t>- </a:t>
            </a:r>
            <a:r>
              <a:rPr lang="ru-RU" dirty="0" err="1">
                <a:solidFill>
                  <a:schemeClr val="bg2">
                    <a:lumMod val="50000"/>
                  </a:schemeClr>
                </a:solidFill>
              </a:rPr>
              <a:t>Експертне</a:t>
            </a:r>
            <a:r>
              <a:rPr lang="ru-RU" dirty="0">
                <a:solidFill>
                  <a:schemeClr val="bg2">
                    <a:lumMod val="50000"/>
                  </a:schemeClr>
                </a:solidFill>
              </a:rPr>
              <a:t> </a:t>
            </a:r>
            <a:r>
              <a:rPr lang="ru-RU" dirty="0" err="1">
                <a:solidFill>
                  <a:schemeClr val="bg2">
                    <a:lumMod val="50000"/>
                  </a:schemeClr>
                </a:solidFill>
              </a:rPr>
              <a:t>стидобище</a:t>
            </a:r>
            <a:r>
              <a:rPr lang="ru-RU" dirty="0">
                <a:solidFill>
                  <a:schemeClr val="bg2">
                    <a:lumMod val="50000"/>
                  </a:schemeClr>
                </a:solidFill>
              </a:rPr>
              <a:t>, </a:t>
            </a:r>
            <a:r>
              <a:rPr lang="ru-RU" dirty="0" err="1">
                <a:solidFill>
                  <a:schemeClr val="bg2">
                    <a:lumMod val="50000"/>
                  </a:schemeClr>
                </a:solidFill>
              </a:rPr>
              <a:t>або</a:t>
            </a:r>
            <a:r>
              <a:rPr lang="ru-RU" dirty="0">
                <a:solidFill>
                  <a:schemeClr val="bg2">
                    <a:lumMod val="50000"/>
                  </a:schemeClr>
                </a:solidFill>
              </a:rPr>
              <a:t> Про «</a:t>
            </a:r>
            <a:r>
              <a:rPr lang="ru-RU" dirty="0" err="1">
                <a:solidFill>
                  <a:schemeClr val="bg2">
                    <a:lumMod val="50000"/>
                  </a:schemeClr>
                </a:solidFill>
              </a:rPr>
              <a:t>мудреців</a:t>
            </a:r>
            <a:r>
              <a:rPr lang="ru-RU" dirty="0">
                <a:solidFill>
                  <a:schemeClr val="bg2">
                    <a:lumMod val="50000"/>
                  </a:schemeClr>
                </a:solidFill>
              </a:rPr>
              <a:t>» в </a:t>
            </a:r>
            <a:r>
              <a:rPr lang="ru-RU" dirty="0" err="1">
                <a:solidFill>
                  <a:schemeClr val="bg2">
                    <a:lumMod val="50000"/>
                  </a:schemeClr>
                </a:solidFill>
              </a:rPr>
              <a:t>українських</a:t>
            </a:r>
            <a:r>
              <a:rPr lang="ru-RU" dirty="0">
                <a:solidFill>
                  <a:schemeClr val="bg2">
                    <a:lumMod val="50000"/>
                  </a:schemeClr>
                </a:solidFill>
              </a:rPr>
              <a:t> </a:t>
            </a:r>
            <a:r>
              <a:rPr lang="ru-RU" dirty="0" err="1">
                <a:solidFill>
                  <a:schemeClr val="bg2">
                    <a:lumMod val="50000"/>
                  </a:schemeClr>
                </a:solidFill>
              </a:rPr>
              <a:t>розслідуваннях</a:t>
            </a:r>
            <a:endParaRPr lang="ru-RU" dirty="0">
              <a:solidFill>
                <a:schemeClr val="bg2">
                  <a:lumMod val="50000"/>
                </a:schemeClr>
              </a:solidFill>
            </a:endParaRPr>
          </a:p>
          <a:p>
            <a:pPr marL="0" indent="0" algn="just">
              <a:buNone/>
            </a:pPr>
            <a:endParaRPr lang="ru-RU" dirty="0"/>
          </a:p>
          <a:p>
            <a:pPr algn="just"/>
            <a:endParaRPr lang="ru-RU" dirty="0"/>
          </a:p>
        </p:txBody>
      </p:sp>
    </p:spTree>
    <p:extLst>
      <p:ext uri="{BB962C8B-B14F-4D97-AF65-F5344CB8AC3E}">
        <p14:creationId xmlns:p14="http://schemas.microsoft.com/office/powerpoint/2010/main" val="2733094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Система інформування журналістів</a:t>
            </a:r>
            <a:endParaRPr lang="ru-RU" dirty="0"/>
          </a:p>
        </p:txBody>
      </p:sp>
      <p:sp>
        <p:nvSpPr>
          <p:cNvPr id="3" name="Объект 2"/>
          <p:cNvSpPr>
            <a:spLocks noGrp="1"/>
          </p:cNvSpPr>
          <p:nvPr>
            <p:ph idx="1"/>
          </p:nvPr>
        </p:nvSpPr>
        <p:spPr/>
        <p:txBody>
          <a:bodyPr/>
          <a:lstStyle/>
          <a:p>
            <a:pPr algn="just"/>
            <a:r>
              <a:rPr lang="uk-UA" dirty="0" smtClean="0"/>
              <a:t>1. Прес </a:t>
            </a:r>
            <a:r>
              <a:rPr lang="uk-UA" dirty="0" err="1" smtClean="0"/>
              <a:t>–релізи</a:t>
            </a:r>
            <a:r>
              <a:rPr lang="uk-UA" dirty="0" smtClean="0"/>
              <a:t> – спеціальні зведення про події для преси (готуються прес-службами)</a:t>
            </a:r>
          </a:p>
          <a:p>
            <a:pPr algn="just"/>
            <a:r>
              <a:rPr lang="uk-UA" dirty="0" smtClean="0"/>
              <a:t>2. Брифінги – короткі наради для працівників ЗМІ, на яких знайомлять журналістів із позицією певної структури щодо якоїсь події </a:t>
            </a:r>
          </a:p>
          <a:p>
            <a:pPr algn="just"/>
            <a:r>
              <a:rPr lang="uk-UA" dirty="0" smtClean="0"/>
              <a:t>3. Прес-конференції – спілкування керівників держави, регіонів, установ із пресою, в ході якого журналістів інформують з актуальних питань (одна із форм – відповіді на запитання)   </a:t>
            </a:r>
            <a:endParaRPr lang="ru-RU" dirty="0"/>
          </a:p>
        </p:txBody>
      </p:sp>
    </p:spTree>
    <p:extLst>
      <p:ext uri="{BB962C8B-B14F-4D97-AF65-F5344CB8AC3E}">
        <p14:creationId xmlns:p14="http://schemas.microsoft.com/office/powerpoint/2010/main" val="84831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endParaRPr lang="ru-RU" dirty="0"/>
          </a:p>
        </p:txBody>
      </p:sp>
      <p:sp>
        <p:nvSpPr>
          <p:cNvPr id="3" name="Объект 2"/>
          <p:cNvSpPr>
            <a:spLocks noGrp="1"/>
          </p:cNvSpPr>
          <p:nvPr>
            <p:ph idx="1"/>
          </p:nvPr>
        </p:nvSpPr>
        <p:spPr/>
        <p:txBody>
          <a:bodyPr>
            <a:normAutofit lnSpcReduction="10000"/>
          </a:bodyPr>
          <a:lstStyle/>
          <a:p>
            <a:pPr algn="just"/>
            <a:r>
              <a:rPr lang="uk-UA" dirty="0" smtClean="0"/>
              <a:t>4. Презентації – урочисті зустрічі представників державних, громадських, комерційних та інших структур із громадськістю та пресою, в ході яких знайомлять із новими підприємствами, проектами, продукцією (</a:t>
            </a:r>
            <a:r>
              <a:rPr lang="uk-UA" dirty="0" smtClean="0">
                <a:solidFill>
                  <a:schemeClr val="accent1"/>
                </a:solidFill>
              </a:rPr>
              <a:t>бійтеся фуршетів і подарунків!</a:t>
            </a:r>
            <a:r>
              <a:rPr lang="uk-UA" dirty="0" smtClean="0"/>
              <a:t>)</a:t>
            </a:r>
          </a:p>
          <a:p>
            <a:pPr algn="just"/>
            <a:r>
              <a:rPr lang="uk-UA" dirty="0" smtClean="0"/>
              <a:t>5. Екстрені повідомлення – матеріали, що надходять у ЗМІ чи конкретно журналістам факсом, електронною поштою, через </a:t>
            </a:r>
            <a:r>
              <a:rPr lang="uk-UA" dirty="0" err="1" smtClean="0"/>
              <a:t>соцмережі</a:t>
            </a:r>
            <a:r>
              <a:rPr lang="uk-UA" dirty="0" smtClean="0"/>
              <a:t> від прес-служб установ і відомств</a:t>
            </a:r>
            <a:endParaRPr lang="ru-RU" dirty="0"/>
          </a:p>
        </p:txBody>
      </p:sp>
    </p:spTree>
    <p:extLst>
      <p:ext uri="{BB962C8B-B14F-4D97-AF65-F5344CB8AC3E}">
        <p14:creationId xmlns:p14="http://schemas.microsoft.com/office/powerpoint/2010/main" val="2269555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515</TotalTime>
  <Words>1442</Words>
  <Application>Microsoft Office PowerPoint</Application>
  <PresentationFormat>Екран (4:3)</PresentationFormat>
  <Paragraphs>142</Paragraphs>
  <Slides>26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26</vt:i4>
      </vt:variant>
    </vt:vector>
  </HeadingPairs>
  <TitlesOfParts>
    <vt:vector size="30" baseType="lpstr">
      <vt:lpstr>Trebuchet MS</vt:lpstr>
      <vt:lpstr>Wingdings</vt:lpstr>
      <vt:lpstr>Wingdings 2</vt:lpstr>
      <vt:lpstr>Изящная</vt:lpstr>
      <vt:lpstr>МЕТОДИ І ПРИЙОМИ ЖУРНАЛІСТСЬКОЇ ТВОРЧОСТІ</vt:lpstr>
      <vt:lpstr>план</vt:lpstr>
      <vt:lpstr>ДЛЯ прочитання</vt:lpstr>
      <vt:lpstr>Стадійність – характерна ознака творчого процесу журналіста</vt:lpstr>
      <vt:lpstr>Пізнавальна діяльність – перший етап творчої праці</vt:lpstr>
      <vt:lpstr>різновиди пізнавальної діяльності в журналістиці</vt:lpstr>
      <vt:lpstr>різновиди пізнавальної діяльності в журналістиці</vt:lpstr>
      <vt:lpstr>Система інформування журналістів</vt:lpstr>
      <vt:lpstr> </vt:lpstr>
      <vt:lpstr>Джерела інформації сучасних журналістів</vt:lpstr>
      <vt:lpstr>План</vt:lpstr>
      <vt:lpstr>Методи пізнавальної діяльності</vt:lpstr>
      <vt:lpstr>Власне журналістські методи</vt:lpstr>
      <vt:lpstr>Метод роботи з документами</vt:lpstr>
      <vt:lpstr>Метод спостереження</vt:lpstr>
      <vt:lpstr>Метод бесіди (інтерв’ю)</vt:lpstr>
      <vt:lpstr>Специфіка проведення</vt:lpstr>
      <vt:lpstr>Вимоги до запитань</vt:lpstr>
      <vt:lpstr>ПРИКЛАДИ ЗАПИТАНЬ</vt:lpstr>
      <vt:lpstr>Вимоги до запитань</vt:lpstr>
      <vt:lpstr>Приклади запитань</vt:lpstr>
      <vt:lpstr>ВИМОГИ ДО ЗАПИТАНЬ</vt:lpstr>
      <vt:lpstr>Приклади запитань</vt:lpstr>
      <vt:lpstr>ДОДАТКОВІ ЗАПИТАННЯ</vt:lpstr>
      <vt:lpstr>ЗАПОЗИЧЕНІ МЕТОДИ ОДЕРЖАННЯ ІНФОРМАЦІЇ</vt:lpstr>
      <vt:lpstr>Методи осягнення суті зібраної інформації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І ПРИЙОМИ ЖУРНАЛІСТСЬКОЇ ТВОРЧОСТІ</dc:title>
  <dc:creator>Asus</dc:creator>
  <cp:lastModifiedBy>Виктор Костюк</cp:lastModifiedBy>
  <cp:revision>83</cp:revision>
  <dcterms:created xsi:type="dcterms:W3CDTF">2017-04-12T16:38:23Z</dcterms:created>
  <dcterms:modified xsi:type="dcterms:W3CDTF">2021-03-29T18:32:54Z</dcterms:modified>
</cp:coreProperties>
</file>