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2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59" autoAdjust="0"/>
    <p:restoredTop sz="94660"/>
  </p:normalViewPr>
  <p:slideViewPr>
    <p:cSldViewPr snapToGrid="0">
      <p:cViewPr>
        <p:scale>
          <a:sx n="71" d="100"/>
          <a:sy n="71" d="100"/>
        </p:scale>
        <p:origin x="2490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75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74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2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62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93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00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68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584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63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06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25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16662-F8D3-4CCE-93BB-A7429FDC3F3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9CF83-8885-48B5-A75F-A9347839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5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ikidata.uk-ua.nina.az/%D0%90%D0%BD%D0%B0%D1%82%D0%BE%D0%BC%D1%96%D1%8F_%D1%80%D0%BE%D1%81%D0%BB%D0%B8%D0%BD.html" TargetMode="External"/><Relationship Id="rId13" Type="http://schemas.openxmlformats.org/officeDocument/2006/relationships/hyperlink" Target="https://www.wikidata.uk-ua.nina.az/%D0%A1%D0%B8%D1%81%D1%82%D0%B5%D0%BC%D0%B0%D1%82%D0%B8%D0%BA%D0%B0.html" TargetMode="External"/><Relationship Id="rId3" Type="http://schemas.openxmlformats.org/officeDocument/2006/relationships/hyperlink" Target="https://www.wikidata.uk-ua.nina.az/%D0%A4%D1%96%D0%B7%D1%96%D0%BE%D0%BB%D0%BE%D0%B3%D1%96%D1%8F_%D1%82%D0%B2%D0%B0%D1%80%D0%B8%D0%BD_%D1%96_%D0%BB%D1%8E%D0%B4%D0%B8%D0%BD%D0%B8.html" TargetMode="External"/><Relationship Id="rId7" Type="http://schemas.openxmlformats.org/officeDocument/2006/relationships/hyperlink" Target="https://www.wikidata.uk-ua.nina.az/%D0%95%D0%B2%D0%BE%D0%BB%D1%8E%D1%86%D1%96%D1%8F.html" TargetMode="External"/><Relationship Id="rId12" Type="http://schemas.openxmlformats.org/officeDocument/2006/relationships/hyperlink" Target="https://www.wikidata.uk-ua.nina.az/%D0%95%D1%82%D0%BE%D0%BB%D0%BE%D0%B3%D1%96%D1%8F.html" TargetMode="External"/><Relationship Id="rId2" Type="http://schemas.openxmlformats.org/officeDocument/2006/relationships/hyperlink" Target="https://www.wikidata.uk-ua.nina.az/%D0%90%D0%BD%D0%B0%D1%82%D0%BE%D0%BC%D1%96%D1%8F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ikidata.uk-ua.nina.az/%D0%93%D0%B5%D0%BD%D0%B5%D1%82%D0%B8%D0%BA%D0%B0_%D0%BF%D0%BE%D0%BF%D1%83%D0%BB%D1%8F%D1%86%D1%96%D0%B9.html" TargetMode="External"/><Relationship Id="rId11" Type="http://schemas.openxmlformats.org/officeDocument/2006/relationships/hyperlink" Target="https://www.wikidata.uk-ua.nina.az/%D0%95%D0%BA%D0%BE%D0%BB%D0%BE%D0%B3%D1%96%D1%8F.html" TargetMode="External"/><Relationship Id="rId5" Type="http://schemas.openxmlformats.org/officeDocument/2006/relationships/hyperlink" Target="https://www.wikidata.uk-ua.nina.az/%D0%93%D0%B5%D0%BD%D0%B5%D1%82%D0%B8%D0%BA%D0%B0.html" TargetMode="External"/><Relationship Id="rId10" Type="http://schemas.openxmlformats.org/officeDocument/2006/relationships/hyperlink" Target="https://www.wikidata.uk-ua.nina.az/%D0%A0%D0%BE%D1%81%D0%BB%D0%B8%D0%BD%D0%B8.html" TargetMode="External"/><Relationship Id="rId4" Type="http://schemas.openxmlformats.org/officeDocument/2006/relationships/hyperlink" Target="https://www.wikidata.uk-ua.nina.az/%D0%9C%D0%BE%D0%BB%D0%B5%D0%BA%D1%83%D0%BB%D1%8F%D1%80%D0%BD%D0%B0_%D0%B1%D1%96%D0%BE%D0%BB%D0%BE%D0%B3%D1%96%D1%8F.html" TargetMode="External"/><Relationship Id="rId9" Type="http://schemas.openxmlformats.org/officeDocument/2006/relationships/hyperlink" Target="https://www.wikidata.uk-ua.nina.az/%D0%A4%D1%96%D0%B7%D1%96%D0%BE%D0%BB%D0%BE%D0%B3%D1%96%D1%8F_%D1%80%D0%BE%D1%81%D0%BB%D0%B8%D0%BD.html" TargetMode="Externa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iology.org.ua/index.php?chapter=olimp&amp;subj=ibo2010&amp;lang=ukr" TargetMode="External"/><Relationship Id="rId3" Type="http://schemas.openxmlformats.org/officeDocument/2006/relationships/hyperlink" Target="https://www.biology.org.ua/index.php?chapter=olimp&amp;subj=ibo2015&amp;lang=ukr" TargetMode="External"/><Relationship Id="rId7" Type="http://schemas.openxmlformats.org/officeDocument/2006/relationships/hyperlink" Target="https://www.biology.org.ua/index.php?chapter=olimp&amp;subj=ibo2011&amp;lang=ukr" TargetMode="External"/><Relationship Id="rId2" Type="http://schemas.openxmlformats.org/officeDocument/2006/relationships/hyperlink" Target="https://www.biology.org.ua/index.php?chapter=olimp&amp;subj=ibo2016&amp;lang=uk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ology.org.ua/index.php?chapter=olimp&amp;subj=ibo2012&amp;lang=ukr" TargetMode="External"/><Relationship Id="rId5" Type="http://schemas.openxmlformats.org/officeDocument/2006/relationships/hyperlink" Target="https://www.biology.org.ua/index.php?chapter=olimp&amp;subj=ibo2013&amp;lang=ukr" TargetMode="External"/><Relationship Id="rId10" Type="http://schemas.openxmlformats.org/officeDocument/2006/relationships/hyperlink" Target="https://www.biology.org.ua/index.php?chapter=olimp&amp;subj=ibo2008&amp;lang=ukr" TargetMode="External"/><Relationship Id="rId4" Type="http://schemas.openxmlformats.org/officeDocument/2006/relationships/hyperlink" Target="https://www.biology.org.ua/index.php?chapter=olimp&amp;subj=ibo2014&amp;lang=ukr" TargetMode="External"/><Relationship Id="rId9" Type="http://schemas.openxmlformats.org/officeDocument/2006/relationships/hyperlink" Target="https://www.biology.org.ua/index.php?chapter=olimp&amp;subj=ibo2009&amp;lang=ukr" TargetMode="Externa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iology.org.ua/index.php?chapter=olimp&amp;subj=ibo1995&amp;lang=ukr" TargetMode="External"/><Relationship Id="rId3" Type="http://schemas.openxmlformats.org/officeDocument/2006/relationships/hyperlink" Target="https://www.biology.org.ua/index.php?chapter=olimp&amp;subj=ibo2006&amp;lang=ukr" TargetMode="External"/><Relationship Id="rId7" Type="http://schemas.openxmlformats.org/officeDocument/2006/relationships/hyperlink" Target="https://www.biology.org.ua/index.php?chapter=olimp&amp;subj=ibo2002&amp;lang=ukr" TargetMode="External"/><Relationship Id="rId2" Type="http://schemas.openxmlformats.org/officeDocument/2006/relationships/hyperlink" Target="https://www.biology.org.ua/index.php?chapter=olimp&amp;subj=ibo2007&amp;lang=uk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ology.org.ua/index.php?chapter=olimp&amp;subj=ibo2003&amp;lang=ukr" TargetMode="External"/><Relationship Id="rId5" Type="http://schemas.openxmlformats.org/officeDocument/2006/relationships/hyperlink" Target="https://www.biology.org.ua/index.php?chapter=olimp&amp;subj=ibo2004&amp;lang=ukr" TargetMode="External"/><Relationship Id="rId4" Type="http://schemas.openxmlformats.org/officeDocument/2006/relationships/hyperlink" Target="https://www.biology.org.ua/index.php?chapter=olimp&amp;subj=ibo2005&amp;lang=ukr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iology.org.ua/index.php?lang=ukr&amp;chapter=olimp&amp;subj=tub_years" TargetMode="External"/><Relationship Id="rId13" Type="http://schemas.openxmlformats.org/officeDocument/2006/relationships/hyperlink" Target="https://metodzoippo.osvita.zp.ua/" TargetMode="External"/><Relationship Id="rId3" Type="http://schemas.openxmlformats.org/officeDocument/2006/relationships/hyperlink" Target="https://imzo.gov.ua/" TargetMode="External"/><Relationship Id="rId7" Type="http://schemas.openxmlformats.org/officeDocument/2006/relationships/hyperlink" Target="https://www.biology.org.ua/index.php?subj=vbo_str&amp;lang=ukr&amp;chapter=olimp" TargetMode="External"/><Relationship Id="rId12" Type="http://schemas.openxmlformats.org/officeDocument/2006/relationships/hyperlink" Target="https://www.zoippo.zp.ua/" TargetMode="External"/><Relationship Id="rId2" Type="http://schemas.openxmlformats.org/officeDocument/2006/relationships/hyperlink" Target="https://mon.gov.ua/ua/osvita/zagalna-serednya-osvita/olimpiadi-ta-konkurs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n.gov.ua/" TargetMode="External"/><Relationship Id="rId11" Type="http://schemas.openxmlformats.org/officeDocument/2006/relationships/hyperlink" Target="https://naurok.ua/student/events" TargetMode="External"/><Relationship Id="rId5" Type="http://schemas.openxmlformats.org/officeDocument/2006/relationships/hyperlink" Target="https://imzo.gov.ua/zahodi/olimpiadi-turniri-konkursi-dlya-uchniv-znz/" TargetMode="External"/><Relationship Id="rId10" Type="http://schemas.openxmlformats.org/officeDocument/2006/relationships/hyperlink" Target="https://vseosvita.ua/" TargetMode="External"/><Relationship Id="rId4" Type="http://schemas.openxmlformats.org/officeDocument/2006/relationships/hyperlink" Target="https://imzo.gov.ua/zahodi/konkursi-dlya-uchniv-pto/" TargetMode="External"/><Relationship Id="rId9" Type="http://schemas.openxmlformats.org/officeDocument/2006/relationships/hyperlink" Target="http://www.ibo-info.or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1.rada.gov.ua/cgi-bin/laws/main.cgi?nreg=z0598-9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1.rada.gov.ua/cgi-bin/laws/main.cgi?nreg=z0598-9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3771" y="420915"/>
            <a:ext cx="11713028" cy="1799771"/>
          </a:xfrm>
        </p:spPr>
        <p:txBody>
          <a:bodyPr>
            <a:noAutofit/>
          </a:bodyPr>
          <a:lstStyle/>
          <a:p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Учнівські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базових предметів, як різновид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інтелектуальних змагань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77256" y="2541511"/>
            <a:ext cx="1011645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  <a:p>
            <a:pPr algn="ctr"/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олімпійського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Біологічні турніри.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Відбір учнів на участь в олімпіадах.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олімпіаді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94670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Всеукраїнської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біологічної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endParaRPr lang="en-US" sz="3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928915"/>
            <a:ext cx="11698514" cy="554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Щороку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півтори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школярів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Кількісний</a:t>
            </a:r>
            <a:r>
              <a:rPr lang="ru-RU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рейтингами команд-</a:t>
            </a:r>
            <a:r>
              <a:rPr lang="ru-RU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диплом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диплом ІІ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за диплом ІІІ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- 1 бал. </a:t>
            </a:r>
            <a:r>
              <a:rPr lang="ru-RU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Щорічний</a:t>
            </a:r>
            <a:r>
              <a:rPr lang="ru-RU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рейтинг </a:t>
            </a:r>
            <a:r>
              <a:rPr lang="ru-RU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нульовим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рейтингом).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сума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роки.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рейтингом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привозити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916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</a:t>
            </a:r>
            <a:r>
              <a:rPr 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турніри</a:t>
            </a:r>
            <a:endParaRPr lang="en-US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928915"/>
            <a:ext cx="11698514" cy="554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лімпіади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змагання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турніри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командною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грою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турніру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оприлюднюються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початку.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разом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змагаються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собою: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тематики,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відстоювати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809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</a:t>
            </a:r>
            <a:r>
              <a:rPr 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турніри</a:t>
            </a:r>
            <a:endParaRPr lang="en-US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928915"/>
            <a:ext cx="11698514" cy="554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черзі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рецензента.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прослухану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негтивні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рецензента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опонента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/>
              <a:t>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68980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</a:t>
            </a:r>
            <a:r>
              <a:rPr 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турніри</a:t>
            </a:r>
            <a:endParaRPr lang="en-US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928915"/>
            <a:ext cx="11698514" cy="554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Відлік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«епохи» Всеукраїнських біологічних турнірів розпочато у </a:t>
            </a:r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році, коли з ініціативи освітян </a:t>
            </a:r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Суми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Міністерством освіти та науки України на базі гімназії №1 м. Суми було проведено перший Всеукраїнський турнір юних біологів.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роки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 2005 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старовинне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408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</a:t>
            </a:r>
            <a:r>
              <a:rPr 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турніри</a:t>
            </a:r>
            <a:endParaRPr lang="en-US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928915"/>
            <a:ext cx="11698514" cy="554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Відлік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«епохи» Всеукраїнських біологічних турнірів розпочато у </a:t>
            </a:r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році, коли з ініціативи освітян </a:t>
            </a:r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Суми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Міністерством освіти та науки України на базі гімназії №1 м. Суми було проведено перший Всеукраїнський турнір юних біологів.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роки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 2005 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старовинне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049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7229" y="0"/>
            <a:ext cx="10515600" cy="62184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Відбір учнів на участь в олімпіадах</a:t>
            </a:r>
            <a:endParaRPr lang="en-US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621845"/>
            <a:ext cx="11698514" cy="60747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 до участі в предметних олімпіадах різних рівнів повинна проводитися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початку навчального року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орієнтовно визначають учнів, які можуть брати участь в олімпіаді з предмету у цьому навчальному році. Для цього: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спостерігають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загальною успішністю та проявами особистісних рис учнів в процесі навчання;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психолого-педагогічне тестування та анкетування учнів;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 бесіди з учнями та їх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можуть визначити ступінь зацікавленості учнів 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в предметній олімпіаді відбувається через: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правильний відбір учнів на участь в олімпіадах;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правильна організація їхньої підготовки.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820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7229" y="0"/>
            <a:ext cx="10515600" cy="62184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Відбір учнів на участь в олімпіадах</a:t>
            </a:r>
            <a:endParaRPr lang="en-US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621846"/>
            <a:ext cx="11698514" cy="554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 в олімпіаді вчитель обирає учнів </a:t>
            </a:r>
            <a:r>
              <a:rPr lang="uk-UA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відмінними та добрими результатами в академічному вивченні предмета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успіхи показують переважно діти, </a:t>
            </a:r>
            <a:r>
              <a:rPr lang="uk-UA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мають розвинену </a:t>
            </a:r>
            <a:r>
              <a:rPr lang="uk-UA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ru-RU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ять, посидющість, мислення в межах психологічної норми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Оскільки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завдання постійно відходять від Державного стандарту за змістом та рівнем складності на перший план виходять такі якості учня: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рівень теоретичної підготовки з біології та споріднених дисциплін (хімія, фізика, математика, географія), що виявляє загально ерудованого учня;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Розвинена мова, великий словниковий запас, уміння формування власної думки;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Розвинене логічне мислення, вміння класифікувати, систематизувати, узагальнювати;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596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7229" y="0"/>
            <a:ext cx="10515600" cy="62184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Відбір учнів на участь в олімпіадах</a:t>
            </a:r>
            <a:endParaRPr lang="en-US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621846"/>
            <a:ext cx="11698514" cy="554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відповідають даним критеріям, можна поділити на 3 групи: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Учні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високим рівнем загального інтелекту та психологічних якостей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(самоаналіз, самоконтроль), швидким темпом навчання майже з усіх навчальних дисциплін. Особливості: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Легко дається навчальний матеріал;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 широке коло інтересів, тому легко зацікавлюються предметом;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відсутності заохочень – легко втрачають зацікавленість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формуванні в такого учня стійкого інтересу до предмету – він найкращий кандидат на перемогу в олімпіаді.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Учні </a:t>
            </a:r>
            <a:r>
              <a:rPr lang="uk-UA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 звичайним рівнем загального інтелекту, але розвиненими здібностями до окремих предметів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(зокрема, біології). Ці учні програють при стиканні із завданнями міжпредметного характеру.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3894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7229" y="0"/>
            <a:ext cx="10515600" cy="62184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Відбір учнів на участь в олімпіадах</a:t>
            </a:r>
            <a:endParaRPr lang="en-US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621846"/>
            <a:ext cx="11698514" cy="554445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Учні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 потенційними ознаками обдарованості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(оригінальне самостійне мислення, творчі здібності), але без вияву особливої схильності до якогось типу діяльності. Цим учням часто не вистачає конкретних знань з предмету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виборі доречнішого учня вчителю потрібно правильно визначити його можливості та обмеження і раціонально спланувати роботу з ним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50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43" y="107723"/>
            <a:ext cx="10515600" cy="98084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відібраних</a:t>
            </a:r>
            <a:r>
              <a:rPr lang="ru-RU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предметних</a:t>
            </a:r>
            <a:r>
              <a:rPr lang="ru-RU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олімпіадах</a:t>
            </a:r>
            <a:endParaRPr lang="en-US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286" y="1088571"/>
            <a:ext cx="11698514" cy="554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 до олімпіад краще </a:t>
            </a:r>
            <a: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 або невеликими групами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Потрібний інтенсивний курс занять, повне проходження програмного матеріалу (бажано кожного дня), поки учень не буде тримати в голові 90 % базового шкільного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курсу.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випереджальне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опанування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предмету (робота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планом);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спецкурсів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гуртків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предметом;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загально-навчальних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проблемно-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творчо-дослідницької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(робота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173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олімпійського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200" y="725714"/>
            <a:ext cx="11644086" cy="613228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змагання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наполегливість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предмета,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-популярною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змагання, в якому учасники демонструють свої знання і здібності з певних дисциплін.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предметної олімпіади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інтелектуальної обдарованості,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 талановитих учнів,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інтересу до поглибленого вивчення навчальних дисциплін,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популяризація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 науки, техніки та новітніх технологій,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всіх форм позакласної та позашкільної роботи з учнями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Всеукраїнська </a:t>
            </a:r>
            <a:r>
              <a:rPr lang="uk-UA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учнівська олімпіада з біології</a:t>
            </a:r>
            <a:r>
              <a:rPr lang="uk-UA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 щороку серед учнів загальноосвітніх і професійно-технічних навчальних закладів.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99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43" y="107723"/>
            <a:ext cx="10515600" cy="98084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відібраних</a:t>
            </a:r>
            <a:r>
              <a:rPr lang="ru-RU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предметних</a:t>
            </a:r>
            <a:r>
              <a:rPr lang="ru-RU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олімпіадах</a:t>
            </a:r>
            <a:endParaRPr lang="en-US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6" y="1582057"/>
            <a:ext cx="11698514" cy="2380343"/>
          </a:xfrm>
        </p:spPr>
        <p:txBody>
          <a:bodyPr>
            <a:noAutofit/>
          </a:bodyPr>
          <a:lstStyle/>
          <a:p>
            <a:pPr lvl="0" fontAlgn="base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МАН,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конкурсах,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змаганнях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наполегливості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·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повноцінного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предмету через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міжпредметні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8545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43" y="107723"/>
            <a:ext cx="10515600" cy="98084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олімпіаді</a:t>
            </a:r>
            <a:endParaRPr lang="en-US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71" y="1582057"/>
            <a:ext cx="12017829" cy="52759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біологічній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олімпіаді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(МБО).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Брно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 (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Бельгія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Болгарія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Німецька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Демократична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Республіка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Польща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Чехословаччина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СРСР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МБО та стали першими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проведено у 1990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Чехословаччині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країн-учасниць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у 2011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МБО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змагалися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240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43" y="107723"/>
            <a:ext cx="10515600" cy="98084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олімпіаді</a:t>
            </a:r>
            <a:endParaRPr lang="en-US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71" y="1219200"/>
            <a:ext cx="12017829" cy="52759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МБО,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талановитої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стимуляція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талановитих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статутом МБО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країна-організатор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i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МБО з 1992 року.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3278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43" y="107723"/>
            <a:ext cx="10515600" cy="98084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олімпіаді</a:t>
            </a:r>
            <a:endParaRPr lang="en-US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72" y="1219200"/>
            <a:ext cx="11771086" cy="52759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результатах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випробувань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 tooltip="Анатомія"/>
              </a:rPr>
              <a:t>Анатомія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 tooltip="Фізіологія тварин і людини"/>
              </a:rPr>
              <a:t>фізіологія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Фізіологія тварин і людини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 tooltip="Фізіологія тварин і людини"/>
              </a:rPr>
              <a:t>тварин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25 %;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 tooltip="Молекулярна біологія"/>
              </a:rPr>
              <a:t>Молекулярна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Молекулярна біологія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 tooltip="Молекулярна біологія"/>
              </a:rPr>
              <a:t>біологія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20 %;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 tooltip="Генетика"/>
              </a:rPr>
              <a:t>Генетика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 tooltip="Генетика популяцій"/>
              </a:rPr>
              <a:t>популяційна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 tooltip="Генетика популяцій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 tooltip="Генетика популяцій"/>
              </a:rPr>
              <a:t>генетика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 tooltip="Еволюція"/>
              </a:rPr>
              <a:t>еволюція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20 %;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8" tooltip="Анатомія рослин"/>
              </a:rPr>
              <a:t>Анатомія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9" tooltip="Фізіологія рослин"/>
              </a:rPr>
              <a:t>фізіологія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0" tooltip="Рослини"/>
              </a:rPr>
              <a:t>рослин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15 %;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1" tooltip="Екологія"/>
              </a:rPr>
              <a:t>Екологія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10 %;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2" tooltip="Етологія"/>
              </a:rPr>
              <a:t>Етологія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5 %;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3" tooltip="Систематика"/>
              </a:rPr>
              <a:t>Систематика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5 %.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6420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43" y="107723"/>
            <a:ext cx="10515600" cy="98084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олімпіаді</a:t>
            </a:r>
            <a:endParaRPr lang="en-US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72" y="1219200"/>
            <a:ext cx="11771086" cy="527594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МБО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688271"/>
              </p:ext>
            </p:extLst>
          </p:nvPr>
        </p:nvGraphicFramePr>
        <p:xfrm>
          <a:off x="953310" y="1653309"/>
          <a:ext cx="9467946" cy="4981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7136">
                  <a:extLst>
                    <a:ext uri="{9D8B030D-6E8A-4147-A177-3AD203B41FA5}">
                      <a16:colId xmlns:a16="http://schemas.microsoft.com/office/drawing/2014/main" val="2285229227"/>
                    </a:ext>
                  </a:extLst>
                </a:gridCol>
                <a:gridCol w="2478909">
                  <a:extLst>
                    <a:ext uri="{9D8B030D-6E8A-4147-A177-3AD203B41FA5}">
                      <a16:colId xmlns:a16="http://schemas.microsoft.com/office/drawing/2014/main" val="848887569"/>
                    </a:ext>
                  </a:extLst>
                </a:gridCol>
                <a:gridCol w="1246012">
                  <a:extLst>
                    <a:ext uri="{9D8B030D-6E8A-4147-A177-3AD203B41FA5}">
                      <a16:colId xmlns:a16="http://schemas.microsoft.com/office/drawing/2014/main" val="765884205"/>
                    </a:ext>
                  </a:extLst>
                </a:gridCol>
                <a:gridCol w="1246012">
                  <a:extLst>
                    <a:ext uri="{9D8B030D-6E8A-4147-A177-3AD203B41FA5}">
                      <a16:colId xmlns:a16="http://schemas.microsoft.com/office/drawing/2014/main" val="105330058"/>
                    </a:ext>
                  </a:extLst>
                </a:gridCol>
                <a:gridCol w="1115729">
                  <a:extLst>
                    <a:ext uri="{9D8B030D-6E8A-4147-A177-3AD203B41FA5}">
                      <a16:colId xmlns:a16="http://schemas.microsoft.com/office/drawing/2014/main" val="3262303232"/>
                    </a:ext>
                  </a:extLst>
                </a:gridCol>
                <a:gridCol w="1774148">
                  <a:extLst>
                    <a:ext uri="{9D8B030D-6E8A-4147-A177-3AD203B41FA5}">
                      <a16:colId xmlns:a16="http://schemas.microsoft.com/office/drawing/2014/main" val="1072722523"/>
                    </a:ext>
                  </a:extLst>
                </a:gridCol>
              </a:tblGrid>
              <a:tr h="621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рік проведення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країна-організатор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золото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срібло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бронза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учасника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2187203852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ОАЕ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932905586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приймала участь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529846226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Угорщина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2805158195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Іран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1318082719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Велика Британія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1534822383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В'єтнам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185582211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Данія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1642857393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Індонезія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3782964157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Швейцарія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3920801127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Сингапур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2626591360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Тайвань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2624151592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Південня Корея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698825862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Японія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1557212300"/>
                  </a:ext>
                </a:extLst>
              </a:tr>
              <a:tr h="310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0"/>
                        </a:rPr>
                        <a:t>Індія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3034681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237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43" y="107723"/>
            <a:ext cx="10515600" cy="98084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олімпіаді</a:t>
            </a:r>
            <a:endParaRPr lang="en-US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72" y="1219200"/>
            <a:ext cx="11771086" cy="52759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226560"/>
              </p:ext>
            </p:extLst>
          </p:nvPr>
        </p:nvGraphicFramePr>
        <p:xfrm>
          <a:off x="1264022" y="1362130"/>
          <a:ext cx="8592673" cy="5495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8563">
                  <a:extLst>
                    <a:ext uri="{9D8B030D-6E8A-4147-A177-3AD203B41FA5}">
                      <a16:colId xmlns:a16="http://schemas.microsoft.com/office/drawing/2014/main" val="2285229227"/>
                    </a:ext>
                  </a:extLst>
                </a:gridCol>
                <a:gridCol w="2249744">
                  <a:extLst>
                    <a:ext uri="{9D8B030D-6E8A-4147-A177-3AD203B41FA5}">
                      <a16:colId xmlns:a16="http://schemas.microsoft.com/office/drawing/2014/main" val="848887569"/>
                    </a:ext>
                  </a:extLst>
                </a:gridCol>
                <a:gridCol w="1130824">
                  <a:extLst>
                    <a:ext uri="{9D8B030D-6E8A-4147-A177-3AD203B41FA5}">
                      <a16:colId xmlns:a16="http://schemas.microsoft.com/office/drawing/2014/main" val="765884205"/>
                    </a:ext>
                  </a:extLst>
                </a:gridCol>
                <a:gridCol w="1130824">
                  <a:extLst>
                    <a:ext uri="{9D8B030D-6E8A-4147-A177-3AD203B41FA5}">
                      <a16:colId xmlns:a16="http://schemas.microsoft.com/office/drawing/2014/main" val="105330058"/>
                    </a:ext>
                  </a:extLst>
                </a:gridCol>
                <a:gridCol w="1012584">
                  <a:extLst>
                    <a:ext uri="{9D8B030D-6E8A-4147-A177-3AD203B41FA5}">
                      <a16:colId xmlns:a16="http://schemas.microsoft.com/office/drawing/2014/main" val="3262303232"/>
                    </a:ext>
                  </a:extLst>
                </a:gridCol>
                <a:gridCol w="1610134">
                  <a:extLst>
                    <a:ext uri="{9D8B030D-6E8A-4147-A177-3AD203B41FA5}">
                      <a16:colId xmlns:a16="http://schemas.microsoft.com/office/drawing/2014/main" val="1072722523"/>
                    </a:ext>
                  </a:extLst>
                </a:gridCol>
              </a:tblGrid>
              <a:tr h="5634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рік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проведення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країна-організатор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золото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срібло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бронза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учасника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2187203852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Канада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1453530762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Аргентина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258743372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Китай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1877854356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Австралія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458170454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Бєларусь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4114508476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Латвія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3592649243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Бельгія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3838775085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Туреччина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2545841127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Швеція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813945876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Німеччина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2420672290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Туркменістан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3327030710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Україна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2308540184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Таїланд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1643509838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Болгарія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2416759635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Нідерланди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1128452162"/>
                  </a:ext>
                </a:extLst>
              </a:tr>
              <a:tr h="275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Чехословаччина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 anchor="ctr"/>
                </a:tc>
                <a:extLst>
                  <a:ext uri="{0D108BD9-81ED-4DB2-BD59-A6C34878D82A}">
                    <a16:rowId xmlns:a16="http://schemas.microsoft.com/office/drawing/2014/main" val="2131567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3345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43" y="107723"/>
            <a:ext cx="10515600" cy="98084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біологічній</a:t>
            </a:r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олімпіаді</a:t>
            </a:r>
            <a:endParaRPr lang="en-US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72" y="1219200"/>
            <a:ext cx="11771086" cy="52759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4172" y="1088571"/>
            <a:ext cx="109196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Команда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переможців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етапу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Всеукраїнської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біологічної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олімпіади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Вісім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учнів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10-11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показали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кращі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решту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учасників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запрошуються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тренувальні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відбори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відбуваються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біологічного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факультету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Київського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національного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університету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імені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Тараса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Шевченка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Протягом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одного-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двох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тижнів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претенденти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займаються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викладачами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науковцями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біологічного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факультету КНУ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ВУЗів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Києва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Програма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будується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AutoNum type="arabicParenR"/>
            </a:pP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врахуванням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учасників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МБО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особливостей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конкретної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МБО.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учасники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тренувальних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зборів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проходять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численні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тестування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теоретичних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так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результатами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восьми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претендентів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вибираються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чотири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найкращих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будуть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МБО.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550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43" y="107723"/>
            <a:ext cx="10515600" cy="98084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</a:t>
            </a:r>
            <a:r>
              <a:rPr lang="ru-RU" sz="3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sz="3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72" y="1219200"/>
            <a:ext cx="11771086" cy="52759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4172" y="1088571"/>
            <a:ext cx="109196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buFont typeface="+mj-lt"/>
              <a:buAutoNum type="arabicPeriod"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https://mon.gov.ua/ua/osvita/zagalna-serednya-osvita/olimpiadi-ta-konkursi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Сайт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науки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конкурси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https://imzo.gov.ua/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https://imzo.gov.ua/zahodi/konkursi-dlya-uchniv-pto/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https://imzo.gov.ua/zahodi/olimpiadi-turniri-konkursi-dlya-uchniv-znz/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https://man.gov.ua/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Сайт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</a:t>
            </a:r>
          </a:p>
          <a:p>
            <a:pPr lvl="1" indent="-457200">
              <a:buFont typeface="+mj-lt"/>
              <a:buAutoNum type="arabicPeriod"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://www.biology.org.ua/index.php?subj=vbo_str&amp;lang=ukr&amp;chapter=olimp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сайт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 https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://www.biology.org.ua/index.php?lang=ukr&amp;chapter=olimp&amp;subj=tub_years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турніри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://www.ibo-info.org/en/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Офіційний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 сайт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Міжнародної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біологічної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олімпіади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en-US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://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vseosvita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.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ua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/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платформа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https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://naurok.u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a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/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student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/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events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онлайн-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журнал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школярів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https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://www.zoippo.zp.ua/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Запорізький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післядипломної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buFont typeface="+mj-lt"/>
              <a:buAutoNum type="arabicPeriod"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https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://metodzoippo.osvita.zp.ua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ЗОІППО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325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олімпійського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200" y="725714"/>
            <a:ext cx="11644086" cy="61322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змагання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50-х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районному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той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розширювалося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генетики,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біохімії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біофізики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молекулярної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еволюційного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1973 року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УРСР почали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республіканські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1988 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чергувалися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проведено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Всесоюзну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Батумі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Грузія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школярі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095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олімпійського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200" y="1509486"/>
            <a:ext cx="11644086" cy="40204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незалежності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змінилася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вона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стала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два тури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розширилося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вони з року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складнішими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1992 року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біологічній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800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олімпійського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25715"/>
            <a:ext cx="12191999" cy="402045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2002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проведено </a:t>
            </a:r>
            <a:r>
              <a:rPr lang="ru-RU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Всеукраїнський</a:t>
            </a:r>
            <a:r>
              <a:rPr lang="ru-RU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турнір</a:t>
            </a:r>
            <a:r>
              <a:rPr lang="ru-RU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юних</a:t>
            </a:r>
            <a:r>
              <a:rPr lang="ru-RU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командним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змаганням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Мета: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учнівської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зацікавленості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поглибленому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науково-дослідницької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пропаганда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новітніх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загальноосвітній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навчально-виховний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професорсько-викладацького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аспірантів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навчально-виховним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закладам 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055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олімпійського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928915"/>
            <a:ext cx="11698514" cy="402045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талановиті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яки проявили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пільг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стимулом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науки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1998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Положенні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про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Всеукраїнські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учнівські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олімпіади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,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турніри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та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конкурси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переможці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пільги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випробувань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141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Всеукраїнської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біологічної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endParaRPr lang="en-US" sz="3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928915"/>
            <a:ext cx="11698514" cy="40204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(ВБО)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Міністерством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науки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Положення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про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Всеукраїнські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учнівські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олімпіади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,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турніри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та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конкурси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бути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8-11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класів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загальноосвітніх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І-й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ІІ-й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ІІІ-й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161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Всеукраїнської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біологічної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endParaRPr lang="en-US" sz="3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928915"/>
            <a:ext cx="11698514" cy="49058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шкільні</a:t>
            </a:r>
            <a: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наймасовіший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школах у </a:t>
            </a:r>
            <a:r>
              <a:rPr lang="ru-RU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вересні</a:t>
            </a:r>
            <a:r>
              <a:rPr lang="ru-RU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жовтні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один тур.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бажаючі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районні</a:t>
            </a:r>
            <a: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листопаді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оргкомітетами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переможці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членами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сформованих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складу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висококваліфіковані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750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086" y="103869"/>
            <a:ext cx="10515600" cy="621846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Всеукраїнської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біологічної</a:t>
            </a:r>
            <a:r>
              <a:rPr 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endParaRPr lang="en-US" sz="3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772" y="928915"/>
            <a:ext cx="11698514" cy="49058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обласні</a:t>
            </a:r>
            <a: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/лютому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науки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всеукраїнською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методичною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переможці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тури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Фінальним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ВБО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Всеукраїнська</a:t>
            </a:r>
            <a:r>
              <a:rPr lang="ru-RU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проводиться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Міністерством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науки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весняних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канікул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кращих</a:t>
            </a:r>
            <a: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вчителів</a:t>
            </a:r>
            <a: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викладачів</a:t>
            </a:r>
            <a: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науковців</a:t>
            </a:r>
            <a: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3252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3854</TotalTime>
  <Words>1448</Words>
  <Application>Microsoft Office PowerPoint</Application>
  <PresentationFormat>Широкоэкранный</PresentationFormat>
  <Paragraphs>356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Wingdings</vt:lpstr>
      <vt:lpstr>Тема Office</vt:lpstr>
      <vt:lpstr>ЛЕКЦІЯ 1 Тема: Учнівські олімпіади з базових предметів, як різновид інтелектуальних змагань </vt:lpstr>
      <vt:lpstr>1. Історія біологічного олімпійського руху в Україні</vt:lpstr>
      <vt:lpstr>1. Історія біологічного олімпійського руху в Україні</vt:lpstr>
      <vt:lpstr>1. Історія біологічного олімпійського руху в Україні</vt:lpstr>
      <vt:lpstr>1. Історія біологічного олімпійського руху в Україні</vt:lpstr>
      <vt:lpstr>1. Історія біологічного олімпійського руху в Україні</vt:lpstr>
      <vt:lpstr>2. Структура Всеукраїнської біологічної олімпіади</vt:lpstr>
      <vt:lpstr>2. Структура Всеукраїнської біологічної олімпіади</vt:lpstr>
      <vt:lpstr>2. Структура Всеукраїнської біологічної олімпіади</vt:lpstr>
      <vt:lpstr>2. Структура Всеукраїнської біологічної олімпіади</vt:lpstr>
      <vt:lpstr>3. Біологічні турніри</vt:lpstr>
      <vt:lpstr>3. Біологічні турніри</vt:lpstr>
      <vt:lpstr>3. Біологічні турніри</vt:lpstr>
      <vt:lpstr>3. Біологічні турніри</vt:lpstr>
      <vt:lpstr>4. Відбір учнів на участь в олімпіадах</vt:lpstr>
      <vt:lpstr>4. Відбір учнів на участь в олімпіадах</vt:lpstr>
      <vt:lpstr>4. Відбір учнів на участь в олімпіадах</vt:lpstr>
      <vt:lpstr>4. Відбір учнів на участь в олімпіадах</vt:lpstr>
      <vt:lpstr>5. Підготовка відібраних учнів до участі в предметних олімпіадах</vt:lpstr>
      <vt:lpstr>5. Підготовка відібраних учнів до участі в предметних олімпіадах</vt:lpstr>
      <vt:lpstr>6. Участь команди України у Міжнародній біологічній олімпіаді</vt:lpstr>
      <vt:lpstr>6. Участь команди України у Міжнародній біологічній олімпіаді</vt:lpstr>
      <vt:lpstr>6. Участь команди України у Міжнародній біологічній олімпіаді</vt:lpstr>
      <vt:lpstr>6. Участь команди України у Міжнародній біологічній олімпіаді</vt:lpstr>
      <vt:lpstr>6. Участь команди України у Міжнародній біологічній олімпіаді</vt:lpstr>
      <vt:lpstr>6. Участь команди України у Міжнародній біологічній олімпіаді</vt:lpstr>
      <vt:lpstr>Корисні посилання: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 Тема: Учнівські олімпіади з базових предметів, як різновид інтелектуальних змагань</dc:title>
  <dc:creator>Наталья</dc:creator>
  <cp:lastModifiedBy>Наталья</cp:lastModifiedBy>
  <cp:revision>14</cp:revision>
  <dcterms:created xsi:type="dcterms:W3CDTF">2023-10-19T05:23:57Z</dcterms:created>
  <dcterms:modified xsi:type="dcterms:W3CDTF">2023-10-21T21:38:07Z</dcterms:modified>
</cp:coreProperties>
</file>