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6538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0954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66700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4915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0697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34878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8781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5134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5881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6879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717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582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9151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0504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2067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32343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251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E89D6E-5A46-4A10-9F64-710E1052B3D4}" type="datetimeFigureOut">
              <a:rPr lang="x-none" smtClean="0"/>
              <a:pPr/>
              <a:t>24.01.2022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96872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624135-00D4-4FBB-8FF5-F4DA25EC8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Основні тенденції розвитку зарубіжної літератури для дітей на межі ХХ-ХХІ ст.</a:t>
            </a:r>
            <a:endParaRPr lang="x-none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07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7A5964-7619-46EB-9823-2621FC65DF7F}"/>
              </a:ext>
            </a:extLst>
          </p:cNvPr>
          <p:cNvSpPr txBox="1"/>
          <p:nvPr/>
        </p:nvSpPr>
        <p:spPr>
          <a:xfrm>
            <a:off x="703660" y="779740"/>
            <a:ext cx="609361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uk-UA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упергерой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Іккінг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(“Як приборкати дракона”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Крессида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Коуелл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Ліра (“Золотий компас” Філіп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Пулман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 </a:t>
            </a:r>
            <a:endParaRPr lang="x-none" sz="2400" dirty="0"/>
          </a:p>
        </p:txBody>
      </p:sp>
      <p:pic>
        <p:nvPicPr>
          <p:cNvPr id="7170" name="Picture 2" descr="Книга «Как приручить дракона» – Крессида Коуэлл, купить по цене 160.00 на  YAKABOO: 978-5-389-06219-1">
            <a:extLst>
              <a:ext uri="{FF2B5EF4-FFF2-40B4-BE49-F238E27FC236}">
                <a16:creationId xmlns="" xmlns:a16="http://schemas.microsoft.com/office/drawing/2014/main" id="{8CCC9F58-CBBE-480D-BC0F-20C5E928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443" y="1595438"/>
            <a:ext cx="3083082" cy="4376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Золотой компас (2007) - смотреть онлайн в хорошем качестве на «Триколор  Кино и ТВ».">
            <a:extLst>
              <a:ext uri="{FF2B5EF4-FFF2-40B4-BE49-F238E27FC236}">
                <a16:creationId xmlns="" xmlns:a16="http://schemas.microsoft.com/office/drawing/2014/main" id="{B55A0811-5BF1-4587-83A7-3D5FA4E8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57" y="2917240"/>
            <a:ext cx="2407444" cy="3617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Як приборкати дракона (2010) - Кінобаза">
            <a:extLst>
              <a:ext uri="{FF2B5EF4-FFF2-40B4-BE49-F238E27FC236}">
                <a16:creationId xmlns="" xmlns:a16="http://schemas.microsoft.com/office/drawing/2014/main" id="{C8CD750A-7EA2-4BBC-BBF9-E2B79E5B2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6907"/>
            <a:ext cx="2305606" cy="3458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396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9B8A25-0158-43C2-A9A4-7DB0EDE55AD7}"/>
              </a:ext>
            </a:extLst>
          </p:cNvPr>
          <p:cNvSpPr txBox="1"/>
          <p:nvPr/>
        </p:nvSpPr>
        <p:spPr>
          <a:xfrm>
            <a:off x="717947" y="551140"/>
            <a:ext cx="495419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арівні та казкові герої</a:t>
            </a:r>
          </a:p>
          <a:p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мишеня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Десперо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(“Пригоди мишеня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Десперо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К.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ДіКаміло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гном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Гномич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порося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Ізюмка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(“Гном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Гномич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Ізюмка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А.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Балінт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троль Пайко (“Жили були Тролі”   С.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Беє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x-none" sz="2400" dirty="0"/>
          </a:p>
        </p:txBody>
      </p:sp>
      <p:pic>
        <p:nvPicPr>
          <p:cNvPr id="8194" name="Picture 2" descr="Гном Гномыч и Изюмка">
            <a:extLst>
              <a:ext uri="{FF2B5EF4-FFF2-40B4-BE49-F238E27FC236}">
                <a16:creationId xmlns="" xmlns:a16="http://schemas.microsoft.com/office/drawing/2014/main" id="{760A73B6-CF55-4C49-8D26-2D45F450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49" y="3195636"/>
            <a:ext cx="3151594" cy="3367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нига «Пригоди мишеняти Десперо» – Кейт ДиКамилло, купить по цене 300.00 на  YAKABOO: 978-966-917-302-7">
            <a:extLst>
              <a:ext uri="{FF2B5EF4-FFF2-40B4-BE49-F238E27FC236}">
                <a16:creationId xmlns="" xmlns:a16="http://schemas.microsoft.com/office/drawing/2014/main" id="{B3A8895D-6C88-429B-9080-2B9CD5DF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081" y="2238071"/>
            <a:ext cx="3033712" cy="4324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нига «Жили-были Тролли. Лучшие друзья» – Сіссель Бьое, купити за ціною  57.00 на YAKABOO: 978-5-389-02092-4">
            <a:extLst>
              <a:ext uri="{FF2B5EF4-FFF2-40B4-BE49-F238E27FC236}">
                <a16:creationId xmlns="" xmlns:a16="http://schemas.microsoft.com/office/drawing/2014/main" id="{A6D676DA-ED0D-4348-933F-5CDC6213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46" y="295276"/>
            <a:ext cx="3790950" cy="538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Жили собі Тролі. Свято (українською мовою)">
            <a:extLst>
              <a:ext uri="{FF2B5EF4-FFF2-40B4-BE49-F238E27FC236}">
                <a16:creationId xmlns="" xmlns:a16="http://schemas.microsoft.com/office/drawing/2014/main" id="{BE597D05-4EAB-4279-95B4-A87FAFB3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1" y="3703315"/>
            <a:ext cx="2856728" cy="2856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274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DEFA569D-D80F-40AD-B29C-D9D8F063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152525"/>
            <a:ext cx="3476625" cy="5232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1A9C818-F195-43FD-84EF-9E41475F6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9349047"/>
              </p:ext>
            </p:extLst>
          </p:nvPr>
        </p:nvGraphicFramePr>
        <p:xfrm>
          <a:off x="806449" y="198596"/>
          <a:ext cx="2749550" cy="762000"/>
        </p:xfrm>
        <a:graphic>
          <a:graphicData uri="http://schemas.openxmlformats.org/drawingml/2006/table">
            <a:tbl>
              <a:tblPr/>
              <a:tblGrid>
                <a:gridCol w="2749550">
                  <a:extLst>
                    <a:ext uri="{9D8B030D-6E8A-4147-A177-3AD203B41FA5}">
                      <a16:colId xmlns="" xmlns:a16="http://schemas.microsoft.com/office/drawing/2014/main" val="2294398168"/>
                    </a:ext>
                  </a:extLst>
                </a:gridCol>
              </a:tblGrid>
              <a:tr h="2161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</a:rPr>
                        <a:t>Джаклін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</a:rPr>
                        <a:t>Вілсон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0182073"/>
                  </a:ext>
                </a:extLst>
              </a:tr>
              <a:tr h="199568">
                <a:tc>
                  <a:txBody>
                    <a:bodyPr/>
                    <a:lstStyle/>
                    <a:p>
                      <a:pPr algn="ctr" fontAlgn="t"/>
                      <a:r>
                        <a:rPr lang="en-US" b="0" i="1" dirty="0">
                          <a:solidFill>
                            <a:schemeClr val="bg1"/>
                          </a:solidFill>
                          <a:effectLst/>
                        </a:rPr>
                        <a:t>Jacquelin Wilson</a:t>
                      </a:r>
                      <a:endParaRPr lang="en-US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5308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4C002A-232F-4B69-8BF7-E52696774D74}"/>
              </a:ext>
            </a:extLst>
          </p:cNvPr>
          <p:cNvSpPr txBox="1"/>
          <p:nvPr/>
        </p:nvSpPr>
        <p:spPr>
          <a:xfrm>
            <a:off x="4346973" y="483274"/>
            <a:ext cx="740211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Дитина-валіза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Трейсі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Бікер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Зірка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ліжка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сніданку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Опівночі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головній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Трейсі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Бікер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Ліззі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Рот-на-замок.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Анкета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Трейсі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Бікер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моя.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закохані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Вечірка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ночівлею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Слабо.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зважуються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Серденько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Трейсі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Бікер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Четверо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Ельф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Розмальована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мама.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запізнюються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Джаклін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Моя мама —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Трейсі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Бікер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96312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ᐉ Книга Джаклін Вілсон «Зірка з ліжка та сніданку» 978-966-10-1414-4 •  Краща ціна в Києві, Україні • Купити в Епіцентрі">
            <a:extLst>
              <a:ext uri="{FF2B5EF4-FFF2-40B4-BE49-F238E27FC236}">
                <a16:creationId xmlns="" xmlns:a16="http://schemas.microsoft.com/office/drawing/2014/main" id="{7151BBF5-C80A-4CF5-BB3F-F749C514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95275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ᐉ Книга Джаклін Вілсон «Дитина-валіза» 978-966-10-1049-8 • Краща ціна в  Києві, Україні • Купити в Епіцентрі">
            <a:extLst>
              <a:ext uri="{FF2B5EF4-FFF2-40B4-BE49-F238E27FC236}">
                <a16:creationId xmlns="" xmlns:a16="http://schemas.microsoft.com/office/drawing/2014/main" id="{DDBECB4C-1F3F-481D-9B60-321157EE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66988"/>
            <a:ext cx="1724025" cy="2657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нига Моя мама Трейсі Бікер, Джаклін Вілсон в інтернет-магазині книг">
            <a:extLst>
              <a:ext uri="{FF2B5EF4-FFF2-40B4-BE49-F238E27FC236}">
                <a16:creationId xmlns="" xmlns:a16="http://schemas.microsoft.com/office/drawing/2014/main" id="{512FAEFF-ED6D-48B9-8FBB-1C771CB5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04812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ᐉ Книга Джаклін Вілсон «Четверо дітей та Ельф : повість» 978-966-10-4353-3  • Краща ціна в Києві, Україні • Купити в Епіцентрі">
            <a:extLst>
              <a:ext uri="{FF2B5EF4-FFF2-40B4-BE49-F238E27FC236}">
                <a16:creationId xmlns="" xmlns:a16="http://schemas.microsoft.com/office/drawing/2014/main" id="{D58F7F48-5276-45E4-8988-D9D615AE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90" y="3567113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Плохие девчонки">
            <a:extLst>
              <a:ext uri="{FF2B5EF4-FFF2-40B4-BE49-F238E27FC236}">
                <a16:creationId xmlns="" xmlns:a16="http://schemas.microsoft.com/office/drawing/2014/main" id="{A4BBADB6-848C-440F-B396-F76C5074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4" y="1247775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ᐉ Книга Джаклін Вілсон «Історія Трейсі Бікер.Повість.Для серед.шк.віку.»  978-966-10-1126-6 • Краща ціна в Києві, Україні • Купити в Епіцентрі">
            <a:extLst>
              <a:ext uri="{FF2B5EF4-FFF2-40B4-BE49-F238E27FC236}">
                <a16:creationId xmlns="" xmlns:a16="http://schemas.microsoft.com/office/drawing/2014/main" id="{BF6B8F93-B639-44D8-A69A-89742632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90" y="442912"/>
            <a:ext cx="1724025" cy="264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Книга &quot;опівночі&quot; джаклін вілсон — цена 30 грн в каталоге Детские книги ✓  Купить товары для дома и быта по доступной цене на Шафе | Украина #61972500">
            <a:extLst>
              <a:ext uri="{FF2B5EF4-FFF2-40B4-BE49-F238E27FC236}">
                <a16:creationId xmlns="" xmlns:a16="http://schemas.microsoft.com/office/drawing/2014/main" id="{EC4BD6A6-DAAB-4332-84E0-504A7DFFE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91" y="1704975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ᐉ Книга Жаклин Уилсон «Вечірка з ночівлею» 978-966-10-3595-8 • Купить в  Киеве, Украине • Лучшая цена в Эпицентре">
            <a:extLst>
              <a:ext uri="{FF2B5EF4-FFF2-40B4-BE49-F238E27FC236}">
                <a16:creationId xmlns="" xmlns:a16="http://schemas.microsoft.com/office/drawing/2014/main" id="{EEA101D1-8D64-4B18-BB3F-D901243BC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3586162"/>
            <a:ext cx="1724025" cy="2657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349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Шведський дитячий письменник і сценарист, лауреат багатьох престижних премій з літератури. Автор понад 30 творів, перекладених більш ніж 25 мовами світу. Вважається «літературним спадкоємцем» Астрід Ліндгрен. ">
            <a:extLst>
              <a:ext uri="{FF2B5EF4-FFF2-40B4-BE49-F238E27FC236}">
                <a16:creationId xmlns="" xmlns:a16="http://schemas.microsoft.com/office/drawing/2014/main" id="{360E047F-270F-410E-89EA-8EAE60CA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25028"/>
            <a:ext cx="8543925" cy="6407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200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Умеешь ли ты свистеть, Йоханна?">
            <a:extLst>
              <a:ext uri="{FF2B5EF4-FFF2-40B4-BE49-F238E27FC236}">
                <a16:creationId xmlns="" xmlns:a16="http://schemas.microsoft.com/office/drawing/2014/main" id="{CA7F755E-EF99-4478-BA7F-4439237C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4037410"/>
            <a:ext cx="2594862" cy="2800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Твори Ульфа Старка ">
            <a:extLst>
              <a:ext uri="{FF2B5EF4-FFF2-40B4-BE49-F238E27FC236}">
                <a16:creationId xmlns="" xmlns:a16="http://schemas.microsoft.com/office/drawing/2014/main" id="{7614B1EA-06B1-466C-A2C1-A27B3869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6" y="192881"/>
            <a:ext cx="8629650" cy="6472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Старк Ульф">
            <a:extLst>
              <a:ext uri="{FF2B5EF4-FFF2-40B4-BE49-F238E27FC236}">
                <a16:creationId xmlns="" xmlns:a16="http://schemas.microsoft.com/office/drawing/2014/main" id="{036949AB-8EB8-4310-9275-7798DCE3C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2857500" cy="421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4682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арр Марія">
            <a:extLst>
              <a:ext uri="{FF2B5EF4-FFF2-40B4-BE49-F238E27FC236}">
                <a16:creationId xmlns="" xmlns:a16="http://schemas.microsoft.com/office/drawing/2014/main" id="{B5C31C5B-6FF9-4F75-A81D-1E2383A37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17" y="1760220"/>
            <a:ext cx="3233738" cy="4771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C36BA4-CB3D-475F-82D1-14E5227DAC10}"/>
              </a:ext>
            </a:extLst>
          </p:cNvPr>
          <p:cNvSpPr txBox="1"/>
          <p:nvPr/>
        </p:nvSpPr>
        <p:spPr>
          <a:xfrm>
            <a:off x="2160984" y="559891"/>
            <a:ext cx="8011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 err="1">
                <a:effectLst/>
                <a:latin typeface="Georgia" panose="02040502050405020303" pitchFamily="18" charset="0"/>
              </a:rPr>
              <a:t>Марія</a:t>
            </a:r>
            <a:r>
              <a:rPr lang="ru-RU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1" i="0" dirty="0" err="1">
                <a:effectLst/>
                <a:latin typeface="Georgia" panose="02040502050405020303" pitchFamily="18" charset="0"/>
              </a:rPr>
              <a:t>Парр</a:t>
            </a:r>
            <a:r>
              <a:rPr lang="ru-RU" sz="2400" b="1" i="0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(норв. </a:t>
            </a:r>
            <a:r>
              <a:rPr lang="en-US" sz="2400" b="0" i="0" dirty="0">
                <a:effectLst/>
                <a:latin typeface="Georgia" panose="02040502050405020303" pitchFamily="18" charset="0"/>
              </a:rPr>
              <a:t>Maria Parr, 18 </a:t>
            </a:r>
            <a:r>
              <a:rPr lang="ru-RU" sz="2400" b="0" i="0" dirty="0" err="1">
                <a:effectLst/>
                <a:latin typeface="Georgia" panose="02040502050405020303" pitchFamily="18" charset="0"/>
              </a:rPr>
              <a:t>січня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 1981, </a:t>
            </a:r>
            <a:r>
              <a:rPr lang="ru-RU" sz="2400" b="0" i="0" dirty="0" err="1">
                <a:effectLst/>
                <a:latin typeface="Georgia" panose="02040502050405020303" pitchFamily="18" charset="0"/>
              </a:rPr>
              <a:t>хутір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effectLst/>
                <a:latin typeface="Georgia" panose="02040502050405020303" pitchFamily="18" charset="0"/>
              </a:rPr>
              <a:t>Фіско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, </a:t>
            </a:r>
            <a:r>
              <a:rPr lang="ru-RU" sz="2400" b="0" i="0" dirty="0" err="1">
                <a:effectLst/>
                <a:latin typeface="Georgia" panose="02040502050405020303" pitchFamily="18" charset="0"/>
              </a:rPr>
              <a:t>комуна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effectLst/>
                <a:latin typeface="Georgia" panose="02040502050405020303" pitchFamily="18" charset="0"/>
              </a:rPr>
              <a:t>Ванюльвен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, </a:t>
            </a:r>
            <a:r>
              <a:rPr lang="ru-RU" sz="2400" b="0" i="0" dirty="0" err="1">
                <a:effectLst/>
                <a:latin typeface="Georgia" panose="02040502050405020303" pitchFamily="18" charset="0"/>
              </a:rPr>
              <a:t>Норвегія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) – </a:t>
            </a:r>
            <a:r>
              <a:rPr lang="ru-RU" sz="2400" b="0" i="0" dirty="0" err="1">
                <a:effectLst/>
                <a:latin typeface="Georgia" panose="02040502050405020303" pitchFamily="18" charset="0"/>
              </a:rPr>
              <a:t>норвезька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effectLst/>
                <a:latin typeface="Georgia" panose="02040502050405020303" pitchFamily="18" charset="0"/>
              </a:rPr>
              <a:t>дитяча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effectLst/>
                <a:latin typeface="Georgia" panose="02040502050405020303" pitchFamily="18" charset="0"/>
              </a:rPr>
              <a:t>письменниця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.</a:t>
            </a:r>
            <a:endParaRPr lang="x-none" sz="2400" dirty="0"/>
          </a:p>
        </p:txBody>
      </p:sp>
      <p:pic>
        <p:nvPicPr>
          <p:cNvPr id="13316" name="Picture 4" descr="Тоня Гліммердал, Мария Парр купить в интернет-магазине: цена, отзывы –  Лавка Бабуин, Киев, Украина">
            <a:extLst>
              <a:ext uri="{FF2B5EF4-FFF2-40B4-BE49-F238E27FC236}">
                <a16:creationId xmlns="" xmlns:a16="http://schemas.microsoft.com/office/drawing/2014/main" id="{D3692904-6949-4C9F-9111-A297E9F9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2261543"/>
            <a:ext cx="2740344" cy="2740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Марія Парр від Крокус, - 22083183 - Кашалот">
            <a:extLst>
              <a:ext uri="{FF2B5EF4-FFF2-40B4-BE49-F238E27FC236}">
                <a16:creationId xmlns="" xmlns:a16="http://schemas.microsoft.com/office/drawing/2014/main" id="{6A1379BF-F7B1-469A-8B0C-9BDDE4B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03" y="2930593"/>
            <a:ext cx="4781551" cy="358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331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нудне читання: 13 дитячих книжок - Блог Yakaboo.ua">
            <a:extLst>
              <a:ext uri="{FF2B5EF4-FFF2-40B4-BE49-F238E27FC236}">
                <a16:creationId xmlns="" xmlns:a16="http://schemas.microsoft.com/office/drawing/2014/main" id="{472E852D-099E-42A2-9520-5C5FB5BE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69" y="1957388"/>
            <a:ext cx="6655105" cy="4277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273407-D554-4602-966E-AAEF222A1D77}"/>
              </a:ext>
            </a:extLst>
          </p:cNvPr>
          <p:cNvSpPr txBox="1"/>
          <p:nvPr/>
        </p:nvSpPr>
        <p:spPr>
          <a:xfrm>
            <a:off x="1246585" y="836890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Формування «Образу Я» </a:t>
            </a:r>
            <a:endParaRPr lang="x-none" sz="4400" dirty="0"/>
          </a:p>
        </p:txBody>
      </p:sp>
    </p:spTree>
    <p:extLst>
      <p:ext uri="{BB962C8B-B14F-4D97-AF65-F5344CB8AC3E}">
        <p14:creationId xmlns="" xmlns:p14="http://schemas.microsoft.com/office/powerpoint/2010/main" val="401835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4EE69EA-EB65-44C9-A653-734A86FF1BDD}"/>
              </a:ext>
            </a:extLst>
          </p:cNvPr>
          <p:cNvSpPr txBox="1"/>
          <p:nvPr/>
        </p:nvSpPr>
        <p:spPr>
          <a:xfrm>
            <a:off x="589360" y="151179"/>
            <a:ext cx="616862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Особливістю літератури для дітей та юнацтва перехідного періоду виступає її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мультимедійний характер.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Широко розповсюдженими у всесвітній мережі є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фанфіки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fanfiction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– продовження історії за мотивами художнього тесту, як-от за серіями: Н. Щерби “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Часодії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К.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Паоліні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Ерагон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Е.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Гантер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“Коти-войовники”,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Д.Ємеця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“Таня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Гроттер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М.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Баклі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“Сестри Грімм” та інші. Можна виділити і книжки-ігри 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gamebook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що дозволяють читачу стати головним героєм і створити власний сюжет, самостійно обираючи шлях, який пройде його персонаж: “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Жахливчики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Р. С.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Стайн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Ю.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Браславський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“Підземелля Чорного замку”, О.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Голотвіна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“Капітан "Морської відьми" тощо. </a:t>
            </a:r>
            <a:endParaRPr lang="x-none" sz="2400" dirty="0"/>
          </a:p>
        </p:txBody>
      </p:sp>
      <p:pic>
        <p:nvPicPr>
          <p:cNvPr id="15362" name="Picture 2" descr="Книга Проклятие холодного озера - читать онлайн. Автор: Роберт Лоуренс Стайн.  LoveRead.ec">
            <a:extLst>
              <a:ext uri="{FF2B5EF4-FFF2-40B4-BE49-F238E27FC236}">
                <a16:creationId xmlns="" xmlns:a16="http://schemas.microsoft.com/office/drawing/2014/main" id="{91FA653C-9D33-4067-BEFC-08F1CC3C5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9" y="499918"/>
            <a:ext cx="3529013" cy="5858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992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 каком порядке читать серию книг про Таню Гроттер? - ReadRate">
            <a:extLst>
              <a:ext uri="{FF2B5EF4-FFF2-40B4-BE49-F238E27FC236}">
                <a16:creationId xmlns="" xmlns:a16="http://schemas.microsoft.com/office/drawing/2014/main" id="{40263142-9625-4180-8935-0EAF3616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71463"/>
            <a:ext cx="6426199" cy="3614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Часодії (супер-комплект з 6 книг) Наталія Щерба купить книгу в Киеве и  Украине. ISBN 978-966-429-210-5, 978-966-429-211-2, &amp;lt;br&amp;gt; 978-966-429-219-8,  978-966-429-220-4, &amp;lt;br&amp;gt; 978-966-429-265-5, 978-966-429-290-7">
            <a:extLst>
              <a:ext uri="{FF2B5EF4-FFF2-40B4-BE49-F238E27FC236}">
                <a16:creationId xmlns="" xmlns:a16="http://schemas.microsoft.com/office/drawing/2014/main" id="{905335E8-F06D-4556-9880-5005E3E0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428750"/>
            <a:ext cx="4962525" cy="5493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питан «Морской ведьмы»» — Ольга Голотвина скачать FB2 книгу, читать  онлайн, отзывы, комментарии | LitLib">
            <a:extLst>
              <a:ext uri="{FF2B5EF4-FFF2-40B4-BE49-F238E27FC236}">
                <a16:creationId xmlns="" xmlns:a16="http://schemas.microsoft.com/office/drawing/2014/main" id="{99C5E131-736E-47BC-825D-FB57A46F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799" y="3429000"/>
            <a:ext cx="2538413" cy="331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нига-гра">
            <a:extLst>
              <a:ext uri="{FF2B5EF4-FFF2-40B4-BE49-F238E27FC236}">
                <a16:creationId xmlns="" xmlns:a16="http://schemas.microsoft.com/office/drawing/2014/main" id="{B57E838A-78F0-4F5B-AE37-7ADE9C16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" y="3973668"/>
            <a:ext cx="2009775" cy="2686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98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B1B6A-6602-4691-8810-EACF84CB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Дослідження 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8E7FF2-60B4-462E-84D1-71877AD1B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400176"/>
            <a:ext cx="9569451" cy="4848224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итяча та юнацька література починає активно розглядатись у літературознавчому дискурсі ХХ-ХХІ століття. Науковці акцентують увагу, передусім, на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теоретичних проблемах дитячої літератури, критеріях її виділення, генезисі та особливостях функціонування.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Свій внесок у дослідження дитячої літератури зробили Г. - Г.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Еверс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(Німеччина), М. Ніколаєва (Великобританія),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Дж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Штефенс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(Австралія) та інші. При цьому, звісно, варто переглянути здобутки вітчизняних літературознавців: І. Є.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Бойцун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Я. П.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Гоян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А. І.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Гурбанська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В. Г. Дончик, М. Г. Жулинський,        С.С. Іванюк, А.Г. Костецький, Б. Б.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Шалагінов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Л. М.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Овдійчук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 М.Т.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Славова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Е.І.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Огар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Р. Є.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Стаднійчук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О. М. Папуша та інші.</a:t>
            </a:r>
            <a:endParaRPr lang="x-none" sz="2400" dirty="0"/>
          </a:p>
        </p:txBody>
      </p:sp>
    </p:spTree>
    <p:extLst>
      <p:ext uri="{BB962C8B-B14F-4D97-AF65-F5344CB8AC3E}">
        <p14:creationId xmlns="" xmlns:p14="http://schemas.microsoft.com/office/powerpoint/2010/main" val="334097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B04FF-507F-44E6-B299-C6A1D6CB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Дитячий детектив</a:t>
            </a:r>
            <a:r>
              <a:rPr lang="uk-UA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</a:t>
            </a:r>
            <a:endParaRPr lang="x-none" sz="40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BCBFAC-8CD7-4856-9F7E-11E84E29D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98138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явище багатовимірне. Він мобільно реагує на зміни в житті суспільства та на нові вимоги, які висуваються до книги для юних читачів. Його сюжетна варіативність, тяжіння до жанрової трансформації, взаємодія з іншими складовими масової культури й субкультури дитинства сприяє тому, що не існує єдиної жанрової моделі, яка б змогла повністю відповідати всім творам. Окремі аспекти дитячої детективної прози висвітлені в працях А.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Гевіна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М.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Ебота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Л.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Кицак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М.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Костюхіної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Макгрі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І.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Неш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К.Роутліджа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В. Разіна.</a:t>
            </a:r>
            <a:endParaRPr lang="x-none" sz="2800" dirty="0"/>
          </a:p>
        </p:txBody>
      </p:sp>
    </p:spTree>
    <p:extLst>
      <p:ext uri="{BB962C8B-B14F-4D97-AF65-F5344CB8AC3E}">
        <p14:creationId xmlns="" xmlns:p14="http://schemas.microsoft.com/office/powerpoint/2010/main" val="360142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livelib.ru/boocover/1000518049/o/c969/Diana_Vinn_Dzhons__Mandrivnij_zamok_Haul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666" y="429491"/>
            <a:ext cx="2819400" cy="3810000"/>
          </a:xfrm>
          <a:prstGeom prst="rect">
            <a:avLst/>
          </a:prstGeom>
          <a:noFill/>
        </p:spPr>
      </p:pic>
      <p:pic>
        <p:nvPicPr>
          <p:cNvPr id="1028" name="Picture 4" descr="Мандрівний замок (аніме)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720" y="1981201"/>
            <a:ext cx="3317470" cy="414683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87091" y="452718"/>
            <a:ext cx="5963743" cy="1400530"/>
          </a:xfrm>
        </p:spPr>
        <p:txBody>
          <a:bodyPr/>
          <a:lstStyle/>
          <a:p>
            <a:r>
              <a:rPr lang="uk-UA" dirty="0" smtClean="0"/>
              <a:t>Казковий детектив</a:t>
            </a:r>
            <a:endParaRPr lang="ru-RU" dirty="0"/>
          </a:p>
        </p:txBody>
      </p:sp>
      <p:pic>
        <p:nvPicPr>
          <p:cNvPr id="1030" name="Picture 6" descr="Книга: «Детективное бюро Фу-Фу и Кис-Киса» Катя Матюшкина читать онлайн  бесплатно | СказкиВсем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1850" y="1371601"/>
            <a:ext cx="3818816" cy="5250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Фантастичний детектив</a:t>
            </a:r>
            <a:endParaRPr lang="ru-RU" dirty="0"/>
          </a:p>
        </p:txBody>
      </p:sp>
      <p:pic>
        <p:nvPicPr>
          <p:cNvPr id="46082" name="Picture 2" descr="ROZETKA | Ранок Сестри Грімм: Проблемне дитя. Книга 3 - Майкл Баклі  (9786170922526). Цена, купить Ранок Сестри Грімм: Проблемне дитя. Книга 3 -  Майкл Баклі (9786170922526) в Киеве, Харькове, Днепре, Одессе, Запорожье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674" y="1405586"/>
            <a:ext cx="3668382" cy="5216887"/>
          </a:xfrm>
          <a:prstGeom prst="rect">
            <a:avLst/>
          </a:prstGeom>
          <a:noFill/>
        </p:spPr>
      </p:pic>
      <p:pic>
        <p:nvPicPr>
          <p:cNvPr id="46084" name="Picture 4" descr="Порох із драконових кісток by Володимир Арєнє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380" y="1364671"/>
            <a:ext cx="3517035" cy="5140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Дівочий детектив </a:t>
            </a:r>
            <a:endParaRPr lang="ru-RU" dirty="0"/>
          </a:p>
        </p:txBody>
      </p:sp>
      <p:pic>
        <p:nvPicPr>
          <p:cNvPr id="4" name="Picture 2" descr="Даша и Ко. Секрет подозрительного профессора | Доставка по Европе">
            <a:extLst>
              <a:ext uri="{FF2B5EF4-FFF2-40B4-BE49-F238E27FC236}">
                <a16:creationId xmlns="" xmlns:a16="http://schemas.microsoft.com/office/drawing/2014/main" id="{58D188DF-F92A-411B-A030-AA4C5641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367088"/>
            <a:ext cx="3490912" cy="3490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AutoShape 2" descr="Автор: Вильмонт Екатерина Николаевна | новинки 2021 | книжный  интернет-магазин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Автор: Вильмонт Екатерина Николаевна | новинки 2021 | книжный  интернет-магазин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Последние издания книг Екатерины Николаевны Вильм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Умерла Екатерина Вильмонт: история жизни писательниц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6" name="Picture 10" descr="Умерла Екатерина Вильмонт: история жизни писательн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7227" y="1510144"/>
            <a:ext cx="6453909" cy="4156364"/>
          </a:xfrm>
          <a:prstGeom prst="rect">
            <a:avLst/>
          </a:prstGeom>
          <a:noFill/>
        </p:spPr>
      </p:pic>
      <p:pic>
        <p:nvPicPr>
          <p:cNvPr id="45068" name="Picture 12" descr="Автор: Вильмонт Екатерина Николаевна | новинки 2021 | книжный  интернет-магазин Лабири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011" y="3243984"/>
            <a:ext cx="2000250" cy="3143250"/>
          </a:xfrm>
          <a:prstGeom prst="rect">
            <a:avLst/>
          </a:prstGeom>
          <a:noFill/>
        </p:spPr>
      </p:pic>
      <p:pic>
        <p:nvPicPr>
          <p:cNvPr id="45070" name="Picture 14" descr="Страница №734 Книги Детские Родителям купить в интернет - магазине: Киев и  Укра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920" y="221673"/>
            <a:ext cx="18954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Детективи для наймолодших </a:t>
            </a:r>
            <a:endParaRPr lang="ru-RU" dirty="0"/>
          </a:p>
        </p:txBody>
      </p:sp>
      <p:pic>
        <p:nvPicPr>
          <p:cNvPr id="44034" name="Picture 2" descr="Отзывы о Серия книг &amp;quot;Кот да Винчи&amp;quot; - Катя Матюшк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9655" y="1447799"/>
            <a:ext cx="3512127" cy="3512127"/>
          </a:xfrm>
          <a:prstGeom prst="rect">
            <a:avLst/>
          </a:prstGeom>
          <a:noFill/>
        </p:spPr>
      </p:pic>
      <p:pic>
        <p:nvPicPr>
          <p:cNvPr id="44036" name="Picture 4" descr="Мерсі Вотсон&amp;quot;/Кейт ДіКамілло, - 22104307 - Кашал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78" y="1495857"/>
            <a:ext cx="6493549" cy="3658034"/>
          </a:xfrm>
          <a:prstGeom prst="rect">
            <a:avLst/>
          </a:prstGeom>
          <a:noFill/>
        </p:spPr>
      </p:pic>
      <p:pic>
        <p:nvPicPr>
          <p:cNvPr id="44038" name="Picture 6" descr="Книга «Мурро і Гавчик. По слідах чупакабри» – Валерій Лапікур, Наталя  Лапікур, купити за ціною 24.00 на YAKABOO: 978-617-734-106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737" y="2693264"/>
            <a:ext cx="2629189" cy="3943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Іан</a:t>
            </a:r>
            <a:r>
              <a:rPr lang="ru-RU" dirty="0" smtClean="0"/>
              <a:t> </a:t>
            </a:r>
            <a:r>
              <a:rPr lang="ru-RU" dirty="0" err="1" smtClean="0"/>
              <a:t>Вайброу</a:t>
            </a:r>
            <a:endParaRPr lang="ru-RU" dirty="0"/>
          </a:p>
        </p:txBody>
      </p:sp>
      <p:pic>
        <p:nvPicPr>
          <p:cNvPr id="43010" name="Picture 2" descr="Книги Иана Уайброу на сайте Эрудит - купить дешево и с бесплатной достав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6359" y="1396855"/>
            <a:ext cx="3881725" cy="3881727"/>
          </a:xfrm>
          <a:prstGeom prst="rect">
            <a:avLst/>
          </a:prstGeom>
          <a:noFill/>
        </p:spPr>
      </p:pic>
      <p:sp>
        <p:nvSpPr>
          <p:cNvPr id="43012" name="AutoShape 4" descr="Капосна книжка Малого Вовч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ᐉ Іан Вайброу Видавництво Старого Лева Пригоди Малого Вовчика. Малий Вовчик  - Лісовий детектив • Купити в Києві, Україні • ціна в інтернет-магазині  Епіцен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6290"/>
            <a:ext cx="3706091" cy="3706091"/>
          </a:xfrm>
          <a:prstGeom prst="rect">
            <a:avLst/>
          </a:prstGeom>
          <a:noFill/>
        </p:spPr>
      </p:pic>
      <p:pic>
        <p:nvPicPr>
          <p:cNvPr id="43016" name="Picture 8" descr="Книга «Школа привидознавства Малого Вовчика» – Іан Уайброу, купити за ціною  80.00 на YAKABOO: 978-617-679-005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1648" y="429346"/>
            <a:ext cx="2683960" cy="3810145"/>
          </a:xfrm>
          <a:prstGeom prst="rect">
            <a:avLst/>
          </a:prstGeom>
          <a:noFill/>
        </p:spPr>
      </p:pic>
      <p:pic>
        <p:nvPicPr>
          <p:cNvPr id="43018" name="Picture 10" descr="Капосна книжка Малого Вовч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0446" y="2374612"/>
            <a:ext cx="2812737" cy="428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Школа </a:t>
            </a:r>
            <a:r>
              <a:rPr lang="ru-RU" b="1" dirty="0" err="1" smtClean="0"/>
              <a:t>привидознавства</a:t>
            </a:r>
            <a:r>
              <a:rPr lang="ru-RU" b="1" dirty="0" smtClean="0"/>
              <a:t> Малого </a:t>
            </a:r>
            <a:r>
              <a:rPr lang="ru-RU" b="1" dirty="0" err="1" smtClean="0"/>
              <a:t>Вовчика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7106" name="Picture 2" descr="Школа привидознавства Малого Вовчика — купити на Всі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37" y="2197997"/>
            <a:ext cx="5195454" cy="4316058"/>
          </a:xfrm>
          <a:prstGeom prst="rect">
            <a:avLst/>
          </a:prstGeom>
          <a:noFill/>
        </p:spPr>
      </p:pic>
      <p:pic>
        <p:nvPicPr>
          <p:cNvPr id="47108" name="Picture 4" descr="Іан Вайброу. Школа привидознавства Малого Вовч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630" y="1694728"/>
            <a:ext cx="5715000" cy="467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scontent.fhrk1-1.fna.fbcdn.net/v/t1.6435-9/fr/cp0/e15/q65/246984756_1539313086421782_494932013147892333_n.jpg?_nc_cat=110&amp;ccb=1-5&amp;_nc_sid=8024bb&amp;_nc_ohc=B6T_c-hLHIUAX_M-evA&amp;_nc_ht=scontent.fhrk1-1.fna&amp;oh=de0b0b213da16cb9d7c8858e81992722&amp;oe=61A871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23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Йон</a:t>
            </a:r>
            <a:r>
              <a:rPr lang="ru-RU" dirty="0" smtClean="0"/>
              <a:t> </a:t>
            </a:r>
            <a:r>
              <a:rPr lang="ru-RU" dirty="0" err="1" smtClean="0"/>
              <a:t>Колфер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154" name="Picture 2" descr="Книга «Артеміс Фаул. Зрада Опал. Книга 4» – Йон Колфер, купити за ціною  162.00 на YAKABOO: 978-617-09-685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18" y="1677657"/>
            <a:ext cx="2770909" cy="3933578"/>
          </a:xfrm>
          <a:prstGeom prst="rect">
            <a:avLst/>
          </a:prstGeom>
          <a:noFill/>
        </p:spPr>
      </p:pic>
      <p:pic>
        <p:nvPicPr>
          <p:cNvPr id="49156" name="Picture 4" descr="ᐉ Книга Йон Колфер «Артеміс Фаул. Геніальний злочинець» 978-617-09-6849-4 •  Купить в Киеве, Украине • Лучшая цена в Эпицент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976" y="3012631"/>
            <a:ext cx="2504498" cy="3845369"/>
          </a:xfrm>
          <a:prstGeom prst="rect">
            <a:avLst/>
          </a:prstGeom>
          <a:noFill/>
        </p:spPr>
      </p:pic>
      <p:pic>
        <p:nvPicPr>
          <p:cNvPr id="49158" name="Picture 6" descr="ᐉ Книга Йон Колфер «Артеміс Фаул. Випадок в Арктиці» 978-617-09-6850-0 •  Купить в Киеве, Украине • Лучшая цена в Эпицентр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0084" y="257318"/>
            <a:ext cx="3076575" cy="4752976"/>
          </a:xfrm>
          <a:prstGeom prst="rect">
            <a:avLst/>
          </a:prstGeom>
          <a:noFill/>
        </p:spPr>
      </p:pic>
      <p:pic>
        <p:nvPicPr>
          <p:cNvPr id="49160" name="Picture 8" descr="Артемис Фау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293" y="217775"/>
            <a:ext cx="2285119" cy="3370551"/>
          </a:xfrm>
          <a:prstGeom prst="rect">
            <a:avLst/>
          </a:prstGeom>
          <a:noFill/>
        </p:spPr>
      </p:pic>
      <p:pic>
        <p:nvPicPr>
          <p:cNvPr id="49162" name="Picture 10" descr="Йон Колфер - Очень страшная миссис Мерфи читать онлай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0847" y="2202862"/>
            <a:ext cx="2947844" cy="465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Корнелія</a:t>
            </a:r>
            <a:r>
              <a:rPr lang="ru-RU" dirty="0" smtClean="0"/>
              <a:t> Фуке</a:t>
            </a:r>
            <a:endParaRPr lang="ru-RU" dirty="0"/>
          </a:p>
        </p:txBody>
      </p:sp>
      <p:pic>
        <p:nvPicPr>
          <p:cNvPr id="50178" name="Picture 2" descr="Корнелия Функе! одна из мои любимых писательниц!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12" y="1471612"/>
            <a:ext cx="3048000" cy="4562476"/>
          </a:xfrm>
          <a:prstGeom prst="rect">
            <a:avLst/>
          </a:prstGeom>
          <a:noFill/>
        </p:spPr>
      </p:pic>
      <p:pic>
        <p:nvPicPr>
          <p:cNvPr id="50180" name="Picture 4" descr="Чернильная трилогия (суперкомплект из 3 книг) Корнелия Функе купить книгу в  Киеве и Украине. ISBN 978-5-389-03211-8, 978-5-389-02060-3,  978-5-389-02912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685" y="304799"/>
            <a:ext cx="6328352" cy="6328352"/>
          </a:xfrm>
          <a:prstGeom prst="rect">
            <a:avLst/>
          </a:prstGeom>
          <a:noFill/>
        </p:spPr>
      </p:pic>
      <p:pic>
        <p:nvPicPr>
          <p:cNvPr id="50182" name="Picture 6" descr="Книга: &amp;quot;Рыцарь-призрак&amp;quot; - Корнелия Функе. Купить книгу, читать рецензии |  ISBN 978-5-389-05522-3 | Лабири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320" y="3714750"/>
            <a:ext cx="2124075" cy="3143250"/>
          </a:xfrm>
          <a:prstGeom prst="rect">
            <a:avLst/>
          </a:prstGeom>
          <a:noFill/>
        </p:spPr>
      </p:pic>
      <p:pic>
        <p:nvPicPr>
          <p:cNvPr id="50184" name="Picture 8" descr="Рецензия на книгу Король вор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8375" y="1227137"/>
            <a:ext cx="19050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11DF28-2B5C-4E35-87CD-E16B5151C59B}"/>
              </a:ext>
            </a:extLst>
          </p:cNvPr>
          <p:cNvSpPr txBox="1"/>
          <p:nvPr/>
        </p:nvSpPr>
        <p:spPr>
          <a:xfrm>
            <a:off x="832248" y="879752"/>
            <a:ext cx="60936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Чудинова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"Модель читання" підростаючого покоління все більше схожа на "модель" для дорослих людей”. </a:t>
            </a:r>
          </a:p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У. Баран </a:t>
            </a:r>
            <a:endParaRPr lang="uk-UA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учасні тенденції розвитку літератури для юнацтва “зумовлені "боротьбою"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підлітка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рівноправне співжиття в єдиному суспільстві разом із дорослими, "ідеологією" сприйняття "нового", "емансипованого" дитинства”.</a:t>
            </a:r>
            <a:endParaRPr lang="x-none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B8D8DD-1AAD-4490-BFE7-A1C0B69E2CA8}"/>
              </a:ext>
            </a:extLst>
          </p:cNvPr>
          <p:cNvSpPr txBox="1"/>
          <p:nvPr/>
        </p:nvSpPr>
        <p:spPr>
          <a:xfrm>
            <a:off x="3714750" y="5107692"/>
            <a:ext cx="8183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одель дитячого читання ХХІ століття орієнтується на твори, які сприятимуть скорішому дорослішанню юного читача, вмінню пристосуватися і віднайти своє місце в соціумі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x-none" sz="2400" dirty="0"/>
          </a:p>
        </p:txBody>
      </p:sp>
      <p:pic>
        <p:nvPicPr>
          <p:cNvPr id="1026" name="Picture 2" descr="Цікаві факти про дитяче читання » Веб-портал міста Люботин">
            <a:extLst>
              <a:ext uri="{FF2B5EF4-FFF2-40B4-BE49-F238E27FC236}">
                <a16:creationId xmlns="" xmlns:a16="http://schemas.microsoft.com/office/drawing/2014/main" id="{989ADA35-7FFB-4D76-B8C6-0BAC7335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4" y="1464469"/>
            <a:ext cx="4524375" cy="3393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180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43BE1D4-0EAA-4DBF-9E8E-E449A1A1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457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uk-UA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ова система жанрів дитячої літератури</a:t>
            </a:r>
            <a:endParaRPr lang="x-none" sz="3200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4240634-C7E3-4A6A-9CB2-BCD2E4479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12" y="1489075"/>
            <a:ext cx="3568701" cy="50990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Традиційні жанри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роман,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повість,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казка,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новела,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байка,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легенда,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притча,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віршовані твори,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picturebook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(книжка-ілюстрація).</a:t>
            </a:r>
            <a:endParaRPr lang="x-none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69188B2-20F2-4437-9927-812DFCA2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717674"/>
            <a:ext cx="5607421" cy="44402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апозичення поширених “дорослих” жанрів масової літератури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“нотатки мандрівника”,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дитячий детектив,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фентезі,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жахливчики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трилери,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“дівочі” романи,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комікси,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“гламурні” періодичні видання</a:t>
            </a:r>
            <a:endParaRPr lang="x-none" sz="2400" dirty="0"/>
          </a:p>
        </p:txBody>
      </p:sp>
    </p:spTree>
    <p:extLst>
      <p:ext uri="{BB962C8B-B14F-4D97-AF65-F5344CB8AC3E}">
        <p14:creationId xmlns="" xmlns:p14="http://schemas.microsoft.com/office/powerpoint/2010/main" val="326061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492057-364A-4476-9209-0C79CA67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uk-UA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доцільно поділяти дитячу літературу на елітарну та масову?</a:t>
            </a:r>
            <a:endParaRPr lang="x-none" sz="36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7EA4DF-9CD2-41E0-BAD4-84254C7B3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3" y="2024343"/>
            <a:ext cx="6569076" cy="4195481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літератури для дітей перехідного періоду закладені стрижневі принципи та художні засоби двох видів літературної творчості – так званого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“класичного письменства”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популярної літератури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трансформуються відповідно до особливостей дитячого сприймання.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2052" name="Picture 4" descr="Тиждень дитячого читання у Хмельницькому | Ексклюзив">
            <a:extLst>
              <a:ext uri="{FF2B5EF4-FFF2-40B4-BE49-F238E27FC236}">
                <a16:creationId xmlns="" xmlns:a16="http://schemas.microsoft.com/office/drawing/2014/main" id="{CD819C81-887E-4F04-B6DA-B5481057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08" y="2024343"/>
            <a:ext cx="4422879" cy="294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54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7C522C-2746-48AA-92EC-34468184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7445"/>
          </a:xfrm>
        </p:spPr>
        <p:txBody>
          <a:bodyPr/>
          <a:lstStyle/>
          <a:p>
            <a:r>
              <a:rPr lang="uk-UA" dirty="0"/>
              <a:t>Культові персонажі</a:t>
            </a:r>
            <a:endParaRPr lang="x-none" dirty="0"/>
          </a:p>
        </p:txBody>
      </p:sp>
      <p:pic>
        <p:nvPicPr>
          <p:cNvPr id="3074" name="Picture 2" descr="Гарри Поттер и философский камень (фильм) — Википедия">
            <a:extLst>
              <a:ext uri="{FF2B5EF4-FFF2-40B4-BE49-F238E27FC236}">
                <a16:creationId xmlns="" xmlns:a16="http://schemas.microsoft.com/office/drawing/2014/main" id="{FA4CC5DB-8DDE-440F-BAB0-3D44444C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519238"/>
            <a:ext cx="2002994" cy="2881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ерси Джексон и Море чудовищ (фильм) — Википедия">
            <a:extLst>
              <a:ext uri="{FF2B5EF4-FFF2-40B4-BE49-F238E27FC236}">
                <a16:creationId xmlns="" xmlns:a16="http://schemas.microsoft.com/office/drawing/2014/main" id="{4BA662A6-7CA3-4B75-B591-932643BA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18" y="280988"/>
            <a:ext cx="2371482" cy="3376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лекс Райдер - смотреть онлайн бесплатно в хорошем качестве">
            <a:extLst>
              <a:ext uri="{FF2B5EF4-FFF2-40B4-BE49-F238E27FC236}">
                <a16:creationId xmlns="" xmlns:a16="http://schemas.microsoft.com/office/drawing/2014/main" id="{09FAD9AF-327D-409E-97A9-8A228406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19" y="1538288"/>
            <a:ext cx="2246982" cy="3376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дры из фильма «Сумерки» смонтировали в жанре «тупой» комедии о  школьниках: Кино: Культура: Lenta.ru">
            <a:extLst>
              <a:ext uri="{FF2B5EF4-FFF2-40B4-BE49-F238E27FC236}">
                <a16:creationId xmlns="" xmlns:a16="http://schemas.microsoft.com/office/drawing/2014/main" id="{44BC1216-C3AE-45BB-8FE0-4844771B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28" y="3855102"/>
            <a:ext cx="3989997" cy="2659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951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2339A1-105C-4F29-9DBF-2E03BDF73B50}"/>
              </a:ext>
            </a:extLst>
          </p:cNvPr>
          <p:cNvSpPr txBox="1"/>
          <p:nvPr/>
        </p:nvSpPr>
        <p:spPr>
          <a:xfrm>
            <a:off x="271462" y="572063"/>
            <a:ext cx="8743951" cy="567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арактерні риси сучасної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дитячої літератури (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В.Винник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запозичення сюжетів, образів;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сталість світобудови та правил гри;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казково-міфологічна модель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часопростору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інтертекстуальність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врахування рис цільової аудиторії; а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ктуалізація як національних так й інтернаціональних ідей;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інноваційність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фантазійність;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художня реальність позбавлена ідилій.</a:t>
            </a:r>
            <a:endParaRPr lang="x-non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80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906C9E-43E7-4479-9605-62B71CFD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1745"/>
          </a:xfrm>
        </p:spPr>
        <p:txBody>
          <a:bodyPr/>
          <a:lstStyle/>
          <a:p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uk-UA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собливості образу головного героя</a:t>
            </a:r>
            <a:endParaRPr lang="x-none" sz="36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D4C8F9-798A-40B6-AB07-F16EF84F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331259"/>
            <a:ext cx="5792786" cy="5183841"/>
          </a:xfrm>
        </p:spPr>
        <p:txBody>
          <a:bodyPr>
            <a:normAutofit/>
          </a:bodyPr>
          <a:lstStyle/>
          <a:p>
            <a:pPr marL="357188" indent="-357188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Найчастіше протагоністами виступають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однолітки юних читачів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які переживають одні і ті ж самі труднощі, стикаються з проблемами повсякдення та типовими представниками суспільства.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Їх вік варіюється відповідно до психофізіологічного розвитку цільової аудиторії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Матильда (“Матильда” Р. Даль), Гіллі Гопкінс (“Прекрасна Гіллі Гопкінс” Кетрін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Патерсон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Матті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(“Моя весела сімейка” Кріс Хіггінс),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Кейті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(С.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Кулідж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x-none" sz="2400" dirty="0"/>
          </a:p>
        </p:txBody>
      </p:sp>
      <p:pic>
        <p:nvPicPr>
          <p:cNvPr id="4098" name="Picture 2" descr="Иллюстрация 3 из 5 для Моя веселая семейка на каникулах - Крис Хиггинс |  Лабиринт - книги. Источник:">
            <a:extLst>
              <a:ext uri="{FF2B5EF4-FFF2-40B4-BE49-F238E27FC236}">
                <a16:creationId xmlns="" xmlns:a16="http://schemas.microsoft.com/office/drawing/2014/main" id="{0A1D653D-EED3-4F5A-A97B-7A6E22E02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3" y="2114549"/>
            <a:ext cx="5238751" cy="3929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672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131B100-738D-4B8C-9C8F-7B1E558FFB48}"/>
              </a:ext>
            </a:extLst>
          </p:cNvPr>
          <p:cNvSpPr txBox="1"/>
          <p:nvPr/>
        </p:nvSpPr>
        <p:spPr>
          <a:xfrm>
            <a:off x="932260" y="951190"/>
            <a:ext cx="60936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“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олективний герой”</a:t>
            </a:r>
          </a:p>
          <a:p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7188" indent="-357188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Вільмонт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“Даша і Ко”, </a:t>
            </a:r>
          </a:p>
          <a:p>
            <a:pPr marL="357188" indent="-357188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К. С. Льюїс “Хроніки Нарнії”, </a:t>
            </a:r>
          </a:p>
          <a:p>
            <a:pPr marL="357188" indent="-357188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Ж. 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Уілсон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“Дівчата гуляють допізна”  </a:t>
            </a:r>
            <a:endParaRPr lang="x-none" sz="2400" dirty="0"/>
          </a:p>
        </p:txBody>
      </p:sp>
      <p:pic>
        <p:nvPicPr>
          <p:cNvPr id="6146" name="Picture 2" descr="Даша и Ко. Секрет подозрительного профессора | Доставка по Европе">
            <a:extLst>
              <a:ext uri="{FF2B5EF4-FFF2-40B4-BE49-F238E27FC236}">
                <a16:creationId xmlns="" xmlns:a16="http://schemas.microsoft.com/office/drawing/2014/main" id="{58D188DF-F92A-411B-A030-AA4C5641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36785"/>
            <a:ext cx="3490912" cy="3490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нига «Дівчата запізнюються» – Жаклін Уілсон, купити за ціною 99.00 на  YAKABOO: 978-966-10-5622-9">
            <a:extLst>
              <a:ext uri="{FF2B5EF4-FFF2-40B4-BE49-F238E27FC236}">
                <a16:creationId xmlns="" xmlns:a16="http://schemas.microsoft.com/office/drawing/2014/main" id="{3CEE22A6-26DF-4E7C-BF9B-686C0849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579" y="2873128"/>
            <a:ext cx="2640245" cy="3748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упити книгу Хроніки Нарнії. Повна історія чарівного світу видавництво Клуб  Сімейного Дозвілля | Bookopt">
            <a:extLst>
              <a:ext uri="{FF2B5EF4-FFF2-40B4-BE49-F238E27FC236}">
                <a16:creationId xmlns="" xmlns:a16="http://schemas.microsoft.com/office/drawing/2014/main" id="{FB8D9FF8-F53A-4422-B645-B14FEA24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66" y="3111253"/>
            <a:ext cx="2462212" cy="3509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8977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1124</TotalTime>
  <Words>847</Words>
  <Application>Microsoft Office PowerPoint</Application>
  <PresentationFormat>Произвольный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Ион</vt:lpstr>
      <vt:lpstr>Основні тенденції розвитку зарубіжної літератури для дітей на межі ХХ-ХХІ ст.</vt:lpstr>
      <vt:lpstr>Дослідження </vt:lpstr>
      <vt:lpstr>Слайд 3</vt:lpstr>
      <vt:lpstr>Нова система жанрів дитячої літератури</vt:lpstr>
      <vt:lpstr>Чи доцільно поділяти дитячу літературу на елітарну та масову?</vt:lpstr>
      <vt:lpstr>Культові персонажі</vt:lpstr>
      <vt:lpstr>Слайд 7</vt:lpstr>
      <vt:lpstr>Особливості образу головного героя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Дитячий детектив  - </vt:lpstr>
      <vt:lpstr>Казковий детектив</vt:lpstr>
      <vt:lpstr>Фантастичний детектив</vt:lpstr>
      <vt:lpstr>Дівочий детектив </vt:lpstr>
      <vt:lpstr>Детективи для наймолодших </vt:lpstr>
      <vt:lpstr>Іан Вайброу</vt:lpstr>
      <vt:lpstr>Школа привидознавства Малого Вовчика </vt:lpstr>
      <vt:lpstr>Слайд 27</vt:lpstr>
      <vt:lpstr>Йон Колфер </vt:lpstr>
      <vt:lpstr>Корнелія Фуке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2021-11-02T17:13:03Z</dcterms:created>
  <dcterms:modified xsi:type="dcterms:W3CDTF">2022-01-24T06:47:48Z</dcterms:modified>
</cp:coreProperties>
</file>