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y="8229600" cx="14630400"/>
  <p:notesSz cx="8229600" cy="14630400"/>
  <p:embeddedFontLst>
    <p:embeddedFont>
      <p:font typeface="Arimo"/>
      <p:regular r:id="rId13"/>
      <p:bold r:id="rId14"/>
      <p:italic r:id="rId15"/>
      <p:boldItalic r:id="rId16"/>
    </p:embeddedFont>
    <p:embeddedFont>
      <p:font typeface="Bitter"/>
      <p:regular r:id="rId17"/>
      <p:bold r:id="rId18"/>
      <p:italic r:id="rId19"/>
      <p:boldItalic r:id="rId20"/>
    </p:embeddedFont>
    <p:embeddedFont>
      <p:font typeface="Open Sans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5" roundtripDataSignature="AMtx7mjjLI8LIpgI0eBlcscQ55BiTtxUy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Bitter-boldItalic.fntdata"/><Relationship Id="rId22" Type="http://schemas.openxmlformats.org/officeDocument/2006/relationships/font" Target="fonts/OpenSans-bold.fntdata"/><Relationship Id="rId21" Type="http://schemas.openxmlformats.org/officeDocument/2006/relationships/font" Target="fonts/OpenSans-regular.fntdata"/><Relationship Id="rId24" Type="http://schemas.openxmlformats.org/officeDocument/2006/relationships/font" Target="fonts/OpenSans-boldItalic.fntdata"/><Relationship Id="rId23" Type="http://schemas.openxmlformats.org/officeDocument/2006/relationships/font" Target="fonts/OpenSans-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5" Type="http://customschemas.google.com/relationships/presentationmetadata" Target="meta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font" Target="fonts/Arimo-regular.fntdata"/><Relationship Id="rId12" Type="http://schemas.openxmlformats.org/officeDocument/2006/relationships/slide" Target="slides/slide8.xml"/><Relationship Id="rId15" Type="http://schemas.openxmlformats.org/officeDocument/2006/relationships/font" Target="fonts/Arimo-italic.fntdata"/><Relationship Id="rId14" Type="http://schemas.openxmlformats.org/officeDocument/2006/relationships/font" Target="fonts/Arimo-bold.fntdata"/><Relationship Id="rId17" Type="http://schemas.openxmlformats.org/officeDocument/2006/relationships/font" Target="fonts/Bitter-regular.fntdata"/><Relationship Id="rId16" Type="http://schemas.openxmlformats.org/officeDocument/2006/relationships/font" Target="fonts/Arimo-boldItalic.fntdata"/><Relationship Id="rId19" Type="http://schemas.openxmlformats.org/officeDocument/2006/relationships/font" Target="fonts/Bitter-italic.fntdata"/><Relationship Id="rId18" Type="http://schemas.openxmlformats.org/officeDocument/2006/relationships/font" Target="fonts/Bitter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" name="Google Shape;13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" name="Google Shape;14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g2989c1dfc38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" name="Google Shape;22;g2989c1dfc38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g2989c1dfc38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" name="Google Shape;29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" name="Google Shape;30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" name="Google Shape;41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" name="Google Shape;42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" name="Google Shape;52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3" name="Google Shape;63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0" name="Google Shape;80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1" name="Google Shape;101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FAULT">
  <p:cSld name="DEFAULT">
    <p:bg>
      <p:bgPr>
        <a:solidFill>
          <a:schemeClr val="lt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Relationship Id="rId4" Type="http://schemas.openxmlformats.org/officeDocument/2006/relationships/image" Target="../media/image1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Relationship Id="rId4" Type="http://schemas.openxmlformats.org/officeDocument/2006/relationships/image" Target="../media/image11.png"/><Relationship Id="rId5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ABCB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8F0"/>
          </a:solidFill>
          <a:ln cap="flat" cmpd="sng" w="13800">
            <a:solidFill>
              <a:srgbClr val="E5E0D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18" name="Google Shape;18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5486400" cy="82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1"/>
          <p:cNvSpPr/>
          <p:nvPr/>
        </p:nvSpPr>
        <p:spPr>
          <a:xfrm>
            <a:off x="6319600" y="2165278"/>
            <a:ext cx="7477500" cy="436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4995"/>
              </a:lnSpc>
              <a:spcBef>
                <a:spcPts val="0"/>
              </a:spcBef>
              <a:spcAft>
                <a:spcPts val="0"/>
              </a:spcAft>
              <a:buClr>
                <a:srgbClr val="2C3F42"/>
              </a:buClr>
              <a:buSzPts val="5249"/>
              <a:buFont typeface="Bitter"/>
              <a:buNone/>
            </a:pPr>
            <a:r>
              <a:rPr b="1" i="0" lang="en-US" sz="5249" u="none" cap="none" strike="noStrike">
                <a:solidFill>
                  <a:srgbClr val="0000FF"/>
                </a:solidFill>
                <a:latin typeface="Bitter"/>
                <a:ea typeface="Bitter"/>
                <a:cs typeface="Bitter"/>
                <a:sym typeface="Bitter"/>
              </a:rPr>
              <a:t>Екологічна стандартизація та сертифікація</a:t>
            </a:r>
            <a:endParaRPr b="1" i="0" sz="5249" u="none" cap="none" strike="noStrike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8F0"/>
        </a:solid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g2989c1dfc38_0_0"/>
          <p:cNvSpPr txBox="1"/>
          <p:nvPr/>
        </p:nvSpPr>
        <p:spPr>
          <a:xfrm>
            <a:off x="335425" y="1713600"/>
            <a:ext cx="6820800" cy="48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latin typeface="Arimo"/>
                <a:ea typeface="Arimo"/>
                <a:cs typeface="Arimo"/>
                <a:sym typeface="Arimo"/>
              </a:rPr>
              <a:t>Метою вивчення</a:t>
            </a:r>
            <a:r>
              <a:rPr lang="en-US" sz="3000">
                <a:latin typeface="Arimo"/>
                <a:ea typeface="Arimo"/>
                <a:cs typeface="Arimo"/>
                <a:sym typeface="Arimo"/>
              </a:rPr>
              <a:t> даної дисципліни є формування у здобувачів комплексу</a:t>
            </a:r>
            <a:endParaRPr sz="3000">
              <a:latin typeface="Arimo"/>
              <a:ea typeface="Arimo"/>
              <a:cs typeface="Arimo"/>
              <a:sym typeface="Arimo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latin typeface="Arimo"/>
                <a:ea typeface="Arimo"/>
                <a:cs typeface="Arimo"/>
                <a:sym typeface="Arimo"/>
              </a:rPr>
              <a:t>знань, умінь, навичок, необхідних для кваліфікованого управління</a:t>
            </a:r>
            <a:endParaRPr sz="3000">
              <a:latin typeface="Arimo"/>
              <a:ea typeface="Arimo"/>
              <a:cs typeface="Arimo"/>
              <a:sym typeface="Arimo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latin typeface="Arimo"/>
                <a:ea typeface="Arimo"/>
                <a:cs typeface="Arimo"/>
                <a:sym typeface="Arimo"/>
              </a:rPr>
              <a:t>природоохоронною діяльністю на рівні промислових підприємств, установ,</a:t>
            </a:r>
            <a:endParaRPr sz="3000">
              <a:latin typeface="Arimo"/>
              <a:ea typeface="Arimo"/>
              <a:cs typeface="Arimo"/>
              <a:sym typeface="Arimo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latin typeface="Arimo"/>
                <a:ea typeface="Arimo"/>
                <a:cs typeface="Arimo"/>
                <a:sym typeface="Arimo"/>
              </a:rPr>
              <a:t>організацій, на рівні підрозділів Мінекобезпеки України. </a:t>
            </a:r>
            <a:endParaRPr sz="3000">
              <a:latin typeface="Arimo"/>
              <a:ea typeface="Arimo"/>
              <a:cs typeface="Arimo"/>
              <a:sym typeface="Arimo"/>
            </a:endParaRPr>
          </a:p>
        </p:txBody>
      </p:sp>
      <p:pic>
        <p:nvPicPr>
          <p:cNvPr id="26" name="Google Shape;26;g2989c1dfc38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1800" y="1628500"/>
            <a:ext cx="5904000" cy="44223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ABCB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2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8F0"/>
          </a:solidFill>
          <a:ln cap="flat" cmpd="sng" w="13800">
            <a:solidFill>
              <a:srgbClr val="E5E0D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34" name="Google Shape;34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4630400" cy="82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2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8F0">
              <a:alpha val="84705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" name="Google Shape;36;p2"/>
          <p:cNvSpPr/>
          <p:nvPr/>
        </p:nvSpPr>
        <p:spPr>
          <a:xfrm>
            <a:off x="696203" y="426950"/>
            <a:ext cx="13347900" cy="6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5011"/>
              </a:lnSpc>
              <a:spcBef>
                <a:spcPts val="0"/>
              </a:spcBef>
              <a:spcAft>
                <a:spcPts val="0"/>
              </a:spcAft>
              <a:buClr>
                <a:srgbClr val="2C3F42"/>
              </a:buClr>
              <a:buSzPts val="4374"/>
              <a:buFont typeface="Bitter"/>
              <a:buNone/>
            </a:pPr>
            <a:r>
              <a:rPr b="0" i="0" lang="en-US" sz="4374" u="none" cap="none" strike="noStrike">
                <a:solidFill>
                  <a:srgbClr val="2C3F42"/>
                </a:solidFill>
                <a:latin typeface="Bitter"/>
                <a:ea typeface="Bitter"/>
                <a:cs typeface="Bitter"/>
                <a:sym typeface="Bitter"/>
              </a:rPr>
              <a:t>Що таке екологічна стандартизація?</a:t>
            </a:r>
            <a:endParaRPr b="0" i="0" sz="4374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2"/>
          <p:cNvSpPr/>
          <p:nvPr/>
        </p:nvSpPr>
        <p:spPr>
          <a:xfrm>
            <a:off x="696202" y="1410675"/>
            <a:ext cx="13347900" cy="71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2E3C"/>
              </a:buClr>
              <a:buSzPts val="1750"/>
              <a:buFont typeface="Open Sans"/>
              <a:buNone/>
            </a:pPr>
            <a:r>
              <a:rPr i="0" lang="en-US" sz="2000" u="none" cap="none" strike="noStrike">
                <a:solidFill>
                  <a:srgbClr val="2B2E3C"/>
                </a:solidFill>
                <a:latin typeface="Arimo"/>
                <a:ea typeface="Arimo"/>
                <a:cs typeface="Arimo"/>
                <a:sym typeface="Arimo"/>
              </a:rPr>
              <a:t>Екологічна стандартизація - це встановлення та дотримання спеціальних норм та параметрів для забезпечення збалансованого стану довкілля і здоров'я населення.</a:t>
            </a:r>
            <a:endParaRPr i="0" sz="2000" u="none" cap="none" strike="noStrike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pic>
        <p:nvPicPr>
          <p:cNvPr id="38" name="Google Shape;38;p2"/>
          <p:cNvPicPr preferRelativeResize="0"/>
          <p:nvPr/>
        </p:nvPicPr>
        <p:blipFill rotWithShape="1">
          <a:blip r:embed="rId4">
            <a:alphaModFix/>
          </a:blip>
          <a:srcRect b="0" l="0" r="0" t="13035"/>
          <a:stretch/>
        </p:blipFill>
        <p:spPr>
          <a:xfrm>
            <a:off x="2438400" y="2215600"/>
            <a:ext cx="8519501" cy="5556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ABCB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" name="Google Shape;45;p3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8F0"/>
          </a:solidFill>
          <a:ln cap="flat" cmpd="sng" w="13800">
            <a:solidFill>
              <a:srgbClr val="E5E0D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46" name="Google Shape;46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44000" y="0"/>
            <a:ext cx="5486400" cy="82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3"/>
          <p:cNvSpPr/>
          <p:nvPr/>
        </p:nvSpPr>
        <p:spPr>
          <a:xfrm>
            <a:off x="341199" y="4956997"/>
            <a:ext cx="7477500" cy="138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5011"/>
              </a:lnSpc>
              <a:spcBef>
                <a:spcPts val="0"/>
              </a:spcBef>
              <a:spcAft>
                <a:spcPts val="0"/>
              </a:spcAft>
              <a:buClr>
                <a:srgbClr val="2C3F42"/>
              </a:buClr>
              <a:buSzPts val="4374"/>
              <a:buFont typeface="Bitter"/>
              <a:buNone/>
            </a:pPr>
            <a:r>
              <a:rPr b="0" i="0" lang="en-US" sz="4374" u="none" cap="none" strike="noStrike">
                <a:solidFill>
                  <a:srgbClr val="2C3F42"/>
                </a:solidFill>
                <a:latin typeface="Bitter"/>
                <a:ea typeface="Bitter"/>
                <a:cs typeface="Bitter"/>
                <a:sym typeface="Bitter"/>
              </a:rPr>
              <a:t>Зачем потрібна екологічна сертифікація?</a:t>
            </a:r>
            <a:endParaRPr b="0" i="0" sz="4374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8;p3"/>
          <p:cNvSpPr/>
          <p:nvPr/>
        </p:nvSpPr>
        <p:spPr>
          <a:xfrm>
            <a:off x="609574" y="6656623"/>
            <a:ext cx="7477500" cy="10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9942"/>
              </a:lnSpc>
              <a:spcBef>
                <a:spcPts val="0"/>
              </a:spcBef>
              <a:spcAft>
                <a:spcPts val="0"/>
              </a:spcAft>
              <a:buClr>
                <a:srgbClr val="2B2E3C"/>
              </a:buClr>
              <a:buSzPts val="1750"/>
              <a:buFont typeface="Open Sans"/>
              <a:buNone/>
            </a:pPr>
            <a:r>
              <a:rPr b="0" i="0" lang="en-US" sz="1750" u="none" cap="none" strike="noStrike">
                <a:solidFill>
                  <a:srgbClr val="2B2E3C"/>
                </a:solidFill>
                <a:latin typeface="Open Sans"/>
                <a:ea typeface="Open Sans"/>
                <a:cs typeface="Open Sans"/>
                <a:sym typeface="Open Sans"/>
              </a:rPr>
              <a:t>Екологічна сертифікація допомагає споживачам визначити продукти, які були виготовлені або вирощені з дотриманням екологічних норм і стандартів.</a:t>
            </a:r>
            <a:endParaRPr b="0" i="0" sz="17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9" name="Google Shape;49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56688" y="526150"/>
            <a:ext cx="4646525" cy="4119925"/>
          </a:xfrm>
          <a:prstGeom prst="rect">
            <a:avLst/>
          </a:prstGeom>
          <a:noFill/>
          <a:ln cap="flat" cmpd="sng" w="13800">
            <a:solidFill>
              <a:srgbClr val="E5E0DF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ABCB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4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8F0"/>
          </a:solidFill>
          <a:ln cap="flat" cmpd="sng" w="13800">
            <a:solidFill>
              <a:srgbClr val="E5E0D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57" name="Google Shape;57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44000" y="0"/>
            <a:ext cx="5486400" cy="82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4"/>
          <p:cNvSpPr/>
          <p:nvPr/>
        </p:nvSpPr>
        <p:spPr>
          <a:xfrm>
            <a:off x="542474" y="596197"/>
            <a:ext cx="7477500" cy="138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5011"/>
              </a:lnSpc>
              <a:spcBef>
                <a:spcPts val="0"/>
              </a:spcBef>
              <a:spcAft>
                <a:spcPts val="0"/>
              </a:spcAft>
              <a:buClr>
                <a:srgbClr val="2C3F42"/>
              </a:buClr>
              <a:buSzPts val="4374"/>
              <a:buFont typeface="Bitter"/>
              <a:buNone/>
            </a:pPr>
            <a:r>
              <a:rPr b="0" i="0" lang="en-US" sz="4374" u="none" cap="none" strike="noStrike">
                <a:solidFill>
                  <a:srgbClr val="2C3F42"/>
                </a:solidFill>
                <a:latin typeface="Bitter"/>
                <a:ea typeface="Bitter"/>
                <a:cs typeface="Bitter"/>
                <a:sym typeface="Bitter"/>
              </a:rPr>
              <a:t>Як проводиться сертифікація?</a:t>
            </a:r>
            <a:endParaRPr b="0" i="0" sz="4374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4"/>
          <p:cNvSpPr/>
          <p:nvPr/>
        </p:nvSpPr>
        <p:spPr>
          <a:xfrm>
            <a:off x="542424" y="2519473"/>
            <a:ext cx="7477500" cy="10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9942"/>
              </a:lnSpc>
              <a:spcBef>
                <a:spcPts val="0"/>
              </a:spcBef>
              <a:spcAft>
                <a:spcPts val="0"/>
              </a:spcAft>
              <a:buClr>
                <a:srgbClr val="2B2E3C"/>
              </a:buClr>
              <a:buSzPts val="1750"/>
              <a:buFont typeface="Open Sans"/>
              <a:buNone/>
            </a:pPr>
            <a:r>
              <a:rPr b="0" i="0" lang="en-US" sz="1750" u="none" cap="none" strike="noStrike">
                <a:solidFill>
                  <a:srgbClr val="2B2E3C"/>
                </a:solidFill>
                <a:latin typeface="Open Sans"/>
                <a:ea typeface="Open Sans"/>
                <a:cs typeface="Open Sans"/>
                <a:sym typeface="Open Sans"/>
              </a:rPr>
              <a:t>Процес сертифікації включає оцінку продукту стосовно його відповідності екологічним стандартам, а також перевірку виробничих умов та способів вирощування.</a:t>
            </a:r>
            <a:endParaRPr b="0" i="0" sz="17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0" name="Google Shape;60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84652" y="4214625"/>
            <a:ext cx="6366603" cy="4014975"/>
          </a:xfrm>
          <a:prstGeom prst="rect">
            <a:avLst/>
          </a:prstGeom>
          <a:noFill/>
          <a:ln cap="flat" cmpd="sng" w="13800">
            <a:solidFill>
              <a:srgbClr val="E5E0DF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5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ABCB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5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8F0"/>
          </a:solidFill>
          <a:ln cap="flat" cmpd="sng" w="13800">
            <a:solidFill>
              <a:srgbClr val="E5E0D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5"/>
          <p:cNvSpPr/>
          <p:nvPr/>
        </p:nvSpPr>
        <p:spPr>
          <a:xfrm>
            <a:off x="2037993" y="1392555"/>
            <a:ext cx="9615249" cy="6943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5011"/>
              </a:lnSpc>
              <a:spcBef>
                <a:spcPts val="0"/>
              </a:spcBef>
              <a:spcAft>
                <a:spcPts val="0"/>
              </a:spcAft>
              <a:buClr>
                <a:srgbClr val="2C3F42"/>
              </a:buClr>
              <a:buSzPts val="4374"/>
              <a:buFont typeface="Bitter"/>
              <a:buNone/>
            </a:pPr>
            <a:r>
              <a:rPr b="0" i="0" lang="en-US" sz="4374" u="none" cap="none" strike="noStrike">
                <a:solidFill>
                  <a:srgbClr val="2C3F42"/>
                </a:solidFill>
                <a:latin typeface="Bitter"/>
                <a:ea typeface="Bitter"/>
                <a:cs typeface="Bitter"/>
                <a:sym typeface="Bitter"/>
              </a:rPr>
              <a:t>Приклади сертифікованих продуктів</a:t>
            </a:r>
            <a:endParaRPr b="0" i="0" sz="4374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69" name="Google Shape;69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37993" y="2531269"/>
            <a:ext cx="3295888" cy="2036921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5"/>
          <p:cNvSpPr/>
          <p:nvPr/>
        </p:nvSpPr>
        <p:spPr>
          <a:xfrm>
            <a:off x="2037993" y="4845844"/>
            <a:ext cx="2221944" cy="3471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5011"/>
              </a:lnSpc>
              <a:spcBef>
                <a:spcPts val="0"/>
              </a:spcBef>
              <a:spcAft>
                <a:spcPts val="0"/>
              </a:spcAft>
              <a:buClr>
                <a:srgbClr val="2C3F42"/>
              </a:buClr>
              <a:buSzPts val="2187"/>
              <a:buFont typeface="Bitter"/>
              <a:buNone/>
            </a:pPr>
            <a:r>
              <a:rPr b="0" i="0" lang="en-US" sz="2187" u="none" cap="none" strike="noStrike">
                <a:solidFill>
                  <a:srgbClr val="2C3F42"/>
                </a:solidFill>
                <a:latin typeface="Bitter"/>
                <a:ea typeface="Bitter"/>
                <a:cs typeface="Bitter"/>
                <a:sym typeface="Bitter"/>
              </a:rPr>
              <a:t>Органічні овочі</a:t>
            </a:r>
            <a:endParaRPr b="0" i="0" sz="2187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5"/>
          <p:cNvSpPr/>
          <p:nvPr/>
        </p:nvSpPr>
        <p:spPr>
          <a:xfrm>
            <a:off x="2037993" y="5415201"/>
            <a:ext cx="3295888" cy="10662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9942"/>
              </a:lnSpc>
              <a:spcBef>
                <a:spcPts val="0"/>
              </a:spcBef>
              <a:spcAft>
                <a:spcPts val="0"/>
              </a:spcAft>
              <a:buClr>
                <a:srgbClr val="2B2E3C"/>
              </a:buClr>
              <a:buSzPts val="1750"/>
              <a:buFont typeface="Open Sans"/>
              <a:buNone/>
            </a:pPr>
            <a:r>
              <a:rPr b="0" i="0" lang="en-US" sz="1750" u="none" cap="none" strike="noStrike">
                <a:solidFill>
                  <a:srgbClr val="2B2E3C"/>
                </a:solidFill>
                <a:latin typeface="Open Sans"/>
                <a:ea typeface="Open Sans"/>
                <a:cs typeface="Open Sans"/>
                <a:sym typeface="Open Sans"/>
              </a:rPr>
              <a:t>Овочі, вирощені без використання хімічних добрив і пестицидів.</a:t>
            </a:r>
            <a:endParaRPr b="0" i="0" sz="17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72" name="Google Shape;72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67137" y="2531269"/>
            <a:ext cx="3296007" cy="203704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5"/>
          <p:cNvSpPr/>
          <p:nvPr/>
        </p:nvSpPr>
        <p:spPr>
          <a:xfrm>
            <a:off x="5667137" y="4845963"/>
            <a:ext cx="2252543" cy="3471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5011"/>
              </a:lnSpc>
              <a:spcBef>
                <a:spcPts val="0"/>
              </a:spcBef>
              <a:spcAft>
                <a:spcPts val="0"/>
              </a:spcAft>
              <a:buClr>
                <a:srgbClr val="2C3F42"/>
              </a:buClr>
              <a:buSzPts val="2187"/>
              <a:buFont typeface="Bitter"/>
              <a:buNone/>
            </a:pPr>
            <a:r>
              <a:rPr b="0" i="0" lang="en-US" sz="2187" u="none" cap="none" strike="noStrike">
                <a:solidFill>
                  <a:srgbClr val="2C3F42"/>
                </a:solidFill>
                <a:latin typeface="Bitter"/>
                <a:ea typeface="Bitter"/>
                <a:cs typeface="Bitter"/>
                <a:sym typeface="Bitter"/>
              </a:rPr>
              <a:t>Вторинний папір</a:t>
            </a:r>
            <a:endParaRPr b="0" i="0" sz="2187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5"/>
          <p:cNvSpPr/>
          <p:nvPr/>
        </p:nvSpPr>
        <p:spPr>
          <a:xfrm>
            <a:off x="5667137" y="5415320"/>
            <a:ext cx="3296007" cy="14216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9942"/>
              </a:lnSpc>
              <a:spcBef>
                <a:spcPts val="0"/>
              </a:spcBef>
              <a:spcAft>
                <a:spcPts val="0"/>
              </a:spcAft>
              <a:buClr>
                <a:srgbClr val="2B2E3C"/>
              </a:buClr>
              <a:buSzPts val="1750"/>
              <a:buFont typeface="Open Sans"/>
              <a:buNone/>
            </a:pPr>
            <a:r>
              <a:rPr b="0" i="0" lang="en-US" sz="1750" u="none" cap="none" strike="noStrike">
                <a:solidFill>
                  <a:srgbClr val="2B2E3C"/>
                </a:solidFill>
                <a:latin typeface="Open Sans"/>
                <a:ea typeface="Open Sans"/>
                <a:cs typeface="Open Sans"/>
                <a:sym typeface="Open Sans"/>
              </a:rPr>
              <a:t>Папір, виготовлений з переробленої сировини для зменшення впливу на довкілля.</a:t>
            </a:r>
            <a:endParaRPr b="0" i="0" sz="17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75" name="Google Shape;75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296400" y="2531269"/>
            <a:ext cx="3296007" cy="203704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5"/>
          <p:cNvSpPr/>
          <p:nvPr/>
        </p:nvSpPr>
        <p:spPr>
          <a:xfrm>
            <a:off x="9296400" y="4845963"/>
            <a:ext cx="3296007" cy="6943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5011"/>
              </a:lnSpc>
              <a:spcBef>
                <a:spcPts val="0"/>
              </a:spcBef>
              <a:spcAft>
                <a:spcPts val="0"/>
              </a:spcAft>
              <a:buClr>
                <a:srgbClr val="2C3F42"/>
              </a:buClr>
              <a:buSzPts val="2187"/>
              <a:buFont typeface="Bitter"/>
              <a:buNone/>
            </a:pPr>
            <a:r>
              <a:rPr b="0" i="0" lang="en-US" sz="2187" u="none" cap="none" strike="noStrike">
                <a:solidFill>
                  <a:srgbClr val="2C3F42"/>
                </a:solidFill>
                <a:latin typeface="Bitter"/>
                <a:ea typeface="Bitter"/>
                <a:cs typeface="Bitter"/>
                <a:sym typeface="Bitter"/>
              </a:rPr>
              <a:t>Екологічні засоби для прибирання</a:t>
            </a:r>
            <a:endParaRPr b="0" i="0" sz="2187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5"/>
          <p:cNvSpPr/>
          <p:nvPr/>
        </p:nvSpPr>
        <p:spPr>
          <a:xfrm>
            <a:off x="9296400" y="5762506"/>
            <a:ext cx="3296007" cy="10662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9942"/>
              </a:lnSpc>
              <a:spcBef>
                <a:spcPts val="0"/>
              </a:spcBef>
              <a:spcAft>
                <a:spcPts val="0"/>
              </a:spcAft>
              <a:buClr>
                <a:srgbClr val="2B2E3C"/>
              </a:buClr>
              <a:buSzPts val="1750"/>
              <a:buFont typeface="Open Sans"/>
              <a:buNone/>
            </a:pPr>
            <a:r>
              <a:rPr b="0" i="0" lang="en-US" sz="1750" u="none" cap="none" strike="noStrike">
                <a:solidFill>
                  <a:srgbClr val="2B2E3C"/>
                </a:solidFill>
                <a:latin typeface="Open Sans"/>
                <a:ea typeface="Open Sans"/>
                <a:cs typeface="Open Sans"/>
                <a:sym typeface="Open Sans"/>
              </a:rPr>
              <a:t>Безпечні для довкілля засоби для чистки, не містять шкідливих хімікатів.</a:t>
            </a:r>
            <a:endParaRPr b="0" i="0" sz="17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6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ABCB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6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8F0"/>
          </a:solidFill>
          <a:ln cap="flat" cmpd="sng" w="13800">
            <a:solidFill>
              <a:srgbClr val="E5E0D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85" name="Google Shape;85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3657600" cy="82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6"/>
          <p:cNvSpPr/>
          <p:nvPr/>
        </p:nvSpPr>
        <p:spPr>
          <a:xfrm>
            <a:off x="4490799" y="736521"/>
            <a:ext cx="9306401" cy="13887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5011"/>
              </a:lnSpc>
              <a:spcBef>
                <a:spcPts val="0"/>
              </a:spcBef>
              <a:spcAft>
                <a:spcPts val="0"/>
              </a:spcAft>
              <a:buClr>
                <a:srgbClr val="2C3F42"/>
              </a:buClr>
              <a:buSzPts val="4374"/>
              <a:buFont typeface="Bitter"/>
              <a:buNone/>
            </a:pPr>
            <a:r>
              <a:rPr b="0" i="0" lang="en-US" sz="4374" u="none" cap="none" strike="noStrike">
                <a:solidFill>
                  <a:srgbClr val="2C3F42"/>
                </a:solidFill>
                <a:latin typeface="Bitter"/>
                <a:ea typeface="Bitter"/>
                <a:cs typeface="Bitter"/>
                <a:sym typeface="Bitter"/>
              </a:rPr>
              <a:t>Переваги використання сертифікованих продуктів</a:t>
            </a:r>
            <a:endParaRPr b="0" i="0" sz="4374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6"/>
          <p:cNvSpPr/>
          <p:nvPr/>
        </p:nvSpPr>
        <p:spPr>
          <a:xfrm>
            <a:off x="4490799" y="2632115"/>
            <a:ext cx="499943" cy="499943"/>
          </a:xfrm>
          <a:prstGeom prst="roundRect">
            <a:avLst>
              <a:gd fmla="val 20000" name="adj"/>
            </a:avLst>
          </a:prstGeom>
          <a:solidFill>
            <a:srgbClr val="FCE2CF"/>
          </a:solidFill>
          <a:ln cap="flat" cmpd="sng" w="13800">
            <a:solidFill>
              <a:srgbClr val="F9C59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6"/>
          <p:cNvSpPr/>
          <p:nvPr/>
        </p:nvSpPr>
        <p:spPr>
          <a:xfrm>
            <a:off x="4674394" y="2673787"/>
            <a:ext cx="132755" cy="4164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5038"/>
              </a:lnSpc>
              <a:spcBef>
                <a:spcPts val="0"/>
              </a:spcBef>
              <a:spcAft>
                <a:spcPts val="0"/>
              </a:spcAft>
              <a:buClr>
                <a:srgbClr val="2B2E3C"/>
              </a:buClr>
              <a:buSzPts val="2624"/>
              <a:buFont typeface="Bitter"/>
              <a:buNone/>
            </a:pPr>
            <a:r>
              <a:rPr b="0" i="0" lang="en-US" sz="2624" u="none" cap="none" strike="noStrike">
                <a:solidFill>
                  <a:srgbClr val="2B2E3C"/>
                </a:solidFill>
                <a:latin typeface="Bitter"/>
                <a:ea typeface="Bitter"/>
                <a:cs typeface="Bitter"/>
                <a:sym typeface="Bitter"/>
              </a:rPr>
              <a:t>1</a:t>
            </a:r>
            <a:endParaRPr b="0" i="0" sz="2624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6"/>
          <p:cNvSpPr/>
          <p:nvPr/>
        </p:nvSpPr>
        <p:spPr>
          <a:xfrm>
            <a:off x="5212913" y="2708434"/>
            <a:ext cx="2798326" cy="3471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5011"/>
              </a:lnSpc>
              <a:spcBef>
                <a:spcPts val="0"/>
              </a:spcBef>
              <a:spcAft>
                <a:spcPts val="0"/>
              </a:spcAft>
              <a:buClr>
                <a:srgbClr val="2B2E3C"/>
              </a:buClr>
              <a:buSzPts val="2187"/>
              <a:buFont typeface="Bitter"/>
              <a:buNone/>
            </a:pPr>
            <a:r>
              <a:rPr b="0" i="0" lang="en-US" sz="2187" u="none" cap="none" strike="noStrike">
                <a:solidFill>
                  <a:srgbClr val="2B2E3C"/>
                </a:solidFill>
                <a:latin typeface="Bitter"/>
                <a:ea typeface="Bitter"/>
                <a:cs typeface="Bitter"/>
                <a:sym typeface="Bitter"/>
              </a:rPr>
              <a:t>Збереження довкілля</a:t>
            </a:r>
            <a:endParaRPr b="0" i="0" sz="2187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6"/>
          <p:cNvSpPr/>
          <p:nvPr/>
        </p:nvSpPr>
        <p:spPr>
          <a:xfrm>
            <a:off x="5212913" y="3277791"/>
            <a:ext cx="8584287" cy="7108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9942"/>
              </a:lnSpc>
              <a:spcBef>
                <a:spcPts val="0"/>
              </a:spcBef>
              <a:spcAft>
                <a:spcPts val="0"/>
              </a:spcAft>
              <a:buClr>
                <a:srgbClr val="2B2E3C"/>
              </a:buClr>
              <a:buSzPts val="1750"/>
              <a:buFont typeface="Open Sans"/>
              <a:buNone/>
            </a:pPr>
            <a:r>
              <a:rPr b="0" i="0" lang="en-US" sz="1750" u="none" cap="none" strike="noStrike">
                <a:solidFill>
                  <a:srgbClr val="2B2E3C"/>
                </a:solidFill>
                <a:latin typeface="Open Sans"/>
                <a:ea typeface="Open Sans"/>
                <a:cs typeface="Open Sans"/>
                <a:sym typeface="Open Sans"/>
              </a:rPr>
              <a:t>Сертифіковані продукти сприяють збереженню природних ресурсів та зменшенню негативного впливу на довкілля.</a:t>
            </a:r>
            <a:endParaRPr b="0" i="0" sz="17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6"/>
          <p:cNvSpPr/>
          <p:nvPr/>
        </p:nvSpPr>
        <p:spPr>
          <a:xfrm>
            <a:off x="4490799" y="4384358"/>
            <a:ext cx="499943" cy="499943"/>
          </a:xfrm>
          <a:prstGeom prst="roundRect">
            <a:avLst>
              <a:gd fmla="val 20000" name="adj"/>
            </a:avLst>
          </a:prstGeom>
          <a:solidFill>
            <a:srgbClr val="FCE2CF"/>
          </a:solidFill>
          <a:ln cap="flat" cmpd="sng" w="13800">
            <a:solidFill>
              <a:srgbClr val="F9C59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6"/>
          <p:cNvSpPr/>
          <p:nvPr/>
        </p:nvSpPr>
        <p:spPr>
          <a:xfrm>
            <a:off x="4651534" y="4426029"/>
            <a:ext cx="178475" cy="4164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5038"/>
              </a:lnSpc>
              <a:spcBef>
                <a:spcPts val="0"/>
              </a:spcBef>
              <a:spcAft>
                <a:spcPts val="0"/>
              </a:spcAft>
              <a:buClr>
                <a:srgbClr val="2B2E3C"/>
              </a:buClr>
              <a:buSzPts val="2624"/>
              <a:buFont typeface="Bitter"/>
              <a:buNone/>
            </a:pPr>
            <a:r>
              <a:rPr b="0" i="0" lang="en-US" sz="2624" u="none" cap="none" strike="noStrike">
                <a:solidFill>
                  <a:srgbClr val="2B2E3C"/>
                </a:solidFill>
                <a:latin typeface="Bitter"/>
                <a:ea typeface="Bitter"/>
                <a:cs typeface="Bitter"/>
                <a:sym typeface="Bitter"/>
              </a:rPr>
              <a:t>2</a:t>
            </a:r>
            <a:endParaRPr b="0" i="0" sz="2624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6"/>
          <p:cNvSpPr/>
          <p:nvPr/>
        </p:nvSpPr>
        <p:spPr>
          <a:xfrm>
            <a:off x="5212913" y="4460677"/>
            <a:ext cx="2880717" cy="3471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5011"/>
              </a:lnSpc>
              <a:spcBef>
                <a:spcPts val="0"/>
              </a:spcBef>
              <a:spcAft>
                <a:spcPts val="0"/>
              </a:spcAft>
              <a:buClr>
                <a:srgbClr val="2B2E3C"/>
              </a:buClr>
              <a:buSzPts val="2187"/>
              <a:buFont typeface="Bitter"/>
              <a:buNone/>
            </a:pPr>
            <a:r>
              <a:rPr b="0" i="0" lang="en-US" sz="2187" u="none" cap="none" strike="noStrike">
                <a:solidFill>
                  <a:srgbClr val="2B2E3C"/>
                </a:solidFill>
                <a:latin typeface="Bitter"/>
                <a:ea typeface="Bitter"/>
                <a:cs typeface="Bitter"/>
                <a:sym typeface="Bitter"/>
              </a:rPr>
              <a:t>Здоров'я користувачів</a:t>
            </a:r>
            <a:endParaRPr b="0" i="0" sz="2187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6"/>
          <p:cNvSpPr/>
          <p:nvPr/>
        </p:nvSpPr>
        <p:spPr>
          <a:xfrm>
            <a:off x="5212913" y="5030033"/>
            <a:ext cx="8584287" cy="7108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9942"/>
              </a:lnSpc>
              <a:spcBef>
                <a:spcPts val="0"/>
              </a:spcBef>
              <a:spcAft>
                <a:spcPts val="0"/>
              </a:spcAft>
              <a:buClr>
                <a:srgbClr val="2B2E3C"/>
              </a:buClr>
              <a:buSzPts val="1750"/>
              <a:buFont typeface="Open Sans"/>
              <a:buNone/>
            </a:pPr>
            <a:r>
              <a:rPr b="0" i="0" lang="en-US" sz="1750" u="none" cap="none" strike="noStrike">
                <a:solidFill>
                  <a:srgbClr val="2B2E3C"/>
                </a:solidFill>
                <a:latin typeface="Open Sans"/>
                <a:ea typeface="Open Sans"/>
                <a:cs typeface="Open Sans"/>
                <a:sym typeface="Open Sans"/>
              </a:rPr>
              <a:t>Екологічні продукти не містять шкідливих речовин, що негативно впливають на здоров'я.</a:t>
            </a:r>
            <a:endParaRPr b="0" i="0" sz="17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6"/>
          <p:cNvSpPr/>
          <p:nvPr/>
        </p:nvSpPr>
        <p:spPr>
          <a:xfrm>
            <a:off x="4490799" y="6136600"/>
            <a:ext cx="499943" cy="499943"/>
          </a:xfrm>
          <a:prstGeom prst="roundRect">
            <a:avLst>
              <a:gd fmla="val 20000" name="adj"/>
            </a:avLst>
          </a:prstGeom>
          <a:solidFill>
            <a:srgbClr val="FCE2CF"/>
          </a:solidFill>
          <a:ln cap="flat" cmpd="sng" w="13800">
            <a:solidFill>
              <a:srgbClr val="F9C59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6"/>
          <p:cNvSpPr/>
          <p:nvPr/>
        </p:nvSpPr>
        <p:spPr>
          <a:xfrm>
            <a:off x="4647724" y="6178272"/>
            <a:ext cx="186095" cy="4164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5038"/>
              </a:lnSpc>
              <a:spcBef>
                <a:spcPts val="0"/>
              </a:spcBef>
              <a:spcAft>
                <a:spcPts val="0"/>
              </a:spcAft>
              <a:buClr>
                <a:srgbClr val="2B2E3C"/>
              </a:buClr>
              <a:buSzPts val="2624"/>
              <a:buFont typeface="Bitter"/>
              <a:buNone/>
            </a:pPr>
            <a:r>
              <a:rPr b="0" i="0" lang="en-US" sz="2624" u="none" cap="none" strike="noStrike">
                <a:solidFill>
                  <a:srgbClr val="2B2E3C"/>
                </a:solidFill>
                <a:latin typeface="Bitter"/>
                <a:ea typeface="Bitter"/>
                <a:cs typeface="Bitter"/>
                <a:sym typeface="Bitter"/>
              </a:rPr>
              <a:t>3</a:t>
            </a:r>
            <a:endParaRPr b="0" i="0" sz="2624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6"/>
          <p:cNvSpPr/>
          <p:nvPr/>
        </p:nvSpPr>
        <p:spPr>
          <a:xfrm>
            <a:off x="5212913" y="6212919"/>
            <a:ext cx="3547705" cy="3471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5011"/>
              </a:lnSpc>
              <a:spcBef>
                <a:spcPts val="0"/>
              </a:spcBef>
              <a:spcAft>
                <a:spcPts val="0"/>
              </a:spcAft>
              <a:buClr>
                <a:srgbClr val="2B2E3C"/>
              </a:buClr>
              <a:buSzPts val="2187"/>
              <a:buFont typeface="Bitter"/>
              <a:buNone/>
            </a:pPr>
            <a:r>
              <a:rPr b="0" i="0" lang="en-US" sz="2187" u="none" cap="none" strike="noStrike">
                <a:solidFill>
                  <a:srgbClr val="2B2E3C"/>
                </a:solidFill>
                <a:latin typeface="Bitter"/>
                <a:ea typeface="Bitter"/>
                <a:cs typeface="Bitter"/>
                <a:sym typeface="Bitter"/>
              </a:rPr>
              <a:t>Соціальна відповідальність</a:t>
            </a:r>
            <a:endParaRPr b="0" i="0" sz="2187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6"/>
          <p:cNvSpPr/>
          <p:nvPr/>
        </p:nvSpPr>
        <p:spPr>
          <a:xfrm>
            <a:off x="5212913" y="6782276"/>
            <a:ext cx="8584287" cy="7108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9942"/>
              </a:lnSpc>
              <a:spcBef>
                <a:spcPts val="0"/>
              </a:spcBef>
              <a:spcAft>
                <a:spcPts val="0"/>
              </a:spcAft>
              <a:buClr>
                <a:srgbClr val="2B2E3C"/>
              </a:buClr>
              <a:buSzPts val="1750"/>
              <a:buFont typeface="Open Sans"/>
              <a:buNone/>
            </a:pPr>
            <a:r>
              <a:rPr b="0" i="0" lang="en-US" sz="1750" u="none" cap="none" strike="noStrike">
                <a:solidFill>
                  <a:srgbClr val="2B2E3C"/>
                </a:solidFill>
                <a:latin typeface="Open Sans"/>
                <a:ea typeface="Open Sans"/>
                <a:cs typeface="Open Sans"/>
                <a:sym typeface="Open Sans"/>
              </a:rPr>
              <a:t>Використання сертифікованих продуктів підтримує соціально відповідальні практики в сільському господарстві та виробництві.</a:t>
            </a:r>
            <a:endParaRPr b="0" i="0" sz="17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7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ABCB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7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8F0"/>
          </a:solidFill>
          <a:ln cap="flat" cmpd="sng" w="13800">
            <a:solidFill>
              <a:srgbClr val="E5E0D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106" name="Google Shape;106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4630400" cy="277749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7"/>
          <p:cNvSpPr/>
          <p:nvPr/>
        </p:nvSpPr>
        <p:spPr>
          <a:xfrm>
            <a:off x="2037993" y="4634270"/>
            <a:ext cx="4443889" cy="6943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5011"/>
              </a:lnSpc>
              <a:spcBef>
                <a:spcPts val="0"/>
              </a:spcBef>
              <a:spcAft>
                <a:spcPts val="0"/>
              </a:spcAft>
              <a:buClr>
                <a:srgbClr val="2C3F42"/>
              </a:buClr>
              <a:buSzPts val="4374"/>
              <a:buFont typeface="Bitter"/>
              <a:buNone/>
            </a:pPr>
            <a:r>
              <a:rPr b="0" i="0" lang="en-US" sz="4374" u="none" cap="none" strike="noStrike">
                <a:solidFill>
                  <a:srgbClr val="2C3F42"/>
                </a:solidFill>
                <a:latin typeface="Bitter"/>
                <a:ea typeface="Bitter"/>
                <a:cs typeface="Bitter"/>
                <a:sym typeface="Bitter"/>
              </a:rPr>
              <a:t>Заключення</a:t>
            </a:r>
            <a:endParaRPr b="0" i="0" sz="4374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7"/>
          <p:cNvSpPr/>
          <p:nvPr/>
        </p:nvSpPr>
        <p:spPr>
          <a:xfrm>
            <a:off x="2037993" y="5661898"/>
            <a:ext cx="10554414" cy="7108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9942"/>
              </a:lnSpc>
              <a:spcBef>
                <a:spcPts val="0"/>
              </a:spcBef>
              <a:spcAft>
                <a:spcPts val="0"/>
              </a:spcAft>
              <a:buClr>
                <a:srgbClr val="2B2E3C"/>
              </a:buClr>
              <a:buSzPts val="1750"/>
              <a:buFont typeface="Open Sans"/>
              <a:buNone/>
            </a:pPr>
            <a:r>
              <a:rPr b="0" i="0" lang="en-US" sz="1750" u="none" cap="none" strike="noStrike">
                <a:solidFill>
                  <a:srgbClr val="2B2E3C"/>
                </a:solidFill>
                <a:latin typeface="Open Sans"/>
                <a:ea typeface="Open Sans"/>
                <a:cs typeface="Open Sans"/>
                <a:sym typeface="Open Sans"/>
              </a:rPr>
              <a:t>Екологічна стандартизація та сертифікація відіграють важливу роль у захисті довкілля та здоров'я. Робіть свій вибір на користь сертифікованих продуктів!</a:t>
            </a:r>
            <a:endParaRPr b="0" i="0" sz="17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2023-11-07T20:24:18Z</dcterms:created>
  <dc:creator>PptxGenJS</dc:creator>
</cp:coreProperties>
</file>